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slideLayouts/slideLayout14.xml" ContentType="application/vnd.openxmlformats-officedocument.presentationml.slideLayout+xml"/>
  <Override PartName="/ppt/theme/theme3.xml" ContentType="application/vnd.openxmlformats-officedocument.theme+xml"/>
  <Override PartName="/ppt/slideLayouts/slideLayout15.xml" ContentType="application/vnd.openxmlformats-officedocument.presentationml.slideLayout+xml"/>
  <Override PartName="/ppt/theme/theme4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1" r:id="rId2"/>
    <p:sldMasterId id="2147483667" r:id="rId3"/>
    <p:sldMasterId id="2147483669" r:id="rId4"/>
    <p:sldMasterId id="2147483671" r:id="rId5"/>
  </p:sldMasterIdLst>
  <p:notesMasterIdLst>
    <p:notesMasterId r:id="rId144"/>
  </p:notesMasterIdLst>
  <p:handoutMasterIdLst>
    <p:handoutMasterId r:id="rId145"/>
  </p:handoutMasterIdLst>
  <p:sldIdLst>
    <p:sldId id="256" r:id="rId6"/>
    <p:sldId id="334" r:id="rId7"/>
    <p:sldId id="338" r:id="rId8"/>
    <p:sldId id="339" r:id="rId9"/>
    <p:sldId id="340" r:id="rId10"/>
    <p:sldId id="341" r:id="rId11"/>
    <p:sldId id="337" r:id="rId12"/>
    <p:sldId id="335" r:id="rId13"/>
    <p:sldId id="336" r:id="rId14"/>
    <p:sldId id="347" r:id="rId15"/>
    <p:sldId id="258" r:id="rId16"/>
    <p:sldId id="309" r:id="rId17"/>
    <p:sldId id="312" r:id="rId18"/>
    <p:sldId id="260" r:id="rId19"/>
    <p:sldId id="346" r:id="rId20"/>
    <p:sldId id="313" r:id="rId21"/>
    <p:sldId id="314" r:id="rId22"/>
    <p:sldId id="316" r:id="rId23"/>
    <p:sldId id="323" r:id="rId24"/>
    <p:sldId id="327" r:id="rId25"/>
    <p:sldId id="332" r:id="rId26"/>
    <p:sldId id="345" r:id="rId27"/>
    <p:sldId id="344" r:id="rId28"/>
    <p:sldId id="948" r:id="rId29"/>
    <p:sldId id="954" r:id="rId30"/>
    <p:sldId id="949" r:id="rId31"/>
    <p:sldId id="957" r:id="rId32"/>
    <p:sldId id="959" r:id="rId33"/>
    <p:sldId id="958" r:id="rId34"/>
    <p:sldId id="348" r:id="rId35"/>
    <p:sldId id="361" r:id="rId36"/>
    <p:sldId id="362" r:id="rId37"/>
    <p:sldId id="387" r:id="rId38"/>
    <p:sldId id="386" r:id="rId39"/>
    <p:sldId id="363" r:id="rId40"/>
    <p:sldId id="364" r:id="rId41"/>
    <p:sldId id="370" r:id="rId42"/>
    <p:sldId id="371" r:id="rId43"/>
    <p:sldId id="372" r:id="rId44"/>
    <p:sldId id="385" r:id="rId45"/>
    <p:sldId id="373" r:id="rId46"/>
    <p:sldId id="388" r:id="rId47"/>
    <p:sldId id="389" r:id="rId48"/>
    <p:sldId id="391" r:id="rId49"/>
    <p:sldId id="424" r:id="rId50"/>
    <p:sldId id="398" r:id="rId51"/>
    <p:sldId id="403" r:id="rId52"/>
    <p:sldId id="404" r:id="rId53"/>
    <p:sldId id="405" r:id="rId54"/>
    <p:sldId id="411" r:id="rId55"/>
    <p:sldId id="412" r:id="rId56"/>
    <p:sldId id="413" r:id="rId57"/>
    <p:sldId id="414" r:id="rId58"/>
    <p:sldId id="419" r:id="rId59"/>
    <p:sldId id="425" r:id="rId60"/>
    <p:sldId id="426" r:id="rId61"/>
    <p:sldId id="429" r:id="rId62"/>
    <p:sldId id="433" r:id="rId63"/>
    <p:sldId id="434" r:id="rId64"/>
    <p:sldId id="449" r:id="rId65"/>
    <p:sldId id="456" r:id="rId66"/>
    <p:sldId id="476" r:id="rId67"/>
    <p:sldId id="491" r:id="rId68"/>
    <p:sldId id="498" r:id="rId69"/>
    <p:sldId id="499" r:id="rId70"/>
    <p:sldId id="500" r:id="rId71"/>
    <p:sldId id="501" r:id="rId72"/>
    <p:sldId id="502" r:id="rId73"/>
    <p:sldId id="518" r:id="rId74"/>
    <p:sldId id="519" r:id="rId75"/>
    <p:sldId id="521" r:id="rId76"/>
    <p:sldId id="522" r:id="rId77"/>
    <p:sldId id="524" r:id="rId78"/>
    <p:sldId id="527" r:id="rId79"/>
    <p:sldId id="528" r:id="rId80"/>
    <p:sldId id="529" r:id="rId81"/>
    <p:sldId id="530" r:id="rId82"/>
    <p:sldId id="531" r:id="rId83"/>
    <p:sldId id="532" r:id="rId84"/>
    <p:sldId id="597" r:id="rId85"/>
    <p:sldId id="539" r:id="rId86"/>
    <p:sldId id="547" r:id="rId87"/>
    <p:sldId id="561" r:id="rId88"/>
    <p:sldId id="562" r:id="rId89"/>
    <p:sldId id="598" r:id="rId90"/>
    <p:sldId id="599" r:id="rId91"/>
    <p:sldId id="600" r:id="rId92"/>
    <p:sldId id="601" r:id="rId93"/>
    <p:sldId id="602" r:id="rId94"/>
    <p:sldId id="603" r:id="rId95"/>
    <p:sldId id="604" r:id="rId96"/>
    <p:sldId id="605" r:id="rId97"/>
    <p:sldId id="606" r:id="rId98"/>
    <p:sldId id="607" r:id="rId99"/>
    <p:sldId id="608" r:id="rId100"/>
    <p:sldId id="609" r:id="rId101"/>
    <p:sldId id="610" r:id="rId102"/>
    <p:sldId id="611" r:id="rId103"/>
    <p:sldId id="612" r:id="rId104"/>
    <p:sldId id="617" r:id="rId105"/>
    <p:sldId id="632" r:id="rId106"/>
    <p:sldId id="642" r:id="rId107"/>
    <p:sldId id="657" r:id="rId108"/>
    <p:sldId id="675" r:id="rId109"/>
    <p:sldId id="678" r:id="rId110"/>
    <p:sldId id="679" r:id="rId111"/>
    <p:sldId id="681" r:id="rId112"/>
    <p:sldId id="682" r:id="rId113"/>
    <p:sldId id="683" r:id="rId114"/>
    <p:sldId id="684" r:id="rId115"/>
    <p:sldId id="685" r:id="rId116"/>
    <p:sldId id="723" r:id="rId117"/>
    <p:sldId id="736" r:id="rId118"/>
    <p:sldId id="737" r:id="rId119"/>
    <p:sldId id="741" r:id="rId120"/>
    <p:sldId id="742" r:id="rId121"/>
    <p:sldId id="744" r:id="rId122"/>
    <p:sldId id="745" r:id="rId123"/>
    <p:sldId id="746" r:id="rId124"/>
    <p:sldId id="754" r:id="rId125"/>
    <p:sldId id="766" r:id="rId126"/>
    <p:sldId id="773" r:id="rId127"/>
    <p:sldId id="774" r:id="rId128"/>
    <p:sldId id="785" r:id="rId129"/>
    <p:sldId id="947" r:id="rId130"/>
    <p:sldId id="789" r:id="rId131"/>
    <p:sldId id="790" r:id="rId132"/>
    <p:sldId id="793" r:id="rId133"/>
    <p:sldId id="794" r:id="rId134"/>
    <p:sldId id="796" r:id="rId135"/>
    <p:sldId id="797" r:id="rId136"/>
    <p:sldId id="799" r:id="rId137"/>
    <p:sldId id="800" r:id="rId138"/>
    <p:sldId id="801" r:id="rId139"/>
    <p:sldId id="802" r:id="rId140"/>
    <p:sldId id="803" r:id="rId141"/>
    <p:sldId id="804" r:id="rId142"/>
    <p:sldId id="308" r:id="rId143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8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1pPr>
    <a:lvl2pPr marL="457200" algn="l" rtl="0" fontAlgn="base">
      <a:spcBef>
        <a:spcPct val="0"/>
      </a:spcBef>
      <a:spcAft>
        <a:spcPct val="0"/>
      </a:spcAft>
      <a:defRPr sz="28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2pPr>
    <a:lvl3pPr marL="914400" algn="l" rtl="0" fontAlgn="base">
      <a:spcBef>
        <a:spcPct val="0"/>
      </a:spcBef>
      <a:spcAft>
        <a:spcPct val="0"/>
      </a:spcAft>
      <a:defRPr sz="28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3pPr>
    <a:lvl4pPr marL="1371600" algn="l" rtl="0" fontAlgn="base">
      <a:spcBef>
        <a:spcPct val="0"/>
      </a:spcBef>
      <a:spcAft>
        <a:spcPct val="0"/>
      </a:spcAft>
      <a:defRPr sz="28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4pPr>
    <a:lvl5pPr marL="1828800" algn="l" rtl="0" fontAlgn="base">
      <a:spcBef>
        <a:spcPct val="0"/>
      </a:spcBef>
      <a:spcAft>
        <a:spcPct val="0"/>
      </a:spcAft>
      <a:defRPr sz="28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5pPr>
    <a:lvl6pPr marL="2286000" algn="l" defTabSz="914400" rtl="0" eaLnBrk="1" latinLnBrk="0" hangingPunct="1">
      <a:defRPr sz="28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6pPr>
    <a:lvl7pPr marL="2743200" algn="l" defTabSz="914400" rtl="0" eaLnBrk="1" latinLnBrk="0" hangingPunct="1">
      <a:defRPr sz="28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7pPr>
    <a:lvl8pPr marL="3200400" algn="l" defTabSz="914400" rtl="0" eaLnBrk="1" latinLnBrk="0" hangingPunct="1">
      <a:defRPr sz="28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8pPr>
    <a:lvl9pPr marL="3657600" algn="l" defTabSz="914400" rtl="0" eaLnBrk="1" latinLnBrk="0" hangingPunct="1">
      <a:defRPr sz="2800" i="1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8BFE2"/>
    <a:srgbClr val="663300"/>
    <a:srgbClr val="CC00CC"/>
    <a:srgbClr val="FFFF99"/>
    <a:srgbClr val="FF99FF"/>
    <a:srgbClr val="33CC33"/>
    <a:srgbClr val="3399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670" autoAdjust="0"/>
    <p:restoredTop sz="86518" autoAdjust="0"/>
  </p:normalViewPr>
  <p:slideViewPr>
    <p:cSldViewPr>
      <p:cViewPr>
        <p:scale>
          <a:sx n="75" d="100"/>
          <a:sy n="75" d="100"/>
        </p:scale>
        <p:origin x="-582" y="-162"/>
      </p:cViewPr>
      <p:guideLst>
        <p:guide orient="horz" pos="2160"/>
        <p:guide pos="2736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  <p:sld r:id="rId9" collapse="1"/>
      <p:sld r:id="rId10" collapse="1"/>
      <p:sld r:id="rId11" collapse="1"/>
      <p:sld r:id="rId12" collapse="1"/>
      <p:sld r:id="rId13" collapse="1"/>
      <p:sld r:id="rId14" collapse="1"/>
      <p:sld r:id="rId15" collapse="1"/>
      <p:sld r:id="rId16" collapse="1"/>
      <p:sld r:id="rId17" collapse="1"/>
      <p:sld r:id="rId18" collapse="1"/>
      <p:sld r:id="rId19" collapse="1"/>
      <p:sld r:id="rId20" collapse="1"/>
      <p:sld r:id="rId21" collapse="1"/>
      <p:sld r:id="rId22" collapse="1"/>
      <p:sld r:id="rId23" collapse="1"/>
      <p:sld r:id="rId24" collapse="1"/>
      <p:sld r:id="rId25" collapse="1"/>
      <p:sld r:id="rId26" collapse="1"/>
      <p:sld r:id="rId27" collapse="1"/>
      <p:sld r:id="rId28" collapse="1"/>
      <p:sld r:id="rId29" collapse="1"/>
      <p:sld r:id="rId30" collapse="1"/>
      <p:sld r:id="rId31" collapse="1"/>
      <p:sld r:id="rId32" collapse="1"/>
      <p:sld r:id="rId33" collapse="1"/>
      <p:sld r:id="rId34" collapse="1"/>
      <p:sld r:id="rId35" collapse="1"/>
      <p:sld r:id="rId36" collapse="1"/>
      <p:sld r:id="rId37" collapse="1"/>
      <p:sld r:id="rId38" collapse="1"/>
      <p:sld r:id="rId39" collapse="1"/>
      <p:sld r:id="rId40" collapse="1"/>
      <p:sld r:id="rId41" collapse="1"/>
      <p:sld r:id="rId42" collapse="1"/>
      <p:sld r:id="rId43" collapse="1"/>
      <p:sld r:id="rId44" collapse="1"/>
      <p:sld r:id="rId45" collapse="1"/>
      <p:sld r:id="rId46" collapse="1"/>
      <p:sld r:id="rId47" collapse="1"/>
      <p:sld r:id="rId48" collapse="1"/>
      <p:sld r:id="rId49" collapse="1"/>
      <p:sld r:id="rId50" collapse="1"/>
      <p:sld r:id="rId51" collapse="1"/>
      <p:sld r:id="rId52" collapse="1"/>
      <p:sld r:id="rId53" collapse="1"/>
      <p:sld r:id="rId54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87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117" Type="http://schemas.openxmlformats.org/officeDocument/2006/relationships/slide" Target="slides/slide112.xml"/><Relationship Id="rId21" Type="http://schemas.openxmlformats.org/officeDocument/2006/relationships/slide" Target="slides/slide16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63" Type="http://schemas.openxmlformats.org/officeDocument/2006/relationships/slide" Target="slides/slide58.xml"/><Relationship Id="rId68" Type="http://schemas.openxmlformats.org/officeDocument/2006/relationships/slide" Target="slides/slide63.xml"/><Relationship Id="rId84" Type="http://schemas.openxmlformats.org/officeDocument/2006/relationships/slide" Target="slides/slide79.xml"/><Relationship Id="rId89" Type="http://schemas.openxmlformats.org/officeDocument/2006/relationships/slide" Target="slides/slide84.xml"/><Relationship Id="rId112" Type="http://schemas.openxmlformats.org/officeDocument/2006/relationships/slide" Target="slides/slide107.xml"/><Relationship Id="rId133" Type="http://schemas.openxmlformats.org/officeDocument/2006/relationships/slide" Target="slides/slide128.xml"/><Relationship Id="rId138" Type="http://schemas.openxmlformats.org/officeDocument/2006/relationships/slide" Target="slides/slide133.xml"/><Relationship Id="rId16" Type="http://schemas.openxmlformats.org/officeDocument/2006/relationships/slide" Target="slides/slide11.xml"/><Relationship Id="rId107" Type="http://schemas.openxmlformats.org/officeDocument/2006/relationships/slide" Target="slides/slide102.xml"/><Relationship Id="rId11" Type="http://schemas.openxmlformats.org/officeDocument/2006/relationships/slide" Target="slides/slide6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53" Type="http://schemas.openxmlformats.org/officeDocument/2006/relationships/slide" Target="slides/slide48.xml"/><Relationship Id="rId58" Type="http://schemas.openxmlformats.org/officeDocument/2006/relationships/slide" Target="slides/slide53.xml"/><Relationship Id="rId74" Type="http://schemas.openxmlformats.org/officeDocument/2006/relationships/slide" Target="slides/slide69.xml"/><Relationship Id="rId79" Type="http://schemas.openxmlformats.org/officeDocument/2006/relationships/slide" Target="slides/slide74.xml"/><Relationship Id="rId102" Type="http://schemas.openxmlformats.org/officeDocument/2006/relationships/slide" Target="slides/slide97.xml"/><Relationship Id="rId123" Type="http://schemas.openxmlformats.org/officeDocument/2006/relationships/slide" Target="slides/slide118.xml"/><Relationship Id="rId128" Type="http://schemas.openxmlformats.org/officeDocument/2006/relationships/slide" Target="slides/slide123.xml"/><Relationship Id="rId144" Type="http://schemas.openxmlformats.org/officeDocument/2006/relationships/notesMaster" Target="notesMasters/notesMaster1.xml"/><Relationship Id="rId149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5.xml"/><Relationship Id="rId95" Type="http://schemas.openxmlformats.org/officeDocument/2006/relationships/slide" Target="slides/slide90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64" Type="http://schemas.openxmlformats.org/officeDocument/2006/relationships/slide" Target="slides/slide59.xml"/><Relationship Id="rId69" Type="http://schemas.openxmlformats.org/officeDocument/2006/relationships/slide" Target="slides/slide64.xml"/><Relationship Id="rId113" Type="http://schemas.openxmlformats.org/officeDocument/2006/relationships/slide" Target="slides/slide108.xml"/><Relationship Id="rId118" Type="http://schemas.openxmlformats.org/officeDocument/2006/relationships/slide" Target="slides/slide113.xml"/><Relationship Id="rId134" Type="http://schemas.openxmlformats.org/officeDocument/2006/relationships/slide" Target="slides/slide129.xml"/><Relationship Id="rId139" Type="http://schemas.openxmlformats.org/officeDocument/2006/relationships/slide" Target="slides/slide134.xml"/><Relationship Id="rId80" Type="http://schemas.openxmlformats.org/officeDocument/2006/relationships/slide" Target="slides/slide75.xml"/><Relationship Id="rId85" Type="http://schemas.openxmlformats.org/officeDocument/2006/relationships/slide" Target="slides/slide80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slide" Target="slides/slide54.xml"/><Relationship Id="rId67" Type="http://schemas.openxmlformats.org/officeDocument/2006/relationships/slide" Target="slides/slide62.xml"/><Relationship Id="rId103" Type="http://schemas.openxmlformats.org/officeDocument/2006/relationships/slide" Target="slides/slide98.xml"/><Relationship Id="rId108" Type="http://schemas.openxmlformats.org/officeDocument/2006/relationships/slide" Target="slides/slide103.xml"/><Relationship Id="rId116" Type="http://schemas.openxmlformats.org/officeDocument/2006/relationships/slide" Target="slides/slide111.xml"/><Relationship Id="rId124" Type="http://schemas.openxmlformats.org/officeDocument/2006/relationships/slide" Target="slides/slide119.xml"/><Relationship Id="rId129" Type="http://schemas.openxmlformats.org/officeDocument/2006/relationships/slide" Target="slides/slide124.xml"/><Relationship Id="rId137" Type="http://schemas.openxmlformats.org/officeDocument/2006/relationships/slide" Target="slides/slide132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slide" Target="slides/slide49.xml"/><Relationship Id="rId62" Type="http://schemas.openxmlformats.org/officeDocument/2006/relationships/slide" Target="slides/slide57.xml"/><Relationship Id="rId70" Type="http://schemas.openxmlformats.org/officeDocument/2006/relationships/slide" Target="slides/slide65.xml"/><Relationship Id="rId75" Type="http://schemas.openxmlformats.org/officeDocument/2006/relationships/slide" Target="slides/slide70.xml"/><Relationship Id="rId83" Type="http://schemas.openxmlformats.org/officeDocument/2006/relationships/slide" Target="slides/slide78.xml"/><Relationship Id="rId88" Type="http://schemas.openxmlformats.org/officeDocument/2006/relationships/slide" Target="slides/slide83.xml"/><Relationship Id="rId91" Type="http://schemas.openxmlformats.org/officeDocument/2006/relationships/slide" Target="slides/slide86.xml"/><Relationship Id="rId96" Type="http://schemas.openxmlformats.org/officeDocument/2006/relationships/slide" Target="slides/slide91.xml"/><Relationship Id="rId111" Type="http://schemas.openxmlformats.org/officeDocument/2006/relationships/slide" Target="slides/slide106.xml"/><Relationship Id="rId132" Type="http://schemas.openxmlformats.org/officeDocument/2006/relationships/slide" Target="slides/slide127.xml"/><Relationship Id="rId140" Type="http://schemas.openxmlformats.org/officeDocument/2006/relationships/slide" Target="slides/slide135.xml"/><Relationship Id="rId145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slide" Target="slides/slide52.xml"/><Relationship Id="rId106" Type="http://schemas.openxmlformats.org/officeDocument/2006/relationships/slide" Target="slides/slide101.xml"/><Relationship Id="rId114" Type="http://schemas.openxmlformats.org/officeDocument/2006/relationships/slide" Target="slides/slide109.xml"/><Relationship Id="rId119" Type="http://schemas.openxmlformats.org/officeDocument/2006/relationships/slide" Target="slides/slide114.xml"/><Relationship Id="rId127" Type="http://schemas.openxmlformats.org/officeDocument/2006/relationships/slide" Target="slides/slide122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60" Type="http://schemas.openxmlformats.org/officeDocument/2006/relationships/slide" Target="slides/slide55.xml"/><Relationship Id="rId65" Type="http://schemas.openxmlformats.org/officeDocument/2006/relationships/slide" Target="slides/slide60.xml"/><Relationship Id="rId73" Type="http://schemas.openxmlformats.org/officeDocument/2006/relationships/slide" Target="slides/slide68.xml"/><Relationship Id="rId78" Type="http://schemas.openxmlformats.org/officeDocument/2006/relationships/slide" Target="slides/slide73.xml"/><Relationship Id="rId81" Type="http://schemas.openxmlformats.org/officeDocument/2006/relationships/slide" Target="slides/slide76.xml"/><Relationship Id="rId86" Type="http://schemas.openxmlformats.org/officeDocument/2006/relationships/slide" Target="slides/slide81.xml"/><Relationship Id="rId94" Type="http://schemas.openxmlformats.org/officeDocument/2006/relationships/slide" Target="slides/slide89.xml"/><Relationship Id="rId99" Type="http://schemas.openxmlformats.org/officeDocument/2006/relationships/slide" Target="slides/slide94.xml"/><Relationship Id="rId101" Type="http://schemas.openxmlformats.org/officeDocument/2006/relationships/slide" Target="slides/slide96.xml"/><Relationship Id="rId122" Type="http://schemas.openxmlformats.org/officeDocument/2006/relationships/slide" Target="slides/slide117.xml"/><Relationship Id="rId130" Type="http://schemas.openxmlformats.org/officeDocument/2006/relationships/slide" Target="slides/slide125.xml"/><Relationship Id="rId135" Type="http://schemas.openxmlformats.org/officeDocument/2006/relationships/slide" Target="slides/slide130.xml"/><Relationship Id="rId143" Type="http://schemas.openxmlformats.org/officeDocument/2006/relationships/slide" Target="slides/slide138.xml"/><Relationship Id="rId148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109" Type="http://schemas.openxmlformats.org/officeDocument/2006/relationships/slide" Target="slides/slide104.xml"/><Relationship Id="rId34" Type="http://schemas.openxmlformats.org/officeDocument/2006/relationships/slide" Target="slides/slide29.xml"/><Relationship Id="rId50" Type="http://schemas.openxmlformats.org/officeDocument/2006/relationships/slide" Target="slides/slide45.xml"/><Relationship Id="rId55" Type="http://schemas.openxmlformats.org/officeDocument/2006/relationships/slide" Target="slides/slide50.xml"/><Relationship Id="rId76" Type="http://schemas.openxmlformats.org/officeDocument/2006/relationships/slide" Target="slides/slide71.xml"/><Relationship Id="rId97" Type="http://schemas.openxmlformats.org/officeDocument/2006/relationships/slide" Target="slides/slide92.xml"/><Relationship Id="rId104" Type="http://schemas.openxmlformats.org/officeDocument/2006/relationships/slide" Target="slides/slide99.xml"/><Relationship Id="rId120" Type="http://schemas.openxmlformats.org/officeDocument/2006/relationships/slide" Target="slides/slide115.xml"/><Relationship Id="rId125" Type="http://schemas.openxmlformats.org/officeDocument/2006/relationships/slide" Target="slides/slide120.xml"/><Relationship Id="rId141" Type="http://schemas.openxmlformats.org/officeDocument/2006/relationships/slide" Target="slides/slide136.xml"/><Relationship Id="rId146" Type="http://schemas.openxmlformats.org/officeDocument/2006/relationships/presProps" Target="presProps.xml"/><Relationship Id="rId7" Type="http://schemas.openxmlformats.org/officeDocument/2006/relationships/slide" Target="slides/slide2.xml"/><Relationship Id="rId71" Type="http://schemas.openxmlformats.org/officeDocument/2006/relationships/slide" Target="slides/slide66.xml"/><Relationship Id="rId92" Type="http://schemas.openxmlformats.org/officeDocument/2006/relationships/slide" Target="slides/slide87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4.xml"/><Relationship Id="rId24" Type="http://schemas.openxmlformats.org/officeDocument/2006/relationships/slide" Target="slides/slide19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66" Type="http://schemas.openxmlformats.org/officeDocument/2006/relationships/slide" Target="slides/slide61.xml"/><Relationship Id="rId87" Type="http://schemas.openxmlformats.org/officeDocument/2006/relationships/slide" Target="slides/slide82.xml"/><Relationship Id="rId110" Type="http://schemas.openxmlformats.org/officeDocument/2006/relationships/slide" Target="slides/slide105.xml"/><Relationship Id="rId115" Type="http://schemas.openxmlformats.org/officeDocument/2006/relationships/slide" Target="slides/slide110.xml"/><Relationship Id="rId131" Type="http://schemas.openxmlformats.org/officeDocument/2006/relationships/slide" Target="slides/slide126.xml"/><Relationship Id="rId136" Type="http://schemas.openxmlformats.org/officeDocument/2006/relationships/slide" Target="slides/slide131.xml"/><Relationship Id="rId61" Type="http://schemas.openxmlformats.org/officeDocument/2006/relationships/slide" Target="slides/slide56.xml"/><Relationship Id="rId82" Type="http://schemas.openxmlformats.org/officeDocument/2006/relationships/slide" Target="slides/slide77.xml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56" Type="http://schemas.openxmlformats.org/officeDocument/2006/relationships/slide" Target="slides/slide51.xml"/><Relationship Id="rId77" Type="http://schemas.openxmlformats.org/officeDocument/2006/relationships/slide" Target="slides/slide72.xml"/><Relationship Id="rId100" Type="http://schemas.openxmlformats.org/officeDocument/2006/relationships/slide" Target="slides/slide95.xml"/><Relationship Id="rId105" Type="http://schemas.openxmlformats.org/officeDocument/2006/relationships/slide" Target="slides/slide100.xml"/><Relationship Id="rId126" Type="http://schemas.openxmlformats.org/officeDocument/2006/relationships/slide" Target="slides/slide121.xml"/><Relationship Id="rId147" Type="http://schemas.openxmlformats.org/officeDocument/2006/relationships/viewProps" Target="viewProps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72" Type="http://schemas.openxmlformats.org/officeDocument/2006/relationships/slide" Target="slides/slide67.xml"/><Relationship Id="rId93" Type="http://schemas.openxmlformats.org/officeDocument/2006/relationships/slide" Target="slides/slide88.xml"/><Relationship Id="rId98" Type="http://schemas.openxmlformats.org/officeDocument/2006/relationships/slide" Target="slides/slide93.xml"/><Relationship Id="rId121" Type="http://schemas.openxmlformats.org/officeDocument/2006/relationships/slide" Target="slides/slide116.xml"/><Relationship Id="rId142" Type="http://schemas.openxmlformats.org/officeDocument/2006/relationships/slide" Target="slides/slide137.xml"/></Relationships>
</file>

<file path=ppt/_rels/viewProps.xml.rels><?xml version="1.0" encoding="UTF-8" standalone="yes"?>
<Relationships xmlns="http://schemas.openxmlformats.org/package/2006/relationships"><Relationship Id="rId13" Type="http://schemas.openxmlformats.org/officeDocument/2006/relationships/slide" Target="slides/slide23.xml"/><Relationship Id="rId18" Type="http://schemas.openxmlformats.org/officeDocument/2006/relationships/slide" Target="slides/slide28.xml"/><Relationship Id="rId26" Type="http://schemas.openxmlformats.org/officeDocument/2006/relationships/slide" Target="slides/slide37.xml"/><Relationship Id="rId39" Type="http://schemas.openxmlformats.org/officeDocument/2006/relationships/slide" Target="slides/slide51.xml"/><Relationship Id="rId3" Type="http://schemas.openxmlformats.org/officeDocument/2006/relationships/slide" Target="slides/slide3.xml"/><Relationship Id="rId21" Type="http://schemas.openxmlformats.org/officeDocument/2006/relationships/slide" Target="slides/slide31.xml"/><Relationship Id="rId34" Type="http://schemas.openxmlformats.org/officeDocument/2006/relationships/slide" Target="slides/slide46.xml"/><Relationship Id="rId42" Type="http://schemas.openxmlformats.org/officeDocument/2006/relationships/slide" Target="slides/slide54.xml"/><Relationship Id="rId47" Type="http://schemas.openxmlformats.org/officeDocument/2006/relationships/slide" Target="slides/slide69.xml"/><Relationship Id="rId50" Type="http://schemas.openxmlformats.org/officeDocument/2006/relationships/slide" Target="slides/slide77.xml"/><Relationship Id="rId7" Type="http://schemas.openxmlformats.org/officeDocument/2006/relationships/slide" Target="slides/slide7.xml"/><Relationship Id="rId12" Type="http://schemas.openxmlformats.org/officeDocument/2006/relationships/slide" Target="slides/slide22.xml"/><Relationship Id="rId17" Type="http://schemas.openxmlformats.org/officeDocument/2006/relationships/slide" Target="slides/slide27.xml"/><Relationship Id="rId25" Type="http://schemas.openxmlformats.org/officeDocument/2006/relationships/slide" Target="slides/slide36.xml"/><Relationship Id="rId33" Type="http://schemas.openxmlformats.org/officeDocument/2006/relationships/slide" Target="slides/slide45.xml"/><Relationship Id="rId38" Type="http://schemas.openxmlformats.org/officeDocument/2006/relationships/slide" Target="slides/slide50.xml"/><Relationship Id="rId46" Type="http://schemas.openxmlformats.org/officeDocument/2006/relationships/slide" Target="slides/slide65.xml"/><Relationship Id="rId2" Type="http://schemas.openxmlformats.org/officeDocument/2006/relationships/slide" Target="slides/slide2.xml"/><Relationship Id="rId16" Type="http://schemas.openxmlformats.org/officeDocument/2006/relationships/slide" Target="slides/slide26.xml"/><Relationship Id="rId20" Type="http://schemas.openxmlformats.org/officeDocument/2006/relationships/slide" Target="slides/slide30.xml"/><Relationship Id="rId29" Type="http://schemas.openxmlformats.org/officeDocument/2006/relationships/slide" Target="slides/slide40.xml"/><Relationship Id="rId41" Type="http://schemas.openxmlformats.org/officeDocument/2006/relationships/slide" Target="slides/slide53.xml"/><Relationship Id="rId54" Type="http://schemas.openxmlformats.org/officeDocument/2006/relationships/slide" Target="slides/slide138.xml"/><Relationship Id="rId1" Type="http://schemas.openxmlformats.org/officeDocument/2006/relationships/slide" Target="slides/slide1.xml"/><Relationship Id="rId6" Type="http://schemas.openxmlformats.org/officeDocument/2006/relationships/slide" Target="slides/slide6.xml"/><Relationship Id="rId11" Type="http://schemas.openxmlformats.org/officeDocument/2006/relationships/slide" Target="slides/slide15.xml"/><Relationship Id="rId24" Type="http://schemas.openxmlformats.org/officeDocument/2006/relationships/slide" Target="slides/slide34.xml"/><Relationship Id="rId32" Type="http://schemas.openxmlformats.org/officeDocument/2006/relationships/slide" Target="slides/slide44.xml"/><Relationship Id="rId37" Type="http://schemas.openxmlformats.org/officeDocument/2006/relationships/slide" Target="slides/slide49.xml"/><Relationship Id="rId40" Type="http://schemas.openxmlformats.org/officeDocument/2006/relationships/slide" Target="slides/slide52.xml"/><Relationship Id="rId45" Type="http://schemas.openxmlformats.org/officeDocument/2006/relationships/slide" Target="slides/slide64.xml"/><Relationship Id="rId53" Type="http://schemas.openxmlformats.org/officeDocument/2006/relationships/slide" Target="slides/slide100.xml"/><Relationship Id="rId5" Type="http://schemas.openxmlformats.org/officeDocument/2006/relationships/slide" Target="slides/slide5.xml"/><Relationship Id="rId15" Type="http://schemas.openxmlformats.org/officeDocument/2006/relationships/slide" Target="slides/slide25.xml"/><Relationship Id="rId23" Type="http://schemas.openxmlformats.org/officeDocument/2006/relationships/slide" Target="slides/slide33.xml"/><Relationship Id="rId28" Type="http://schemas.openxmlformats.org/officeDocument/2006/relationships/slide" Target="slides/slide39.xml"/><Relationship Id="rId36" Type="http://schemas.openxmlformats.org/officeDocument/2006/relationships/slide" Target="slides/slide48.xml"/><Relationship Id="rId49" Type="http://schemas.openxmlformats.org/officeDocument/2006/relationships/slide" Target="slides/slide76.xml"/><Relationship Id="rId10" Type="http://schemas.openxmlformats.org/officeDocument/2006/relationships/slide" Target="slides/slide10.xml"/><Relationship Id="rId19" Type="http://schemas.openxmlformats.org/officeDocument/2006/relationships/slide" Target="slides/slide29.xml"/><Relationship Id="rId31" Type="http://schemas.openxmlformats.org/officeDocument/2006/relationships/slide" Target="slides/slide43.xml"/><Relationship Id="rId44" Type="http://schemas.openxmlformats.org/officeDocument/2006/relationships/slide" Target="slides/slide57.xml"/><Relationship Id="rId52" Type="http://schemas.openxmlformats.org/officeDocument/2006/relationships/slide" Target="slides/slide79.xml"/><Relationship Id="rId4" Type="http://schemas.openxmlformats.org/officeDocument/2006/relationships/slide" Target="slides/slide4.xml"/><Relationship Id="rId9" Type="http://schemas.openxmlformats.org/officeDocument/2006/relationships/slide" Target="slides/slide9.xml"/><Relationship Id="rId14" Type="http://schemas.openxmlformats.org/officeDocument/2006/relationships/slide" Target="slides/slide24.xml"/><Relationship Id="rId22" Type="http://schemas.openxmlformats.org/officeDocument/2006/relationships/slide" Target="slides/slide32.xml"/><Relationship Id="rId27" Type="http://schemas.openxmlformats.org/officeDocument/2006/relationships/slide" Target="slides/slide38.xml"/><Relationship Id="rId30" Type="http://schemas.openxmlformats.org/officeDocument/2006/relationships/slide" Target="slides/slide41.xml"/><Relationship Id="rId35" Type="http://schemas.openxmlformats.org/officeDocument/2006/relationships/slide" Target="slides/slide47.xml"/><Relationship Id="rId43" Type="http://schemas.openxmlformats.org/officeDocument/2006/relationships/slide" Target="slides/slide55.xml"/><Relationship Id="rId48" Type="http://schemas.openxmlformats.org/officeDocument/2006/relationships/slide" Target="slides/slide70.xml"/><Relationship Id="rId8" Type="http://schemas.openxmlformats.org/officeDocument/2006/relationships/slide" Target="slides/slide8.xml"/><Relationship Id="rId51" Type="http://schemas.openxmlformats.org/officeDocument/2006/relationships/slide" Target="slides/slide78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72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2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2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2.wmf"/></Relationships>
</file>

<file path=ppt/drawings/_rels/vmlDrawing14.vml.rels><?xml version="1.0" encoding="UTF-8" standalone="yes"?>
<Relationships xmlns="http://schemas.openxmlformats.org/package/2006/relationships"><Relationship Id="rId2" Type="http://schemas.openxmlformats.org/officeDocument/2006/relationships/image" Target="../media/image75.emf"/><Relationship Id="rId1" Type="http://schemas.openxmlformats.org/officeDocument/2006/relationships/image" Target="../media/image74.emf"/></Relationships>
</file>

<file path=ppt/drawings/_rels/vmlDrawing15.vml.rels><?xml version="1.0" encoding="UTF-8" standalone="yes"?>
<Relationships xmlns="http://schemas.openxmlformats.org/package/2006/relationships"><Relationship Id="rId2" Type="http://schemas.openxmlformats.org/officeDocument/2006/relationships/image" Target="../media/image75.emf"/><Relationship Id="rId1" Type="http://schemas.openxmlformats.org/officeDocument/2006/relationships/image" Target="../media/image74.emf"/></Relationships>
</file>

<file path=ppt/drawings/_rels/vmlDrawing16.vml.rels><?xml version="1.0" encoding="UTF-8" standalone="yes"?>
<Relationships xmlns="http://schemas.openxmlformats.org/package/2006/relationships"><Relationship Id="rId2" Type="http://schemas.openxmlformats.org/officeDocument/2006/relationships/image" Target="../media/image77.emf"/><Relationship Id="rId1" Type="http://schemas.openxmlformats.org/officeDocument/2006/relationships/image" Target="../media/image76.e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80.w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6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6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6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72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 i="0"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7750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i="0"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7750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 i="0"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7750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i="0">
                <a:cs typeface="+mn-cs"/>
              </a:defRPr>
            </a:lvl1pPr>
          </a:lstStyle>
          <a:p>
            <a:pPr>
              <a:defRPr/>
            </a:pPr>
            <a:fld id="{4A2DB91E-1EA6-4EFE-92AD-963D89AA09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905002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2701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noProof="0" smtClean="0"/>
              <a:t>Click to edit Master text styles</a:t>
            </a:r>
          </a:p>
          <a:p>
            <a:pPr lvl="1"/>
            <a:r>
              <a:rPr lang="en-CA" noProof="0" smtClean="0"/>
              <a:t>Second level</a:t>
            </a:r>
          </a:p>
          <a:p>
            <a:pPr lvl="2"/>
            <a:r>
              <a:rPr lang="en-CA" noProof="0" smtClean="0"/>
              <a:t>Third level</a:t>
            </a:r>
          </a:p>
          <a:p>
            <a:pPr lvl="3"/>
            <a:r>
              <a:rPr lang="en-CA" noProof="0" smtClean="0"/>
              <a:t>Fourth level</a:t>
            </a:r>
          </a:p>
          <a:p>
            <a:pPr lvl="4"/>
            <a:r>
              <a:rPr lang="en-CA" noProof="0" smtClean="0"/>
              <a:t>Fifth level</a:t>
            </a:r>
          </a:p>
        </p:txBody>
      </p:sp>
      <p:sp>
        <p:nvSpPr>
          <p:cNvPr id="7680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680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i="0">
                <a:cs typeface="+mn-cs"/>
              </a:defRPr>
            </a:lvl1pPr>
          </a:lstStyle>
          <a:p>
            <a:pPr>
              <a:defRPr/>
            </a:pPr>
            <a:fld id="{2303D6A7-E3A7-43FB-9761-8C13313EEA9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6545507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fld id="{A9CEF747-AEBB-43E6-8B5F-1E00C97E8DAB}" type="slidenum">
              <a:rPr lang="en-US" altLang="en-US" smtClean="0"/>
              <a:pPr eaLnBrk="1" hangingPunct="1">
                <a:spcBef>
                  <a:spcPct val="50000"/>
                </a:spcBef>
                <a:defRPr/>
              </a:pPr>
              <a:t>1</a:t>
            </a:fld>
            <a:endParaRPr lang="en-US" altLang="en-US" smtClean="0"/>
          </a:p>
        </p:txBody>
      </p:sp>
      <p:sp>
        <p:nvSpPr>
          <p:cNvPr id="71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28</a:t>
            </a:fld>
            <a:endParaRPr lang="en-US" altLang="en-US" smtClean="0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02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CA7953B1-F51D-451B-B673-025D0B47778D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131</a:t>
            </a:fld>
            <a:endParaRPr lang="en-CA" altLang="en-US" smtClean="0"/>
          </a:p>
        </p:txBody>
      </p:sp>
      <p:sp>
        <p:nvSpPr>
          <p:cNvPr id="674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4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05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2B9AFFB5-C79E-42BA-9098-6FAB41926957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132</a:t>
            </a:fld>
            <a:endParaRPr lang="en-CA" altLang="en-US" smtClean="0"/>
          </a:p>
        </p:txBody>
      </p:sp>
      <p:sp>
        <p:nvSpPr>
          <p:cNvPr id="676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68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817A7D4-F9D1-4D54-852A-0D2A34D03C47}" type="slidenum">
              <a:rPr lang="en-US" altLang="en-US" smtClean="0"/>
              <a:pPr eaLnBrk="1" hangingPunct="1">
                <a:spcBef>
                  <a:spcPct val="50000"/>
                </a:spcBef>
              </a:pPr>
              <a:t>29</a:t>
            </a:fld>
            <a:endParaRPr lang="en-US" altLang="en-US" smtClean="0"/>
          </a:p>
        </p:txBody>
      </p:sp>
      <p:sp>
        <p:nvSpPr>
          <p:cNvPr id="299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9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30</a:t>
            </a:fld>
            <a:endParaRPr lang="en-US" altLang="en-US" smtClean="0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31</a:t>
            </a:fld>
            <a:endParaRPr lang="en-US" altLang="en-US" smtClean="0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32</a:t>
            </a:fld>
            <a:endParaRPr lang="en-US" altLang="en-US" smtClean="0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33</a:t>
            </a:fld>
            <a:endParaRPr lang="en-US" altLang="en-US" smtClean="0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34</a:t>
            </a:fld>
            <a:endParaRPr lang="en-US" altLang="en-US" smtClean="0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996E54D-E1A7-44EB-8501-A37D8F7E1CAE}" type="slidenum">
              <a:rPr lang="en-US" altLang="en-US" smtClean="0"/>
              <a:pPr eaLnBrk="1" hangingPunct="1">
                <a:spcBef>
                  <a:spcPct val="50000"/>
                </a:spcBef>
              </a:pPr>
              <a:t>35</a:t>
            </a:fld>
            <a:endParaRPr lang="en-US" altLang="en-US" smtClean="0"/>
          </a:p>
        </p:txBody>
      </p:sp>
      <p:sp>
        <p:nvSpPr>
          <p:cNvPr id="290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0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817A7D4-F9D1-4D54-852A-0D2A34D03C47}" type="slidenum">
              <a:rPr lang="en-US" altLang="en-US" smtClean="0"/>
              <a:pPr eaLnBrk="1" hangingPunct="1">
                <a:spcBef>
                  <a:spcPct val="50000"/>
                </a:spcBef>
              </a:pPr>
              <a:t>36</a:t>
            </a:fld>
            <a:endParaRPr lang="en-US" altLang="en-US" smtClean="0"/>
          </a:p>
        </p:txBody>
      </p:sp>
      <p:sp>
        <p:nvSpPr>
          <p:cNvPr id="299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9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37</a:t>
            </a:fld>
            <a:endParaRPr lang="en-US" altLang="en-US" smtClean="0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fld id="{A9CEF747-AEBB-43E6-8B5F-1E00C97E8DAB}" type="slidenum">
              <a:rPr lang="en-US" altLang="en-US" smtClean="0"/>
              <a:pPr eaLnBrk="1" hangingPunct="1">
                <a:spcBef>
                  <a:spcPct val="50000"/>
                </a:spcBef>
                <a:defRPr/>
              </a:pPr>
              <a:t>10</a:t>
            </a:fld>
            <a:endParaRPr lang="en-US" altLang="en-US" smtClean="0"/>
          </a:p>
        </p:txBody>
      </p:sp>
      <p:sp>
        <p:nvSpPr>
          <p:cNvPr id="71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38</a:t>
            </a:fld>
            <a:endParaRPr lang="en-US" altLang="en-US" smtClean="0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39</a:t>
            </a:fld>
            <a:endParaRPr lang="en-US" altLang="en-US" smtClean="0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40</a:t>
            </a:fld>
            <a:endParaRPr lang="en-US" altLang="en-US" smtClean="0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41</a:t>
            </a:fld>
            <a:endParaRPr lang="en-US" altLang="en-US" smtClean="0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829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3829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B37D937-B2BD-460B-9AF2-C7212EC8F210}" type="slidenum">
              <a:rPr lang="en-US" altLang="en-US" smtClean="0"/>
              <a:pPr eaLnBrk="1" hangingPunct="1">
                <a:spcBef>
                  <a:spcPct val="50000"/>
                </a:spcBef>
              </a:pPr>
              <a:t>43</a:t>
            </a:fld>
            <a:endParaRPr lang="en-US" altLang="en-US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4E3D261-146D-4D25-9FAA-DAD6D8C06EDF}" type="slidenum">
              <a:rPr lang="en-US" altLang="en-US" smtClean="0"/>
              <a:pPr eaLnBrk="1" hangingPunct="1">
                <a:spcBef>
                  <a:spcPct val="50000"/>
                </a:spcBef>
              </a:pPr>
              <a:t>44</a:t>
            </a:fld>
            <a:endParaRPr lang="en-US" altLang="en-US" smtClean="0"/>
          </a:p>
        </p:txBody>
      </p:sp>
      <p:sp>
        <p:nvSpPr>
          <p:cNvPr id="387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7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4E3D261-146D-4D25-9FAA-DAD6D8C06EDF}" type="slidenum">
              <a:rPr lang="en-US" altLang="en-US" smtClean="0"/>
              <a:pPr eaLnBrk="1" hangingPunct="1">
                <a:spcBef>
                  <a:spcPct val="50000"/>
                </a:spcBef>
              </a:pPr>
              <a:t>45</a:t>
            </a:fld>
            <a:endParaRPr lang="en-US" altLang="en-US" smtClean="0"/>
          </a:p>
        </p:txBody>
      </p:sp>
      <p:sp>
        <p:nvSpPr>
          <p:cNvPr id="387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7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DA174D8-C53D-4121-9AC7-5782D4EA6D56}" type="slidenum">
              <a:rPr lang="en-US" altLang="en-US" smtClean="0"/>
              <a:pPr eaLnBrk="1" hangingPunct="1">
                <a:spcBef>
                  <a:spcPct val="50000"/>
                </a:spcBef>
              </a:pPr>
              <a:t>46</a:t>
            </a:fld>
            <a:endParaRPr lang="en-US" altLang="en-US" smtClean="0"/>
          </a:p>
        </p:txBody>
      </p:sp>
      <p:sp>
        <p:nvSpPr>
          <p:cNvPr id="394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4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557BC16-F2D2-4947-808E-F5B81E73CB2D}" type="slidenum">
              <a:rPr lang="en-US" altLang="en-US" smtClean="0"/>
              <a:pPr eaLnBrk="1" hangingPunct="1">
                <a:spcBef>
                  <a:spcPct val="50000"/>
                </a:spcBef>
              </a:pPr>
              <a:t>47</a:t>
            </a:fld>
            <a:endParaRPr lang="en-US" altLang="en-US" smtClean="0"/>
          </a:p>
        </p:txBody>
      </p:sp>
      <p:sp>
        <p:nvSpPr>
          <p:cNvPr id="397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7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10573C6-1A14-4E01-B3E4-3D588945402B}" type="slidenum">
              <a:rPr lang="en-US" altLang="en-US" smtClean="0"/>
              <a:pPr eaLnBrk="1" hangingPunct="1">
                <a:spcBef>
                  <a:spcPct val="50000"/>
                </a:spcBef>
              </a:pPr>
              <a:t>48</a:t>
            </a:fld>
            <a:endParaRPr lang="en-US" altLang="en-US" smtClean="0"/>
          </a:p>
        </p:txBody>
      </p:sp>
      <p:sp>
        <p:nvSpPr>
          <p:cNvPr id="398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8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fld id="{9D7285ED-2BE5-4F73-A8FB-979803C36867}" type="slidenum">
              <a:rPr lang="en-US" altLang="en-US" smtClean="0"/>
              <a:pPr eaLnBrk="1" hangingPunct="1">
                <a:spcBef>
                  <a:spcPct val="50000"/>
                </a:spcBef>
                <a:defRPr/>
              </a:pPr>
              <a:t>15</a:t>
            </a:fld>
            <a:endParaRPr lang="en-US" altLang="en-US" smtClean="0"/>
          </a:p>
        </p:txBody>
      </p:sp>
      <p:sp>
        <p:nvSpPr>
          <p:cNvPr id="62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87FB4B8-953E-41E3-B23B-5DFBA6F8207D}" type="slidenum">
              <a:rPr lang="en-US" altLang="en-US" smtClean="0"/>
              <a:pPr eaLnBrk="1" hangingPunct="1">
                <a:spcBef>
                  <a:spcPct val="50000"/>
                </a:spcBef>
              </a:pPr>
              <a:t>49</a:t>
            </a:fld>
            <a:endParaRPr lang="en-US" altLang="en-US" smtClean="0"/>
          </a:p>
        </p:txBody>
      </p:sp>
      <p:sp>
        <p:nvSpPr>
          <p:cNvPr id="399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3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73AE89B-E3E5-42D7-8697-6A93F9664519}" type="slidenum">
              <a:rPr lang="en-US" altLang="en-US" smtClean="0"/>
              <a:pPr eaLnBrk="1" hangingPunct="1">
                <a:spcBef>
                  <a:spcPct val="50000"/>
                </a:spcBef>
              </a:pPr>
              <a:t>50</a:t>
            </a:fld>
            <a:endParaRPr lang="en-US" altLang="en-US" smtClean="0"/>
          </a:p>
        </p:txBody>
      </p:sp>
      <p:sp>
        <p:nvSpPr>
          <p:cNvPr id="405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5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E423349-DFBC-45DB-8C43-E30CD528B1B9}" type="slidenum">
              <a:rPr lang="en-US" altLang="en-US" smtClean="0"/>
              <a:pPr eaLnBrk="1" hangingPunct="1">
                <a:spcBef>
                  <a:spcPct val="50000"/>
                </a:spcBef>
              </a:pPr>
              <a:t>51</a:t>
            </a:fld>
            <a:endParaRPr lang="en-US" altLang="en-US" smtClean="0"/>
          </a:p>
        </p:txBody>
      </p:sp>
      <p:sp>
        <p:nvSpPr>
          <p:cNvPr id="406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65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F45A55B-7CFA-40E7-8986-C20D3FCE703C}" type="slidenum">
              <a:rPr lang="en-US" altLang="en-US" smtClean="0"/>
              <a:pPr eaLnBrk="1" hangingPunct="1">
                <a:spcBef>
                  <a:spcPct val="50000"/>
                </a:spcBef>
              </a:pPr>
              <a:t>52</a:t>
            </a:fld>
            <a:endParaRPr lang="en-US" altLang="en-US" smtClean="0"/>
          </a:p>
        </p:txBody>
      </p:sp>
      <p:sp>
        <p:nvSpPr>
          <p:cNvPr id="407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75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96780F2-1116-4CC7-8ABD-4EAC40EA6892}" type="slidenum">
              <a:rPr lang="en-US" altLang="en-US" smtClean="0"/>
              <a:pPr eaLnBrk="1" hangingPunct="1">
                <a:spcBef>
                  <a:spcPct val="50000"/>
                </a:spcBef>
              </a:pPr>
              <a:t>53</a:t>
            </a:fld>
            <a:endParaRPr lang="en-US" altLang="en-US" smtClean="0"/>
          </a:p>
        </p:txBody>
      </p:sp>
      <p:sp>
        <p:nvSpPr>
          <p:cNvPr id="408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8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28895D1-CA53-4098-BFD6-460408704C0F}" type="slidenum">
              <a:rPr lang="en-US" altLang="en-US" smtClean="0"/>
              <a:pPr eaLnBrk="1" hangingPunct="1">
                <a:spcBef>
                  <a:spcPct val="50000"/>
                </a:spcBef>
              </a:pPr>
              <a:t>54</a:t>
            </a:fld>
            <a:endParaRPr lang="en-US" altLang="en-US" smtClean="0"/>
          </a:p>
        </p:txBody>
      </p:sp>
      <p:sp>
        <p:nvSpPr>
          <p:cNvPr id="413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3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761AE8E-FCEB-47F7-9483-2EFC044D3C37}" type="slidenum">
              <a:rPr lang="en-US" altLang="en-US" smtClean="0"/>
              <a:pPr eaLnBrk="1" hangingPunct="1">
                <a:spcBef>
                  <a:spcPct val="50000"/>
                </a:spcBef>
              </a:pPr>
              <a:t>55</a:t>
            </a:fld>
            <a:endParaRPr lang="en-US" altLang="en-US" smtClean="0"/>
          </a:p>
        </p:txBody>
      </p:sp>
      <p:sp>
        <p:nvSpPr>
          <p:cNvPr id="359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94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389E1FA2-14C8-4FFC-9DD9-B7E4EB83D4A1}" type="slidenum">
              <a:rPr lang="en-CA" altLang="en-US" smtClean="0"/>
              <a:pPr eaLnBrk="1" hangingPunct="1">
                <a:spcBef>
                  <a:spcPct val="0"/>
                </a:spcBef>
              </a:pPr>
              <a:t>56</a:t>
            </a:fld>
            <a:endParaRPr lang="en-CA" altLang="en-US" smtClean="0"/>
          </a:p>
        </p:txBody>
      </p:sp>
      <p:sp>
        <p:nvSpPr>
          <p:cNvPr id="360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0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FE03AA2-6D86-4F0E-A333-90F8D94119C7}" type="slidenum">
              <a:rPr lang="en-CA" altLang="en-US" smtClean="0"/>
              <a:pPr eaLnBrk="1" hangingPunct="1">
                <a:spcBef>
                  <a:spcPct val="0"/>
                </a:spcBef>
              </a:pPr>
              <a:t>57</a:t>
            </a:fld>
            <a:endParaRPr lang="en-CA" altLang="en-US" smtClean="0"/>
          </a:p>
        </p:txBody>
      </p:sp>
      <p:sp>
        <p:nvSpPr>
          <p:cNvPr id="364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4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0B6A1E8B-2575-43E5-8610-92B88F162EFE}" type="slidenum">
              <a:rPr lang="en-CA" altLang="en-US" smtClean="0"/>
              <a:pPr eaLnBrk="1" hangingPunct="1">
                <a:spcBef>
                  <a:spcPct val="0"/>
                </a:spcBef>
              </a:pPr>
              <a:t>63</a:t>
            </a:fld>
            <a:endParaRPr lang="en-CA" altLang="en-US" smtClean="0"/>
          </a:p>
        </p:txBody>
      </p:sp>
      <p:sp>
        <p:nvSpPr>
          <p:cNvPr id="397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7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1F28FE1B-9817-4B84-9AD0-6C51BD20AF1F}" type="slidenum">
              <a:rPr lang="en-US" altLang="en-US" smtClean="0"/>
              <a:pPr eaLnBrk="1" hangingPunct="1">
                <a:spcBef>
                  <a:spcPct val="50000"/>
                </a:spcBef>
              </a:pPr>
              <a:t>22</a:t>
            </a:fld>
            <a:endParaRPr lang="en-US" altLang="en-US" smtClean="0"/>
          </a:p>
        </p:txBody>
      </p:sp>
      <p:sp>
        <p:nvSpPr>
          <p:cNvPr id="246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67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96FB03AE-EFE7-490E-BBCF-FC082988FB33}" type="slidenum">
              <a:rPr lang="en-US" altLang="en-US" smtClean="0"/>
              <a:pPr eaLnBrk="1" hangingPunct="1">
                <a:spcBef>
                  <a:spcPct val="50000"/>
                </a:spcBef>
              </a:pPr>
              <a:t>64</a:t>
            </a:fld>
            <a:endParaRPr lang="en-US" altLang="en-US" smtClean="0"/>
          </a:p>
        </p:txBody>
      </p:sp>
      <p:sp>
        <p:nvSpPr>
          <p:cNvPr id="404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44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704738D7-D054-4549-A093-A268B27E8AF9}" type="slidenum">
              <a:rPr lang="en-CA" altLang="en-US" smtClean="0"/>
              <a:pPr eaLnBrk="1" hangingPunct="1">
                <a:spcBef>
                  <a:spcPct val="0"/>
                </a:spcBef>
              </a:pPr>
              <a:t>65</a:t>
            </a:fld>
            <a:endParaRPr lang="en-CA" altLang="en-US" smtClean="0"/>
          </a:p>
        </p:txBody>
      </p:sp>
      <p:sp>
        <p:nvSpPr>
          <p:cNvPr id="405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5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4C9C13E5-8B66-44CB-A9D7-71626CBE3201}" type="slidenum">
              <a:rPr lang="en-CA" altLang="en-US" smtClean="0"/>
              <a:pPr eaLnBrk="1" hangingPunct="1">
                <a:spcBef>
                  <a:spcPct val="0"/>
                </a:spcBef>
              </a:pPr>
              <a:t>66</a:t>
            </a:fld>
            <a:endParaRPr lang="en-CA" altLang="en-US" smtClean="0"/>
          </a:p>
        </p:txBody>
      </p:sp>
      <p:sp>
        <p:nvSpPr>
          <p:cNvPr id="406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65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1D53C0DB-C8AE-4099-8C7C-D0240B747665}" type="slidenum">
              <a:rPr lang="en-CA" altLang="en-US" smtClean="0"/>
              <a:pPr eaLnBrk="1" hangingPunct="1">
                <a:spcBef>
                  <a:spcPct val="0"/>
                </a:spcBef>
              </a:pPr>
              <a:t>67</a:t>
            </a:fld>
            <a:endParaRPr lang="en-CA" altLang="en-US" smtClean="0"/>
          </a:p>
        </p:txBody>
      </p:sp>
      <p:sp>
        <p:nvSpPr>
          <p:cNvPr id="407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75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92345A5D-55C9-4545-AD5A-EF8131CC43DE}" type="slidenum">
              <a:rPr lang="en-CA" altLang="en-US" smtClean="0"/>
              <a:pPr eaLnBrk="1" hangingPunct="1">
                <a:spcBef>
                  <a:spcPct val="0"/>
                </a:spcBef>
              </a:pPr>
              <a:t>68</a:t>
            </a:fld>
            <a:endParaRPr lang="en-CA" altLang="en-US" smtClean="0"/>
          </a:p>
        </p:txBody>
      </p:sp>
      <p:sp>
        <p:nvSpPr>
          <p:cNvPr id="408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8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26C81F4D-098E-4CC0-989F-C93B42951AA7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69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18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8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18E72AFF-7CDC-48BE-A9AF-339690E93885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70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19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DC9A0007-8D25-4FCF-919D-7DAF9D960981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71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21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1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6A2776F3-FB24-4EFD-ACE8-3D571CCB51AD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72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22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29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6461F8FE-5AA1-494C-A22D-D6818E8B2872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73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24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4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182B5D6-2A29-49D4-A544-802C72A485B4}" type="slidenum">
              <a:rPr lang="en-US" altLang="en-US" smtClean="0"/>
              <a:pPr eaLnBrk="1" hangingPunct="1">
                <a:spcBef>
                  <a:spcPct val="50000"/>
                </a:spcBef>
              </a:pPr>
              <a:t>23</a:t>
            </a:fld>
            <a:endParaRPr lang="en-US" altLang="en-US" smtClean="0"/>
          </a:p>
        </p:txBody>
      </p:sp>
      <p:sp>
        <p:nvSpPr>
          <p:cNvPr id="528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8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523EC253-23B3-4CA8-ABD4-3FFDC6B05D94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74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28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8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2114E0B2-2610-42EE-A7EE-32D75F8FB5DC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75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29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9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6831E7E9-7774-419D-B60D-AB474FA6478F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76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30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49E82E-7327-42A7-9899-D679BD81207A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77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31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11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AD257CED-3D0E-4992-A09B-88DC9C1B4C8A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78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32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21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DAFDB388-0517-4F4C-AC90-1AE7431B0912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79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33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3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FAE895F9-FA92-44D1-8E7E-20A35BE9A175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80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40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FAE895F9-FA92-44D1-8E7E-20A35BE9A175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81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40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C2CCAD50-D840-43FE-9A9E-80F7A245ECD3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82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48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8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699B780D-4ED9-4052-96F4-C41FFD44E34F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83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62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2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24</a:t>
            </a:fld>
            <a:endParaRPr lang="en-US" altLang="en-US" smtClean="0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B367AB9-F7C5-4820-8202-848AB5B81D9A}" type="slidenum">
              <a:rPr lang="en-CA" altLang="en-US" smtClean="0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85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155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EE75073-74B8-4A03-97A2-C761196C301D}" type="slidenum">
              <a:rPr lang="en-CA" altLang="en-US" smtClean="0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86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156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6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FFF66DF-A821-4CCA-A7FC-D539835AEB3C}" type="slidenum">
              <a:rPr lang="en-CA" altLang="en-US" smtClean="0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87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1363" indent="-284163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1413" indent="-227013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598613" indent="-227013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5813" indent="-227013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30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02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74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46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F41DA87-5125-41C8-8D86-42343579739B}" type="slidenum">
              <a:rPr lang="en-CA" altLang="en-US" smtClean="0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88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163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1363" indent="-284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141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59861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581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30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02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74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46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76782EDD-EBD2-42AA-81CD-38B52F7CB5FF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89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64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4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7A72368C-E7B0-442A-983F-747BAB19C40A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91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65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5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ABF1CBF0-C783-450E-B94E-7413DCFE4BBB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92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ABF1CBF0-C783-450E-B94E-7413DCFE4BBB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93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ABF1CBF0-C783-450E-B94E-7413DCFE4BBB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94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1DD0046E-A2C8-4D21-8DD5-8D8C85E1EE91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95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67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7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25</a:t>
            </a:fld>
            <a:endParaRPr lang="en-US" altLang="en-US" smtClean="0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23B8F283-2E51-4FF2-85B3-88BAF06E10E2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96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68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8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BBEF72A-1D00-460C-A092-10ED61A3F935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97</a:t>
            </a:fld>
            <a:endParaRPr lang="en-CA" altLang="en-US" smtClean="0">
              <a:solidFill>
                <a:srgbClr val="000000"/>
              </a:solidFill>
            </a:endParaRPr>
          </a:p>
        </p:txBody>
      </p:sp>
      <p:sp>
        <p:nvSpPr>
          <p:cNvPr id="470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0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42" name="Rectangle 7"/>
          <p:cNvSpPr txBox="1">
            <a:spLocks noGrp="1" noChangeArrowheads="1"/>
          </p:cNvSpPr>
          <p:nvPr/>
        </p:nvSpPr>
        <p:spPr bwMode="auto">
          <a:xfrm>
            <a:off x="3884316" y="8685606"/>
            <a:ext cx="2972115" cy="4568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D62069F-2C34-4961-95DC-642E0B59F498}" type="slidenum">
              <a:rPr lang="en-CA" altLang="en-US" i="0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98</a:t>
            </a:fld>
            <a:endParaRPr lang="en-CA" altLang="en-US" i="0">
              <a:solidFill>
                <a:srgbClr val="000000"/>
              </a:solidFill>
            </a:endParaRPr>
          </a:p>
        </p:txBody>
      </p:sp>
      <p:sp>
        <p:nvSpPr>
          <p:cNvPr id="471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1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3EB5E7CD-F41C-429C-9723-5B4114E371BA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99</a:t>
            </a:fld>
            <a:endParaRPr lang="en-CA" altLang="en-US" smtClean="0"/>
          </a:p>
        </p:txBody>
      </p:sp>
      <p:sp>
        <p:nvSpPr>
          <p:cNvPr id="428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8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182B5D6-2A29-49D4-A544-802C72A485B4}" type="slidenum">
              <a:rPr lang="en-US" altLang="en-US" smtClean="0"/>
              <a:pPr eaLnBrk="1" hangingPunct="1">
                <a:spcBef>
                  <a:spcPct val="50000"/>
                </a:spcBef>
              </a:pPr>
              <a:t>100</a:t>
            </a:fld>
            <a:endParaRPr lang="en-US" altLang="en-US" smtClean="0"/>
          </a:p>
        </p:txBody>
      </p:sp>
      <p:sp>
        <p:nvSpPr>
          <p:cNvPr id="528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8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77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58F77ABA-1D4C-4C97-839F-2341F8543D47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101</a:t>
            </a:fld>
            <a:endParaRPr lang="en-CA" altLang="en-US" smtClean="0"/>
          </a:p>
        </p:txBody>
      </p:sp>
      <p:sp>
        <p:nvSpPr>
          <p:cNvPr id="433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3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93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defRPr/>
            </a:pPr>
            <a:fld id="{3D581083-710D-4413-9F7B-9C56877F060C}" type="slidenum">
              <a:rPr lang="en-CA" altLang="en-US" smtClean="0"/>
              <a:pPr algn="r" eaLnBrk="1" hangingPunct="1">
                <a:spcBef>
                  <a:spcPct val="0"/>
                </a:spcBef>
                <a:defRPr/>
              </a:pPr>
              <a:t>102</a:t>
            </a:fld>
            <a:endParaRPr lang="en-CA" altLang="en-US" smtClean="0"/>
          </a:p>
        </p:txBody>
      </p:sp>
      <p:sp>
        <p:nvSpPr>
          <p:cNvPr id="479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9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5D64FAA7-4359-43DE-AAFC-931126A14947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103</a:t>
            </a:fld>
            <a:endParaRPr lang="en-CA" altLang="en-US" smtClean="0"/>
          </a:p>
        </p:txBody>
      </p:sp>
      <p:sp>
        <p:nvSpPr>
          <p:cNvPr id="468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8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867F667-FC45-4D6D-B679-E5ACD4183526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104</a:t>
            </a:fld>
            <a:endParaRPr lang="en-CA" altLang="en-US" smtClean="0"/>
          </a:p>
        </p:txBody>
      </p:sp>
      <p:sp>
        <p:nvSpPr>
          <p:cNvPr id="506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68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3A96725E-1022-41F3-AFD7-2A22A99A653F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105</a:t>
            </a:fld>
            <a:endParaRPr lang="en-CA" altLang="en-US" smtClean="0"/>
          </a:p>
        </p:txBody>
      </p:sp>
      <p:sp>
        <p:nvSpPr>
          <p:cNvPr id="509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99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26</a:t>
            </a:fld>
            <a:endParaRPr lang="en-US" altLang="en-US" smtClean="0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F566853-1CCB-4D9F-B26B-1CEE578DDC9C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106</a:t>
            </a:fld>
            <a:endParaRPr lang="en-CA" altLang="en-US" smtClean="0"/>
          </a:p>
        </p:txBody>
      </p:sp>
      <p:sp>
        <p:nvSpPr>
          <p:cNvPr id="522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F566853-1CCB-4D9F-B26B-1CEE578DDC9C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107</a:t>
            </a:fld>
            <a:endParaRPr lang="en-CA" altLang="en-US" smtClean="0"/>
          </a:p>
        </p:txBody>
      </p:sp>
      <p:sp>
        <p:nvSpPr>
          <p:cNvPr id="522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F566853-1CCB-4D9F-B26B-1CEE578DDC9C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108</a:t>
            </a:fld>
            <a:endParaRPr lang="en-CA" altLang="en-US" smtClean="0"/>
          </a:p>
        </p:txBody>
      </p:sp>
      <p:sp>
        <p:nvSpPr>
          <p:cNvPr id="522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DF566853-1CCB-4D9F-B26B-1CEE578DDC9C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109</a:t>
            </a:fld>
            <a:endParaRPr lang="en-CA" altLang="en-US" smtClean="0"/>
          </a:p>
        </p:txBody>
      </p:sp>
      <p:sp>
        <p:nvSpPr>
          <p:cNvPr id="522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C8CDA7BA-88DE-40D7-90B8-BCF3F9172FF7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110</a:t>
            </a:fld>
            <a:endParaRPr lang="en-CA" altLang="en-US" smtClean="0"/>
          </a:p>
        </p:txBody>
      </p:sp>
      <p:sp>
        <p:nvSpPr>
          <p:cNvPr id="508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89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5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3A96725E-1022-41F3-AFD7-2A22A99A653F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111</a:t>
            </a:fld>
            <a:endParaRPr lang="en-CA" altLang="en-US" smtClean="0"/>
          </a:p>
        </p:txBody>
      </p:sp>
      <p:sp>
        <p:nvSpPr>
          <p:cNvPr id="509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99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37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BC8B7B71-8DA6-4A0E-BE28-F5E08323C244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112</a:t>
            </a:fld>
            <a:endParaRPr lang="en-CA" altLang="en-US" smtClean="0"/>
          </a:p>
        </p:txBody>
      </p:sp>
      <p:sp>
        <p:nvSpPr>
          <p:cNvPr id="604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8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F7B716FC-6308-4E4B-845C-6024D412A235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113</a:t>
            </a:fld>
            <a:endParaRPr lang="en-CA" altLang="en-US" smtClean="0"/>
          </a:p>
        </p:txBody>
      </p:sp>
      <p:sp>
        <p:nvSpPr>
          <p:cNvPr id="617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74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70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C04D7547-4FD0-45E4-B363-90C6FC5CF06F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114</a:t>
            </a:fld>
            <a:endParaRPr lang="en-CA" altLang="en-US" smtClean="0"/>
          </a:p>
        </p:txBody>
      </p:sp>
      <p:sp>
        <p:nvSpPr>
          <p:cNvPr id="618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85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82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5CA34A45-E938-4368-9E2A-A29FB014DBD9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117</a:t>
            </a:fld>
            <a:endParaRPr lang="en-CA" altLang="en-US" smtClean="0"/>
          </a:p>
        </p:txBody>
      </p:sp>
      <p:sp>
        <p:nvSpPr>
          <p:cNvPr id="623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36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74BA7E1C-C941-4F41-A668-72ED2718730F}" type="slidenum">
              <a:rPr lang="en-US" altLang="en-US" smtClean="0"/>
              <a:pPr eaLnBrk="1" hangingPunct="1">
                <a:spcBef>
                  <a:spcPct val="50000"/>
                </a:spcBef>
              </a:pPr>
              <a:t>27</a:t>
            </a:fld>
            <a:endParaRPr lang="en-US" altLang="en-US" smtClean="0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85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748FCD3-4DFB-46C7-B0F8-D1F0A3D2932A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118</a:t>
            </a:fld>
            <a:endParaRPr lang="en-CA" altLang="en-US" smtClean="0"/>
          </a:p>
        </p:txBody>
      </p:sp>
      <p:sp>
        <p:nvSpPr>
          <p:cNvPr id="624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87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73DFCB0-78F0-4004-9FFD-FB7077EC31C6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119</a:t>
            </a:fld>
            <a:endParaRPr lang="en-CA" altLang="en-US" smtClean="0"/>
          </a:p>
        </p:txBody>
      </p:sp>
      <p:sp>
        <p:nvSpPr>
          <p:cNvPr id="625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56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33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35B1BFF5-5D49-43A3-9C3A-8CF252225E7E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121</a:t>
            </a:fld>
            <a:endParaRPr lang="en-CA" altLang="en-US" smtClean="0"/>
          </a:p>
        </p:txBody>
      </p:sp>
      <p:sp>
        <p:nvSpPr>
          <p:cNvPr id="645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5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49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F5D9DB12-0D09-4E8F-A01E-AE1499EA07CC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122</a:t>
            </a:fld>
            <a:endParaRPr lang="en-CA" altLang="en-US" smtClean="0"/>
          </a:p>
        </p:txBody>
      </p:sp>
      <p:sp>
        <p:nvSpPr>
          <p:cNvPr id="652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22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52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35A01FEE-688E-443B-8767-82C441FD3FF0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123</a:t>
            </a:fld>
            <a:endParaRPr lang="en-CA" altLang="en-US" smtClean="0"/>
          </a:p>
        </p:txBody>
      </p:sp>
      <p:sp>
        <p:nvSpPr>
          <p:cNvPr id="653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3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78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A965975-6FDA-4211-A2F2-519A62B204A0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124</a:t>
            </a:fld>
            <a:endParaRPr lang="en-CA" altLang="en-US" smtClean="0"/>
          </a:p>
        </p:txBody>
      </p:sp>
      <p:sp>
        <p:nvSpPr>
          <p:cNvPr id="664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4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5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22D5FB1B-B8F1-4B68-BE56-ADD151120030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125</a:t>
            </a:fld>
            <a:endParaRPr lang="en-CA" altLang="en-US" smtClean="0"/>
          </a:p>
        </p:txBody>
      </p:sp>
      <p:sp>
        <p:nvSpPr>
          <p:cNvPr id="654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4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8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9E124C54-4455-46C4-89BA-088CB1C5B1E7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126</a:t>
            </a:fld>
            <a:endParaRPr lang="en-CA" altLang="en-US" smtClean="0"/>
          </a:p>
        </p:txBody>
      </p:sp>
      <p:sp>
        <p:nvSpPr>
          <p:cNvPr id="668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8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5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24AD567B-098E-46D2-B654-6D3F2160E7DF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128</a:t>
            </a:fld>
            <a:endParaRPr lang="en-CA" altLang="en-US" smtClean="0"/>
          </a:p>
        </p:txBody>
      </p:sp>
      <p:sp>
        <p:nvSpPr>
          <p:cNvPr id="671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1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97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463DDBF2-3221-4D15-9503-311124CB6ED4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129</a:t>
            </a:fld>
            <a:endParaRPr lang="en-CA" altLang="en-US" smtClean="0"/>
          </a:p>
        </p:txBody>
      </p:sp>
      <p:sp>
        <p:nvSpPr>
          <p:cNvPr id="672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2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9868B3-DACA-4D68-8396-F6D11A4C382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765050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FC594D-9584-44A3-B91D-4CEEC5AD97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601782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52F043-E4AD-451E-A505-599AE99B5A1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235098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pPr lvl="0"/>
            <a:endParaRPr lang="en-CA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1D8152-620B-41C9-9357-13296103AF5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882691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CA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CA" smtClean="0"/>
              <a:t>Click to edit Master text styles</a:t>
            </a:r>
          </a:p>
          <a:p>
            <a:pPr lvl="1"/>
            <a:r>
              <a:rPr lang="en-CA" smtClean="0"/>
              <a:t>Second level</a:t>
            </a:r>
          </a:p>
          <a:p>
            <a:pPr lvl="2"/>
            <a:r>
              <a:rPr lang="en-CA" smtClean="0"/>
              <a:t>Third level</a:t>
            </a:r>
          </a:p>
          <a:p>
            <a:pPr lvl="3"/>
            <a:r>
              <a:rPr lang="en-CA" smtClean="0"/>
              <a:t>Fourth level</a:t>
            </a:r>
          </a:p>
          <a:p>
            <a:pPr lvl="4"/>
            <a:r>
              <a:rPr lang="en-CA" smtClean="0"/>
              <a:t>Fifth level</a:t>
            </a:r>
            <a:endParaRPr lang="en-US"/>
          </a:p>
        </p:txBody>
      </p:sp>
      <p:sp>
        <p:nvSpPr>
          <p:cNvPr id="4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defTabSz="914400" fontAlgn="base">
              <a:spcBef>
                <a:spcPct val="50000"/>
              </a:spcBef>
              <a:spcAft>
                <a:spcPct val="0"/>
              </a:spcAft>
              <a:defRPr i="1"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19B2B2BA-CD1D-43D1-9C76-FA6768BAAA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297814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662BF1-5AA5-4394-9EE7-3568888B4331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323484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58DC67-61AB-4272-BF16-8F0B52549A22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66182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58DC67-61AB-4272-BF16-8F0B52549A22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66182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F408BB-36EC-411E-96AA-EC9B157C208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06895500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FE917F-C39D-4BB5-A160-D6287568524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04599193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649316-5BE1-4E64-9C14-C5EEDD35579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60124824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40BD8E-1CDB-4E67-A283-C9F63E6E343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22167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2D9A53-7E2E-438D-ADA4-E08B83F29EC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77865416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76B815-A65E-48CB-BDFF-CB9E326B1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251853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EB1AD4-9EFA-40FD-8BF2-31B35874B46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95544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2EA019-7496-4148-968D-45AB1F394E2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41326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E3FA68-BD87-41E5-8358-BF196CA452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575481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8CEB47-8B00-4B91-AD0A-073A6F9A260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465302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38C3D7-3D77-403D-B7BB-F42D66D4546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549634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C0D3F5-546C-449E-9292-83486789350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870814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3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4.xml"/></Relationships>
</file>

<file path=ppt/slideMasters/_rels/slideMaster4.xml.rels><?xml version="1.0" encoding="UTF-8" standalone="yes"?>
<Relationships xmlns="http://schemas.openxmlformats.org/package/2006/relationships"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15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theme" Target="../theme/theme5.xml"/><Relationship Id="rId5" Type="http://schemas.openxmlformats.org/officeDocument/2006/relationships/slideLayout" Target="../slideLayouts/slideLayout20.xml"/><Relationship Id="rId4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i="0"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i="0"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i="0">
                <a:cs typeface="+mn-cs"/>
              </a:defRPr>
            </a:lvl1pPr>
          </a:lstStyle>
          <a:p>
            <a:pPr>
              <a:defRPr/>
            </a:pPr>
            <a:fld id="{39FE08EE-8A1D-44BA-AFC7-F9F0DB9DE77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D1280991-9836-4C89-9976-E1737739634A}" type="slidenum">
              <a:rPr lang="en-CA" altLang="en-US" sz="1400" i="0" smtClean="0">
                <a:cs typeface="+mn-cs"/>
              </a:rPr>
              <a:pPr algn="r" eaLnBrk="1" hangingPunct="1">
                <a:defRPr/>
              </a:pPr>
              <a:t>‹#›</a:t>
            </a:fld>
            <a:endParaRPr lang="en-CA" altLang="en-US" sz="1400" i="0" smtClean="0">
              <a:cs typeface="+mn-cs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BEF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smtClean="0"/>
              <a:t>Click to edit Master title style</a:t>
            </a:r>
            <a:endParaRPr lang="en-US" altLang="en-US" smtClean="0"/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smtClean="0"/>
              <a:t>Click to edit Master text styles</a:t>
            </a:r>
          </a:p>
          <a:p>
            <a:pPr lvl="1"/>
            <a:r>
              <a:rPr lang="en-CA" altLang="en-US" smtClean="0"/>
              <a:t>Second level</a:t>
            </a:r>
          </a:p>
          <a:p>
            <a:pPr lvl="2"/>
            <a:r>
              <a:rPr lang="en-CA" altLang="en-US" smtClean="0"/>
              <a:t>Third level</a:t>
            </a:r>
          </a:p>
          <a:p>
            <a:pPr lvl="3"/>
            <a:r>
              <a:rPr lang="en-CA" altLang="en-US" smtClean="0"/>
              <a:t>Fourth level</a:t>
            </a:r>
          </a:p>
          <a:p>
            <a:pPr lvl="4"/>
            <a:r>
              <a:rPr lang="en-CA" altLang="en-US" smtClean="0"/>
              <a:t>Fifth level</a:t>
            </a:r>
            <a:endParaRPr lang="en-US" altLang="en-US" smtClean="0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521200" y="6451600"/>
            <a:ext cx="6604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ctr" defTabSz="457200" fontAlgn="auto">
              <a:spcBef>
                <a:spcPts val="0"/>
              </a:spcBef>
              <a:spcAft>
                <a:spcPts val="0"/>
              </a:spcAft>
              <a:defRPr sz="1400" b="0" i="0">
                <a:solidFill>
                  <a:srgbClr val="000000"/>
                </a:solidFill>
                <a:latin typeface="Arial"/>
                <a:cs typeface="+mn-cs"/>
              </a:defRPr>
            </a:lvl1pPr>
          </a:lstStyle>
          <a:p>
            <a:pPr>
              <a:defRPr/>
            </a:pPr>
            <a:fld id="{07E3AD66-FD9C-44AB-B5E0-24AE3093BB7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7173" name="Picture 7" descr="YorkULogoHor(large)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13488"/>
            <a:ext cx="136525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8" name="TextBox 6"/>
          <p:cNvSpPr txBox="1">
            <a:spLocks noChangeArrowheads="1"/>
          </p:cNvSpPr>
          <p:nvPr/>
        </p:nvSpPr>
        <p:spPr bwMode="auto">
          <a:xfrm>
            <a:off x="6523038" y="6421438"/>
            <a:ext cx="2341562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en-US" altLang="en-US" sz="1200" i="0" smtClean="0">
                <a:solidFill>
                  <a:srgbClr val="000000"/>
                </a:solidFill>
                <a:latin typeface="Arial" pitchFamily="34" charset="0"/>
                <a:cs typeface="Arial" charset="0"/>
              </a:rPr>
              <a:t>Last Updated:  </a:t>
            </a:r>
            <a:r>
              <a:rPr lang="en-CA" altLang="en-US" sz="1200" i="0" smtClean="0">
                <a:solidFill>
                  <a:srgbClr val="000000"/>
                </a:solidFill>
                <a:latin typeface="Arial" pitchFamily="34" charset="0"/>
                <a:cs typeface="Arial" charset="0"/>
              </a:rPr>
              <a:t>January 6, 2015</a:t>
            </a:r>
            <a:endParaRPr lang="en-US" altLang="en-US" sz="1200" i="0" smtClean="0">
              <a:solidFill>
                <a:srgbClr val="000000"/>
              </a:solidFill>
              <a:latin typeface="Arial" pitchFamily="34" charset="0"/>
              <a:cs typeface="Arial" charset="0"/>
            </a:endParaRPr>
          </a:p>
        </p:txBody>
      </p:sp>
      <p:sp>
        <p:nvSpPr>
          <p:cNvPr id="3079" name="TextBox 7"/>
          <p:cNvSpPr txBox="1">
            <a:spLocks noChangeArrowheads="1"/>
          </p:cNvSpPr>
          <p:nvPr/>
        </p:nvSpPr>
        <p:spPr bwMode="auto">
          <a:xfrm>
            <a:off x="1365250" y="6323013"/>
            <a:ext cx="9779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en-US" altLang="en-US" sz="1200" i="0" smtClean="0">
                <a:solidFill>
                  <a:srgbClr val="000000"/>
                </a:solidFill>
                <a:latin typeface="Arial" pitchFamily="34" charset="0"/>
                <a:cs typeface="Arial" charset="0"/>
              </a:rPr>
              <a:t>EECS 2011</a:t>
            </a:r>
          </a:p>
        </p:txBody>
      </p:sp>
      <p:sp>
        <p:nvSpPr>
          <p:cNvPr id="3080" name="TextBox 8"/>
          <p:cNvSpPr txBox="1">
            <a:spLocks noChangeArrowheads="1"/>
          </p:cNvSpPr>
          <p:nvPr/>
        </p:nvSpPr>
        <p:spPr bwMode="auto">
          <a:xfrm>
            <a:off x="1365250" y="6543675"/>
            <a:ext cx="10747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4572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4572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en-US" altLang="en-US" sz="1200" i="0" smtClean="0">
                <a:solidFill>
                  <a:srgbClr val="000000"/>
                </a:solidFill>
                <a:latin typeface="Arial" pitchFamily="34" charset="0"/>
                <a:cs typeface="Arial" charset="0"/>
              </a:rPr>
              <a:t>Prof. J. Elder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3200">
          <a:solidFill>
            <a:schemeClr val="tx2"/>
          </a:solidFill>
          <a:latin typeface="Arial" pitchFamily="-110" charset="0"/>
        </a:defRPr>
      </a:lvl9pPr>
    </p:titleStyle>
    <p:bodyStyle>
      <a:lvl1pPr marL="342900" indent="-342900" algn="l" rtl="0" eaLnBrk="0" fontAlgn="base" hangingPunct="0">
        <a:spcBef>
          <a:spcPct val="5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5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50000"/>
        </a:spcBef>
        <a:spcAft>
          <a:spcPct val="0"/>
        </a:spcAft>
        <a:buChar char="•"/>
        <a:defRPr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50000"/>
        </a:spcBef>
        <a:spcAft>
          <a:spcPct val="0"/>
        </a:spcAft>
        <a:buChar char="–"/>
        <a:defRPr sz="16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6pPr>
      <a:lvl7pPr marL="29718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7pPr>
      <a:lvl8pPr marL="34290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8pPr>
      <a:lvl9pPr marL="3886200" indent="-228600" algn="l" rtl="0" eaLnBrk="1" fontAlgn="base" hangingPunct="1">
        <a:spcBef>
          <a:spcPct val="5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smtClean="0"/>
              <a:t>Click to edit Master text styles</a:t>
            </a:r>
          </a:p>
          <a:p>
            <a:pPr lvl="1"/>
            <a:r>
              <a:rPr lang="en-CA" altLang="en-US" smtClean="0"/>
              <a:t>Second level</a:t>
            </a:r>
          </a:p>
          <a:p>
            <a:pPr lvl="2"/>
            <a:r>
              <a:rPr lang="en-CA" altLang="en-US" smtClean="0"/>
              <a:t>Third level</a:t>
            </a:r>
          </a:p>
          <a:p>
            <a:pPr lvl="3"/>
            <a:r>
              <a:rPr lang="en-CA" altLang="en-US" smtClean="0"/>
              <a:t>Fourth level</a:t>
            </a:r>
          </a:p>
          <a:p>
            <a:pPr lvl="4"/>
            <a:r>
              <a:rPr lang="en-CA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fld id="{B550548A-1036-4EF5-992A-79A20CA943E4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8EC82B84-68D8-424D-BF6E-15F47A98ADED}" type="slidenum">
              <a:rPr lang="en-CA" altLang="en-US" sz="1400" i="0" smtClean="0">
                <a:solidFill>
                  <a:srgbClr val="FFFFFF"/>
                </a:solidFill>
                <a:cs typeface="Arial" charset="0"/>
              </a:rPr>
              <a:pPr algn="r" eaLnBrk="1" hangingPunct="1">
                <a:defRPr/>
              </a:pPr>
              <a:t>‹#›</a:t>
            </a:fld>
            <a:endParaRPr lang="en-CA" altLang="en-US" sz="1400" i="0" smtClean="0">
              <a:solidFill>
                <a:srgbClr val="FFFFFF"/>
              </a:solidFill>
              <a:cs typeface="Arial" charset="0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68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smtClean="0"/>
              <a:t>Click to edit Master text styles</a:t>
            </a:r>
          </a:p>
          <a:p>
            <a:pPr lvl="1"/>
            <a:r>
              <a:rPr lang="en-CA" altLang="en-US" smtClean="0"/>
              <a:t>Second level</a:t>
            </a:r>
          </a:p>
          <a:p>
            <a:pPr lvl="2"/>
            <a:r>
              <a:rPr lang="en-CA" altLang="en-US" smtClean="0"/>
              <a:t>Third level</a:t>
            </a:r>
          </a:p>
          <a:p>
            <a:pPr lvl="3"/>
            <a:r>
              <a:rPr lang="en-CA" altLang="en-US" smtClean="0"/>
              <a:t>Fourth level</a:t>
            </a:r>
          </a:p>
          <a:p>
            <a:pPr lvl="4"/>
            <a:r>
              <a:rPr lang="en-CA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fld id="{7BED4B91-6D70-48C6-B069-340F13BA022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B478BA1C-7C6D-478A-B951-C07702AE33B9}" type="slidenum">
              <a:rPr lang="en-CA" altLang="en-US" sz="1400" i="0" smtClean="0">
                <a:solidFill>
                  <a:srgbClr val="FFFFFF"/>
                </a:solidFill>
                <a:cs typeface="Arial" charset="0"/>
              </a:rPr>
              <a:pPr algn="r" eaLnBrk="1" hangingPunct="1">
                <a:defRPr/>
              </a:pPr>
              <a:t>‹#›</a:t>
            </a:fld>
            <a:endParaRPr lang="en-CA" altLang="en-US" sz="1400" i="0" smtClean="0">
              <a:solidFill>
                <a:srgbClr val="FFFFFF"/>
              </a:solidFill>
              <a:cs typeface="Arial" charset="0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70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smtClean="0"/>
              <a:t>Click to edit Master text styles</a:t>
            </a:r>
          </a:p>
          <a:p>
            <a:pPr lvl="1"/>
            <a:r>
              <a:rPr lang="en-CA" altLang="en-US" smtClean="0"/>
              <a:t>Second level</a:t>
            </a:r>
          </a:p>
          <a:p>
            <a:pPr lvl="2"/>
            <a:r>
              <a:rPr lang="en-CA" altLang="en-US" smtClean="0"/>
              <a:t>Third level</a:t>
            </a:r>
          </a:p>
          <a:p>
            <a:pPr lvl="3"/>
            <a:r>
              <a:rPr lang="en-CA" altLang="en-US" smtClean="0"/>
              <a:t>Fourth level</a:t>
            </a:r>
          </a:p>
          <a:p>
            <a:pPr lvl="4"/>
            <a:r>
              <a:rPr lang="en-CA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>
                <a:cs typeface="+mn-cs"/>
              </a:defRPr>
            </a:lvl1pPr>
          </a:lstStyle>
          <a:p>
            <a:pPr>
              <a:defRPr/>
            </a:pPr>
            <a:fld id="{7BED4B91-6D70-48C6-B069-340F13BA022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B478BA1C-7C6D-478A-B951-C07702AE33B9}" type="slidenum">
              <a:rPr lang="en-CA" altLang="en-US" sz="1400" i="0" smtClean="0">
                <a:solidFill>
                  <a:srgbClr val="FFFFFF"/>
                </a:solidFill>
                <a:cs typeface="Arial" charset="0"/>
              </a:rPr>
              <a:pPr algn="r" eaLnBrk="1" hangingPunct="1">
                <a:defRPr/>
              </a:pPr>
              <a:t>‹#›</a:t>
            </a:fld>
            <a:endParaRPr lang="en-CA" altLang="en-US" sz="1400" i="0" smtClean="0">
              <a:solidFill>
                <a:srgbClr val="FFFFFF"/>
              </a:solidFill>
              <a:cs typeface="Arial" charset="0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72" r:id="rId1"/>
    <p:sldLayoutId id="2147483674" r:id="rId2"/>
    <p:sldLayoutId id="2147483675" r:id="rId3"/>
    <p:sldLayoutId id="2147483676" r:id="rId4"/>
    <p:sldLayoutId id="2147483678" r:id="rId5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22.xml"/><Relationship Id="rId13" Type="http://schemas.openxmlformats.org/officeDocument/2006/relationships/slide" Target="slide85.xml"/><Relationship Id="rId3" Type="http://schemas.openxmlformats.org/officeDocument/2006/relationships/notesSlide" Target="../notesSlides/notesSlide1.xml"/><Relationship Id="rId7" Type="http://schemas.openxmlformats.org/officeDocument/2006/relationships/slide" Target="slide15.xml"/><Relationship Id="rId12" Type="http://schemas.openxmlformats.org/officeDocument/2006/relationships/slide" Target="slide80.xml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Relationship Id="rId6" Type="http://schemas.openxmlformats.org/officeDocument/2006/relationships/slide" Target="slide10.xml"/><Relationship Id="rId11" Type="http://schemas.openxmlformats.org/officeDocument/2006/relationships/slide" Target="slide71.xml"/><Relationship Id="rId5" Type="http://schemas.openxmlformats.org/officeDocument/2006/relationships/image" Target="../media/image2.wmf"/><Relationship Id="rId15" Type="http://schemas.openxmlformats.org/officeDocument/2006/relationships/image" Target="../media/image3.jpeg"/><Relationship Id="rId10" Type="http://schemas.openxmlformats.org/officeDocument/2006/relationships/slide" Target="slide55.xml"/><Relationship Id="rId4" Type="http://schemas.openxmlformats.org/officeDocument/2006/relationships/oleObject" Target="../embeddings/oleObject1.bin"/><Relationship Id="rId9" Type="http://schemas.openxmlformats.org/officeDocument/2006/relationships/slide" Target="slide43.xml"/><Relationship Id="rId14" Type="http://schemas.openxmlformats.org/officeDocument/2006/relationships/slide" Target="slide99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slide" Target="slide30.xml"/><Relationship Id="rId13" Type="http://schemas.openxmlformats.org/officeDocument/2006/relationships/slide" Target="slide57.xml"/><Relationship Id="rId3" Type="http://schemas.openxmlformats.org/officeDocument/2006/relationships/notesSlide" Target="../notesSlides/notesSlide2.xml"/><Relationship Id="rId7" Type="http://schemas.openxmlformats.org/officeDocument/2006/relationships/slide" Target="slide21.xml"/><Relationship Id="rId12" Type="http://schemas.openxmlformats.org/officeDocument/2006/relationships/slide" Target="slide52.xml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.vml"/><Relationship Id="rId6" Type="http://schemas.openxmlformats.org/officeDocument/2006/relationships/slide" Target="slide3.xml"/><Relationship Id="rId11" Type="http://schemas.openxmlformats.org/officeDocument/2006/relationships/slide" Target="slide48.xml"/><Relationship Id="rId5" Type="http://schemas.openxmlformats.org/officeDocument/2006/relationships/image" Target="../media/image2.wmf"/><Relationship Id="rId10" Type="http://schemas.openxmlformats.org/officeDocument/2006/relationships/slide" Target="slide38.xml"/><Relationship Id="rId4" Type="http://schemas.openxmlformats.org/officeDocument/2006/relationships/oleObject" Target="../embeddings/oleObject2.bin"/><Relationship Id="rId9" Type="http://schemas.openxmlformats.org/officeDocument/2006/relationships/slide" Target="slide34.xml"/><Relationship Id="rId14" Type="http://schemas.openxmlformats.org/officeDocument/2006/relationships/image" Target="../media/image10.png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jpeg"/><Relationship Id="rId3" Type="http://schemas.openxmlformats.org/officeDocument/2006/relationships/image" Target="../media/image30.wmf"/><Relationship Id="rId7" Type="http://schemas.openxmlformats.org/officeDocument/2006/relationships/image" Target="../media/image34.jpe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3.wmf"/><Relationship Id="rId5" Type="http://schemas.openxmlformats.org/officeDocument/2006/relationships/image" Target="../media/image32.jpeg"/><Relationship Id="rId4" Type="http://schemas.openxmlformats.org/officeDocument/2006/relationships/image" Target="../media/image31.png"/><Relationship Id="rId9" Type="http://schemas.openxmlformats.org/officeDocument/2006/relationships/image" Target="../media/image88.jpeg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9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0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9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6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6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6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6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jpe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9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6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e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6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9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9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16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16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9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9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16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7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7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7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7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wmf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7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5.jpeg"/><Relationship Id="rId5" Type="http://schemas.openxmlformats.org/officeDocument/2006/relationships/image" Target="../media/image14.jpeg"/><Relationship Id="rId4" Type="http://schemas.openxmlformats.org/officeDocument/2006/relationships/image" Target="../media/image13.png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7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7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6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6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6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6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6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slide" Target="slide11.xml"/><Relationship Id="rId3" Type="http://schemas.openxmlformats.org/officeDocument/2006/relationships/notesSlide" Target="../notesSlides/notesSlide3.xml"/><Relationship Id="rId7" Type="http://schemas.openxmlformats.org/officeDocument/2006/relationships/slide" Target="slide7.xml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3.vml"/><Relationship Id="rId6" Type="http://schemas.openxmlformats.org/officeDocument/2006/relationships/slide" Target="slide2.xml"/><Relationship Id="rId11" Type="http://schemas.openxmlformats.org/officeDocument/2006/relationships/image" Target="../media/image16.jpeg"/><Relationship Id="rId5" Type="http://schemas.openxmlformats.org/officeDocument/2006/relationships/image" Target="../media/image2.wmf"/><Relationship Id="rId10" Type="http://schemas.openxmlformats.org/officeDocument/2006/relationships/slide" Target="slide38.xml"/><Relationship Id="rId4" Type="http://schemas.openxmlformats.org/officeDocument/2006/relationships/oleObject" Target="../embeddings/oleObject3.bin"/><Relationship Id="rId9" Type="http://schemas.openxmlformats.org/officeDocument/2006/relationships/slide" Target="slide22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7.jpeg"/><Relationship Id="rId7" Type="http://schemas.openxmlformats.org/officeDocument/2006/relationships/image" Target="../media/image21.pn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10" Type="http://schemas.openxmlformats.org/officeDocument/2006/relationships/image" Target="../media/image24.gif"/><Relationship Id="rId4" Type="http://schemas.openxmlformats.org/officeDocument/2006/relationships/image" Target="../media/image18.png"/><Relationship Id="rId9" Type="http://schemas.openxmlformats.org/officeDocument/2006/relationships/image" Target="../media/image23.gif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27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20.png"/><Relationship Id="rId7" Type="http://schemas.openxmlformats.org/officeDocument/2006/relationships/image" Target="../media/image24.gif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3.gif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slide" Target="slide39.xml"/><Relationship Id="rId3" Type="http://schemas.openxmlformats.org/officeDocument/2006/relationships/notesSlide" Target="../notesSlides/notesSlide4.xml"/><Relationship Id="rId7" Type="http://schemas.openxmlformats.org/officeDocument/2006/relationships/slide" Target="slide9.xml"/><Relationship Id="rId12" Type="http://schemas.openxmlformats.org/officeDocument/2006/relationships/image" Target="../media/image29.jpeg"/><Relationship Id="rId2" Type="http://schemas.openxmlformats.org/officeDocument/2006/relationships/slideLayout" Target="../slideLayouts/slideLayout18.xml"/><Relationship Id="rId1" Type="http://schemas.openxmlformats.org/officeDocument/2006/relationships/vmlDrawing" Target="../drawings/vmlDrawing4.vml"/><Relationship Id="rId6" Type="http://schemas.openxmlformats.org/officeDocument/2006/relationships/slide" Target="slide3.xml"/><Relationship Id="rId11" Type="http://schemas.openxmlformats.org/officeDocument/2006/relationships/slide" Target="slide87.xml"/><Relationship Id="rId5" Type="http://schemas.openxmlformats.org/officeDocument/2006/relationships/image" Target="../media/image2.wmf"/><Relationship Id="rId10" Type="http://schemas.openxmlformats.org/officeDocument/2006/relationships/slide" Target="slide130.xml"/><Relationship Id="rId4" Type="http://schemas.openxmlformats.org/officeDocument/2006/relationships/oleObject" Target="../embeddings/oleObject4.bin"/><Relationship Id="rId9" Type="http://schemas.openxmlformats.org/officeDocument/2006/relationships/slide" Target="slide2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jpeg"/><Relationship Id="rId3" Type="http://schemas.openxmlformats.org/officeDocument/2006/relationships/image" Target="../media/image30.wmf"/><Relationship Id="rId7" Type="http://schemas.openxmlformats.org/officeDocument/2006/relationships/image" Target="../media/image34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3.wmf"/><Relationship Id="rId5" Type="http://schemas.openxmlformats.org/officeDocument/2006/relationships/image" Target="../media/image32.jpeg"/><Relationship Id="rId4" Type="http://schemas.openxmlformats.org/officeDocument/2006/relationships/image" Target="../media/image31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30.wmf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31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30.wmf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30.wm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7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wmf"/><Relationship Id="rId3" Type="http://schemas.openxmlformats.org/officeDocument/2006/relationships/notesSlide" Target="../notesSlides/notesSlide15.xml"/><Relationship Id="rId7" Type="http://schemas.openxmlformats.org/officeDocument/2006/relationships/image" Target="../media/image36.wmf"/><Relationship Id="rId2" Type="http://schemas.openxmlformats.org/officeDocument/2006/relationships/slideLayout" Target="../slideLayouts/slideLayout17.xml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oleObject5.bin"/><Relationship Id="rId5" Type="http://schemas.openxmlformats.org/officeDocument/2006/relationships/image" Target="../media/image31.png"/><Relationship Id="rId4" Type="http://schemas.openxmlformats.org/officeDocument/2006/relationships/image" Target="../media/image35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w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7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wmf"/><Relationship Id="rId3" Type="http://schemas.openxmlformats.org/officeDocument/2006/relationships/notesSlide" Target="../notesSlides/notesSlide17.xml"/><Relationship Id="rId7" Type="http://schemas.openxmlformats.org/officeDocument/2006/relationships/image" Target="../media/image35.jpeg"/><Relationship Id="rId2" Type="http://schemas.openxmlformats.org/officeDocument/2006/relationships/slideLayout" Target="../slideLayouts/slideLayout19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36.wmf"/><Relationship Id="rId5" Type="http://schemas.openxmlformats.org/officeDocument/2006/relationships/oleObject" Target="../embeddings/oleObject6.bin"/><Relationship Id="rId4" Type="http://schemas.openxmlformats.org/officeDocument/2006/relationships/image" Target="../media/image31.png"/><Relationship Id="rId9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30.wmf"/><Relationship Id="rId4" Type="http://schemas.openxmlformats.org/officeDocument/2006/relationships/image" Target="../media/image31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30.w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37.wmf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wmf"/><Relationship Id="rId3" Type="http://schemas.openxmlformats.org/officeDocument/2006/relationships/notesSlide" Target="../notesSlides/notesSlide23.xml"/><Relationship Id="rId7" Type="http://schemas.openxmlformats.org/officeDocument/2006/relationships/image" Target="../media/image36.wmf"/><Relationship Id="rId2" Type="http://schemas.openxmlformats.org/officeDocument/2006/relationships/slideLayout" Target="../slideLayouts/slideLayout17.xml"/><Relationship Id="rId1" Type="http://schemas.openxmlformats.org/officeDocument/2006/relationships/vmlDrawing" Target="../drawings/vmlDrawing7.vml"/><Relationship Id="rId6" Type="http://schemas.openxmlformats.org/officeDocument/2006/relationships/oleObject" Target="../embeddings/oleObject7.bin"/><Relationship Id="rId5" Type="http://schemas.openxmlformats.org/officeDocument/2006/relationships/image" Target="../media/image31.png"/><Relationship Id="rId4" Type="http://schemas.openxmlformats.org/officeDocument/2006/relationships/image" Target="../media/image35.jpeg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16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35.jpe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3.png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44.jpeg"/><Relationship Id="rId4" Type="http://schemas.openxmlformats.org/officeDocument/2006/relationships/image" Target="../media/image35.jpe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7" Type="http://schemas.openxmlformats.org/officeDocument/2006/relationships/image" Target="../media/image35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openxmlformats.org/officeDocument/2006/relationships/image" Target="../media/image40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jpeg"/><Relationship Id="rId3" Type="http://schemas.openxmlformats.org/officeDocument/2006/relationships/image" Target="../media/image45.pn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48.png"/><Relationship Id="rId5" Type="http://schemas.openxmlformats.org/officeDocument/2006/relationships/image" Target="../media/image40.png"/><Relationship Id="rId4" Type="http://schemas.openxmlformats.org/officeDocument/2006/relationships/image" Target="../media/image46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3" Type="http://schemas.openxmlformats.org/officeDocument/2006/relationships/image" Target="../media/image40.png"/><Relationship Id="rId7" Type="http://schemas.openxmlformats.org/officeDocument/2006/relationships/image" Target="../media/image51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50.png"/><Relationship Id="rId5" Type="http://schemas.openxmlformats.org/officeDocument/2006/relationships/image" Target="../media/image48.png"/><Relationship Id="rId4" Type="http://schemas.openxmlformats.org/officeDocument/2006/relationships/image" Target="../media/image49.png"/><Relationship Id="rId9" Type="http://schemas.openxmlformats.org/officeDocument/2006/relationships/image" Target="../media/image35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7" Type="http://schemas.openxmlformats.org/officeDocument/2006/relationships/image" Target="../media/image35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55.png"/><Relationship Id="rId5" Type="http://schemas.openxmlformats.org/officeDocument/2006/relationships/image" Target="../media/image54.png"/><Relationship Id="rId4" Type="http://schemas.openxmlformats.org/officeDocument/2006/relationships/image" Target="../media/image53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54.png"/><Relationship Id="rId7" Type="http://schemas.openxmlformats.org/officeDocument/2006/relationships/image" Target="../media/image57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56.jpeg"/><Relationship Id="rId5" Type="http://schemas.openxmlformats.org/officeDocument/2006/relationships/image" Target="../media/image55.png"/><Relationship Id="rId4" Type="http://schemas.openxmlformats.org/officeDocument/2006/relationships/image" Target="../media/image40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54.png"/><Relationship Id="rId7" Type="http://schemas.openxmlformats.org/officeDocument/2006/relationships/image" Target="../media/image57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56.jpeg"/><Relationship Id="rId5" Type="http://schemas.openxmlformats.org/officeDocument/2006/relationships/image" Target="../media/image55.png"/><Relationship Id="rId4" Type="http://schemas.openxmlformats.org/officeDocument/2006/relationships/image" Target="../media/image40.png"/><Relationship Id="rId9" Type="http://schemas.openxmlformats.org/officeDocument/2006/relationships/image" Target="../media/image43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wmf"/><Relationship Id="rId3" Type="http://schemas.openxmlformats.org/officeDocument/2006/relationships/image" Target="../media/image56.jpeg"/><Relationship Id="rId7" Type="http://schemas.openxmlformats.org/officeDocument/2006/relationships/image" Target="../media/image60.w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59.wmf"/><Relationship Id="rId5" Type="http://schemas.openxmlformats.org/officeDocument/2006/relationships/image" Target="../media/image58.wmf"/><Relationship Id="rId4" Type="http://schemas.openxmlformats.org/officeDocument/2006/relationships/image" Target="../media/image57.jpe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image" Target="../media/image62.png"/><Relationship Id="rId7" Type="http://schemas.openxmlformats.org/officeDocument/2006/relationships/image" Target="../media/image66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10" Type="http://schemas.openxmlformats.org/officeDocument/2006/relationships/image" Target="../media/image35.jpeg"/><Relationship Id="rId4" Type="http://schemas.openxmlformats.org/officeDocument/2006/relationships/image" Target="../media/image63.png"/><Relationship Id="rId9" Type="http://schemas.openxmlformats.org/officeDocument/2006/relationships/image" Target="../media/image68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slide" Target="slide9.xml"/><Relationship Id="rId13" Type="http://schemas.openxmlformats.org/officeDocument/2006/relationships/slide" Target="slide54.xml"/><Relationship Id="rId18" Type="http://schemas.openxmlformats.org/officeDocument/2006/relationships/slide" Target="slide91.xml"/><Relationship Id="rId3" Type="http://schemas.openxmlformats.org/officeDocument/2006/relationships/notesSlide" Target="../notesSlides/notesSlide36.xml"/><Relationship Id="rId21" Type="http://schemas.openxmlformats.org/officeDocument/2006/relationships/slide" Target="slide117.xml"/><Relationship Id="rId7" Type="http://schemas.openxmlformats.org/officeDocument/2006/relationships/slide" Target="slide6.xml"/><Relationship Id="rId12" Type="http://schemas.openxmlformats.org/officeDocument/2006/relationships/slide" Target="slide42.xml"/><Relationship Id="rId17" Type="http://schemas.openxmlformats.org/officeDocument/2006/relationships/slide" Target="slide86.xml"/><Relationship Id="rId2" Type="http://schemas.openxmlformats.org/officeDocument/2006/relationships/slideLayout" Target="../slideLayouts/slideLayout18.xml"/><Relationship Id="rId16" Type="http://schemas.openxmlformats.org/officeDocument/2006/relationships/slide" Target="slide74.xml"/><Relationship Id="rId20" Type="http://schemas.openxmlformats.org/officeDocument/2006/relationships/slide" Target="slide102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37.wmf"/><Relationship Id="rId11" Type="http://schemas.openxmlformats.org/officeDocument/2006/relationships/slide" Target="slide39.xml"/><Relationship Id="rId5" Type="http://schemas.openxmlformats.org/officeDocument/2006/relationships/image" Target="../media/image2.wmf"/><Relationship Id="rId15" Type="http://schemas.openxmlformats.org/officeDocument/2006/relationships/slide" Target="slide61.xml"/><Relationship Id="rId10" Type="http://schemas.openxmlformats.org/officeDocument/2006/relationships/slide" Target="slide31.xml"/><Relationship Id="rId19" Type="http://schemas.openxmlformats.org/officeDocument/2006/relationships/slide" Target="slide97.xml"/><Relationship Id="rId4" Type="http://schemas.openxmlformats.org/officeDocument/2006/relationships/oleObject" Target="../embeddings/oleObject8.bin"/><Relationship Id="rId9" Type="http://schemas.openxmlformats.org/officeDocument/2006/relationships/slide" Target="slide18.xml"/><Relationship Id="rId14" Type="http://schemas.openxmlformats.org/officeDocument/2006/relationships/slide" Target="slide5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wm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69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wmf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40.png"/><Relationship Id="rId5" Type="http://schemas.openxmlformats.org/officeDocument/2006/relationships/image" Target="../media/image46.png"/><Relationship Id="rId4" Type="http://schemas.openxmlformats.org/officeDocument/2006/relationships/image" Target="../media/image48.png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16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6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0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wmf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6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6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6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6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6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9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9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6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6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1.xml"/><Relationship Id="rId2" Type="http://schemas.openxmlformats.org/officeDocument/2006/relationships/slideLayout" Target="../slideLayouts/slideLayout16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73.png"/><Relationship Id="rId5" Type="http://schemas.openxmlformats.org/officeDocument/2006/relationships/image" Target="../media/image72.wmf"/><Relationship Id="rId4" Type="http://schemas.openxmlformats.org/officeDocument/2006/relationships/oleObject" Target="../embeddings/oleObject9.bin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16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73.png"/><Relationship Id="rId5" Type="http://schemas.openxmlformats.org/officeDocument/2006/relationships/image" Target="../media/image72.wmf"/><Relationship Id="rId4" Type="http://schemas.openxmlformats.org/officeDocument/2006/relationships/oleObject" Target="../embeddings/oleObject10.bin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2" Type="http://schemas.openxmlformats.org/officeDocument/2006/relationships/slideLayout" Target="../slideLayouts/slideLayout16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73.png"/><Relationship Id="rId5" Type="http://schemas.openxmlformats.org/officeDocument/2006/relationships/image" Target="../media/image72.wmf"/><Relationship Id="rId4" Type="http://schemas.openxmlformats.org/officeDocument/2006/relationships/oleObject" Target="../embeddings/oleObject11.bin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4.xml"/><Relationship Id="rId2" Type="http://schemas.openxmlformats.org/officeDocument/2006/relationships/slideLayout" Target="../slideLayouts/slideLayout16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73.png"/><Relationship Id="rId5" Type="http://schemas.openxmlformats.org/officeDocument/2006/relationships/image" Target="../media/image72.wmf"/><Relationship Id="rId4" Type="http://schemas.openxmlformats.org/officeDocument/2006/relationships/oleObject" Target="../embeddings/oleObject12.bin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5.xml"/><Relationship Id="rId2" Type="http://schemas.openxmlformats.org/officeDocument/2006/relationships/slideLayout" Target="../slideLayouts/slideLayout16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73.png"/><Relationship Id="rId5" Type="http://schemas.openxmlformats.org/officeDocument/2006/relationships/image" Target="../media/image72.wmf"/><Relationship Id="rId4" Type="http://schemas.openxmlformats.org/officeDocument/2006/relationships/oleObject" Target="../embeddings/oleObject13.bin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7" Type="http://schemas.openxmlformats.org/officeDocument/2006/relationships/image" Target="../media/image75.emf"/><Relationship Id="rId2" Type="http://schemas.openxmlformats.org/officeDocument/2006/relationships/slideLayout" Target="../slideLayouts/slideLayout17.xml"/><Relationship Id="rId1" Type="http://schemas.openxmlformats.org/officeDocument/2006/relationships/vmlDrawing" Target="../drawings/vmlDrawing14.vml"/><Relationship Id="rId6" Type="http://schemas.openxmlformats.org/officeDocument/2006/relationships/oleObject" Target="../embeddings/oleObject15.bin"/><Relationship Id="rId5" Type="http://schemas.openxmlformats.org/officeDocument/2006/relationships/image" Target="../media/image74.emf"/><Relationship Id="rId4" Type="http://schemas.openxmlformats.org/officeDocument/2006/relationships/oleObject" Target="../embeddings/oleObject14.bin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7" Type="http://schemas.openxmlformats.org/officeDocument/2006/relationships/image" Target="../media/image75.emf"/><Relationship Id="rId2" Type="http://schemas.openxmlformats.org/officeDocument/2006/relationships/slideLayout" Target="../slideLayouts/slideLayout17.xml"/><Relationship Id="rId1" Type="http://schemas.openxmlformats.org/officeDocument/2006/relationships/vmlDrawing" Target="../drawings/vmlDrawing15.vml"/><Relationship Id="rId6" Type="http://schemas.openxmlformats.org/officeDocument/2006/relationships/oleObject" Target="../embeddings/oleObject17.bin"/><Relationship Id="rId5" Type="http://schemas.openxmlformats.org/officeDocument/2006/relationships/image" Target="../media/image74.emf"/><Relationship Id="rId4" Type="http://schemas.openxmlformats.org/officeDocument/2006/relationships/oleObject" Target="../embeddings/oleObject16.bin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3" Type="http://schemas.openxmlformats.org/officeDocument/2006/relationships/notesSlide" Target="../notesSlides/notesSlide58.xml"/><Relationship Id="rId7" Type="http://schemas.openxmlformats.org/officeDocument/2006/relationships/image" Target="../media/image77.emf"/><Relationship Id="rId2" Type="http://schemas.openxmlformats.org/officeDocument/2006/relationships/slideLayout" Target="../slideLayouts/slideLayout17.xml"/><Relationship Id="rId1" Type="http://schemas.openxmlformats.org/officeDocument/2006/relationships/vmlDrawing" Target="../drawings/vmlDrawing16.vml"/><Relationship Id="rId6" Type="http://schemas.openxmlformats.org/officeDocument/2006/relationships/oleObject" Target="../embeddings/oleObject19.bin"/><Relationship Id="rId5" Type="http://schemas.openxmlformats.org/officeDocument/2006/relationships/image" Target="../media/image76.emf"/><Relationship Id="rId4" Type="http://schemas.openxmlformats.org/officeDocument/2006/relationships/oleObject" Target="../embeddings/oleObject18.bin"/><Relationship Id="rId9" Type="http://schemas.openxmlformats.org/officeDocument/2006/relationships/image" Target="../media/image79.png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6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Layout" Target="../slideLayouts/slideLayout16.xml"/><Relationship Id="rId1" Type="http://schemas.openxmlformats.org/officeDocument/2006/relationships/vmlDrawing" Target="../drawings/vmlDrawing17.vml"/><Relationship Id="rId4" Type="http://schemas.openxmlformats.org/officeDocument/2006/relationships/image" Target="../media/image80.wmf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0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0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0.xml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.jpeg"/><Relationship Id="rId3" Type="http://schemas.openxmlformats.org/officeDocument/2006/relationships/image" Target="../media/image81.wmf"/><Relationship Id="rId7" Type="http://schemas.openxmlformats.org/officeDocument/2006/relationships/image" Target="../media/image85.jpe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84.wmf"/><Relationship Id="rId5" Type="http://schemas.openxmlformats.org/officeDocument/2006/relationships/image" Target="../media/image83.wmf"/><Relationship Id="rId4" Type="http://schemas.openxmlformats.org/officeDocument/2006/relationships/image" Target="../media/image82.wmf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.jpeg"/><Relationship Id="rId3" Type="http://schemas.openxmlformats.org/officeDocument/2006/relationships/image" Target="../media/image81.wmf"/><Relationship Id="rId7" Type="http://schemas.openxmlformats.org/officeDocument/2006/relationships/image" Target="../media/image85.jpe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84.wmf"/><Relationship Id="rId5" Type="http://schemas.openxmlformats.org/officeDocument/2006/relationships/image" Target="../media/image83.wmf"/><Relationship Id="rId4" Type="http://schemas.openxmlformats.org/officeDocument/2006/relationships/image" Target="../media/image82.wmf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9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9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9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9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9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9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9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7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slide" Target="slide20.xml"/><Relationship Id="rId13" Type="http://schemas.openxmlformats.org/officeDocument/2006/relationships/slide" Target="slide127.xml"/><Relationship Id="rId3" Type="http://schemas.openxmlformats.org/officeDocument/2006/relationships/notesSlide" Target="../notesSlides/notesSlide73.xml"/><Relationship Id="rId7" Type="http://schemas.openxmlformats.org/officeDocument/2006/relationships/slide" Target="slide11.xml"/><Relationship Id="rId12" Type="http://schemas.openxmlformats.org/officeDocument/2006/relationships/slide" Target="slide112.xml"/><Relationship Id="rId17" Type="http://schemas.openxmlformats.org/officeDocument/2006/relationships/image" Target="../media/image87.jpeg"/><Relationship Id="rId2" Type="http://schemas.openxmlformats.org/officeDocument/2006/relationships/slideLayout" Target="../slideLayouts/slideLayout18.xml"/><Relationship Id="rId16" Type="http://schemas.openxmlformats.org/officeDocument/2006/relationships/slide" Target="slide93.xml"/><Relationship Id="rId1" Type="http://schemas.openxmlformats.org/officeDocument/2006/relationships/vmlDrawing" Target="../drawings/vmlDrawing18.vml"/><Relationship Id="rId6" Type="http://schemas.openxmlformats.org/officeDocument/2006/relationships/slide" Target="slide6.xml"/><Relationship Id="rId11" Type="http://schemas.openxmlformats.org/officeDocument/2006/relationships/slide" Target="slide108.xml"/><Relationship Id="rId5" Type="http://schemas.openxmlformats.org/officeDocument/2006/relationships/image" Target="../media/image2.wmf"/><Relationship Id="rId15" Type="http://schemas.openxmlformats.org/officeDocument/2006/relationships/slide" Target="slide74.xml"/><Relationship Id="rId10" Type="http://schemas.openxmlformats.org/officeDocument/2006/relationships/slide" Target="slide116.xml"/><Relationship Id="rId4" Type="http://schemas.openxmlformats.org/officeDocument/2006/relationships/oleObject" Target="../embeddings/oleObject21.bin"/><Relationship Id="rId9" Type="http://schemas.openxmlformats.org/officeDocument/2006/relationships/slide" Target="slide37.xml"/><Relationship Id="rId14" Type="http://schemas.openxmlformats.org/officeDocument/2006/relationships/slide" Target="slide5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52600" y="5943600"/>
            <a:ext cx="2819400" cy="838200"/>
          </a:xfrm>
        </p:spPr>
        <p:txBody>
          <a:bodyPr/>
          <a:lstStyle/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York University</a:t>
            </a:r>
            <a:endParaRPr lang="en-US" altLang="en-US" smtClean="0"/>
          </a:p>
        </p:txBody>
      </p:sp>
      <p:graphicFrame>
        <p:nvGraphicFramePr>
          <p:cNvPr id="23555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0941" name="Equation" r:id="rId4" imgW="114151" imgH="215619" progId="Equation.3">
                  <p:embed/>
                </p:oleObj>
              </mc:Choice>
              <mc:Fallback>
                <p:oleObj name="Equation" r:id="rId4" imgW="114151" imgH="21561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556" name="Text Box 5"/>
          <p:cNvSpPr txBox="1">
            <a:spLocks noChangeArrowheads="1"/>
          </p:cNvSpPr>
          <p:nvPr/>
        </p:nvSpPr>
        <p:spPr bwMode="auto">
          <a:xfrm>
            <a:off x="7285038" y="6397625"/>
            <a:ext cx="20859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>
                <a:solidFill>
                  <a:schemeClr val="accent2"/>
                </a:solidFill>
              </a:rPr>
              <a:t>COSC 2011</a:t>
            </a:r>
            <a:endParaRPr lang="en-US" altLang="en-US" sz="2400" i="0">
              <a:solidFill>
                <a:schemeClr val="accent2"/>
              </a:solidFill>
            </a:endParaRPr>
          </a:p>
        </p:txBody>
      </p:sp>
      <p:sp>
        <p:nvSpPr>
          <p:cNvPr id="23558" name="Text Box 12"/>
          <p:cNvSpPr txBox="1">
            <a:spLocks noChangeArrowheads="1"/>
          </p:cNvSpPr>
          <p:nvPr/>
        </p:nvSpPr>
        <p:spPr bwMode="auto">
          <a:xfrm>
            <a:off x="4495800" y="1905000"/>
            <a:ext cx="3063659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 smtClean="0">
                <a:hlinkClick r:id="rId6" action="ppaction://hlinksldjump"/>
              </a:rPr>
              <a:t>Abstract Data Types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 smtClean="0">
                <a:hlinkClick r:id="rId7" action="ppaction://hlinksldjump"/>
              </a:rPr>
              <a:t>Positions and Pointers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 smtClean="0">
                <a:hlinkClick r:id="rId8" action="ppaction://hlinksldjump"/>
              </a:rPr>
              <a:t>Loop Invariants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 smtClean="0">
                <a:hlinkClick r:id="rId9" action="ppaction://hlinksldjump"/>
              </a:rPr>
              <a:t>System Invariants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 smtClean="0">
                <a:hlinkClick r:id="rId10" action="ppaction://hlinksldjump"/>
              </a:rPr>
              <a:t>Time Complexity</a:t>
            </a:r>
            <a:endParaRPr lang="en-US" altLang="en-US" sz="2400" i="0" dirty="0" smtClean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 smtClean="0">
                <a:hlinkClick r:id="rId11" action="ppaction://hlinksldjump"/>
              </a:rPr>
              <a:t>Classifying Functions</a:t>
            </a:r>
            <a:endParaRPr lang="en-US" altLang="en-US" sz="2400" i="0" dirty="0" smtClean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 smtClean="0">
                <a:hlinkClick r:id="rId12" action="ppaction://hlinksldjump"/>
              </a:rPr>
              <a:t>Adding Made Easy</a:t>
            </a:r>
            <a:endParaRPr lang="en-US" altLang="en-US" sz="2400" i="0" dirty="0" smtClean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 smtClean="0">
                <a:hlinkClick r:id="rId13" action="ppaction://hlinksldjump"/>
              </a:rPr>
              <a:t>Understand Quantifiers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 smtClean="0">
                <a:hlinkClick r:id="rId14" action="ppaction://hlinksldjump"/>
              </a:rPr>
              <a:t>Recursion</a:t>
            </a:r>
            <a:endParaRPr lang="en-US" altLang="en-US" sz="2400" i="0" dirty="0"/>
          </a:p>
        </p:txBody>
      </p:sp>
      <p:sp>
        <p:nvSpPr>
          <p:cNvPr id="23559" name="Title 1"/>
          <p:cNvSpPr txBox="1">
            <a:spLocks/>
          </p:cNvSpPr>
          <p:nvPr/>
        </p:nvSpPr>
        <p:spPr bwMode="auto">
          <a:xfrm>
            <a:off x="228600" y="-7620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4000" i="0" dirty="0">
                <a:solidFill>
                  <a:schemeClr val="tx2"/>
                </a:solidFill>
              </a:rPr>
              <a:t>Midterm Review</a:t>
            </a:r>
            <a:endParaRPr lang="en-US" altLang="en-US" sz="4000" i="0" dirty="0">
              <a:solidFill>
                <a:schemeClr val="tx2"/>
              </a:solidFill>
            </a:endParaRPr>
          </a:p>
        </p:txBody>
      </p:sp>
      <p:pic>
        <p:nvPicPr>
          <p:cNvPr id="23571" name="Picture 19" descr="http://musicpsychology.co.uk/wp-content/uploads/2010/06/shhhhh-quiet-everyone-study-wallpaper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1827" y="1637794"/>
            <a:ext cx="4130694" cy="3581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8421357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52600" y="5943600"/>
            <a:ext cx="2819400" cy="838200"/>
          </a:xfrm>
        </p:spPr>
        <p:txBody>
          <a:bodyPr/>
          <a:lstStyle/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York University</a:t>
            </a:r>
            <a:endParaRPr lang="en-US" altLang="en-US" smtClean="0"/>
          </a:p>
        </p:txBody>
      </p:sp>
      <p:graphicFrame>
        <p:nvGraphicFramePr>
          <p:cNvPr id="23555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0154" name="Equation" r:id="rId4" imgW="114151" imgH="215619" progId="Equation.3">
                  <p:embed/>
                </p:oleObj>
              </mc:Choice>
              <mc:Fallback>
                <p:oleObj name="Equation" r:id="rId4" imgW="114151" imgH="21561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556" name="Text Box 5"/>
          <p:cNvSpPr txBox="1">
            <a:spLocks noChangeArrowheads="1"/>
          </p:cNvSpPr>
          <p:nvPr/>
        </p:nvSpPr>
        <p:spPr bwMode="auto">
          <a:xfrm>
            <a:off x="7285038" y="6397625"/>
            <a:ext cx="20859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>
                <a:solidFill>
                  <a:schemeClr val="accent2"/>
                </a:solidFill>
              </a:rPr>
              <a:t>COSC 2011</a:t>
            </a:r>
            <a:endParaRPr lang="en-US" altLang="en-US" sz="2400" i="0">
              <a:solidFill>
                <a:schemeClr val="accent2"/>
              </a:solidFill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defRPr/>
            </a:pPr>
            <a:r>
              <a:rPr lang="en-US" sz="2400" b="1" i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Lecture</a:t>
            </a:r>
            <a:r>
              <a:rPr lang="en-US" sz="2400" i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 </a:t>
            </a:r>
            <a:r>
              <a:rPr lang="en-US" sz="2400" b="1" i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1</a:t>
            </a:r>
            <a:endParaRPr lang="en-US" sz="2400" i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</p:txBody>
      </p:sp>
      <p:sp>
        <p:nvSpPr>
          <p:cNvPr id="23558" name="Text Box 12"/>
          <p:cNvSpPr txBox="1">
            <a:spLocks noChangeArrowheads="1"/>
          </p:cNvSpPr>
          <p:nvPr/>
        </p:nvSpPr>
        <p:spPr bwMode="auto">
          <a:xfrm>
            <a:off x="4495800" y="1905000"/>
            <a:ext cx="3525324" cy="304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6" action="ppaction://hlinksldjump"/>
              </a:rPr>
              <a:t>Abstractions (Hierarchy)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7" action="ppaction://hlinksldjump"/>
              </a:rPr>
              <a:t>Elements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8" action="ppaction://hlinksldjump"/>
              </a:rPr>
              <a:t>Sets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9" action="ppaction://hlinksldjump"/>
              </a:rPr>
              <a:t>Lists, Stacks, &amp; Queues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10" action="ppaction://hlinksldjump"/>
              </a:rPr>
              <a:t>Trees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 smtClean="0">
                <a:hlinkClick r:id="rId11" action="ppaction://hlinksldjump"/>
              </a:rPr>
              <a:t>Graphs</a:t>
            </a:r>
            <a:endParaRPr lang="en-US" altLang="en-US" sz="2400" i="0" dirty="0" smtClean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 smtClean="0">
                <a:hlinkClick r:id="rId12" action="ppaction://hlinksldjump"/>
              </a:rPr>
              <a:t>Iterators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13" action="ppaction://hlinksldjump"/>
              </a:rPr>
              <a:t>Abstract </a:t>
            </a:r>
            <a:r>
              <a:rPr lang="en-US" altLang="en-US" sz="2400" i="0" dirty="0" smtClean="0">
                <a:hlinkClick r:id="rId13" action="ppaction://hlinksldjump"/>
              </a:rPr>
              <a:t>Positions/Pointers</a:t>
            </a:r>
            <a:endParaRPr lang="en-US" altLang="en-US" sz="2400" i="0" dirty="0" smtClean="0"/>
          </a:p>
        </p:txBody>
      </p:sp>
      <p:sp>
        <p:nvSpPr>
          <p:cNvPr id="23559" name="Title 1"/>
          <p:cNvSpPr txBox="1">
            <a:spLocks/>
          </p:cNvSpPr>
          <p:nvPr/>
        </p:nvSpPr>
        <p:spPr bwMode="auto">
          <a:xfrm>
            <a:off x="228600" y="15875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000" i="0">
                <a:solidFill>
                  <a:schemeClr val="tx2"/>
                </a:solidFill>
              </a:rPr>
              <a:t>Abstract Data Types</a:t>
            </a:r>
          </a:p>
        </p:txBody>
      </p:sp>
      <p:pic>
        <p:nvPicPr>
          <p:cNvPr id="23560" name="Picture 6" descr="http://library.gatech.edu/research-data/sites/library.gatech.edu.research-data/files/images/database_digitalpreservation.png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525" y="1495425"/>
            <a:ext cx="2860675" cy="407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0693511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152400" y="87868"/>
            <a:ext cx="8938846" cy="1283732"/>
            <a:chOff x="152400" y="3962400"/>
            <a:chExt cx="8938846" cy="1283732"/>
          </a:xfrm>
        </p:grpSpPr>
        <p:pic>
          <p:nvPicPr>
            <p:cNvPr id="33794" name="Picture 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6200" y="3962400"/>
              <a:ext cx="1068537" cy="963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796" name="Picture 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1" y="4017898"/>
              <a:ext cx="609599" cy="8890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" name="Rectangle 7"/>
            <p:cNvSpPr>
              <a:spLocks noChangeArrowheads="1"/>
            </p:cNvSpPr>
            <p:nvPr/>
          </p:nvSpPr>
          <p:spPr bwMode="auto">
            <a:xfrm>
              <a:off x="152400" y="4876800"/>
              <a:ext cx="16605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None/>
              </a:pPr>
              <a:r>
                <a:rPr lang="en-US" altLang="en-US" sz="1800" i="0" dirty="0" smtClean="0">
                  <a:solidFill>
                    <a:schemeClr val="tx2"/>
                  </a:solidFill>
                </a:rPr>
                <a:t>Precondition</a:t>
              </a:r>
              <a:endParaRPr lang="en-US" altLang="en-US" sz="1800" i="0" dirty="0">
                <a:solidFill>
                  <a:schemeClr val="tx2"/>
                </a:solidFill>
              </a:endParaRPr>
            </a:p>
          </p:txBody>
        </p:sp>
        <p:sp>
          <p:nvSpPr>
            <p:cNvPr id="137" name="Rectangle 7"/>
            <p:cNvSpPr>
              <a:spLocks noChangeArrowheads="1"/>
            </p:cNvSpPr>
            <p:nvPr/>
          </p:nvSpPr>
          <p:spPr bwMode="auto">
            <a:xfrm>
              <a:off x="7430721" y="4876800"/>
              <a:ext cx="16605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None/>
              </a:pPr>
              <a:r>
                <a:rPr lang="en-US" altLang="en-US" sz="1800" i="0" dirty="0" err="1" smtClean="0">
                  <a:solidFill>
                    <a:schemeClr val="tx2"/>
                  </a:solidFill>
                </a:rPr>
                <a:t>Postcondition</a:t>
              </a:r>
              <a:endParaRPr lang="en-US" altLang="en-US" sz="1800" i="0" dirty="0">
                <a:solidFill>
                  <a:schemeClr val="tx2"/>
                </a:solidFill>
              </a:endParaRPr>
            </a:p>
          </p:txBody>
        </p:sp>
      </p:grpSp>
      <p:sp>
        <p:nvSpPr>
          <p:cNvPr id="138" name="Text Box 6"/>
          <p:cNvSpPr txBox="1">
            <a:spLocks noChangeArrowheads="1"/>
          </p:cNvSpPr>
          <p:nvPr/>
        </p:nvSpPr>
        <p:spPr bwMode="auto">
          <a:xfrm>
            <a:off x="3086048" y="58738"/>
            <a:ext cx="362278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i="0" dirty="0" smtClean="0">
                <a:solidFill>
                  <a:schemeClr val="tx2"/>
                </a:solidFill>
              </a:rPr>
              <a:t>On Step At a Time</a:t>
            </a:r>
            <a:endParaRPr lang="en-US" altLang="en-US" sz="3600" i="0" dirty="0">
              <a:solidFill>
                <a:schemeClr val="tx2"/>
              </a:solidFill>
            </a:endParaRPr>
          </a:p>
        </p:txBody>
      </p:sp>
      <p:pic>
        <p:nvPicPr>
          <p:cNvPr id="140" name="Picture 20" descr="C:\Users\Jeff\Documents\154512_10150923856771030_83636976029_9805650_440571230_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08682" y="8534400"/>
            <a:ext cx="304800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" name="Rectangle 140"/>
          <p:cNvSpPr>
            <a:spLocks noChangeArrowheads="1"/>
          </p:cNvSpPr>
          <p:nvPr/>
        </p:nvSpPr>
        <p:spPr bwMode="auto">
          <a:xfrm>
            <a:off x="4645025" y="10565606"/>
            <a:ext cx="841375" cy="523875"/>
          </a:xfrm>
          <a:prstGeom prst="rect">
            <a:avLst/>
          </a:prstGeom>
          <a:solidFill>
            <a:srgbClr val="9385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 dirty="0">
                <a:latin typeface="Tempus Sans ITC" pitchFamily="82" charset="0"/>
              </a:rPr>
              <a:t>next</a:t>
            </a:r>
            <a:endParaRPr lang="en-CA" altLang="en-US" sz="2800" dirty="0">
              <a:latin typeface="Tempus Sans ITC" pitchFamily="82" charset="0"/>
            </a:endParaRPr>
          </a:p>
        </p:txBody>
      </p:sp>
      <p:grpSp>
        <p:nvGrpSpPr>
          <p:cNvPr id="142" name="Group 141"/>
          <p:cNvGrpSpPr/>
          <p:nvPr/>
        </p:nvGrpSpPr>
        <p:grpSpPr>
          <a:xfrm>
            <a:off x="341821" y="2819400"/>
            <a:ext cx="5828507" cy="1371600"/>
            <a:chOff x="648493" y="1752600"/>
            <a:chExt cx="5828507" cy="1371600"/>
          </a:xfrm>
        </p:grpSpPr>
        <p:grpSp>
          <p:nvGrpSpPr>
            <p:cNvPr id="143" name="Group 8"/>
            <p:cNvGrpSpPr>
              <a:grpSpLocks/>
            </p:cNvGrpSpPr>
            <p:nvPr/>
          </p:nvGrpSpPr>
          <p:grpSpPr bwMode="auto">
            <a:xfrm>
              <a:off x="5486400" y="1752600"/>
              <a:ext cx="990600" cy="1371600"/>
              <a:chOff x="2065" y="1551"/>
              <a:chExt cx="1628" cy="1988"/>
            </a:xfrm>
          </p:grpSpPr>
          <p:sp>
            <p:nvSpPr>
              <p:cNvPr id="145" name="Freeform 9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10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11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12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13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14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15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16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17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18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19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20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21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22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23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24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25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4" name="Rounded Rectangular Callout 143"/>
            <p:cNvSpPr/>
            <p:nvPr/>
          </p:nvSpPr>
          <p:spPr bwMode="auto">
            <a:xfrm>
              <a:off x="648493" y="1828800"/>
              <a:ext cx="4773794" cy="1066800"/>
            </a:xfrm>
            <a:prstGeom prst="wedgeRoundRectCallout">
              <a:avLst>
                <a:gd name="adj1" fmla="val 60105"/>
                <a:gd name="adj2" fmla="val -17516"/>
                <a:gd name="adj3" fmla="val 16667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eaLnBrk="1" hangingPunct="1">
                <a:spcBef>
                  <a:spcPct val="50000"/>
                </a:spcBef>
                <a:buNone/>
              </a:pPr>
              <a:r>
                <a:rPr lang="en-US" altLang="en-US" i="0" dirty="0" smtClean="0"/>
                <a:t>I </a:t>
              </a:r>
              <a:r>
                <a:rPr lang="en-US" altLang="en-US" i="0" dirty="0"/>
                <a:t>implored you to not worry </a:t>
              </a:r>
              <a:r>
                <a:rPr lang="en-US" altLang="en-US" i="0" dirty="0" smtClean="0"/>
                <a:t/>
              </a:r>
              <a:br>
                <a:rPr lang="en-US" altLang="en-US" i="0" dirty="0" smtClean="0"/>
              </a:br>
              <a:r>
                <a:rPr lang="en-US" altLang="en-US" i="0" dirty="0" smtClean="0"/>
                <a:t>about </a:t>
              </a:r>
              <a:r>
                <a:rPr lang="en-US" altLang="en-US" i="0" dirty="0"/>
                <a:t>the entire computation</a:t>
              </a:r>
              <a:r>
                <a:rPr lang="en-US" altLang="en-US" i="0" dirty="0" smtClean="0"/>
                <a:t>.</a:t>
              </a:r>
              <a:endParaRPr lang="en-US" altLang="en-US" i="0" dirty="0"/>
            </a:p>
          </p:txBody>
        </p:sp>
      </p:grpSp>
      <p:pic>
        <p:nvPicPr>
          <p:cNvPr id="183" name="Picture 20" descr="C:\Users\Jeff\Documents\154512_10150923856771030_83636976029_9805650_440571230_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003" y="4119990"/>
            <a:ext cx="2591117" cy="25911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" name="Rectangle 183"/>
          <p:cNvSpPr>
            <a:spLocks noChangeArrowheads="1"/>
          </p:cNvSpPr>
          <p:nvPr/>
        </p:nvSpPr>
        <p:spPr bwMode="auto">
          <a:xfrm>
            <a:off x="685800" y="5792583"/>
            <a:ext cx="651794" cy="400110"/>
          </a:xfrm>
          <a:prstGeom prst="rect">
            <a:avLst/>
          </a:prstGeom>
          <a:solidFill>
            <a:srgbClr val="9385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latin typeface="Tempus Sans ITC" pitchFamily="82" charset="0"/>
              </a:rPr>
              <a:t>next</a:t>
            </a:r>
            <a:endParaRPr lang="en-CA" altLang="en-US" sz="2000" dirty="0">
              <a:latin typeface="Tempus Sans ITC" pitchFamily="82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609600" y="1371600"/>
            <a:ext cx="7971082" cy="1612901"/>
            <a:chOff x="609600" y="1371600"/>
            <a:chExt cx="7971082" cy="1612901"/>
          </a:xfrm>
        </p:grpSpPr>
        <p:grpSp>
          <p:nvGrpSpPr>
            <p:cNvPr id="2" name="Group 1"/>
            <p:cNvGrpSpPr/>
            <p:nvPr/>
          </p:nvGrpSpPr>
          <p:grpSpPr>
            <a:xfrm>
              <a:off x="5181600" y="1371600"/>
              <a:ext cx="3399082" cy="1612901"/>
              <a:chOff x="2133600" y="2209800"/>
              <a:chExt cx="4945063" cy="2514600"/>
            </a:xfrm>
          </p:grpSpPr>
          <p:grpSp>
            <p:nvGrpSpPr>
              <p:cNvPr id="33795" name="Group 197"/>
              <p:cNvGrpSpPr>
                <a:grpSpLocks/>
              </p:cNvGrpSpPr>
              <p:nvPr/>
            </p:nvGrpSpPr>
            <p:grpSpPr bwMode="auto">
              <a:xfrm>
                <a:off x="3886200" y="3276600"/>
                <a:ext cx="1181100" cy="1447800"/>
                <a:chOff x="2448" y="2064"/>
                <a:chExt cx="744" cy="912"/>
              </a:xfrm>
            </p:grpSpPr>
            <p:sp>
              <p:nvSpPr>
                <p:cNvPr id="33922" name="Freeform 191"/>
                <p:cNvSpPr>
                  <a:spLocks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3" name="Freeform 192"/>
                <p:cNvSpPr>
                  <a:spLocks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4" name="Freeform 193"/>
                <p:cNvSpPr>
                  <a:spLocks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5" name="Freeform 194"/>
                <p:cNvSpPr>
                  <a:spLocks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6" name="Freeform 195"/>
                <p:cNvSpPr>
                  <a:spLocks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7" name="Freeform 196"/>
                <p:cNvSpPr>
                  <a:spLocks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33799" name="Picture 10" descr="na01476_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24400" y="2209800"/>
                <a:ext cx="1881188" cy="13636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3800" name="Group 190"/>
              <p:cNvGrpSpPr>
                <a:grpSpLocks/>
              </p:cNvGrpSpPr>
              <p:nvPr/>
            </p:nvGrpSpPr>
            <p:grpSpPr bwMode="auto">
              <a:xfrm flipH="1">
                <a:off x="5562600" y="3505200"/>
                <a:ext cx="1516063" cy="1141413"/>
                <a:chOff x="3744" y="2740"/>
                <a:chExt cx="955" cy="719"/>
              </a:xfrm>
            </p:grpSpPr>
            <p:sp>
              <p:nvSpPr>
                <p:cNvPr id="33857" name="Freeform 125"/>
                <p:cNvSpPr>
                  <a:spLocks/>
                </p:cNvSpPr>
                <p:nvPr/>
              </p:nvSpPr>
              <p:spPr bwMode="auto">
                <a:xfrm>
                  <a:off x="3744" y="2740"/>
                  <a:ext cx="955" cy="673"/>
                </a:xfrm>
                <a:custGeom>
                  <a:avLst/>
                  <a:gdLst>
                    <a:gd name="T0" fmla="*/ 0 w 3819"/>
                    <a:gd name="T1" fmla="*/ 0 h 2690"/>
                    <a:gd name="T2" fmla="*/ 0 w 3819"/>
                    <a:gd name="T3" fmla="*/ 0 h 2690"/>
                    <a:gd name="T4" fmla="*/ 0 w 3819"/>
                    <a:gd name="T5" fmla="*/ 0 h 2690"/>
                    <a:gd name="T6" fmla="*/ 0 w 3819"/>
                    <a:gd name="T7" fmla="*/ 0 h 2690"/>
                    <a:gd name="T8" fmla="*/ 0 w 3819"/>
                    <a:gd name="T9" fmla="*/ 0 h 2690"/>
                    <a:gd name="T10" fmla="*/ 0 w 3819"/>
                    <a:gd name="T11" fmla="*/ 0 h 2690"/>
                    <a:gd name="T12" fmla="*/ 0 w 3819"/>
                    <a:gd name="T13" fmla="*/ 0 h 2690"/>
                    <a:gd name="T14" fmla="*/ 0 w 3819"/>
                    <a:gd name="T15" fmla="*/ 0 h 2690"/>
                    <a:gd name="T16" fmla="*/ 0 w 3819"/>
                    <a:gd name="T17" fmla="*/ 0 h 2690"/>
                    <a:gd name="T18" fmla="*/ 0 w 3819"/>
                    <a:gd name="T19" fmla="*/ 0 h 2690"/>
                    <a:gd name="T20" fmla="*/ 0 w 3819"/>
                    <a:gd name="T21" fmla="*/ 0 h 2690"/>
                    <a:gd name="T22" fmla="*/ 0 w 3819"/>
                    <a:gd name="T23" fmla="*/ 0 h 2690"/>
                    <a:gd name="T24" fmla="*/ 0 w 3819"/>
                    <a:gd name="T25" fmla="*/ 0 h 2690"/>
                    <a:gd name="T26" fmla="*/ 0 w 3819"/>
                    <a:gd name="T27" fmla="*/ 0 h 2690"/>
                    <a:gd name="T28" fmla="*/ 0 w 3819"/>
                    <a:gd name="T29" fmla="*/ 0 h 2690"/>
                    <a:gd name="T30" fmla="*/ 0 w 3819"/>
                    <a:gd name="T31" fmla="*/ 0 h 2690"/>
                    <a:gd name="T32" fmla="*/ 0 w 3819"/>
                    <a:gd name="T33" fmla="*/ 0 h 2690"/>
                    <a:gd name="T34" fmla="*/ 0 w 3819"/>
                    <a:gd name="T35" fmla="*/ 0 h 2690"/>
                    <a:gd name="T36" fmla="*/ 0 w 3819"/>
                    <a:gd name="T37" fmla="*/ 0 h 2690"/>
                    <a:gd name="T38" fmla="*/ 0 w 3819"/>
                    <a:gd name="T39" fmla="*/ 0 h 2690"/>
                    <a:gd name="T40" fmla="*/ 0 w 3819"/>
                    <a:gd name="T41" fmla="*/ 0 h 2690"/>
                    <a:gd name="T42" fmla="*/ 0 w 3819"/>
                    <a:gd name="T43" fmla="*/ 0 h 2690"/>
                    <a:gd name="T44" fmla="*/ 0 w 3819"/>
                    <a:gd name="T45" fmla="*/ 0 h 2690"/>
                    <a:gd name="T46" fmla="*/ 0 w 3819"/>
                    <a:gd name="T47" fmla="*/ 0 h 2690"/>
                    <a:gd name="T48" fmla="*/ 0 w 3819"/>
                    <a:gd name="T49" fmla="*/ 0 h 2690"/>
                    <a:gd name="T50" fmla="*/ 0 w 3819"/>
                    <a:gd name="T51" fmla="*/ 0 h 2690"/>
                    <a:gd name="T52" fmla="*/ 0 w 3819"/>
                    <a:gd name="T53" fmla="*/ 0 h 2690"/>
                    <a:gd name="T54" fmla="*/ 0 w 3819"/>
                    <a:gd name="T55" fmla="*/ 0 h 2690"/>
                    <a:gd name="T56" fmla="*/ 0 w 3819"/>
                    <a:gd name="T57" fmla="*/ 0 h 2690"/>
                    <a:gd name="T58" fmla="*/ 0 w 3819"/>
                    <a:gd name="T59" fmla="*/ 0 h 2690"/>
                    <a:gd name="T60" fmla="*/ 0 w 3819"/>
                    <a:gd name="T61" fmla="*/ 0 h 2690"/>
                    <a:gd name="T62" fmla="*/ 0 w 3819"/>
                    <a:gd name="T63" fmla="*/ 0 h 2690"/>
                    <a:gd name="T64" fmla="*/ 0 w 3819"/>
                    <a:gd name="T65" fmla="*/ 0 h 269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819"/>
                    <a:gd name="T100" fmla="*/ 0 h 2690"/>
                    <a:gd name="T101" fmla="*/ 3819 w 3819"/>
                    <a:gd name="T102" fmla="*/ 2690 h 269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819" h="2690">
                      <a:moveTo>
                        <a:pt x="151" y="257"/>
                      </a:moveTo>
                      <a:lnTo>
                        <a:pt x="968" y="99"/>
                      </a:lnTo>
                      <a:lnTo>
                        <a:pt x="1791" y="111"/>
                      </a:lnTo>
                      <a:lnTo>
                        <a:pt x="2383" y="250"/>
                      </a:lnTo>
                      <a:lnTo>
                        <a:pt x="1987" y="0"/>
                      </a:lnTo>
                      <a:lnTo>
                        <a:pt x="2567" y="78"/>
                      </a:lnTo>
                      <a:lnTo>
                        <a:pt x="3344" y="567"/>
                      </a:lnTo>
                      <a:lnTo>
                        <a:pt x="3819" y="1107"/>
                      </a:lnTo>
                      <a:lnTo>
                        <a:pt x="3522" y="1113"/>
                      </a:lnTo>
                      <a:lnTo>
                        <a:pt x="3666" y="1614"/>
                      </a:lnTo>
                      <a:lnTo>
                        <a:pt x="2705" y="1120"/>
                      </a:lnTo>
                      <a:lnTo>
                        <a:pt x="2804" y="1476"/>
                      </a:lnTo>
                      <a:lnTo>
                        <a:pt x="3200" y="1833"/>
                      </a:lnTo>
                      <a:lnTo>
                        <a:pt x="2909" y="1899"/>
                      </a:lnTo>
                      <a:lnTo>
                        <a:pt x="3299" y="2123"/>
                      </a:lnTo>
                      <a:lnTo>
                        <a:pt x="3456" y="2439"/>
                      </a:lnTo>
                      <a:lnTo>
                        <a:pt x="3192" y="2485"/>
                      </a:lnTo>
                      <a:lnTo>
                        <a:pt x="2804" y="2373"/>
                      </a:lnTo>
                      <a:lnTo>
                        <a:pt x="3008" y="2597"/>
                      </a:lnTo>
                      <a:lnTo>
                        <a:pt x="2429" y="2472"/>
                      </a:lnTo>
                      <a:lnTo>
                        <a:pt x="1836" y="2400"/>
                      </a:lnTo>
                      <a:lnTo>
                        <a:pt x="2159" y="2690"/>
                      </a:lnTo>
                      <a:lnTo>
                        <a:pt x="1342" y="2676"/>
                      </a:lnTo>
                      <a:lnTo>
                        <a:pt x="263" y="2189"/>
                      </a:lnTo>
                      <a:lnTo>
                        <a:pt x="1554" y="2004"/>
                      </a:lnTo>
                      <a:lnTo>
                        <a:pt x="243" y="1647"/>
                      </a:lnTo>
                      <a:lnTo>
                        <a:pt x="566" y="1463"/>
                      </a:lnTo>
                      <a:lnTo>
                        <a:pt x="1507" y="1476"/>
                      </a:lnTo>
                      <a:lnTo>
                        <a:pt x="533" y="765"/>
                      </a:lnTo>
                      <a:lnTo>
                        <a:pt x="0" y="527"/>
                      </a:lnTo>
                      <a:lnTo>
                        <a:pt x="533" y="402"/>
                      </a:lnTo>
                      <a:lnTo>
                        <a:pt x="151" y="257"/>
                      </a:lnTo>
                      <a:close/>
                    </a:path>
                  </a:pathLst>
                </a:custGeom>
                <a:solidFill>
                  <a:srgbClr val="99DB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8" name="Freeform 126"/>
                <p:cNvSpPr>
                  <a:spLocks/>
                </p:cNvSpPr>
                <p:nvPr/>
              </p:nvSpPr>
              <p:spPr bwMode="auto">
                <a:xfrm>
                  <a:off x="4073" y="3313"/>
                  <a:ext cx="29" cy="26"/>
                </a:xfrm>
                <a:custGeom>
                  <a:avLst/>
                  <a:gdLst>
                    <a:gd name="T0" fmla="*/ 0 w 116"/>
                    <a:gd name="T1" fmla="*/ 0 h 103"/>
                    <a:gd name="T2" fmla="*/ 0 w 116"/>
                    <a:gd name="T3" fmla="*/ 0 h 103"/>
                    <a:gd name="T4" fmla="*/ 0 w 116"/>
                    <a:gd name="T5" fmla="*/ 0 h 103"/>
                    <a:gd name="T6" fmla="*/ 0 w 116"/>
                    <a:gd name="T7" fmla="*/ 0 h 103"/>
                    <a:gd name="T8" fmla="*/ 0 w 116"/>
                    <a:gd name="T9" fmla="*/ 0 h 103"/>
                    <a:gd name="T10" fmla="*/ 0 w 116"/>
                    <a:gd name="T11" fmla="*/ 0 h 103"/>
                    <a:gd name="T12" fmla="*/ 0 w 116"/>
                    <a:gd name="T13" fmla="*/ 0 h 103"/>
                    <a:gd name="T14" fmla="*/ 0 w 116"/>
                    <a:gd name="T15" fmla="*/ 0 h 103"/>
                    <a:gd name="T16" fmla="*/ 0 w 116"/>
                    <a:gd name="T17" fmla="*/ 0 h 103"/>
                    <a:gd name="T18" fmla="*/ 0 w 116"/>
                    <a:gd name="T19" fmla="*/ 0 h 103"/>
                    <a:gd name="T20" fmla="*/ 0 w 116"/>
                    <a:gd name="T21" fmla="*/ 0 h 10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03"/>
                    <a:gd name="T35" fmla="*/ 116 w 116"/>
                    <a:gd name="T36" fmla="*/ 103 h 10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03">
                      <a:moveTo>
                        <a:pt x="41" y="0"/>
                      </a:moveTo>
                      <a:lnTo>
                        <a:pt x="0" y="19"/>
                      </a:lnTo>
                      <a:lnTo>
                        <a:pt x="3" y="74"/>
                      </a:lnTo>
                      <a:lnTo>
                        <a:pt x="23" y="84"/>
                      </a:lnTo>
                      <a:lnTo>
                        <a:pt x="45" y="42"/>
                      </a:lnTo>
                      <a:lnTo>
                        <a:pt x="67" y="94"/>
                      </a:lnTo>
                      <a:lnTo>
                        <a:pt x="94" y="103"/>
                      </a:lnTo>
                      <a:lnTo>
                        <a:pt x="116" y="58"/>
                      </a:lnTo>
                      <a:lnTo>
                        <a:pt x="74" y="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9" name="Freeform 127"/>
                <p:cNvSpPr>
                  <a:spLocks/>
                </p:cNvSpPr>
                <p:nvPr/>
              </p:nvSpPr>
              <p:spPr bwMode="auto">
                <a:xfrm>
                  <a:off x="4366" y="3302"/>
                  <a:ext cx="27" cy="31"/>
                </a:xfrm>
                <a:custGeom>
                  <a:avLst/>
                  <a:gdLst>
                    <a:gd name="T0" fmla="*/ 0 w 106"/>
                    <a:gd name="T1" fmla="*/ 0 h 126"/>
                    <a:gd name="T2" fmla="*/ 0 w 106"/>
                    <a:gd name="T3" fmla="*/ 0 h 126"/>
                    <a:gd name="T4" fmla="*/ 0 w 106"/>
                    <a:gd name="T5" fmla="*/ 0 h 126"/>
                    <a:gd name="T6" fmla="*/ 0 w 106"/>
                    <a:gd name="T7" fmla="*/ 0 h 126"/>
                    <a:gd name="T8" fmla="*/ 0 w 106"/>
                    <a:gd name="T9" fmla="*/ 0 h 126"/>
                    <a:gd name="T10" fmla="*/ 0 w 106"/>
                    <a:gd name="T11" fmla="*/ 0 h 126"/>
                    <a:gd name="T12" fmla="*/ 0 w 106"/>
                    <a:gd name="T13" fmla="*/ 0 h 1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6"/>
                    <a:gd name="T22" fmla="*/ 0 h 126"/>
                    <a:gd name="T23" fmla="*/ 106 w 106"/>
                    <a:gd name="T24" fmla="*/ 126 h 1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6" h="126">
                      <a:moveTo>
                        <a:pt x="71" y="0"/>
                      </a:moveTo>
                      <a:lnTo>
                        <a:pt x="0" y="42"/>
                      </a:lnTo>
                      <a:lnTo>
                        <a:pt x="34" y="115"/>
                      </a:lnTo>
                      <a:lnTo>
                        <a:pt x="77" y="126"/>
                      </a:lnTo>
                      <a:lnTo>
                        <a:pt x="106" y="93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0" name="Freeform 128"/>
                <p:cNvSpPr>
                  <a:spLocks/>
                </p:cNvSpPr>
                <p:nvPr/>
              </p:nvSpPr>
              <p:spPr bwMode="auto">
                <a:xfrm>
                  <a:off x="4493" y="3293"/>
                  <a:ext cx="19" cy="18"/>
                </a:xfrm>
                <a:custGeom>
                  <a:avLst/>
                  <a:gdLst>
                    <a:gd name="T0" fmla="*/ 0 w 77"/>
                    <a:gd name="T1" fmla="*/ 0 h 73"/>
                    <a:gd name="T2" fmla="*/ 0 w 77"/>
                    <a:gd name="T3" fmla="*/ 0 h 73"/>
                    <a:gd name="T4" fmla="*/ 0 w 77"/>
                    <a:gd name="T5" fmla="*/ 0 h 73"/>
                    <a:gd name="T6" fmla="*/ 0 w 77"/>
                    <a:gd name="T7" fmla="*/ 0 h 73"/>
                    <a:gd name="T8" fmla="*/ 0 w 77"/>
                    <a:gd name="T9" fmla="*/ 0 h 73"/>
                    <a:gd name="T10" fmla="*/ 0 w 77"/>
                    <a:gd name="T11" fmla="*/ 0 h 73"/>
                    <a:gd name="T12" fmla="*/ 0 w 77"/>
                    <a:gd name="T13" fmla="*/ 0 h 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7"/>
                    <a:gd name="T22" fmla="*/ 0 h 73"/>
                    <a:gd name="T23" fmla="*/ 77 w 77"/>
                    <a:gd name="T24" fmla="*/ 73 h 7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7" h="73">
                      <a:moveTo>
                        <a:pt x="0" y="4"/>
                      </a:moveTo>
                      <a:lnTo>
                        <a:pt x="48" y="0"/>
                      </a:lnTo>
                      <a:lnTo>
                        <a:pt x="45" y="31"/>
                      </a:lnTo>
                      <a:lnTo>
                        <a:pt x="77" y="48"/>
                      </a:lnTo>
                      <a:lnTo>
                        <a:pt x="50" y="73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1" name="Freeform 129"/>
                <p:cNvSpPr>
                  <a:spLocks/>
                </p:cNvSpPr>
                <p:nvPr/>
              </p:nvSpPr>
              <p:spPr bwMode="auto">
                <a:xfrm>
                  <a:off x="4422" y="3080"/>
                  <a:ext cx="88" cy="80"/>
                </a:xfrm>
                <a:custGeom>
                  <a:avLst/>
                  <a:gdLst>
                    <a:gd name="T0" fmla="*/ 0 w 353"/>
                    <a:gd name="T1" fmla="*/ 0 h 321"/>
                    <a:gd name="T2" fmla="*/ 0 w 353"/>
                    <a:gd name="T3" fmla="*/ 0 h 321"/>
                    <a:gd name="T4" fmla="*/ 0 w 353"/>
                    <a:gd name="T5" fmla="*/ 0 h 321"/>
                    <a:gd name="T6" fmla="*/ 0 w 353"/>
                    <a:gd name="T7" fmla="*/ 0 h 321"/>
                    <a:gd name="T8" fmla="*/ 0 w 353"/>
                    <a:gd name="T9" fmla="*/ 0 h 321"/>
                    <a:gd name="T10" fmla="*/ 0 w 353"/>
                    <a:gd name="T11" fmla="*/ 0 h 321"/>
                    <a:gd name="T12" fmla="*/ 0 w 353"/>
                    <a:gd name="T13" fmla="*/ 0 h 321"/>
                    <a:gd name="T14" fmla="*/ 0 w 353"/>
                    <a:gd name="T15" fmla="*/ 0 h 321"/>
                    <a:gd name="T16" fmla="*/ 0 w 353"/>
                    <a:gd name="T17" fmla="*/ 0 h 321"/>
                    <a:gd name="T18" fmla="*/ 0 w 353"/>
                    <a:gd name="T19" fmla="*/ 0 h 321"/>
                    <a:gd name="T20" fmla="*/ 0 w 353"/>
                    <a:gd name="T21" fmla="*/ 0 h 321"/>
                    <a:gd name="T22" fmla="*/ 0 w 353"/>
                    <a:gd name="T23" fmla="*/ 0 h 32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3"/>
                    <a:gd name="T37" fmla="*/ 0 h 321"/>
                    <a:gd name="T38" fmla="*/ 353 w 353"/>
                    <a:gd name="T39" fmla="*/ 321 h 32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3" h="321">
                      <a:moveTo>
                        <a:pt x="127" y="13"/>
                      </a:moveTo>
                      <a:lnTo>
                        <a:pt x="0" y="90"/>
                      </a:lnTo>
                      <a:lnTo>
                        <a:pt x="11" y="189"/>
                      </a:lnTo>
                      <a:lnTo>
                        <a:pt x="113" y="276"/>
                      </a:lnTo>
                      <a:lnTo>
                        <a:pt x="136" y="157"/>
                      </a:lnTo>
                      <a:lnTo>
                        <a:pt x="163" y="273"/>
                      </a:lnTo>
                      <a:lnTo>
                        <a:pt x="301" y="321"/>
                      </a:lnTo>
                      <a:lnTo>
                        <a:pt x="353" y="160"/>
                      </a:lnTo>
                      <a:lnTo>
                        <a:pt x="259" y="90"/>
                      </a:lnTo>
                      <a:lnTo>
                        <a:pt x="263" y="0"/>
                      </a:lnTo>
                      <a:lnTo>
                        <a:pt x="127" y="13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2" name="Freeform 130"/>
                <p:cNvSpPr>
                  <a:spLocks/>
                </p:cNvSpPr>
                <p:nvPr/>
              </p:nvSpPr>
              <p:spPr bwMode="auto">
                <a:xfrm>
                  <a:off x="4093" y="3274"/>
                  <a:ext cx="82" cy="165"/>
                </a:xfrm>
                <a:custGeom>
                  <a:avLst/>
                  <a:gdLst>
                    <a:gd name="T0" fmla="*/ 0 w 326"/>
                    <a:gd name="T1" fmla="*/ 0 h 657"/>
                    <a:gd name="T2" fmla="*/ 0 w 326"/>
                    <a:gd name="T3" fmla="*/ 0 h 657"/>
                    <a:gd name="T4" fmla="*/ 0 w 326"/>
                    <a:gd name="T5" fmla="*/ 0 h 657"/>
                    <a:gd name="T6" fmla="*/ 0 w 326"/>
                    <a:gd name="T7" fmla="*/ 0 h 657"/>
                    <a:gd name="T8" fmla="*/ 0 w 326"/>
                    <a:gd name="T9" fmla="*/ 0 h 657"/>
                    <a:gd name="T10" fmla="*/ 0 w 326"/>
                    <a:gd name="T11" fmla="*/ 0 h 657"/>
                    <a:gd name="T12" fmla="*/ 0 w 326"/>
                    <a:gd name="T13" fmla="*/ 0 h 657"/>
                    <a:gd name="T14" fmla="*/ 0 w 326"/>
                    <a:gd name="T15" fmla="*/ 0 h 657"/>
                    <a:gd name="T16" fmla="*/ 0 w 326"/>
                    <a:gd name="T17" fmla="*/ 0 h 657"/>
                    <a:gd name="T18" fmla="*/ 0 w 326"/>
                    <a:gd name="T19" fmla="*/ 0 h 657"/>
                    <a:gd name="T20" fmla="*/ 0 w 326"/>
                    <a:gd name="T21" fmla="*/ 0 h 6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26"/>
                    <a:gd name="T34" fmla="*/ 0 h 657"/>
                    <a:gd name="T35" fmla="*/ 326 w 326"/>
                    <a:gd name="T36" fmla="*/ 657 h 65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26" h="657">
                      <a:moveTo>
                        <a:pt x="62" y="54"/>
                      </a:moveTo>
                      <a:lnTo>
                        <a:pt x="149" y="271"/>
                      </a:lnTo>
                      <a:lnTo>
                        <a:pt x="246" y="489"/>
                      </a:lnTo>
                      <a:lnTo>
                        <a:pt x="326" y="615"/>
                      </a:lnTo>
                      <a:lnTo>
                        <a:pt x="279" y="657"/>
                      </a:lnTo>
                      <a:lnTo>
                        <a:pt x="233" y="611"/>
                      </a:lnTo>
                      <a:lnTo>
                        <a:pt x="91" y="302"/>
                      </a:lnTo>
                      <a:lnTo>
                        <a:pt x="0" y="113"/>
                      </a:lnTo>
                      <a:lnTo>
                        <a:pt x="0" y="0"/>
                      </a:lnTo>
                      <a:lnTo>
                        <a:pt x="62" y="54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3" name="Freeform 131"/>
                <p:cNvSpPr>
                  <a:spLocks/>
                </p:cNvSpPr>
                <p:nvPr/>
              </p:nvSpPr>
              <p:spPr bwMode="auto">
                <a:xfrm>
                  <a:off x="4307" y="3370"/>
                  <a:ext cx="25" cy="80"/>
                </a:xfrm>
                <a:custGeom>
                  <a:avLst/>
                  <a:gdLst>
                    <a:gd name="T0" fmla="*/ 0 w 100"/>
                    <a:gd name="T1" fmla="*/ 0 h 322"/>
                    <a:gd name="T2" fmla="*/ 0 w 100"/>
                    <a:gd name="T3" fmla="*/ 0 h 322"/>
                    <a:gd name="T4" fmla="*/ 0 w 100"/>
                    <a:gd name="T5" fmla="*/ 0 h 322"/>
                    <a:gd name="T6" fmla="*/ 0 w 100"/>
                    <a:gd name="T7" fmla="*/ 0 h 322"/>
                    <a:gd name="T8" fmla="*/ 0 w 100"/>
                    <a:gd name="T9" fmla="*/ 0 h 3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0"/>
                    <a:gd name="T16" fmla="*/ 0 h 322"/>
                    <a:gd name="T17" fmla="*/ 100 w 100"/>
                    <a:gd name="T18" fmla="*/ 322 h 3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0" h="322">
                      <a:moveTo>
                        <a:pt x="0" y="0"/>
                      </a:moveTo>
                      <a:lnTo>
                        <a:pt x="100" y="273"/>
                      </a:lnTo>
                      <a:lnTo>
                        <a:pt x="62" y="3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4" name="Freeform 132"/>
                <p:cNvSpPr>
                  <a:spLocks/>
                </p:cNvSpPr>
                <p:nvPr/>
              </p:nvSpPr>
              <p:spPr bwMode="auto">
                <a:xfrm>
                  <a:off x="4375" y="3242"/>
                  <a:ext cx="93" cy="217"/>
                </a:xfrm>
                <a:custGeom>
                  <a:avLst/>
                  <a:gdLst>
                    <a:gd name="T0" fmla="*/ 0 w 373"/>
                    <a:gd name="T1" fmla="*/ 0 h 867"/>
                    <a:gd name="T2" fmla="*/ 0 w 373"/>
                    <a:gd name="T3" fmla="*/ 0 h 867"/>
                    <a:gd name="T4" fmla="*/ 0 w 373"/>
                    <a:gd name="T5" fmla="*/ 0 h 867"/>
                    <a:gd name="T6" fmla="*/ 0 w 373"/>
                    <a:gd name="T7" fmla="*/ 0 h 867"/>
                    <a:gd name="T8" fmla="*/ 0 w 373"/>
                    <a:gd name="T9" fmla="*/ 0 h 867"/>
                    <a:gd name="T10" fmla="*/ 0 w 373"/>
                    <a:gd name="T11" fmla="*/ 0 h 867"/>
                    <a:gd name="T12" fmla="*/ 0 w 373"/>
                    <a:gd name="T13" fmla="*/ 0 h 867"/>
                    <a:gd name="T14" fmla="*/ 0 w 373"/>
                    <a:gd name="T15" fmla="*/ 0 h 867"/>
                    <a:gd name="T16" fmla="*/ 0 w 373"/>
                    <a:gd name="T17" fmla="*/ 0 h 867"/>
                    <a:gd name="T18" fmla="*/ 0 w 373"/>
                    <a:gd name="T19" fmla="*/ 0 h 867"/>
                    <a:gd name="T20" fmla="*/ 0 w 373"/>
                    <a:gd name="T21" fmla="*/ 0 h 8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73"/>
                    <a:gd name="T34" fmla="*/ 0 h 867"/>
                    <a:gd name="T35" fmla="*/ 373 w 373"/>
                    <a:gd name="T36" fmla="*/ 867 h 8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73" h="867">
                      <a:moveTo>
                        <a:pt x="29" y="126"/>
                      </a:moveTo>
                      <a:lnTo>
                        <a:pt x="0" y="0"/>
                      </a:lnTo>
                      <a:lnTo>
                        <a:pt x="100" y="117"/>
                      </a:lnTo>
                      <a:lnTo>
                        <a:pt x="142" y="251"/>
                      </a:lnTo>
                      <a:lnTo>
                        <a:pt x="189" y="397"/>
                      </a:lnTo>
                      <a:lnTo>
                        <a:pt x="280" y="632"/>
                      </a:lnTo>
                      <a:lnTo>
                        <a:pt x="373" y="812"/>
                      </a:lnTo>
                      <a:lnTo>
                        <a:pt x="297" y="867"/>
                      </a:lnTo>
                      <a:lnTo>
                        <a:pt x="171" y="539"/>
                      </a:lnTo>
                      <a:lnTo>
                        <a:pt x="29" y="126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5" name="Freeform 133"/>
                <p:cNvSpPr>
                  <a:spLocks/>
                </p:cNvSpPr>
                <p:nvPr/>
              </p:nvSpPr>
              <p:spPr bwMode="auto">
                <a:xfrm>
                  <a:off x="4481" y="3265"/>
                  <a:ext cx="68" cy="163"/>
                </a:xfrm>
                <a:custGeom>
                  <a:avLst/>
                  <a:gdLst>
                    <a:gd name="T0" fmla="*/ 0 w 272"/>
                    <a:gd name="T1" fmla="*/ 0 h 653"/>
                    <a:gd name="T2" fmla="*/ 0 w 272"/>
                    <a:gd name="T3" fmla="*/ 0 h 653"/>
                    <a:gd name="T4" fmla="*/ 0 w 272"/>
                    <a:gd name="T5" fmla="*/ 0 h 653"/>
                    <a:gd name="T6" fmla="*/ 0 w 272"/>
                    <a:gd name="T7" fmla="*/ 0 h 653"/>
                    <a:gd name="T8" fmla="*/ 0 w 272"/>
                    <a:gd name="T9" fmla="*/ 0 h 653"/>
                    <a:gd name="T10" fmla="*/ 0 w 272"/>
                    <a:gd name="T11" fmla="*/ 0 h 653"/>
                    <a:gd name="T12" fmla="*/ 0 w 272"/>
                    <a:gd name="T13" fmla="*/ 0 h 653"/>
                    <a:gd name="T14" fmla="*/ 0 w 272"/>
                    <a:gd name="T15" fmla="*/ 0 h 6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72"/>
                    <a:gd name="T25" fmla="*/ 0 h 653"/>
                    <a:gd name="T26" fmla="*/ 272 w 272"/>
                    <a:gd name="T27" fmla="*/ 653 h 65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72" h="653">
                      <a:moveTo>
                        <a:pt x="13" y="0"/>
                      </a:moveTo>
                      <a:lnTo>
                        <a:pt x="64" y="109"/>
                      </a:lnTo>
                      <a:lnTo>
                        <a:pt x="109" y="255"/>
                      </a:lnTo>
                      <a:lnTo>
                        <a:pt x="272" y="607"/>
                      </a:lnTo>
                      <a:lnTo>
                        <a:pt x="213" y="653"/>
                      </a:lnTo>
                      <a:lnTo>
                        <a:pt x="0" y="8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6" name="Freeform 134"/>
                <p:cNvSpPr>
                  <a:spLocks/>
                </p:cNvSpPr>
                <p:nvPr/>
              </p:nvSpPr>
              <p:spPr bwMode="auto">
                <a:xfrm>
                  <a:off x="4501" y="3052"/>
                  <a:ext cx="149" cy="391"/>
                </a:xfrm>
                <a:custGeom>
                  <a:avLst/>
                  <a:gdLst>
                    <a:gd name="T0" fmla="*/ 0 w 598"/>
                    <a:gd name="T1" fmla="*/ 0 h 1561"/>
                    <a:gd name="T2" fmla="*/ 0 w 598"/>
                    <a:gd name="T3" fmla="*/ 0 h 1561"/>
                    <a:gd name="T4" fmla="*/ 0 w 598"/>
                    <a:gd name="T5" fmla="*/ 0 h 1561"/>
                    <a:gd name="T6" fmla="*/ 0 w 598"/>
                    <a:gd name="T7" fmla="*/ 0 h 1561"/>
                    <a:gd name="T8" fmla="*/ 0 w 598"/>
                    <a:gd name="T9" fmla="*/ 0 h 1561"/>
                    <a:gd name="T10" fmla="*/ 0 w 598"/>
                    <a:gd name="T11" fmla="*/ 0 h 1561"/>
                    <a:gd name="T12" fmla="*/ 0 w 598"/>
                    <a:gd name="T13" fmla="*/ 0 h 1561"/>
                    <a:gd name="T14" fmla="*/ 0 w 598"/>
                    <a:gd name="T15" fmla="*/ 0 h 1561"/>
                    <a:gd name="T16" fmla="*/ 0 w 598"/>
                    <a:gd name="T17" fmla="*/ 0 h 1561"/>
                    <a:gd name="T18" fmla="*/ 0 w 598"/>
                    <a:gd name="T19" fmla="*/ 0 h 1561"/>
                    <a:gd name="T20" fmla="*/ 0 w 598"/>
                    <a:gd name="T21" fmla="*/ 0 h 1561"/>
                    <a:gd name="T22" fmla="*/ 0 w 598"/>
                    <a:gd name="T23" fmla="*/ 0 h 1561"/>
                    <a:gd name="T24" fmla="*/ 0 w 598"/>
                    <a:gd name="T25" fmla="*/ 0 h 1561"/>
                    <a:gd name="T26" fmla="*/ 0 w 598"/>
                    <a:gd name="T27" fmla="*/ 0 h 1561"/>
                    <a:gd name="T28" fmla="*/ 0 w 598"/>
                    <a:gd name="T29" fmla="*/ 0 h 1561"/>
                    <a:gd name="T30" fmla="*/ 0 w 598"/>
                    <a:gd name="T31" fmla="*/ 0 h 156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8"/>
                    <a:gd name="T49" fmla="*/ 0 h 1561"/>
                    <a:gd name="T50" fmla="*/ 598 w 598"/>
                    <a:gd name="T51" fmla="*/ 1561 h 156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8" h="1561">
                      <a:moveTo>
                        <a:pt x="0" y="0"/>
                      </a:moveTo>
                      <a:lnTo>
                        <a:pt x="107" y="84"/>
                      </a:lnTo>
                      <a:lnTo>
                        <a:pt x="185" y="209"/>
                      </a:lnTo>
                      <a:lnTo>
                        <a:pt x="272" y="365"/>
                      </a:lnTo>
                      <a:lnTo>
                        <a:pt x="230" y="482"/>
                      </a:lnTo>
                      <a:lnTo>
                        <a:pt x="330" y="644"/>
                      </a:lnTo>
                      <a:lnTo>
                        <a:pt x="381" y="766"/>
                      </a:lnTo>
                      <a:lnTo>
                        <a:pt x="449" y="1007"/>
                      </a:lnTo>
                      <a:lnTo>
                        <a:pt x="539" y="1294"/>
                      </a:lnTo>
                      <a:lnTo>
                        <a:pt x="598" y="1470"/>
                      </a:lnTo>
                      <a:lnTo>
                        <a:pt x="501" y="1561"/>
                      </a:lnTo>
                      <a:lnTo>
                        <a:pt x="352" y="1465"/>
                      </a:lnTo>
                      <a:lnTo>
                        <a:pt x="142" y="469"/>
                      </a:lnTo>
                      <a:lnTo>
                        <a:pt x="50" y="2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7" name="Freeform 135"/>
                <p:cNvSpPr>
                  <a:spLocks/>
                </p:cNvSpPr>
                <p:nvPr/>
              </p:nvSpPr>
              <p:spPr bwMode="auto">
                <a:xfrm>
                  <a:off x="4093" y="3290"/>
                  <a:ext cx="67" cy="145"/>
                </a:xfrm>
                <a:custGeom>
                  <a:avLst/>
                  <a:gdLst>
                    <a:gd name="T0" fmla="*/ 0 w 266"/>
                    <a:gd name="T1" fmla="*/ 0 h 579"/>
                    <a:gd name="T2" fmla="*/ 0 w 266"/>
                    <a:gd name="T3" fmla="*/ 0 h 579"/>
                    <a:gd name="T4" fmla="*/ 0 w 266"/>
                    <a:gd name="T5" fmla="*/ 0 h 579"/>
                    <a:gd name="T6" fmla="*/ 0 w 266"/>
                    <a:gd name="T7" fmla="*/ 0 h 579"/>
                    <a:gd name="T8" fmla="*/ 0 w 266"/>
                    <a:gd name="T9" fmla="*/ 0 h 579"/>
                    <a:gd name="T10" fmla="*/ 0 w 266"/>
                    <a:gd name="T11" fmla="*/ 0 h 579"/>
                    <a:gd name="T12" fmla="*/ 0 w 266"/>
                    <a:gd name="T13" fmla="*/ 0 h 579"/>
                    <a:gd name="T14" fmla="*/ 0 w 266"/>
                    <a:gd name="T15" fmla="*/ 0 h 579"/>
                    <a:gd name="T16" fmla="*/ 0 w 266"/>
                    <a:gd name="T17" fmla="*/ 0 h 579"/>
                    <a:gd name="T18" fmla="*/ 0 w 266"/>
                    <a:gd name="T19" fmla="*/ 0 h 579"/>
                    <a:gd name="T20" fmla="*/ 0 w 266"/>
                    <a:gd name="T21" fmla="*/ 0 h 579"/>
                    <a:gd name="T22" fmla="*/ 0 w 266"/>
                    <a:gd name="T23" fmla="*/ 0 h 579"/>
                    <a:gd name="T24" fmla="*/ 0 w 266"/>
                    <a:gd name="T25" fmla="*/ 0 h 579"/>
                    <a:gd name="T26" fmla="*/ 0 w 266"/>
                    <a:gd name="T27" fmla="*/ 0 h 57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66"/>
                    <a:gd name="T43" fmla="*/ 0 h 579"/>
                    <a:gd name="T44" fmla="*/ 266 w 266"/>
                    <a:gd name="T45" fmla="*/ 579 h 57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66" h="579">
                      <a:moveTo>
                        <a:pt x="31" y="0"/>
                      </a:moveTo>
                      <a:lnTo>
                        <a:pt x="104" y="105"/>
                      </a:lnTo>
                      <a:lnTo>
                        <a:pt x="114" y="234"/>
                      </a:lnTo>
                      <a:lnTo>
                        <a:pt x="164" y="330"/>
                      </a:lnTo>
                      <a:lnTo>
                        <a:pt x="206" y="455"/>
                      </a:lnTo>
                      <a:lnTo>
                        <a:pt x="260" y="521"/>
                      </a:lnTo>
                      <a:lnTo>
                        <a:pt x="266" y="579"/>
                      </a:lnTo>
                      <a:lnTo>
                        <a:pt x="222" y="575"/>
                      </a:lnTo>
                      <a:lnTo>
                        <a:pt x="143" y="383"/>
                      </a:lnTo>
                      <a:lnTo>
                        <a:pt x="50" y="178"/>
                      </a:lnTo>
                      <a:lnTo>
                        <a:pt x="0" y="66"/>
                      </a:lnTo>
                      <a:lnTo>
                        <a:pt x="26" y="6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8" name="Freeform 136"/>
                <p:cNvSpPr>
                  <a:spLocks/>
                </p:cNvSpPr>
                <p:nvPr/>
              </p:nvSpPr>
              <p:spPr bwMode="auto">
                <a:xfrm>
                  <a:off x="4313" y="3400"/>
                  <a:ext cx="14" cy="48"/>
                </a:xfrm>
                <a:custGeom>
                  <a:avLst/>
                  <a:gdLst>
                    <a:gd name="T0" fmla="*/ 0 w 57"/>
                    <a:gd name="T1" fmla="*/ 0 h 189"/>
                    <a:gd name="T2" fmla="*/ 0 w 57"/>
                    <a:gd name="T3" fmla="*/ 0 h 189"/>
                    <a:gd name="T4" fmla="*/ 0 w 57"/>
                    <a:gd name="T5" fmla="*/ 0 h 189"/>
                    <a:gd name="T6" fmla="*/ 0 w 57"/>
                    <a:gd name="T7" fmla="*/ 0 h 189"/>
                    <a:gd name="T8" fmla="*/ 0 w 57"/>
                    <a:gd name="T9" fmla="*/ 0 h 1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7"/>
                    <a:gd name="T16" fmla="*/ 0 h 189"/>
                    <a:gd name="T17" fmla="*/ 57 w 57"/>
                    <a:gd name="T18" fmla="*/ 189 h 1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7" h="189">
                      <a:moveTo>
                        <a:pt x="0" y="0"/>
                      </a:moveTo>
                      <a:lnTo>
                        <a:pt x="57" y="151"/>
                      </a:lnTo>
                      <a:lnTo>
                        <a:pt x="4" y="18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9" name="Freeform 137"/>
                <p:cNvSpPr>
                  <a:spLocks/>
                </p:cNvSpPr>
                <p:nvPr/>
              </p:nvSpPr>
              <p:spPr bwMode="auto">
                <a:xfrm>
                  <a:off x="4371" y="3261"/>
                  <a:ext cx="85" cy="195"/>
                </a:xfrm>
                <a:custGeom>
                  <a:avLst/>
                  <a:gdLst>
                    <a:gd name="T0" fmla="*/ 0 w 341"/>
                    <a:gd name="T1" fmla="*/ 0 h 779"/>
                    <a:gd name="T2" fmla="*/ 0 w 341"/>
                    <a:gd name="T3" fmla="*/ 0 h 779"/>
                    <a:gd name="T4" fmla="*/ 0 w 341"/>
                    <a:gd name="T5" fmla="*/ 0 h 779"/>
                    <a:gd name="T6" fmla="*/ 0 w 341"/>
                    <a:gd name="T7" fmla="*/ 0 h 779"/>
                    <a:gd name="T8" fmla="*/ 0 w 341"/>
                    <a:gd name="T9" fmla="*/ 0 h 779"/>
                    <a:gd name="T10" fmla="*/ 0 w 341"/>
                    <a:gd name="T11" fmla="*/ 0 h 779"/>
                    <a:gd name="T12" fmla="*/ 0 w 341"/>
                    <a:gd name="T13" fmla="*/ 0 h 779"/>
                    <a:gd name="T14" fmla="*/ 0 w 341"/>
                    <a:gd name="T15" fmla="*/ 0 h 779"/>
                    <a:gd name="T16" fmla="*/ 0 w 341"/>
                    <a:gd name="T17" fmla="*/ 0 h 779"/>
                    <a:gd name="T18" fmla="*/ 0 w 341"/>
                    <a:gd name="T19" fmla="*/ 0 h 779"/>
                    <a:gd name="T20" fmla="*/ 0 w 341"/>
                    <a:gd name="T21" fmla="*/ 0 h 779"/>
                    <a:gd name="T22" fmla="*/ 0 w 341"/>
                    <a:gd name="T23" fmla="*/ 0 h 779"/>
                    <a:gd name="T24" fmla="*/ 0 w 341"/>
                    <a:gd name="T25" fmla="*/ 0 h 779"/>
                    <a:gd name="T26" fmla="*/ 0 w 341"/>
                    <a:gd name="T27" fmla="*/ 0 h 779"/>
                    <a:gd name="T28" fmla="*/ 0 w 341"/>
                    <a:gd name="T29" fmla="*/ 0 h 779"/>
                    <a:gd name="T30" fmla="*/ 0 w 341"/>
                    <a:gd name="T31" fmla="*/ 0 h 779"/>
                    <a:gd name="T32" fmla="*/ 0 w 341"/>
                    <a:gd name="T33" fmla="*/ 0 h 779"/>
                    <a:gd name="T34" fmla="*/ 0 w 341"/>
                    <a:gd name="T35" fmla="*/ 0 h 779"/>
                    <a:gd name="T36" fmla="*/ 0 w 341"/>
                    <a:gd name="T37" fmla="*/ 0 h 779"/>
                    <a:gd name="T38" fmla="*/ 0 w 341"/>
                    <a:gd name="T39" fmla="*/ 0 h 77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341"/>
                    <a:gd name="T61" fmla="*/ 0 h 779"/>
                    <a:gd name="T62" fmla="*/ 341 w 341"/>
                    <a:gd name="T63" fmla="*/ 779 h 77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341" h="779">
                      <a:moveTo>
                        <a:pt x="60" y="84"/>
                      </a:moveTo>
                      <a:lnTo>
                        <a:pt x="48" y="0"/>
                      </a:lnTo>
                      <a:lnTo>
                        <a:pt x="113" y="106"/>
                      </a:lnTo>
                      <a:lnTo>
                        <a:pt x="117" y="210"/>
                      </a:lnTo>
                      <a:lnTo>
                        <a:pt x="177" y="300"/>
                      </a:lnTo>
                      <a:lnTo>
                        <a:pt x="177" y="381"/>
                      </a:lnTo>
                      <a:lnTo>
                        <a:pt x="227" y="443"/>
                      </a:lnTo>
                      <a:lnTo>
                        <a:pt x="243" y="546"/>
                      </a:lnTo>
                      <a:lnTo>
                        <a:pt x="279" y="570"/>
                      </a:lnTo>
                      <a:lnTo>
                        <a:pt x="288" y="636"/>
                      </a:lnTo>
                      <a:lnTo>
                        <a:pt x="341" y="717"/>
                      </a:lnTo>
                      <a:lnTo>
                        <a:pt x="303" y="779"/>
                      </a:lnTo>
                      <a:lnTo>
                        <a:pt x="231" y="720"/>
                      </a:lnTo>
                      <a:lnTo>
                        <a:pt x="128" y="306"/>
                      </a:lnTo>
                      <a:lnTo>
                        <a:pt x="71" y="225"/>
                      </a:lnTo>
                      <a:lnTo>
                        <a:pt x="40" y="255"/>
                      </a:lnTo>
                      <a:lnTo>
                        <a:pt x="0" y="216"/>
                      </a:lnTo>
                      <a:lnTo>
                        <a:pt x="60" y="153"/>
                      </a:lnTo>
                      <a:lnTo>
                        <a:pt x="60" y="84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0" name="Freeform 138"/>
                <p:cNvSpPr>
                  <a:spLocks/>
                </p:cNvSpPr>
                <p:nvPr/>
              </p:nvSpPr>
              <p:spPr bwMode="auto">
                <a:xfrm>
                  <a:off x="4476" y="3274"/>
                  <a:ext cx="60" cy="153"/>
                </a:xfrm>
                <a:custGeom>
                  <a:avLst/>
                  <a:gdLst>
                    <a:gd name="T0" fmla="*/ 0 w 239"/>
                    <a:gd name="T1" fmla="*/ 0 h 609"/>
                    <a:gd name="T2" fmla="*/ 0 w 239"/>
                    <a:gd name="T3" fmla="*/ 0 h 609"/>
                    <a:gd name="T4" fmla="*/ 0 w 239"/>
                    <a:gd name="T5" fmla="*/ 0 h 609"/>
                    <a:gd name="T6" fmla="*/ 0 w 239"/>
                    <a:gd name="T7" fmla="*/ 0 h 609"/>
                    <a:gd name="T8" fmla="*/ 0 w 239"/>
                    <a:gd name="T9" fmla="*/ 0 h 609"/>
                    <a:gd name="T10" fmla="*/ 0 w 239"/>
                    <a:gd name="T11" fmla="*/ 0 h 609"/>
                    <a:gd name="T12" fmla="*/ 0 w 239"/>
                    <a:gd name="T13" fmla="*/ 0 h 609"/>
                    <a:gd name="T14" fmla="*/ 0 w 239"/>
                    <a:gd name="T15" fmla="*/ 0 h 609"/>
                    <a:gd name="T16" fmla="*/ 0 w 239"/>
                    <a:gd name="T17" fmla="*/ 0 h 609"/>
                    <a:gd name="T18" fmla="*/ 0 w 239"/>
                    <a:gd name="T19" fmla="*/ 0 h 609"/>
                    <a:gd name="T20" fmla="*/ 0 w 239"/>
                    <a:gd name="T21" fmla="*/ 0 h 609"/>
                    <a:gd name="T22" fmla="*/ 0 w 239"/>
                    <a:gd name="T23" fmla="*/ 0 h 609"/>
                    <a:gd name="T24" fmla="*/ 0 w 239"/>
                    <a:gd name="T25" fmla="*/ 0 h 609"/>
                    <a:gd name="T26" fmla="*/ 0 w 239"/>
                    <a:gd name="T27" fmla="*/ 0 h 609"/>
                    <a:gd name="T28" fmla="*/ 0 w 239"/>
                    <a:gd name="T29" fmla="*/ 0 h 609"/>
                    <a:gd name="T30" fmla="*/ 0 w 239"/>
                    <a:gd name="T31" fmla="*/ 0 h 60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9"/>
                    <a:gd name="T49" fmla="*/ 0 h 609"/>
                    <a:gd name="T50" fmla="*/ 239 w 239"/>
                    <a:gd name="T51" fmla="*/ 609 h 60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9" h="609">
                      <a:moveTo>
                        <a:pt x="30" y="0"/>
                      </a:moveTo>
                      <a:lnTo>
                        <a:pt x="52" y="30"/>
                      </a:lnTo>
                      <a:lnTo>
                        <a:pt x="41" y="72"/>
                      </a:lnTo>
                      <a:lnTo>
                        <a:pt x="99" y="184"/>
                      </a:lnTo>
                      <a:lnTo>
                        <a:pt x="105" y="222"/>
                      </a:lnTo>
                      <a:lnTo>
                        <a:pt x="156" y="340"/>
                      </a:lnTo>
                      <a:lnTo>
                        <a:pt x="156" y="369"/>
                      </a:lnTo>
                      <a:lnTo>
                        <a:pt x="208" y="437"/>
                      </a:lnTo>
                      <a:lnTo>
                        <a:pt x="197" y="485"/>
                      </a:lnTo>
                      <a:lnTo>
                        <a:pt x="239" y="539"/>
                      </a:lnTo>
                      <a:lnTo>
                        <a:pt x="232" y="609"/>
                      </a:lnTo>
                      <a:lnTo>
                        <a:pt x="151" y="417"/>
                      </a:lnTo>
                      <a:lnTo>
                        <a:pt x="41" y="132"/>
                      </a:lnTo>
                      <a:lnTo>
                        <a:pt x="0" y="61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1" name="Freeform 139"/>
                <p:cNvSpPr>
                  <a:spLocks/>
                </p:cNvSpPr>
                <p:nvPr/>
              </p:nvSpPr>
              <p:spPr bwMode="auto">
                <a:xfrm>
                  <a:off x="4437" y="3045"/>
                  <a:ext cx="190" cy="397"/>
                </a:xfrm>
                <a:custGeom>
                  <a:avLst/>
                  <a:gdLst>
                    <a:gd name="T0" fmla="*/ 0 w 760"/>
                    <a:gd name="T1" fmla="*/ 0 h 1588"/>
                    <a:gd name="T2" fmla="*/ 0 w 760"/>
                    <a:gd name="T3" fmla="*/ 0 h 1588"/>
                    <a:gd name="T4" fmla="*/ 0 w 760"/>
                    <a:gd name="T5" fmla="*/ 0 h 1588"/>
                    <a:gd name="T6" fmla="*/ 0 w 760"/>
                    <a:gd name="T7" fmla="*/ 0 h 1588"/>
                    <a:gd name="T8" fmla="*/ 0 w 760"/>
                    <a:gd name="T9" fmla="*/ 0 h 1588"/>
                    <a:gd name="T10" fmla="*/ 0 w 760"/>
                    <a:gd name="T11" fmla="*/ 0 h 1588"/>
                    <a:gd name="T12" fmla="*/ 0 w 760"/>
                    <a:gd name="T13" fmla="*/ 0 h 1588"/>
                    <a:gd name="T14" fmla="*/ 0 w 760"/>
                    <a:gd name="T15" fmla="*/ 0 h 1588"/>
                    <a:gd name="T16" fmla="*/ 0 w 760"/>
                    <a:gd name="T17" fmla="*/ 0 h 1588"/>
                    <a:gd name="T18" fmla="*/ 0 w 760"/>
                    <a:gd name="T19" fmla="*/ 0 h 1588"/>
                    <a:gd name="T20" fmla="*/ 0 w 760"/>
                    <a:gd name="T21" fmla="*/ 0 h 1588"/>
                    <a:gd name="T22" fmla="*/ 0 w 760"/>
                    <a:gd name="T23" fmla="*/ 0 h 1588"/>
                    <a:gd name="T24" fmla="*/ 0 w 760"/>
                    <a:gd name="T25" fmla="*/ 0 h 1588"/>
                    <a:gd name="T26" fmla="*/ 0 w 760"/>
                    <a:gd name="T27" fmla="*/ 0 h 1588"/>
                    <a:gd name="T28" fmla="*/ 0 w 760"/>
                    <a:gd name="T29" fmla="*/ 0 h 1588"/>
                    <a:gd name="T30" fmla="*/ 0 w 760"/>
                    <a:gd name="T31" fmla="*/ 0 h 1588"/>
                    <a:gd name="T32" fmla="*/ 0 w 760"/>
                    <a:gd name="T33" fmla="*/ 0 h 1588"/>
                    <a:gd name="T34" fmla="*/ 0 w 760"/>
                    <a:gd name="T35" fmla="*/ 0 h 1588"/>
                    <a:gd name="T36" fmla="*/ 0 w 760"/>
                    <a:gd name="T37" fmla="*/ 0 h 1588"/>
                    <a:gd name="T38" fmla="*/ 0 w 760"/>
                    <a:gd name="T39" fmla="*/ 0 h 1588"/>
                    <a:gd name="T40" fmla="*/ 0 w 760"/>
                    <a:gd name="T41" fmla="*/ 0 h 1588"/>
                    <a:gd name="T42" fmla="*/ 0 w 760"/>
                    <a:gd name="T43" fmla="*/ 0 h 1588"/>
                    <a:gd name="T44" fmla="*/ 0 w 760"/>
                    <a:gd name="T45" fmla="*/ 0 h 1588"/>
                    <a:gd name="T46" fmla="*/ 0 w 760"/>
                    <a:gd name="T47" fmla="*/ 0 h 1588"/>
                    <a:gd name="T48" fmla="*/ 0 w 760"/>
                    <a:gd name="T49" fmla="*/ 0 h 1588"/>
                    <a:gd name="T50" fmla="*/ 0 w 760"/>
                    <a:gd name="T51" fmla="*/ 0 h 1588"/>
                    <a:gd name="T52" fmla="*/ 0 w 760"/>
                    <a:gd name="T53" fmla="*/ 0 h 158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760"/>
                    <a:gd name="T82" fmla="*/ 0 h 1588"/>
                    <a:gd name="T83" fmla="*/ 760 w 760"/>
                    <a:gd name="T84" fmla="*/ 1588 h 158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760" h="1588">
                      <a:moveTo>
                        <a:pt x="180" y="0"/>
                      </a:moveTo>
                      <a:lnTo>
                        <a:pt x="273" y="27"/>
                      </a:lnTo>
                      <a:lnTo>
                        <a:pt x="339" y="145"/>
                      </a:lnTo>
                      <a:lnTo>
                        <a:pt x="308" y="185"/>
                      </a:lnTo>
                      <a:lnTo>
                        <a:pt x="435" y="335"/>
                      </a:lnTo>
                      <a:lnTo>
                        <a:pt x="396" y="365"/>
                      </a:lnTo>
                      <a:lnTo>
                        <a:pt x="492" y="611"/>
                      </a:lnTo>
                      <a:lnTo>
                        <a:pt x="514" y="814"/>
                      </a:lnTo>
                      <a:lnTo>
                        <a:pt x="567" y="889"/>
                      </a:lnTo>
                      <a:lnTo>
                        <a:pt x="581" y="994"/>
                      </a:lnTo>
                      <a:lnTo>
                        <a:pt x="690" y="1148"/>
                      </a:lnTo>
                      <a:lnTo>
                        <a:pt x="672" y="1297"/>
                      </a:lnTo>
                      <a:lnTo>
                        <a:pt x="760" y="1408"/>
                      </a:lnTo>
                      <a:lnTo>
                        <a:pt x="720" y="1486"/>
                      </a:lnTo>
                      <a:lnTo>
                        <a:pt x="708" y="1588"/>
                      </a:lnTo>
                      <a:lnTo>
                        <a:pt x="589" y="1500"/>
                      </a:lnTo>
                      <a:lnTo>
                        <a:pt x="540" y="1060"/>
                      </a:lnTo>
                      <a:lnTo>
                        <a:pt x="351" y="488"/>
                      </a:lnTo>
                      <a:lnTo>
                        <a:pt x="260" y="278"/>
                      </a:lnTo>
                      <a:lnTo>
                        <a:pt x="180" y="365"/>
                      </a:lnTo>
                      <a:lnTo>
                        <a:pt x="84" y="269"/>
                      </a:lnTo>
                      <a:lnTo>
                        <a:pt x="44" y="335"/>
                      </a:lnTo>
                      <a:lnTo>
                        <a:pt x="0" y="242"/>
                      </a:lnTo>
                      <a:lnTo>
                        <a:pt x="75" y="150"/>
                      </a:lnTo>
                      <a:lnTo>
                        <a:pt x="171" y="114"/>
                      </a:lnTo>
                      <a:lnTo>
                        <a:pt x="18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2" name="Freeform 140"/>
                <p:cNvSpPr>
                  <a:spLocks/>
                </p:cNvSpPr>
                <p:nvPr/>
              </p:nvSpPr>
              <p:spPr bwMode="auto">
                <a:xfrm>
                  <a:off x="4146" y="3120"/>
                  <a:ext cx="352" cy="186"/>
                </a:xfrm>
                <a:custGeom>
                  <a:avLst/>
                  <a:gdLst>
                    <a:gd name="T0" fmla="*/ 0 w 1406"/>
                    <a:gd name="T1" fmla="*/ 0 h 743"/>
                    <a:gd name="T2" fmla="*/ 0 w 1406"/>
                    <a:gd name="T3" fmla="*/ 0 h 743"/>
                    <a:gd name="T4" fmla="*/ 0 w 1406"/>
                    <a:gd name="T5" fmla="*/ 0 h 743"/>
                    <a:gd name="T6" fmla="*/ 0 w 1406"/>
                    <a:gd name="T7" fmla="*/ 0 h 743"/>
                    <a:gd name="T8" fmla="*/ 0 w 1406"/>
                    <a:gd name="T9" fmla="*/ 0 h 743"/>
                    <a:gd name="T10" fmla="*/ 0 w 1406"/>
                    <a:gd name="T11" fmla="*/ 0 h 743"/>
                    <a:gd name="T12" fmla="*/ 0 w 1406"/>
                    <a:gd name="T13" fmla="*/ 0 h 743"/>
                    <a:gd name="T14" fmla="*/ 0 w 1406"/>
                    <a:gd name="T15" fmla="*/ 0 h 743"/>
                    <a:gd name="T16" fmla="*/ 0 w 1406"/>
                    <a:gd name="T17" fmla="*/ 0 h 743"/>
                    <a:gd name="T18" fmla="*/ 0 w 1406"/>
                    <a:gd name="T19" fmla="*/ 0 h 743"/>
                    <a:gd name="T20" fmla="*/ 0 w 1406"/>
                    <a:gd name="T21" fmla="*/ 0 h 743"/>
                    <a:gd name="T22" fmla="*/ 0 w 1406"/>
                    <a:gd name="T23" fmla="*/ 0 h 743"/>
                    <a:gd name="T24" fmla="*/ 0 w 1406"/>
                    <a:gd name="T25" fmla="*/ 0 h 743"/>
                    <a:gd name="T26" fmla="*/ 0 w 1406"/>
                    <a:gd name="T27" fmla="*/ 0 h 743"/>
                    <a:gd name="T28" fmla="*/ 0 w 1406"/>
                    <a:gd name="T29" fmla="*/ 0 h 743"/>
                    <a:gd name="T30" fmla="*/ 0 w 1406"/>
                    <a:gd name="T31" fmla="*/ 0 h 743"/>
                    <a:gd name="T32" fmla="*/ 0 w 1406"/>
                    <a:gd name="T33" fmla="*/ 0 h 743"/>
                    <a:gd name="T34" fmla="*/ 0 w 1406"/>
                    <a:gd name="T35" fmla="*/ 0 h 743"/>
                    <a:gd name="T36" fmla="*/ 0 w 1406"/>
                    <a:gd name="T37" fmla="*/ 0 h 743"/>
                    <a:gd name="T38" fmla="*/ 0 w 1406"/>
                    <a:gd name="T39" fmla="*/ 0 h 743"/>
                    <a:gd name="T40" fmla="*/ 0 w 1406"/>
                    <a:gd name="T41" fmla="*/ 0 h 743"/>
                    <a:gd name="T42" fmla="*/ 0 w 1406"/>
                    <a:gd name="T43" fmla="*/ 0 h 743"/>
                    <a:gd name="T44" fmla="*/ 0 w 1406"/>
                    <a:gd name="T45" fmla="*/ 0 h 743"/>
                    <a:gd name="T46" fmla="*/ 0 w 1406"/>
                    <a:gd name="T47" fmla="*/ 0 h 743"/>
                    <a:gd name="T48" fmla="*/ 0 w 1406"/>
                    <a:gd name="T49" fmla="*/ 0 h 743"/>
                    <a:gd name="T50" fmla="*/ 0 w 1406"/>
                    <a:gd name="T51" fmla="*/ 0 h 743"/>
                    <a:gd name="T52" fmla="*/ 0 w 1406"/>
                    <a:gd name="T53" fmla="*/ 0 h 743"/>
                    <a:gd name="T54" fmla="*/ 0 w 1406"/>
                    <a:gd name="T55" fmla="*/ 0 h 743"/>
                    <a:gd name="T56" fmla="*/ 0 w 1406"/>
                    <a:gd name="T57" fmla="*/ 0 h 743"/>
                    <a:gd name="T58" fmla="*/ 0 w 1406"/>
                    <a:gd name="T59" fmla="*/ 0 h 743"/>
                    <a:gd name="T60" fmla="*/ 0 w 1406"/>
                    <a:gd name="T61" fmla="*/ 0 h 743"/>
                    <a:gd name="T62" fmla="*/ 0 w 1406"/>
                    <a:gd name="T63" fmla="*/ 0 h 743"/>
                    <a:gd name="T64" fmla="*/ 0 w 1406"/>
                    <a:gd name="T65" fmla="*/ 0 h 743"/>
                    <a:gd name="T66" fmla="*/ 0 w 1406"/>
                    <a:gd name="T67" fmla="*/ 0 h 743"/>
                    <a:gd name="T68" fmla="*/ 0 w 1406"/>
                    <a:gd name="T69" fmla="*/ 0 h 743"/>
                    <a:gd name="T70" fmla="*/ 0 w 1406"/>
                    <a:gd name="T71" fmla="*/ 0 h 743"/>
                    <a:gd name="T72" fmla="*/ 0 w 1406"/>
                    <a:gd name="T73" fmla="*/ 0 h 743"/>
                    <a:gd name="T74" fmla="*/ 0 w 1406"/>
                    <a:gd name="T75" fmla="*/ 0 h 743"/>
                    <a:gd name="T76" fmla="*/ 0 w 1406"/>
                    <a:gd name="T77" fmla="*/ 0 h 743"/>
                    <a:gd name="T78" fmla="*/ 0 w 1406"/>
                    <a:gd name="T79" fmla="*/ 0 h 743"/>
                    <a:gd name="T80" fmla="*/ 0 w 1406"/>
                    <a:gd name="T81" fmla="*/ 0 h 743"/>
                    <a:gd name="T82" fmla="*/ 0 w 1406"/>
                    <a:gd name="T83" fmla="*/ 0 h 743"/>
                    <a:gd name="T84" fmla="*/ 0 w 1406"/>
                    <a:gd name="T85" fmla="*/ 0 h 743"/>
                    <a:gd name="T86" fmla="*/ 0 w 1406"/>
                    <a:gd name="T87" fmla="*/ 0 h 743"/>
                    <a:gd name="T88" fmla="*/ 0 w 1406"/>
                    <a:gd name="T89" fmla="*/ 0 h 74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406"/>
                    <a:gd name="T136" fmla="*/ 0 h 743"/>
                    <a:gd name="T137" fmla="*/ 1406 w 1406"/>
                    <a:gd name="T138" fmla="*/ 743 h 74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406" h="743">
                      <a:moveTo>
                        <a:pt x="952" y="652"/>
                      </a:moveTo>
                      <a:lnTo>
                        <a:pt x="943" y="527"/>
                      </a:lnTo>
                      <a:lnTo>
                        <a:pt x="979" y="554"/>
                      </a:lnTo>
                      <a:lnTo>
                        <a:pt x="1045" y="697"/>
                      </a:lnTo>
                      <a:lnTo>
                        <a:pt x="1081" y="697"/>
                      </a:lnTo>
                      <a:lnTo>
                        <a:pt x="1077" y="719"/>
                      </a:lnTo>
                      <a:lnTo>
                        <a:pt x="1151" y="715"/>
                      </a:lnTo>
                      <a:lnTo>
                        <a:pt x="1138" y="743"/>
                      </a:lnTo>
                      <a:lnTo>
                        <a:pt x="1213" y="730"/>
                      </a:lnTo>
                      <a:lnTo>
                        <a:pt x="1299" y="686"/>
                      </a:lnTo>
                      <a:lnTo>
                        <a:pt x="1354" y="649"/>
                      </a:lnTo>
                      <a:lnTo>
                        <a:pt x="1351" y="583"/>
                      </a:lnTo>
                      <a:lnTo>
                        <a:pt x="1390" y="635"/>
                      </a:lnTo>
                      <a:lnTo>
                        <a:pt x="1406" y="541"/>
                      </a:lnTo>
                      <a:lnTo>
                        <a:pt x="1395" y="446"/>
                      </a:lnTo>
                      <a:lnTo>
                        <a:pt x="1378" y="469"/>
                      </a:lnTo>
                      <a:lnTo>
                        <a:pt x="1329" y="383"/>
                      </a:lnTo>
                      <a:lnTo>
                        <a:pt x="1309" y="286"/>
                      </a:lnTo>
                      <a:lnTo>
                        <a:pt x="1246" y="227"/>
                      </a:lnTo>
                      <a:lnTo>
                        <a:pt x="1270" y="312"/>
                      </a:lnTo>
                      <a:lnTo>
                        <a:pt x="1233" y="281"/>
                      </a:lnTo>
                      <a:lnTo>
                        <a:pt x="1135" y="218"/>
                      </a:lnTo>
                      <a:lnTo>
                        <a:pt x="1177" y="272"/>
                      </a:lnTo>
                      <a:lnTo>
                        <a:pt x="1054" y="209"/>
                      </a:lnTo>
                      <a:lnTo>
                        <a:pt x="997" y="206"/>
                      </a:lnTo>
                      <a:lnTo>
                        <a:pt x="922" y="129"/>
                      </a:lnTo>
                      <a:lnTo>
                        <a:pt x="927" y="180"/>
                      </a:lnTo>
                      <a:lnTo>
                        <a:pt x="841" y="119"/>
                      </a:lnTo>
                      <a:lnTo>
                        <a:pt x="760" y="86"/>
                      </a:lnTo>
                      <a:lnTo>
                        <a:pt x="798" y="167"/>
                      </a:lnTo>
                      <a:lnTo>
                        <a:pt x="732" y="146"/>
                      </a:lnTo>
                      <a:lnTo>
                        <a:pt x="679" y="66"/>
                      </a:lnTo>
                      <a:lnTo>
                        <a:pt x="673" y="101"/>
                      </a:lnTo>
                      <a:lnTo>
                        <a:pt x="626" y="64"/>
                      </a:lnTo>
                      <a:lnTo>
                        <a:pt x="444" y="24"/>
                      </a:lnTo>
                      <a:lnTo>
                        <a:pt x="470" y="57"/>
                      </a:lnTo>
                      <a:lnTo>
                        <a:pt x="334" y="30"/>
                      </a:lnTo>
                      <a:lnTo>
                        <a:pt x="281" y="0"/>
                      </a:lnTo>
                      <a:lnTo>
                        <a:pt x="343" y="75"/>
                      </a:lnTo>
                      <a:lnTo>
                        <a:pt x="178" y="24"/>
                      </a:lnTo>
                      <a:lnTo>
                        <a:pt x="64" y="59"/>
                      </a:lnTo>
                      <a:lnTo>
                        <a:pt x="154" y="80"/>
                      </a:lnTo>
                      <a:lnTo>
                        <a:pt x="0" y="137"/>
                      </a:lnTo>
                      <a:lnTo>
                        <a:pt x="952" y="65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3" name="Freeform 141"/>
                <p:cNvSpPr>
                  <a:spLocks/>
                </p:cNvSpPr>
                <p:nvPr/>
              </p:nvSpPr>
              <p:spPr bwMode="auto">
                <a:xfrm>
                  <a:off x="4028" y="3147"/>
                  <a:ext cx="94" cy="166"/>
                </a:xfrm>
                <a:custGeom>
                  <a:avLst/>
                  <a:gdLst>
                    <a:gd name="T0" fmla="*/ 0 w 374"/>
                    <a:gd name="T1" fmla="*/ 0 h 664"/>
                    <a:gd name="T2" fmla="*/ 0 w 374"/>
                    <a:gd name="T3" fmla="*/ 0 h 664"/>
                    <a:gd name="T4" fmla="*/ 0 w 374"/>
                    <a:gd name="T5" fmla="*/ 0 h 664"/>
                    <a:gd name="T6" fmla="*/ 0 w 374"/>
                    <a:gd name="T7" fmla="*/ 0 h 664"/>
                    <a:gd name="T8" fmla="*/ 0 w 374"/>
                    <a:gd name="T9" fmla="*/ 0 h 664"/>
                    <a:gd name="T10" fmla="*/ 0 w 374"/>
                    <a:gd name="T11" fmla="*/ 0 h 664"/>
                    <a:gd name="T12" fmla="*/ 0 w 374"/>
                    <a:gd name="T13" fmla="*/ 0 h 664"/>
                    <a:gd name="T14" fmla="*/ 0 w 374"/>
                    <a:gd name="T15" fmla="*/ 0 h 664"/>
                    <a:gd name="T16" fmla="*/ 0 w 374"/>
                    <a:gd name="T17" fmla="*/ 0 h 664"/>
                    <a:gd name="T18" fmla="*/ 0 w 374"/>
                    <a:gd name="T19" fmla="*/ 0 h 664"/>
                    <a:gd name="T20" fmla="*/ 0 w 374"/>
                    <a:gd name="T21" fmla="*/ 0 h 664"/>
                    <a:gd name="T22" fmla="*/ 0 w 374"/>
                    <a:gd name="T23" fmla="*/ 0 h 664"/>
                    <a:gd name="T24" fmla="*/ 0 w 374"/>
                    <a:gd name="T25" fmla="*/ 0 h 664"/>
                    <a:gd name="T26" fmla="*/ 0 w 374"/>
                    <a:gd name="T27" fmla="*/ 0 h 664"/>
                    <a:gd name="T28" fmla="*/ 0 w 374"/>
                    <a:gd name="T29" fmla="*/ 0 h 664"/>
                    <a:gd name="T30" fmla="*/ 0 w 374"/>
                    <a:gd name="T31" fmla="*/ 0 h 664"/>
                    <a:gd name="T32" fmla="*/ 0 w 374"/>
                    <a:gd name="T33" fmla="*/ 0 h 664"/>
                    <a:gd name="T34" fmla="*/ 0 w 374"/>
                    <a:gd name="T35" fmla="*/ 0 h 664"/>
                    <a:gd name="T36" fmla="*/ 0 w 374"/>
                    <a:gd name="T37" fmla="*/ 0 h 664"/>
                    <a:gd name="T38" fmla="*/ 0 w 374"/>
                    <a:gd name="T39" fmla="*/ 0 h 664"/>
                    <a:gd name="T40" fmla="*/ 0 w 374"/>
                    <a:gd name="T41" fmla="*/ 0 h 6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74"/>
                    <a:gd name="T64" fmla="*/ 0 h 664"/>
                    <a:gd name="T65" fmla="*/ 374 w 374"/>
                    <a:gd name="T66" fmla="*/ 664 h 6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74" h="664">
                      <a:moveTo>
                        <a:pt x="194" y="643"/>
                      </a:moveTo>
                      <a:lnTo>
                        <a:pt x="80" y="620"/>
                      </a:lnTo>
                      <a:lnTo>
                        <a:pt x="128" y="575"/>
                      </a:lnTo>
                      <a:lnTo>
                        <a:pt x="0" y="511"/>
                      </a:lnTo>
                      <a:lnTo>
                        <a:pt x="173" y="475"/>
                      </a:lnTo>
                      <a:lnTo>
                        <a:pt x="132" y="237"/>
                      </a:lnTo>
                      <a:lnTo>
                        <a:pt x="194" y="110"/>
                      </a:lnTo>
                      <a:lnTo>
                        <a:pt x="159" y="0"/>
                      </a:lnTo>
                      <a:lnTo>
                        <a:pt x="251" y="79"/>
                      </a:lnTo>
                      <a:lnTo>
                        <a:pt x="273" y="21"/>
                      </a:lnTo>
                      <a:lnTo>
                        <a:pt x="291" y="171"/>
                      </a:lnTo>
                      <a:lnTo>
                        <a:pt x="330" y="171"/>
                      </a:lnTo>
                      <a:lnTo>
                        <a:pt x="296" y="317"/>
                      </a:lnTo>
                      <a:lnTo>
                        <a:pt x="339" y="320"/>
                      </a:lnTo>
                      <a:lnTo>
                        <a:pt x="344" y="461"/>
                      </a:lnTo>
                      <a:lnTo>
                        <a:pt x="374" y="664"/>
                      </a:lnTo>
                      <a:lnTo>
                        <a:pt x="282" y="532"/>
                      </a:lnTo>
                      <a:lnTo>
                        <a:pt x="287" y="602"/>
                      </a:lnTo>
                      <a:lnTo>
                        <a:pt x="260" y="659"/>
                      </a:lnTo>
                      <a:lnTo>
                        <a:pt x="194" y="64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4" name="Freeform 142"/>
                <p:cNvSpPr>
                  <a:spLocks/>
                </p:cNvSpPr>
                <p:nvPr/>
              </p:nvSpPr>
              <p:spPr bwMode="auto">
                <a:xfrm>
                  <a:off x="3913" y="2798"/>
                  <a:ext cx="617" cy="302"/>
                </a:xfrm>
                <a:custGeom>
                  <a:avLst/>
                  <a:gdLst>
                    <a:gd name="T0" fmla="*/ 0 w 2469"/>
                    <a:gd name="T1" fmla="*/ 0 h 1208"/>
                    <a:gd name="T2" fmla="*/ 0 w 2469"/>
                    <a:gd name="T3" fmla="*/ 0 h 1208"/>
                    <a:gd name="T4" fmla="*/ 0 w 2469"/>
                    <a:gd name="T5" fmla="*/ 0 h 1208"/>
                    <a:gd name="T6" fmla="*/ 0 w 2469"/>
                    <a:gd name="T7" fmla="*/ 0 h 1208"/>
                    <a:gd name="T8" fmla="*/ 0 w 2469"/>
                    <a:gd name="T9" fmla="*/ 0 h 1208"/>
                    <a:gd name="T10" fmla="*/ 0 w 2469"/>
                    <a:gd name="T11" fmla="*/ 0 h 1208"/>
                    <a:gd name="T12" fmla="*/ 0 w 2469"/>
                    <a:gd name="T13" fmla="*/ 0 h 1208"/>
                    <a:gd name="T14" fmla="*/ 0 w 2469"/>
                    <a:gd name="T15" fmla="*/ 0 h 1208"/>
                    <a:gd name="T16" fmla="*/ 0 w 2469"/>
                    <a:gd name="T17" fmla="*/ 0 h 1208"/>
                    <a:gd name="T18" fmla="*/ 0 w 2469"/>
                    <a:gd name="T19" fmla="*/ 0 h 1208"/>
                    <a:gd name="T20" fmla="*/ 0 w 2469"/>
                    <a:gd name="T21" fmla="*/ 0 h 1208"/>
                    <a:gd name="T22" fmla="*/ 0 w 2469"/>
                    <a:gd name="T23" fmla="*/ 0 h 1208"/>
                    <a:gd name="T24" fmla="*/ 0 w 2469"/>
                    <a:gd name="T25" fmla="*/ 0 h 1208"/>
                    <a:gd name="T26" fmla="*/ 0 w 2469"/>
                    <a:gd name="T27" fmla="*/ 0 h 1208"/>
                    <a:gd name="T28" fmla="*/ 0 w 2469"/>
                    <a:gd name="T29" fmla="*/ 0 h 1208"/>
                    <a:gd name="T30" fmla="*/ 0 w 2469"/>
                    <a:gd name="T31" fmla="*/ 0 h 1208"/>
                    <a:gd name="T32" fmla="*/ 0 w 2469"/>
                    <a:gd name="T33" fmla="*/ 0 h 1208"/>
                    <a:gd name="T34" fmla="*/ 0 w 2469"/>
                    <a:gd name="T35" fmla="*/ 0 h 1208"/>
                    <a:gd name="T36" fmla="*/ 0 w 2469"/>
                    <a:gd name="T37" fmla="*/ 0 h 1208"/>
                    <a:gd name="T38" fmla="*/ 0 w 2469"/>
                    <a:gd name="T39" fmla="*/ 0 h 1208"/>
                    <a:gd name="T40" fmla="*/ 0 w 2469"/>
                    <a:gd name="T41" fmla="*/ 0 h 1208"/>
                    <a:gd name="T42" fmla="*/ 0 w 2469"/>
                    <a:gd name="T43" fmla="*/ 0 h 1208"/>
                    <a:gd name="T44" fmla="*/ 0 w 2469"/>
                    <a:gd name="T45" fmla="*/ 0 h 1208"/>
                    <a:gd name="T46" fmla="*/ 0 w 2469"/>
                    <a:gd name="T47" fmla="*/ 0 h 1208"/>
                    <a:gd name="T48" fmla="*/ 0 w 2469"/>
                    <a:gd name="T49" fmla="*/ 0 h 1208"/>
                    <a:gd name="T50" fmla="*/ 0 w 2469"/>
                    <a:gd name="T51" fmla="*/ 0 h 1208"/>
                    <a:gd name="T52" fmla="*/ 0 w 2469"/>
                    <a:gd name="T53" fmla="*/ 0 h 1208"/>
                    <a:gd name="T54" fmla="*/ 0 w 2469"/>
                    <a:gd name="T55" fmla="*/ 0 h 1208"/>
                    <a:gd name="T56" fmla="*/ 0 w 2469"/>
                    <a:gd name="T57" fmla="*/ 0 h 1208"/>
                    <a:gd name="T58" fmla="*/ 0 w 2469"/>
                    <a:gd name="T59" fmla="*/ 0 h 1208"/>
                    <a:gd name="T60" fmla="*/ 0 w 2469"/>
                    <a:gd name="T61" fmla="*/ 0 h 1208"/>
                    <a:gd name="T62" fmla="*/ 0 w 2469"/>
                    <a:gd name="T63" fmla="*/ 0 h 120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69"/>
                    <a:gd name="T97" fmla="*/ 0 h 1208"/>
                    <a:gd name="T98" fmla="*/ 2469 w 2469"/>
                    <a:gd name="T99" fmla="*/ 1208 h 120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69" h="1208">
                      <a:moveTo>
                        <a:pt x="2469" y="1112"/>
                      </a:moveTo>
                      <a:lnTo>
                        <a:pt x="2434" y="861"/>
                      </a:lnTo>
                      <a:lnTo>
                        <a:pt x="2380" y="893"/>
                      </a:lnTo>
                      <a:lnTo>
                        <a:pt x="2284" y="615"/>
                      </a:lnTo>
                      <a:lnTo>
                        <a:pt x="2266" y="704"/>
                      </a:lnTo>
                      <a:lnTo>
                        <a:pt x="2113" y="483"/>
                      </a:lnTo>
                      <a:lnTo>
                        <a:pt x="1845" y="272"/>
                      </a:lnTo>
                      <a:lnTo>
                        <a:pt x="1972" y="438"/>
                      </a:lnTo>
                      <a:lnTo>
                        <a:pt x="1687" y="206"/>
                      </a:lnTo>
                      <a:lnTo>
                        <a:pt x="1678" y="258"/>
                      </a:lnTo>
                      <a:lnTo>
                        <a:pt x="1519" y="180"/>
                      </a:lnTo>
                      <a:lnTo>
                        <a:pt x="1264" y="0"/>
                      </a:lnTo>
                      <a:lnTo>
                        <a:pt x="1278" y="126"/>
                      </a:lnTo>
                      <a:lnTo>
                        <a:pt x="988" y="109"/>
                      </a:lnTo>
                      <a:lnTo>
                        <a:pt x="658" y="57"/>
                      </a:lnTo>
                      <a:lnTo>
                        <a:pt x="715" y="153"/>
                      </a:lnTo>
                      <a:lnTo>
                        <a:pt x="443" y="91"/>
                      </a:lnTo>
                      <a:lnTo>
                        <a:pt x="514" y="158"/>
                      </a:lnTo>
                      <a:lnTo>
                        <a:pt x="280" y="162"/>
                      </a:lnTo>
                      <a:lnTo>
                        <a:pt x="0" y="223"/>
                      </a:lnTo>
                      <a:lnTo>
                        <a:pt x="360" y="321"/>
                      </a:lnTo>
                      <a:lnTo>
                        <a:pt x="1788" y="787"/>
                      </a:lnTo>
                      <a:lnTo>
                        <a:pt x="1951" y="1064"/>
                      </a:lnTo>
                      <a:lnTo>
                        <a:pt x="1756" y="1174"/>
                      </a:lnTo>
                      <a:lnTo>
                        <a:pt x="1933" y="1174"/>
                      </a:lnTo>
                      <a:lnTo>
                        <a:pt x="1954" y="1208"/>
                      </a:lnTo>
                      <a:lnTo>
                        <a:pt x="2200" y="1112"/>
                      </a:lnTo>
                      <a:lnTo>
                        <a:pt x="2332" y="1121"/>
                      </a:lnTo>
                      <a:lnTo>
                        <a:pt x="2271" y="989"/>
                      </a:lnTo>
                      <a:lnTo>
                        <a:pt x="2363" y="989"/>
                      </a:lnTo>
                      <a:lnTo>
                        <a:pt x="2469" y="111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5" name="Freeform 143"/>
                <p:cNvSpPr>
                  <a:spLocks/>
                </p:cNvSpPr>
                <p:nvPr/>
              </p:nvSpPr>
              <p:spPr bwMode="auto">
                <a:xfrm>
                  <a:off x="3843" y="2813"/>
                  <a:ext cx="633" cy="297"/>
                </a:xfrm>
                <a:custGeom>
                  <a:avLst/>
                  <a:gdLst>
                    <a:gd name="T0" fmla="*/ 0 w 2536"/>
                    <a:gd name="T1" fmla="*/ 0 h 1191"/>
                    <a:gd name="T2" fmla="*/ 0 w 2536"/>
                    <a:gd name="T3" fmla="*/ 0 h 1191"/>
                    <a:gd name="T4" fmla="*/ 0 w 2536"/>
                    <a:gd name="T5" fmla="*/ 0 h 1191"/>
                    <a:gd name="T6" fmla="*/ 0 w 2536"/>
                    <a:gd name="T7" fmla="*/ 0 h 1191"/>
                    <a:gd name="T8" fmla="*/ 0 w 2536"/>
                    <a:gd name="T9" fmla="*/ 0 h 1191"/>
                    <a:gd name="T10" fmla="*/ 0 w 2536"/>
                    <a:gd name="T11" fmla="*/ 0 h 1191"/>
                    <a:gd name="T12" fmla="*/ 0 w 2536"/>
                    <a:gd name="T13" fmla="*/ 0 h 1191"/>
                    <a:gd name="T14" fmla="*/ 0 w 2536"/>
                    <a:gd name="T15" fmla="*/ 0 h 1191"/>
                    <a:gd name="T16" fmla="*/ 0 w 2536"/>
                    <a:gd name="T17" fmla="*/ 0 h 1191"/>
                    <a:gd name="T18" fmla="*/ 0 w 2536"/>
                    <a:gd name="T19" fmla="*/ 0 h 1191"/>
                    <a:gd name="T20" fmla="*/ 0 w 2536"/>
                    <a:gd name="T21" fmla="*/ 0 h 1191"/>
                    <a:gd name="T22" fmla="*/ 0 w 2536"/>
                    <a:gd name="T23" fmla="*/ 0 h 1191"/>
                    <a:gd name="T24" fmla="*/ 0 w 2536"/>
                    <a:gd name="T25" fmla="*/ 0 h 1191"/>
                    <a:gd name="T26" fmla="*/ 0 w 2536"/>
                    <a:gd name="T27" fmla="*/ 0 h 1191"/>
                    <a:gd name="T28" fmla="*/ 0 w 2536"/>
                    <a:gd name="T29" fmla="*/ 0 h 1191"/>
                    <a:gd name="T30" fmla="*/ 0 w 2536"/>
                    <a:gd name="T31" fmla="*/ 0 h 1191"/>
                    <a:gd name="T32" fmla="*/ 0 w 2536"/>
                    <a:gd name="T33" fmla="*/ 0 h 1191"/>
                    <a:gd name="T34" fmla="*/ 0 w 2536"/>
                    <a:gd name="T35" fmla="*/ 0 h 1191"/>
                    <a:gd name="T36" fmla="*/ 0 w 2536"/>
                    <a:gd name="T37" fmla="*/ 0 h 1191"/>
                    <a:gd name="T38" fmla="*/ 0 w 2536"/>
                    <a:gd name="T39" fmla="*/ 0 h 1191"/>
                    <a:gd name="T40" fmla="*/ 0 w 2536"/>
                    <a:gd name="T41" fmla="*/ 0 h 1191"/>
                    <a:gd name="T42" fmla="*/ 0 w 2536"/>
                    <a:gd name="T43" fmla="*/ 0 h 1191"/>
                    <a:gd name="T44" fmla="*/ 0 w 2536"/>
                    <a:gd name="T45" fmla="*/ 0 h 1191"/>
                    <a:gd name="T46" fmla="*/ 0 w 2536"/>
                    <a:gd name="T47" fmla="*/ 0 h 1191"/>
                    <a:gd name="T48" fmla="*/ 0 w 2536"/>
                    <a:gd name="T49" fmla="*/ 0 h 1191"/>
                    <a:gd name="T50" fmla="*/ 0 w 2536"/>
                    <a:gd name="T51" fmla="*/ 0 h 1191"/>
                    <a:gd name="T52" fmla="*/ 0 w 2536"/>
                    <a:gd name="T53" fmla="*/ 0 h 1191"/>
                    <a:gd name="T54" fmla="*/ 0 w 2536"/>
                    <a:gd name="T55" fmla="*/ 0 h 1191"/>
                    <a:gd name="T56" fmla="*/ 0 w 2536"/>
                    <a:gd name="T57" fmla="*/ 0 h 1191"/>
                    <a:gd name="T58" fmla="*/ 0 w 2536"/>
                    <a:gd name="T59" fmla="*/ 0 h 1191"/>
                    <a:gd name="T60" fmla="*/ 0 w 2536"/>
                    <a:gd name="T61" fmla="*/ 0 h 1191"/>
                    <a:gd name="T62" fmla="*/ 0 w 2536"/>
                    <a:gd name="T63" fmla="*/ 0 h 1191"/>
                    <a:gd name="T64" fmla="*/ 0 w 2536"/>
                    <a:gd name="T65" fmla="*/ 0 h 1191"/>
                    <a:gd name="T66" fmla="*/ 0 w 2536"/>
                    <a:gd name="T67" fmla="*/ 0 h 1191"/>
                    <a:gd name="T68" fmla="*/ 0 w 2536"/>
                    <a:gd name="T69" fmla="*/ 0 h 1191"/>
                    <a:gd name="T70" fmla="*/ 0 w 2536"/>
                    <a:gd name="T71" fmla="*/ 0 h 1191"/>
                    <a:gd name="T72" fmla="*/ 0 w 2536"/>
                    <a:gd name="T73" fmla="*/ 0 h 1191"/>
                    <a:gd name="T74" fmla="*/ 0 w 2536"/>
                    <a:gd name="T75" fmla="*/ 0 h 1191"/>
                    <a:gd name="T76" fmla="*/ 0 w 2536"/>
                    <a:gd name="T77" fmla="*/ 0 h 1191"/>
                    <a:gd name="T78" fmla="*/ 0 w 2536"/>
                    <a:gd name="T79" fmla="*/ 0 h 1191"/>
                    <a:gd name="T80" fmla="*/ 0 w 2536"/>
                    <a:gd name="T81" fmla="*/ 0 h 1191"/>
                    <a:gd name="T82" fmla="*/ 0 w 2536"/>
                    <a:gd name="T83" fmla="*/ 0 h 1191"/>
                    <a:gd name="T84" fmla="*/ 0 w 2536"/>
                    <a:gd name="T85" fmla="*/ 0 h 1191"/>
                    <a:gd name="T86" fmla="*/ 0 w 2536"/>
                    <a:gd name="T87" fmla="*/ 0 h 1191"/>
                    <a:gd name="T88" fmla="*/ 0 w 2536"/>
                    <a:gd name="T89" fmla="*/ 0 h 1191"/>
                    <a:gd name="T90" fmla="*/ 0 w 2536"/>
                    <a:gd name="T91" fmla="*/ 0 h 1191"/>
                    <a:gd name="T92" fmla="*/ 0 w 2536"/>
                    <a:gd name="T93" fmla="*/ 0 h 1191"/>
                    <a:gd name="T94" fmla="*/ 0 w 2536"/>
                    <a:gd name="T95" fmla="*/ 0 h 1191"/>
                    <a:gd name="T96" fmla="*/ 0 w 2536"/>
                    <a:gd name="T97" fmla="*/ 0 h 1191"/>
                    <a:gd name="T98" fmla="*/ 0 w 2536"/>
                    <a:gd name="T99" fmla="*/ 0 h 1191"/>
                    <a:gd name="T100" fmla="*/ 0 w 2536"/>
                    <a:gd name="T101" fmla="*/ 0 h 1191"/>
                    <a:gd name="T102" fmla="*/ 0 w 2536"/>
                    <a:gd name="T103" fmla="*/ 0 h 1191"/>
                    <a:gd name="T104" fmla="*/ 0 w 2536"/>
                    <a:gd name="T105" fmla="*/ 0 h 1191"/>
                    <a:gd name="T106" fmla="*/ 0 w 2536"/>
                    <a:gd name="T107" fmla="*/ 0 h 1191"/>
                    <a:gd name="T108" fmla="*/ 0 w 2536"/>
                    <a:gd name="T109" fmla="*/ 0 h 1191"/>
                    <a:gd name="T110" fmla="*/ 0 w 2536"/>
                    <a:gd name="T111" fmla="*/ 0 h 1191"/>
                    <a:gd name="T112" fmla="*/ 0 w 2536"/>
                    <a:gd name="T113" fmla="*/ 0 h 1191"/>
                    <a:gd name="T114" fmla="*/ 0 w 2536"/>
                    <a:gd name="T115" fmla="*/ 0 h 1191"/>
                    <a:gd name="T116" fmla="*/ 0 w 2536"/>
                    <a:gd name="T117" fmla="*/ 0 h 119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536"/>
                    <a:gd name="T178" fmla="*/ 0 h 1191"/>
                    <a:gd name="T179" fmla="*/ 2536 w 2536"/>
                    <a:gd name="T180" fmla="*/ 1191 h 119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536" h="1191">
                      <a:moveTo>
                        <a:pt x="1999" y="257"/>
                      </a:moveTo>
                      <a:lnTo>
                        <a:pt x="1838" y="172"/>
                      </a:lnTo>
                      <a:lnTo>
                        <a:pt x="1634" y="0"/>
                      </a:lnTo>
                      <a:lnTo>
                        <a:pt x="1621" y="126"/>
                      </a:lnTo>
                      <a:lnTo>
                        <a:pt x="1314" y="16"/>
                      </a:lnTo>
                      <a:lnTo>
                        <a:pt x="1007" y="20"/>
                      </a:lnTo>
                      <a:lnTo>
                        <a:pt x="1234" y="134"/>
                      </a:lnTo>
                      <a:lnTo>
                        <a:pt x="1006" y="143"/>
                      </a:lnTo>
                      <a:lnTo>
                        <a:pt x="742" y="126"/>
                      </a:lnTo>
                      <a:lnTo>
                        <a:pt x="840" y="200"/>
                      </a:lnTo>
                      <a:lnTo>
                        <a:pt x="603" y="139"/>
                      </a:lnTo>
                      <a:lnTo>
                        <a:pt x="361" y="205"/>
                      </a:lnTo>
                      <a:lnTo>
                        <a:pt x="553" y="263"/>
                      </a:lnTo>
                      <a:lnTo>
                        <a:pt x="241" y="451"/>
                      </a:lnTo>
                      <a:lnTo>
                        <a:pt x="466" y="460"/>
                      </a:lnTo>
                      <a:lnTo>
                        <a:pt x="290" y="491"/>
                      </a:lnTo>
                      <a:lnTo>
                        <a:pt x="558" y="548"/>
                      </a:lnTo>
                      <a:lnTo>
                        <a:pt x="348" y="548"/>
                      </a:lnTo>
                      <a:lnTo>
                        <a:pt x="430" y="610"/>
                      </a:lnTo>
                      <a:lnTo>
                        <a:pt x="168" y="575"/>
                      </a:lnTo>
                      <a:lnTo>
                        <a:pt x="0" y="619"/>
                      </a:lnTo>
                      <a:lnTo>
                        <a:pt x="154" y="689"/>
                      </a:lnTo>
                      <a:lnTo>
                        <a:pt x="45" y="724"/>
                      </a:lnTo>
                      <a:lnTo>
                        <a:pt x="343" y="764"/>
                      </a:lnTo>
                      <a:lnTo>
                        <a:pt x="123" y="821"/>
                      </a:lnTo>
                      <a:lnTo>
                        <a:pt x="286" y="860"/>
                      </a:lnTo>
                      <a:lnTo>
                        <a:pt x="541" y="852"/>
                      </a:lnTo>
                      <a:lnTo>
                        <a:pt x="378" y="944"/>
                      </a:lnTo>
                      <a:lnTo>
                        <a:pt x="694" y="931"/>
                      </a:lnTo>
                      <a:lnTo>
                        <a:pt x="514" y="970"/>
                      </a:lnTo>
                      <a:lnTo>
                        <a:pt x="742" y="1006"/>
                      </a:lnTo>
                      <a:lnTo>
                        <a:pt x="616" y="1050"/>
                      </a:lnTo>
                      <a:lnTo>
                        <a:pt x="879" y="1059"/>
                      </a:lnTo>
                      <a:lnTo>
                        <a:pt x="835" y="1120"/>
                      </a:lnTo>
                      <a:lnTo>
                        <a:pt x="1059" y="1093"/>
                      </a:lnTo>
                      <a:lnTo>
                        <a:pt x="1226" y="1086"/>
                      </a:lnTo>
                      <a:lnTo>
                        <a:pt x="1116" y="1147"/>
                      </a:lnTo>
                      <a:lnTo>
                        <a:pt x="1446" y="1143"/>
                      </a:lnTo>
                      <a:lnTo>
                        <a:pt x="1345" y="1191"/>
                      </a:lnTo>
                      <a:lnTo>
                        <a:pt x="1792" y="1168"/>
                      </a:lnTo>
                      <a:lnTo>
                        <a:pt x="2188" y="1050"/>
                      </a:lnTo>
                      <a:lnTo>
                        <a:pt x="2531" y="1050"/>
                      </a:lnTo>
                      <a:lnTo>
                        <a:pt x="2298" y="869"/>
                      </a:lnTo>
                      <a:lnTo>
                        <a:pt x="2434" y="865"/>
                      </a:lnTo>
                      <a:lnTo>
                        <a:pt x="2324" y="746"/>
                      </a:lnTo>
                      <a:lnTo>
                        <a:pt x="2536" y="799"/>
                      </a:lnTo>
                      <a:lnTo>
                        <a:pt x="2329" y="592"/>
                      </a:lnTo>
                      <a:lnTo>
                        <a:pt x="2316" y="685"/>
                      </a:lnTo>
                      <a:lnTo>
                        <a:pt x="2038" y="526"/>
                      </a:lnTo>
                      <a:lnTo>
                        <a:pt x="1758" y="451"/>
                      </a:lnTo>
                      <a:lnTo>
                        <a:pt x="1525" y="412"/>
                      </a:lnTo>
                      <a:lnTo>
                        <a:pt x="1657" y="377"/>
                      </a:lnTo>
                      <a:lnTo>
                        <a:pt x="1546" y="311"/>
                      </a:lnTo>
                      <a:lnTo>
                        <a:pt x="1669" y="298"/>
                      </a:lnTo>
                      <a:lnTo>
                        <a:pt x="1824" y="323"/>
                      </a:lnTo>
                      <a:lnTo>
                        <a:pt x="1894" y="284"/>
                      </a:lnTo>
                      <a:lnTo>
                        <a:pt x="2109" y="359"/>
                      </a:lnTo>
                      <a:lnTo>
                        <a:pt x="1999" y="257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6" name="Freeform 144"/>
                <p:cNvSpPr>
                  <a:spLocks/>
                </p:cNvSpPr>
                <p:nvPr/>
              </p:nvSpPr>
              <p:spPr bwMode="auto">
                <a:xfrm>
                  <a:off x="3864" y="3125"/>
                  <a:ext cx="106" cy="111"/>
                </a:xfrm>
                <a:custGeom>
                  <a:avLst/>
                  <a:gdLst>
                    <a:gd name="T0" fmla="*/ 0 w 424"/>
                    <a:gd name="T1" fmla="*/ 0 h 446"/>
                    <a:gd name="T2" fmla="*/ 0 w 424"/>
                    <a:gd name="T3" fmla="*/ 0 h 446"/>
                    <a:gd name="T4" fmla="*/ 0 w 424"/>
                    <a:gd name="T5" fmla="*/ 0 h 446"/>
                    <a:gd name="T6" fmla="*/ 0 w 424"/>
                    <a:gd name="T7" fmla="*/ 0 h 446"/>
                    <a:gd name="T8" fmla="*/ 0 w 424"/>
                    <a:gd name="T9" fmla="*/ 0 h 446"/>
                    <a:gd name="T10" fmla="*/ 0 w 424"/>
                    <a:gd name="T11" fmla="*/ 0 h 446"/>
                    <a:gd name="T12" fmla="*/ 0 w 424"/>
                    <a:gd name="T13" fmla="*/ 0 h 446"/>
                    <a:gd name="T14" fmla="*/ 0 w 424"/>
                    <a:gd name="T15" fmla="*/ 0 h 446"/>
                    <a:gd name="T16" fmla="*/ 0 w 424"/>
                    <a:gd name="T17" fmla="*/ 0 h 446"/>
                    <a:gd name="T18" fmla="*/ 0 w 424"/>
                    <a:gd name="T19" fmla="*/ 0 h 446"/>
                    <a:gd name="T20" fmla="*/ 0 w 424"/>
                    <a:gd name="T21" fmla="*/ 0 h 446"/>
                    <a:gd name="T22" fmla="*/ 0 w 424"/>
                    <a:gd name="T23" fmla="*/ 0 h 446"/>
                    <a:gd name="T24" fmla="*/ 0 w 424"/>
                    <a:gd name="T25" fmla="*/ 0 h 446"/>
                    <a:gd name="T26" fmla="*/ 0 w 424"/>
                    <a:gd name="T27" fmla="*/ 0 h 446"/>
                    <a:gd name="T28" fmla="*/ 0 w 424"/>
                    <a:gd name="T29" fmla="*/ 0 h 446"/>
                    <a:gd name="T30" fmla="*/ 0 w 424"/>
                    <a:gd name="T31" fmla="*/ 0 h 446"/>
                    <a:gd name="T32" fmla="*/ 0 w 424"/>
                    <a:gd name="T33" fmla="*/ 0 h 446"/>
                    <a:gd name="T34" fmla="*/ 0 w 424"/>
                    <a:gd name="T35" fmla="*/ 0 h 446"/>
                    <a:gd name="T36" fmla="*/ 0 w 424"/>
                    <a:gd name="T37" fmla="*/ 0 h 446"/>
                    <a:gd name="T38" fmla="*/ 0 w 424"/>
                    <a:gd name="T39" fmla="*/ 0 h 446"/>
                    <a:gd name="T40" fmla="*/ 0 w 424"/>
                    <a:gd name="T41" fmla="*/ 0 h 44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24"/>
                    <a:gd name="T64" fmla="*/ 0 h 446"/>
                    <a:gd name="T65" fmla="*/ 424 w 424"/>
                    <a:gd name="T66" fmla="*/ 446 h 44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24" h="446">
                      <a:moveTo>
                        <a:pt x="309" y="18"/>
                      </a:moveTo>
                      <a:lnTo>
                        <a:pt x="114" y="0"/>
                      </a:lnTo>
                      <a:lnTo>
                        <a:pt x="207" y="72"/>
                      </a:lnTo>
                      <a:lnTo>
                        <a:pt x="101" y="61"/>
                      </a:lnTo>
                      <a:lnTo>
                        <a:pt x="186" y="114"/>
                      </a:lnTo>
                      <a:lnTo>
                        <a:pt x="46" y="112"/>
                      </a:lnTo>
                      <a:lnTo>
                        <a:pt x="119" y="165"/>
                      </a:lnTo>
                      <a:lnTo>
                        <a:pt x="0" y="185"/>
                      </a:lnTo>
                      <a:lnTo>
                        <a:pt x="156" y="266"/>
                      </a:lnTo>
                      <a:lnTo>
                        <a:pt x="114" y="294"/>
                      </a:lnTo>
                      <a:lnTo>
                        <a:pt x="330" y="341"/>
                      </a:lnTo>
                      <a:lnTo>
                        <a:pt x="200" y="332"/>
                      </a:lnTo>
                      <a:lnTo>
                        <a:pt x="53" y="341"/>
                      </a:lnTo>
                      <a:lnTo>
                        <a:pt x="138" y="383"/>
                      </a:lnTo>
                      <a:lnTo>
                        <a:pt x="24" y="422"/>
                      </a:lnTo>
                      <a:lnTo>
                        <a:pt x="237" y="446"/>
                      </a:lnTo>
                      <a:lnTo>
                        <a:pt x="416" y="351"/>
                      </a:lnTo>
                      <a:lnTo>
                        <a:pt x="317" y="189"/>
                      </a:lnTo>
                      <a:lnTo>
                        <a:pt x="424" y="171"/>
                      </a:lnTo>
                      <a:lnTo>
                        <a:pt x="309" y="18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7" name="Freeform 145"/>
                <p:cNvSpPr>
                  <a:spLocks/>
                </p:cNvSpPr>
                <p:nvPr/>
              </p:nvSpPr>
              <p:spPr bwMode="auto">
                <a:xfrm>
                  <a:off x="3968" y="3110"/>
                  <a:ext cx="130" cy="152"/>
                </a:xfrm>
                <a:custGeom>
                  <a:avLst/>
                  <a:gdLst>
                    <a:gd name="T0" fmla="*/ 0 w 516"/>
                    <a:gd name="T1" fmla="*/ 0 h 605"/>
                    <a:gd name="T2" fmla="*/ 0 w 516"/>
                    <a:gd name="T3" fmla="*/ 0 h 605"/>
                    <a:gd name="T4" fmla="*/ 0 w 516"/>
                    <a:gd name="T5" fmla="*/ 0 h 605"/>
                    <a:gd name="T6" fmla="*/ 0 w 516"/>
                    <a:gd name="T7" fmla="*/ 0 h 605"/>
                    <a:gd name="T8" fmla="*/ 0 w 516"/>
                    <a:gd name="T9" fmla="*/ 0 h 605"/>
                    <a:gd name="T10" fmla="*/ 0 w 516"/>
                    <a:gd name="T11" fmla="*/ 0 h 605"/>
                    <a:gd name="T12" fmla="*/ 0 w 516"/>
                    <a:gd name="T13" fmla="*/ 0 h 605"/>
                    <a:gd name="T14" fmla="*/ 0 w 516"/>
                    <a:gd name="T15" fmla="*/ 0 h 605"/>
                    <a:gd name="T16" fmla="*/ 0 w 516"/>
                    <a:gd name="T17" fmla="*/ 0 h 605"/>
                    <a:gd name="T18" fmla="*/ 0 w 516"/>
                    <a:gd name="T19" fmla="*/ 0 h 605"/>
                    <a:gd name="T20" fmla="*/ 0 w 516"/>
                    <a:gd name="T21" fmla="*/ 0 h 605"/>
                    <a:gd name="T22" fmla="*/ 0 w 516"/>
                    <a:gd name="T23" fmla="*/ 0 h 605"/>
                    <a:gd name="T24" fmla="*/ 0 w 516"/>
                    <a:gd name="T25" fmla="*/ 0 h 605"/>
                    <a:gd name="T26" fmla="*/ 0 w 516"/>
                    <a:gd name="T27" fmla="*/ 0 h 605"/>
                    <a:gd name="T28" fmla="*/ 0 w 516"/>
                    <a:gd name="T29" fmla="*/ 0 h 605"/>
                    <a:gd name="T30" fmla="*/ 0 w 516"/>
                    <a:gd name="T31" fmla="*/ 0 h 605"/>
                    <a:gd name="T32" fmla="*/ 0 w 516"/>
                    <a:gd name="T33" fmla="*/ 0 h 605"/>
                    <a:gd name="T34" fmla="*/ 0 w 516"/>
                    <a:gd name="T35" fmla="*/ 0 h 605"/>
                    <a:gd name="T36" fmla="*/ 0 w 516"/>
                    <a:gd name="T37" fmla="*/ 0 h 605"/>
                    <a:gd name="T38" fmla="*/ 0 w 516"/>
                    <a:gd name="T39" fmla="*/ 0 h 605"/>
                    <a:gd name="T40" fmla="*/ 0 w 516"/>
                    <a:gd name="T41" fmla="*/ 0 h 605"/>
                    <a:gd name="T42" fmla="*/ 0 w 516"/>
                    <a:gd name="T43" fmla="*/ 0 h 605"/>
                    <a:gd name="T44" fmla="*/ 0 w 516"/>
                    <a:gd name="T45" fmla="*/ 0 h 605"/>
                    <a:gd name="T46" fmla="*/ 0 w 516"/>
                    <a:gd name="T47" fmla="*/ 0 h 60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16"/>
                    <a:gd name="T73" fmla="*/ 0 h 605"/>
                    <a:gd name="T74" fmla="*/ 516 w 516"/>
                    <a:gd name="T75" fmla="*/ 605 h 60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16" h="605">
                      <a:moveTo>
                        <a:pt x="507" y="408"/>
                      </a:moveTo>
                      <a:lnTo>
                        <a:pt x="516" y="270"/>
                      </a:lnTo>
                      <a:lnTo>
                        <a:pt x="492" y="325"/>
                      </a:lnTo>
                      <a:lnTo>
                        <a:pt x="483" y="224"/>
                      </a:lnTo>
                      <a:lnTo>
                        <a:pt x="340" y="60"/>
                      </a:lnTo>
                      <a:lnTo>
                        <a:pt x="375" y="174"/>
                      </a:lnTo>
                      <a:lnTo>
                        <a:pt x="328" y="127"/>
                      </a:lnTo>
                      <a:lnTo>
                        <a:pt x="199" y="28"/>
                      </a:lnTo>
                      <a:lnTo>
                        <a:pt x="270" y="123"/>
                      </a:lnTo>
                      <a:lnTo>
                        <a:pt x="193" y="99"/>
                      </a:lnTo>
                      <a:lnTo>
                        <a:pt x="99" y="0"/>
                      </a:lnTo>
                      <a:lnTo>
                        <a:pt x="205" y="193"/>
                      </a:lnTo>
                      <a:lnTo>
                        <a:pt x="37" y="186"/>
                      </a:lnTo>
                      <a:lnTo>
                        <a:pt x="72" y="259"/>
                      </a:lnTo>
                      <a:lnTo>
                        <a:pt x="0" y="336"/>
                      </a:lnTo>
                      <a:lnTo>
                        <a:pt x="129" y="432"/>
                      </a:lnTo>
                      <a:lnTo>
                        <a:pt x="105" y="507"/>
                      </a:lnTo>
                      <a:lnTo>
                        <a:pt x="309" y="605"/>
                      </a:lnTo>
                      <a:lnTo>
                        <a:pt x="489" y="569"/>
                      </a:lnTo>
                      <a:lnTo>
                        <a:pt x="423" y="413"/>
                      </a:lnTo>
                      <a:lnTo>
                        <a:pt x="474" y="462"/>
                      </a:lnTo>
                      <a:lnTo>
                        <a:pt x="430" y="336"/>
                      </a:lnTo>
                      <a:lnTo>
                        <a:pt x="507" y="408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8" name="Freeform 146"/>
                <p:cNvSpPr>
                  <a:spLocks/>
                </p:cNvSpPr>
                <p:nvPr/>
              </p:nvSpPr>
              <p:spPr bwMode="auto">
                <a:xfrm>
                  <a:off x="4145" y="3288"/>
                  <a:ext cx="146" cy="68"/>
                </a:xfrm>
                <a:custGeom>
                  <a:avLst/>
                  <a:gdLst>
                    <a:gd name="T0" fmla="*/ 0 w 586"/>
                    <a:gd name="T1" fmla="*/ 0 h 273"/>
                    <a:gd name="T2" fmla="*/ 0 w 586"/>
                    <a:gd name="T3" fmla="*/ 0 h 273"/>
                    <a:gd name="T4" fmla="*/ 0 w 586"/>
                    <a:gd name="T5" fmla="*/ 0 h 273"/>
                    <a:gd name="T6" fmla="*/ 0 w 586"/>
                    <a:gd name="T7" fmla="*/ 0 h 273"/>
                    <a:gd name="T8" fmla="*/ 0 w 586"/>
                    <a:gd name="T9" fmla="*/ 0 h 273"/>
                    <a:gd name="T10" fmla="*/ 0 w 586"/>
                    <a:gd name="T11" fmla="*/ 0 h 273"/>
                    <a:gd name="T12" fmla="*/ 0 w 586"/>
                    <a:gd name="T13" fmla="*/ 0 h 273"/>
                    <a:gd name="T14" fmla="*/ 0 w 586"/>
                    <a:gd name="T15" fmla="*/ 0 h 273"/>
                    <a:gd name="T16" fmla="*/ 0 w 586"/>
                    <a:gd name="T17" fmla="*/ 0 h 273"/>
                    <a:gd name="T18" fmla="*/ 0 w 586"/>
                    <a:gd name="T19" fmla="*/ 0 h 273"/>
                    <a:gd name="T20" fmla="*/ 0 w 586"/>
                    <a:gd name="T21" fmla="*/ 0 h 273"/>
                    <a:gd name="T22" fmla="*/ 0 w 586"/>
                    <a:gd name="T23" fmla="*/ 0 h 273"/>
                    <a:gd name="T24" fmla="*/ 0 w 586"/>
                    <a:gd name="T25" fmla="*/ 0 h 273"/>
                    <a:gd name="T26" fmla="*/ 0 w 586"/>
                    <a:gd name="T27" fmla="*/ 0 h 273"/>
                    <a:gd name="T28" fmla="*/ 0 w 586"/>
                    <a:gd name="T29" fmla="*/ 0 h 273"/>
                    <a:gd name="T30" fmla="*/ 0 w 586"/>
                    <a:gd name="T31" fmla="*/ 0 h 273"/>
                    <a:gd name="T32" fmla="*/ 0 w 586"/>
                    <a:gd name="T33" fmla="*/ 0 h 273"/>
                    <a:gd name="T34" fmla="*/ 0 w 586"/>
                    <a:gd name="T35" fmla="*/ 0 h 273"/>
                    <a:gd name="T36" fmla="*/ 0 w 586"/>
                    <a:gd name="T37" fmla="*/ 0 h 273"/>
                    <a:gd name="T38" fmla="*/ 0 w 586"/>
                    <a:gd name="T39" fmla="*/ 0 h 273"/>
                    <a:gd name="T40" fmla="*/ 0 w 586"/>
                    <a:gd name="T41" fmla="*/ 0 h 273"/>
                    <a:gd name="T42" fmla="*/ 0 w 586"/>
                    <a:gd name="T43" fmla="*/ 0 h 273"/>
                    <a:gd name="T44" fmla="*/ 0 w 586"/>
                    <a:gd name="T45" fmla="*/ 0 h 273"/>
                    <a:gd name="T46" fmla="*/ 0 w 586"/>
                    <a:gd name="T47" fmla="*/ 0 h 273"/>
                    <a:gd name="T48" fmla="*/ 0 w 586"/>
                    <a:gd name="T49" fmla="*/ 0 h 27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86"/>
                    <a:gd name="T76" fmla="*/ 0 h 273"/>
                    <a:gd name="T77" fmla="*/ 586 w 586"/>
                    <a:gd name="T78" fmla="*/ 273 h 27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86" h="273">
                      <a:moveTo>
                        <a:pt x="586" y="222"/>
                      </a:moveTo>
                      <a:lnTo>
                        <a:pt x="538" y="136"/>
                      </a:lnTo>
                      <a:lnTo>
                        <a:pt x="417" y="28"/>
                      </a:lnTo>
                      <a:lnTo>
                        <a:pt x="301" y="0"/>
                      </a:lnTo>
                      <a:lnTo>
                        <a:pt x="336" y="28"/>
                      </a:lnTo>
                      <a:lnTo>
                        <a:pt x="241" y="7"/>
                      </a:lnTo>
                      <a:lnTo>
                        <a:pt x="180" y="24"/>
                      </a:lnTo>
                      <a:lnTo>
                        <a:pt x="74" y="18"/>
                      </a:lnTo>
                      <a:lnTo>
                        <a:pt x="160" y="69"/>
                      </a:lnTo>
                      <a:lnTo>
                        <a:pt x="55" y="64"/>
                      </a:lnTo>
                      <a:lnTo>
                        <a:pt x="108" y="90"/>
                      </a:lnTo>
                      <a:lnTo>
                        <a:pt x="0" y="111"/>
                      </a:lnTo>
                      <a:lnTo>
                        <a:pt x="114" y="135"/>
                      </a:lnTo>
                      <a:lnTo>
                        <a:pt x="13" y="151"/>
                      </a:lnTo>
                      <a:lnTo>
                        <a:pt x="103" y="174"/>
                      </a:lnTo>
                      <a:lnTo>
                        <a:pt x="57" y="187"/>
                      </a:lnTo>
                      <a:lnTo>
                        <a:pt x="153" y="218"/>
                      </a:lnTo>
                      <a:lnTo>
                        <a:pt x="90" y="235"/>
                      </a:lnTo>
                      <a:lnTo>
                        <a:pt x="285" y="231"/>
                      </a:lnTo>
                      <a:lnTo>
                        <a:pt x="186" y="253"/>
                      </a:lnTo>
                      <a:lnTo>
                        <a:pt x="274" y="273"/>
                      </a:lnTo>
                      <a:lnTo>
                        <a:pt x="403" y="240"/>
                      </a:lnTo>
                      <a:lnTo>
                        <a:pt x="534" y="202"/>
                      </a:lnTo>
                      <a:lnTo>
                        <a:pt x="586" y="222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9" name="Freeform 147"/>
                <p:cNvSpPr>
                  <a:spLocks/>
                </p:cNvSpPr>
                <p:nvPr/>
              </p:nvSpPr>
              <p:spPr bwMode="auto">
                <a:xfrm>
                  <a:off x="4218" y="3354"/>
                  <a:ext cx="64" cy="24"/>
                </a:xfrm>
                <a:custGeom>
                  <a:avLst/>
                  <a:gdLst>
                    <a:gd name="T0" fmla="*/ 0 w 257"/>
                    <a:gd name="T1" fmla="*/ 0 h 96"/>
                    <a:gd name="T2" fmla="*/ 0 w 257"/>
                    <a:gd name="T3" fmla="*/ 0 h 96"/>
                    <a:gd name="T4" fmla="*/ 0 w 257"/>
                    <a:gd name="T5" fmla="*/ 0 h 96"/>
                    <a:gd name="T6" fmla="*/ 0 w 257"/>
                    <a:gd name="T7" fmla="*/ 0 h 96"/>
                    <a:gd name="T8" fmla="*/ 0 w 257"/>
                    <a:gd name="T9" fmla="*/ 0 h 96"/>
                    <a:gd name="T10" fmla="*/ 0 w 257"/>
                    <a:gd name="T11" fmla="*/ 0 h 96"/>
                    <a:gd name="T12" fmla="*/ 0 w 257"/>
                    <a:gd name="T13" fmla="*/ 0 h 96"/>
                    <a:gd name="T14" fmla="*/ 0 w 257"/>
                    <a:gd name="T15" fmla="*/ 0 h 96"/>
                    <a:gd name="T16" fmla="*/ 0 w 257"/>
                    <a:gd name="T17" fmla="*/ 0 h 96"/>
                    <a:gd name="T18" fmla="*/ 0 w 257"/>
                    <a:gd name="T19" fmla="*/ 0 h 96"/>
                    <a:gd name="T20" fmla="*/ 0 w 257"/>
                    <a:gd name="T21" fmla="*/ 0 h 96"/>
                    <a:gd name="T22" fmla="*/ 0 w 257"/>
                    <a:gd name="T23" fmla="*/ 0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7"/>
                    <a:gd name="T37" fmla="*/ 0 h 96"/>
                    <a:gd name="T38" fmla="*/ 257 w 257"/>
                    <a:gd name="T39" fmla="*/ 96 h 9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7" h="96">
                      <a:moveTo>
                        <a:pt x="257" y="39"/>
                      </a:moveTo>
                      <a:lnTo>
                        <a:pt x="186" y="0"/>
                      </a:lnTo>
                      <a:lnTo>
                        <a:pt x="94" y="3"/>
                      </a:lnTo>
                      <a:lnTo>
                        <a:pt x="132" y="29"/>
                      </a:lnTo>
                      <a:lnTo>
                        <a:pt x="29" y="24"/>
                      </a:lnTo>
                      <a:lnTo>
                        <a:pt x="68" y="44"/>
                      </a:lnTo>
                      <a:lnTo>
                        <a:pt x="0" y="63"/>
                      </a:lnTo>
                      <a:lnTo>
                        <a:pt x="96" y="71"/>
                      </a:lnTo>
                      <a:lnTo>
                        <a:pt x="59" y="96"/>
                      </a:lnTo>
                      <a:lnTo>
                        <a:pt x="217" y="63"/>
                      </a:lnTo>
                      <a:lnTo>
                        <a:pt x="257" y="39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0" name="Freeform 148"/>
                <p:cNvSpPr>
                  <a:spLocks/>
                </p:cNvSpPr>
                <p:nvPr/>
              </p:nvSpPr>
              <p:spPr bwMode="auto">
                <a:xfrm>
                  <a:off x="4338" y="3149"/>
                  <a:ext cx="143" cy="136"/>
                </a:xfrm>
                <a:custGeom>
                  <a:avLst/>
                  <a:gdLst>
                    <a:gd name="T0" fmla="*/ 0 w 574"/>
                    <a:gd name="T1" fmla="*/ 0 h 546"/>
                    <a:gd name="T2" fmla="*/ 0 w 574"/>
                    <a:gd name="T3" fmla="*/ 0 h 546"/>
                    <a:gd name="T4" fmla="*/ 0 w 574"/>
                    <a:gd name="T5" fmla="*/ 0 h 546"/>
                    <a:gd name="T6" fmla="*/ 0 w 574"/>
                    <a:gd name="T7" fmla="*/ 0 h 546"/>
                    <a:gd name="T8" fmla="*/ 0 w 574"/>
                    <a:gd name="T9" fmla="*/ 0 h 546"/>
                    <a:gd name="T10" fmla="*/ 0 w 574"/>
                    <a:gd name="T11" fmla="*/ 0 h 546"/>
                    <a:gd name="T12" fmla="*/ 0 w 574"/>
                    <a:gd name="T13" fmla="*/ 0 h 546"/>
                    <a:gd name="T14" fmla="*/ 0 w 574"/>
                    <a:gd name="T15" fmla="*/ 0 h 546"/>
                    <a:gd name="T16" fmla="*/ 0 w 574"/>
                    <a:gd name="T17" fmla="*/ 0 h 546"/>
                    <a:gd name="T18" fmla="*/ 0 w 574"/>
                    <a:gd name="T19" fmla="*/ 0 h 546"/>
                    <a:gd name="T20" fmla="*/ 0 w 574"/>
                    <a:gd name="T21" fmla="*/ 0 h 546"/>
                    <a:gd name="T22" fmla="*/ 0 w 574"/>
                    <a:gd name="T23" fmla="*/ 0 h 546"/>
                    <a:gd name="T24" fmla="*/ 0 w 574"/>
                    <a:gd name="T25" fmla="*/ 0 h 546"/>
                    <a:gd name="T26" fmla="*/ 0 w 574"/>
                    <a:gd name="T27" fmla="*/ 0 h 546"/>
                    <a:gd name="T28" fmla="*/ 0 w 574"/>
                    <a:gd name="T29" fmla="*/ 0 h 546"/>
                    <a:gd name="T30" fmla="*/ 0 w 574"/>
                    <a:gd name="T31" fmla="*/ 0 h 546"/>
                    <a:gd name="T32" fmla="*/ 0 w 574"/>
                    <a:gd name="T33" fmla="*/ 0 h 546"/>
                    <a:gd name="T34" fmla="*/ 0 w 574"/>
                    <a:gd name="T35" fmla="*/ 0 h 546"/>
                    <a:gd name="T36" fmla="*/ 0 w 574"/>
                    <a:gd name="T37" fmla="*/ 0 h 546"/>
                    <a:gd name="T38" fmla="*/ 0 w 574"/>
                    <a:gd name="T39" fmla="*/ 0 h 546"/>
                    <a:gd name="T40" fmla="*/ 0 w 574"/>
                    <a:gd name="T41" fmla="*/ 0 h 546"/>
                    <a:gd name="T42" fmla="*/ 0 w 574"/>
                    <a:gd name="T43" fmla="*/ 0 h 54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74"/>
                    <a:gd name="T67" fmla="*/ 0 h 546"/>
                    <a:gd name="T68" fmla="*/ 574 w 574"/>
                    <a:gd name="T69" fmla="*/ 546 h 54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74" h="546">
                      <a:moveTo>
                        <a:pt x="45" y="0"/>
                      </a:moveTo>
                      <a:lnTo>
                        <a:pt x="192" y="104"/>
                      </a:lnTo>
                      <a:lnTo>
                        <a:pt x="407" y="172"/>
                      </a:lnTo>
                      <a:lnTo>
                        <a:pt x="359" y="177"/>
                      </a:lnTo>
                      <a:lnTo>
                        <a:pt x="372" y="216"/>
                      </a:lnTo>
                      <a:lnTo>
                        <a:pt x="236" y="159"/>
                      </a:lnTo>
                      <a:lnTo>
                        <a:pt x="279" y="201"/>
                      </a:lnTo>
                      <a:lnTo>
                        <a:pt x="212" y="207"/>
                      </a:lnTo>
                      <a:lnTo>
                        <a:pt x="390" y="262"/>
                      </a:lnTo>
                      <a:lnTo>
                        <a:pt x="333" y="279"/>
                      </a:lnTo>
                      <a:lnTo>
                        <a:pt x="475" y="337"/>
                      </a:lnTo>
                      <a:lnTo>
                        <a:pt x="435" y="366"/>
                      </a:lnTo>
                      <a:lnTo>
                        <a:pt x="486" y="387"/>
                      </a:lnTo>
                      <a:lnTo>
                        <a:pt x="498" y="368"/>
                      </a:lnTo>
                      <a:lnTo>
                        <a:pt x="570" y="447"/>
                      </a:lnTo>
                      <a:lnTo>
                        <a:pt x="574" y="546"/>
                      </a:lnTo>
                      <a:lnTo>
                        <a:pt x="286" y="503"/>
                      </a:lnTo>
                      <a:lnTo>
                        <a:pt x="139" y="231"/>
                      </a:lnTo>
                      <a:lnTo>
                        <a:pt x="0" y="63"/>
                      </a:lnTo>
                      <a:lnTo>
                        <a:pt x="89" y="84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1" name="Freeform 149"/>
                <p:cNvSpPr>
                  <a:spLocks/>
                </p:cNvSpPr>
                <p:nvPr/>
              </p:nvSpPr>
              <p:spPr bwMode="auto">
                <a:xfrm>
                  <a:off x="4152" y="3132"/>
                  <a:ext cx="237" cy="178"/>
                </a:xfrm>
                <a:custGeom>
                  <a:avLst/>
                  <a:gdLst>
                    <a:gd name="T0" fmla="*/ 0 w 948"/>
                    <a:gd name="T1" fmla="*/ 0 h 713"/>
                    <a:gd name="T2" fmla="*/ 0 w 948"/>
                    <a:gd name="T3" fmla="*/ 0 h 713"/>
                    <a:gd name="T4" fmla="*/ 0 w 948"/>
                    <a:gd name="T5" fmla="*/ 0 h 713"/>
                    <a:gd name="T6" fmla="*/ 0 w 948"/>
                    <a:gd name="T7" fmla="*/ 0 h 713"/>
                    <a:gd name="T8" fmla="*/ 0 w 948"/>
                    <a:gd name="T9" fmla="*/ 0 h 713"/>
                    <a:gd name="T10" fmla="*/ 0 w 948"/>
                    <a:gd name="T11" fmla="*/ 0 h 713"/>
                    <a:gd name="T12" fmla="*/ 0 w 948"/>
                    <a:gd name="T13" fmla="*/ 0 h 713"/>
                    <a:gd name="T14" fmla="*/ 0 w 948"/>
                    <a:gd name="T15" fmla="*/ 0 h 713"/>
                    <a:gd name="T16" fmla="*/ 0 w 948"/>
                    <a:gd name="T17" fmla="*/ 0 h 713"/>
                    <a:gd name="T18" fmla="*/ 0 w 948"/>
                    <a:gd name="T19" fmla="*/ 0 h 713"/>
                    <a:gd name="T20" fmla="*/ 0 w 948"/>
                    <a:gd name="T21" fmla="*/ 0 h 713"/>
                    <a:gd name="T22" fmla="*/ 0 w 948"/>
                    <a:gd name="T23" fmla="*/ 0 h 713"/>
                    <a:gd name="T24" fmla="*/ 0 w 948"/>
                    <a:gd name="T25" fmla="*/ 0 h 713"/>
                    <a:gd name="T26" fmla="*/ 0 w 948"/>
                    <a:gd name="T27" fmla="*/ 0 h 713"/>
                    <a:gd name="T28" fmla="*/ 0 w 948"/>
                    <a:gd name="T29" fmla="*/ 0 h 713"/>
                    <a:gd name="T30" fmla="*/ 0 w 948"/>
                    <a:gd name="T31" fmla="*/ 0 h 713"/>
                    <a:gd name="T32" fmla="*/ 0 w 948"/>
                    <a:gd name="T33" fmla="*/ 0 h 713"/>
                    <a:gd name="T34" fmla="*/ 0 w 948"/>
                    <a:gd name="T35" fmla="*/ 0 h 713"/>
                    <a:gd name="T36" fmla="*/ 0 w 948"/>
                    <a:gd name="T37" fmla="*/ 0 h 713"/>
                    <a:gd name="T38" fmla="*/ 0 w 948"/>
                    <a:gd name="T39" fmla="*/ 0 h 713"/>
                    <a:gd name="T40" fmla="*/ 0 w 948"/>
                    <a:gd name="T41" fmla="*/ 0 h 713"/>
                    <a:gd name="T42" fmla="*/ 0 w 948"/>
                    <a:gd name="T43" fmla="*/ 0 h 713"/>
                    <a:gd name="T44" fmla="*/ 0 w 948"/>
                    <a:gd name="T45" fmla="*/ 0 h 713"/>
                    <a:gd name="T46" fmla="*/ 0 w 948"/>
                    <a:gd name="T47" fmla="*/ 0 h 713"/>
                    <a:gd name="T48" fmla="*/ 0 w 948"/>
                    <a:gd name="T49" fmla="*/ 0 h 713"/>
                    <a:gd name="T50" fmla="*/ 0 w 948"/>
                    <a:gd name="T51" fmla="*/ 0 h 713"/>
                    <a:gd name="T52" fmla="*/ 0 w 948"/>
                    <a:gd name="T53" fmla="*/ 0 h 713"/>
                    <a:gd name="T54" fmla="*/ 0 w 948"/>
                    <a:gd name="T55" fmla="*/ 0 h 713"/>
                    <a:gd name="T56" fmla="*/ 0 w 948"/>
                    <a:gd name="T57" fmla="*/ 0 h 713"/>
                    <a:gd name="T58" fmla="*/ 0 w 948"/>
                    <a:gd name="T59" fmla="*/ 0 h 713"/>
                    <a:gd name="T60" fmla="*/ 0 w 948"/>
                    <a:gd name="T61" fmla="*/ 0 h 713"/>
                    <a:gd name="T62" fmla="*/ 0 w 948"/>
                    <a:gd name="T63" fmla="*/ 0 h 713"/>
                    <a:gd name="T64" fmla="*/ 0 w 948"/>
                    <a:gd name="T65" fmla="*/ 0 h 713"/>
                    <a:gd name="T66" fmla="*/ 0 w 948"/>
                    <a:gd name="T67" fmla="*/ 0 h 713"/>
                    <a:gd name="T68" fmla="*/ 0 w 948"/>
                    <a:gd name="T69" fmla="*/ 0 h 713"/>
                    <a:gd name="T70" fmla="*/ 0 w 948"/>
                    <a:gd name="T71" fmla="*/ 0 h 71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948"/>
                    <a:gd name="T109" fmla="*/ 0 h 713"/>
                    <a:gd name="T110" fmla="*/ 948 w 948"/>
                    <a:gd name="T111" fmla="*/ 713 h 71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948" h="713">
                      <a:moveTo>
                        <a:pt x="682" y="131"/>
                      </a:moveTo>
                      <a:lnTo>
                        <a:pt x="595" y="51"/>
                      </a:lnTo>
                      <a:lnTo>
                        <a:pt x="471" y="16"/>
                      </a:lnTo>
                      <a:lnTo>
                        <a:pt x="517" y="56"/>
                      </a:lnTo>
                      <a:lnTo>
                        <a:pt x="343" y="0"/>
                      </a:lnTo>
                      <a:lnTo>
                        <a:pt x="414" y="56"/>
                      </a:lnTo>
                      <a:lnTo>
                        <a:pt x="184" y="56"/>
                      </a:lnTo>
                      <a:lnTo>
                        <a:pt x="264" y="126"/>
                      </a:lnTo>
                      <a:lnTo>
                        <a:pt x="160" y="143"/>
                      </a:lnTo>
                      <a:lnTo>
                        <a:pt x="208" y="200"/>
                      </a:lnTo>
                      <a:lnTo>
                        <a:pt x="156" y="427"/>
                      </a:lnTo>
                      <a:lnTo>
                        <a:pt x="0" y="425"/>
                      </a:lnTo>
                      <a:lnTo>
                        <a:pt x="93" y="482"/>
                      </a:lnTo>
                      <a:lnTo>
                        <a:pt x="33" y="493"/>
                      </a:lnTo>
                      <a:lnTo>
                        <a:pt x="145" y="536"/>
                      </a:lnTo>
                      <a:lnTo>
                        <a:pt x="91" y="559"/>
                      </a:lnTo>
                      <a:lnTo>
                        <a:pt x="229" y="566"/>
                      </a:lnTo>
                      <a:lnTo>
                        <a:pt x="189" y="599"/>
                      </a:lnTo>
                      <a:lnTo>
                        <a:pt x="358" y="614"/>
                      </a:lnTo>
                      <a:lnTo>
                        <a:pt x="536" y="601"/>
                      </a:lnTo>
                      <a:lnTo>
                        <a:pt x="475" y="667"/>
                      </a:lnTo>
                      <a:lnTo>
                        <a:pt x="657" y="640"/>
                      </a:lnTo>
                      <a:lnTo>
                        <a:pt x="580" y="667"/>
                      </a:lnTo>
                      <a:lnTo>
                        <a:pt x="697" y="667"/>
                      </a:lnTo>
                      <a:lnTo>
                        <a:pt x="652" y="713"/>
                      </a:lnTo>
                      <a:lnTo>
                        <a:pt x="765" y="703"/>
                      </a:lnTo>
                      <a:lnTo>
                        <a:pt x="948" y="619"/>
                      </a:lnTo>
                      <a:lnTo>
                        <a:pt x="886" y="503"/>
                      </a:lnTo>
                      <a:lnTo>
                        <a:pt x="769" y="431"/>
                      </a:lnTo>
                      <a:lnTo>
                        <a:pt x="890" y="455"/>
                      </a:lnTo>
                      <a:lnTo>
                        <a:pt x="783" y="326"/>
                      </a:lnTo>
                      <a:lnTo>
                        <a:pt x="763" y="287"/>
                      </a:lnTo>
                      <a:lnTo>
                        <a:pt x="670" y="200"/>
                      </a:lnTo>
                      <a:lnTo>
                        <a:pt x="778" y="216"/>
                      </a:lnTo>
                      <a:lnTo>
                        <a:pt x="682" y="131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2" name="Freeform 150"/>
                <p:cNvSpPr>
                  <a:spLocks/>
                </p:cNvSpPr>
                <p:nvPr/>
              </p:nvSpPr>
              <p:spPr bwMode="auto">
                <a:xfrm>
                  <a:off x="4212" y="3262"/>
                  <a:ext cx="174" cy="45"/>
                </a:xfrm>
                <a:custGeom>
                  <a:avLst/>
                  <a:gdLst>
                    <a:gd name="T0" fmla="*/ 0 w 694"/>
                    <a:gd name="T1" fmla="*/ 0 h 182"/>
                    <a:gd name="T2" fmla="*/ 0 w 694"/>
                    <a:gd name="T3" fmla="*/ 0 h 182"/>
                    <a:gd name="T4" fmla="*/ 0 w 694"/>
                    <a:gd name="T5" fmla="*/ 0 h 182"/>
                    <a:gd name="T6" fmla="*/ 0 w 694"/>
                    <a:gd name="T7" fmla="*/ 0 h 182"/>
                    <a:gd name="T8" fmla="*/ 0 w 694"/>
                    <a:gd name="T9" fmla="*/ 0 h 182"/>
                    <a:gd name="T10" fmla="*/ 0 w 694"/>
                    <a:gd name="T11" fmla="*/ 0 h 182"/>
                    <a:gd name="T12" fmla="*/ 0 w 694"/>
                    <a:gd name="T13" fmla="*/ 0 h 182"/>
                    <a:gd name="T14" fmla="*/ 0 w 694"/>
                    <a:gd name="T15" fmla="*/ 0 h 182"/>
                    <a:gd name="T16" fmla="*/ 0 w 694"/>
                    <a:gd name="T17" fmla="*/ 0 h 182"/>
                    <a:gd name="T18" fmla="*/ 0 w 694"/>
                    <a:gd name="T19" fmla="*/ 0 h 182"/>
                    <a:gd name="T20" fmla="*/ 0 w 694"/>
                    <a:gd name="T21" fmla="*/ 0 h 182"/>
                    <a:gd name="T22" fmla="*/ 0 w 694"/>
                    <a:gd name="T23" fmla="*/ 0 h 182"/>
                    <a:gd name="T24" fmla="*/ 0 w 694"/>
                    <a:gd name="T25" fmla="*/ 0 h 182"/>
                    <a:gd name="T26" fmla="*/ 0 w 694"/>
                    <a:gd name="T27" fmla="*/ 0 h 182"/>
                    <a:gd name="T28" fmla="*/ 0 w 694"/>
                    <a:gd name="T29" fmla="*/ 0 h 182"/>
                    <a:gd name="T30" fmla="*/ 0 w 694"/>
                    <a:gd name="T31" fmla="*/ 0 h 182"/>
                    <a:gd name="T32" fmla="*/ 0 w 694"/>
                    <a:gd name="T33" fmla="*/ 0 h 182"/>
                    <a:gd name="T34" fmla="*/ 0 w 694"/>
                    <a:gd name="T35" fmla="*/ 0 h 182"/>
                    <a:gd name="T36" fmla="*/ 0 w 694"/>
                    <a:gd name="T37" fmla="*/ 0 h 182"/>
                    <a:gd name="T38" fmla="*/ 0 w 694"/>
                    <a:gd name="T39" fmla="*/ 0 h 182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694"/>
                    <a:gd name="T61" fmla="*/ 0 h 182"/>
                    <a:gd name="T62" fmla="*/ 694 w 694"/>
                    <a:gd name="T63" fmla="*/ 182 h 182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694" h="182">
                      <a:moveTo>
                        <a:pt x="690" y="140"/>
                      </a:moveTo>
                      <a:lnTo>
                        <a:pt x="666" y="123"/>
                      </a:lnTo>
                      <a:lnTo>
                        <a:pt x="525" y="152"/>
                      </a:lnTo>
                      <a:lnTo>
                        <a:pt x="444" y="182"/>
                      </a:lnTo>
                      <a:lnTo>
                        <a:pt x="501" y="140"/>
                      </a:lnTo>
                      <a:lnTo>
                        <a:pt x="417" y="135"/>
                      </a:lnTo>
                      <a:lnTo>
                        <a:pt x="457" y="102"/>
                      </a:lnTo>
                      <a:lnTo>
                        <a:pt x="362" y="98"/>
                      </a:lnTo>
                      <a:lnTo>
                        <a:pt x="280" y="132"/>
                      </a:lnTo>
                      <a:lnTo>
                        <a:pt x="312" y="83"/>
                      </a:lnTo>
                      <a:lnTo>
                        <a:pt x="182" y="102"/>
                      </a:lnTo>
                      <a:lnTo>
                        <a:pt x="0" y="83"/>
                      </a:lnTo>
                      <a:lnTo>
                        <a:pt x="108" y="21"/>
                      </a:lnTo>
                      <a:lnTo>
                        <a:pt x="246" y="33"/>
                      </a:lnTo>
                      <a:lnTo>
                        <a:pt x="406" y="0"/>
                      </a:lnTo>
                      <a:lnTo>
                        <a:pt x="360" y="60"/>
                      </a:lnTo>
                      <a:lnTo>
                        <a:pt x="610" y="74"/>
                      </a:lnTo>
                      <a:lnTo>
                        <a:pt x="694" y="86"/>
                      </a:lnTo>
                      <a:lnTo>
                        <a:pt x="690" y="140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3" name="Freeform 151"/>
                <p:cNvSpPr>
                  <a:spLocks/>
                </p:cNvSpPr>
                <p:nvPr/>
              </p:nvSpPr>
              <p:spPr bwMode="auto">
                <a:xfrm>
                  <a:off x="4358" y="3191"/>
                  <a:ext cx="131" cy="110"/>
                </a:xfrm>
                <a:custGeom>
                  <a:avLst/>
                  <a:gdLst>
                    <a:gd name="T0" fmla="*/ 0 w 525"/>
                    <a:gd name="T1" fmla="*/ 0 h 441"/>
                    <a:gd name="T2" fmla="*/ 0 w 525"/>
                    <a:gd name="T3" fmla="*/ 0 h 441"/>
                    <a:gd name="T4" fmla="*/ 0 w 525"/>
                    <a:gd name="T5" fmla="*/ 0 h 441"/>
                    <a:gd name="T6" fmla="*/ 0 w 525"/>
                    <a:gd name="T7" fmla="*/ 0 h 441"/>
                    <a:gd name="T8" fmla="*/ 0 w 525"/>
                    <a:gd name="T9" fmla="*/ 0 h 441"/>
                    <a:gd name="T10" fmla="*/ 0 w 525"/>
                    <a:gd name="T11" fmla="*/ 0 h 441"/>
                    <a:gd name="T12" fmla="*/ 0 w 525"/>
                    <a:gd name="T13" fmla="*/ 0 h 441"/>
                    <a:gd name="T14" fmla="*/ 0 w 525"/>
                    <a:gd name="T15" fmla="*/ 0 h 441"/>
                    <a:gd name="T16" fmla="*/ 0 w 525"/>
                    <a:gd name="T17" fmla="*/ 0 h 441"/>
                    <a:gd name="T18" fmla="*/ 0 w 525"/>
                    <a:gd name="T19" fmla="*/ 0 h 441"/>
                    <a:gd name="T20" fmla="*/ 0 w 525"/>
                    <a:gd name="T21" fmla="*/ 0 h 441"/>
                    <a:gd name="T22" fmla="*/ 0 w 525"/>
                    <a:gd name="T23" fmla="*/ 0 h 441"/>
                    <a:gd name="T24" fmla="*/ 0 w 525"/>
                    <a:gd name="T25" fmla="*/ 0 h 441"/>
                    <a:gd name="T26" fmla="*/ 0 w 525"/>
                    <a:gd name="T27" fmla="*/ 0 h 441"/>
                    <a:gd name="T28" fmla="*/ 0 w 525"/>
                    <a:gd name="T29" fmla="*/ 0 h 441"/>
                    <a:gd name="T30" fmla="*/ 0 w 525"/>
                    <a:gd name="T31" fmla="*/ 0 h 441"/>
                    <a:gd name="T32" fmla="*/ 0 w 525"/>
                    <a:gd name="T33" fmla="*/ 0 h 441"/>
                    <a:gd name="T34" fmla="*/ 0 w 525"/>
                    <a:gd name="T35" fmla="*/ 0 h 441"/>
                    <a:gd name="T36" fmla="*/ 0 w 525"/>
                    <a:gd name="T37" fmla="*/ 0 h 441"/>
                    <a:gd name="T38" fmla="*/ 0 w 525"/>
                    <a:gd name="T39" fmla="*/ 0 h 441"/>
                    <a:gd name="T40" fmla="*/ 0 w 525"/>
                    <a:gd name="T41" fmla="*/ 0 h 441"/>
                    <a:gd name="T42" fmla="*/ 0 w 525"/>
                    <a:gd name="T43" fmla="*/ 0 h 441"/>
                    <a:gd name="T44" fmla="*/ 0 w 525"/>
                    <a:gd name="T45" fmla="*/ 0 h 441"/>
                    <a:gd name="T46" fmla="*/ 0 w 525"/>
                    <a:gd name="T47" fmla="*/ 0 h 441"/>
                    <a:gd name="T48" fmla="*/ 0 w 525"/>
                    <a:gd name="T49" fmla="*/ 0 h 441"/>
                    <a:gd name="T50" fmla="*/ 0 w 525"/>
                    <a:gd name="T51" fmla="*/ 0 h 44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525"/>
                    <a:gd name="T79" fmla="*/ 0 h 441"/>
                    <a:gd name="T80" fmla="*/ 525 w 525"/>
                    <a:gd name="T81" fmla="*/ 441 h 441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525" h="441">
                      <a:moveTo>
                        <a:pt x="0" y="0"/>
                      </a:moveTo>
                      <a:lnTo>
                        <a:pt x="101" y="44"/>
                      </a:lnTo>
                      <a:lnTo>
                        <a:pt x="266" y="87"/>
                      </a:lnTo>
                      <a:lnTo>
                        <a:pt x="206" y="123"/>
                      </a:lnTo>
                      <a:lnTo>
                        <a:pt x="374" y="177"/>
                      </a:lnTo>
                      <a:lnTo>
                        <a:pt x="301" y="191"/>
                      </a:lnTo>
                      <a:lnTo>
                        <a:pt x="383" y="267"/>
                      </a:lnTo>
                      <a:lnTo>
                        <a:pt x="386" y="227"/>
                      </a:lnTo>
                      <a:lnTo>
                        <a:pt x="431" y="270"/>
                      </a:lnTo>
                      <a:lnTo>
                        <a:pt x="433" y="235"/>
                      </a:lnTo>
                      <a:lnTo>
                        <a:pt x="492" y="306"/>
                      </a:lnTo>
                      <a:lnTo>
                        <a:pt x="525" y="363"/>
                      </a:lnTo>
                      <a:lnTo>
                        <a:pt x="433" y="380"/>
                      </a:lnTo>
                      <a:lnTo>
                        <a:pt x="497" y="440"/>
                      </a:lnTo>
                      <a:lnTo>
                        <a:pt x="431" y="422"/>
                      </a:lnTo>
                      <a:lnTo>
                        <a:pt x="325" y="441"/>
                      </a:lnTo>
                      <a:lnTo>
                        <a:pt x="362" y="416"/>
                      </a:lnTo>
                      <a:lnTo>
                        <a:pt x="257" y="417"/>
                      </a:lnTo>
                      <a:lnTo>
                        <a:pt x="279" y="402"/>
                      </a:lnTo>
                      <a:lnTo>
                        <a:pt x="194" y="407"/>
                      </a:lnTo>
                      <a:lnTo>
                        <a:pt x="218" y="383"/>
                      </a:lnTo>
                      <a:lnTo>
                        <a:pt x="187" y="378"/>
                      </a:lnTo>
                      <a:lnTo>
                        <a:pt x="176" y="293"/>
                      </a:lnTo>
                      <a:lnTo>
                        <a:pt x="106" y="1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4" name="Freeform 152"/>
                <p:cNvSpPr>
                  <a:spLocks/>
                </p:cNvSpPr>
                <p:nvPr/>
              </p:nvSpPr>
              <p:spPr bwMode="auto">
                <a:xfrm>
                  <a:off x="4103" y="3132"/>
                  <a:ext cx="225" cy="130"/>
                </a:xfrm>
                <a:custGeom>
                  <a:avLst/>
                  <a:gdLst>
                    <a:gd name="T0" fmla="*/ 0 w 900"/>
                    <a:gd name="T1" fmla="*/ 0 h 519"/>
                    <a:gd name="T2" fmla="*/ 0 w 900"/>
                    <a:gd name="T3" fmla="*/ 0 h 519"/>
                    <a:gd name="T4" fmla="*/ 0 w 900"/>
                    <a:gd name="T5" fmla="*/ 0 h 519"/>
                    <a:gd name="T6" fmla="*/ 0 w 900"/>
                    <a:gd name="T7" fmla="*/ 0 h 519"/>
                    <a:gd name="T8" fmla="*/ 0 w 900"/>
                    <a:gd name="T9" fmla="*/ 0 h 519"/>
                    <a:gd name="T10" fmla="*/ 0 w 900"/>
                    <a:gd name="T11" fmla="*/ 0 h 519"/>
                    <a:gd name="T12" fmla="*/ 0 w 900"/>
                    <a:gd name="T13" fmla="*/ 0 h 519"/>
                    <a:gd name="T14" fmla="*/ 0 w 900"/>
                    <a:gd name="T15" fmla="*/ 0 h 519"/>
                    <a:gd name="T16" fmla="*/ 0 w 900"/>
                    <a:gd name="T17" fmla="*/ 0 h 519"/>
                    <a:gd name="T18" fmla="*/ 0 w 900"/>
                    <a:gd name="T19" fmla="*/ 0 h 519"/>
                    <a:gd name="T20" fmla="*/ 0 w 900"/>
                    <a:gd name="T21" fmla="*/ 0 h 519"/>
                    <a:gd name="T22" fmla="*/ 0 w 900"/>
                    <a:gd name="T23" fmla="*/ 0 h 519"/>
                    <a:gd name="T24" fmla="*/ 0 w 900"/>
                    <a:gd name="T25" fmla="*/ 0 h 519"/>
                    <a:gd name="T26" fmla="*/ 0 w 900"/>
                    <a:gd name="T27" fmla="*/ 0 h 519"/>
                    <a:gd name="T28" fmla="*/ 0 w 900"/>
                    <a:gd name="T29" fmla="*/ 0 h 519"/>
                    <a:gd name="T30" fmla="*/ 0 w 900"/>
                    <a:gd name="T31" fmla="*/ 0 h 519"/>
                    <a:gd name="T32" fmla="*/ 0 w 900"/>
                    <a:gd name="T33" fmla="*/ 0 h 519"/>
                    <a:gd name="T34" fmla="*/ 0 w 900"/>
                    <a:gd name="T35" fmla="*/ 0 h 519"/>
                    <a:gd name="T36" fmla="*/ 0 w 900"/>
                    <a:gd name="T37" fmla="*/ 0 h 519"/>
                    <a:gd name="T38" fmla="*/ 0 w 900"/>
                    <a:gd name="T39" fmla="*/ 0 h 519"/>
                    <a:gd name="T40" fmla="*/ 0 w 900"/>
                    <a:gd name="T41" fmla="*/ 0 h 519"/>
                    <a:gd name="T42" fmla="*/ 0 w 900"/>
                    <a:gd name="T43" fmla="*/ 0 h 519"/>
                    <a:gd name="T44" fmla="*/ 0 w 900"/>
                    <a:gd name="T45" fmla="*/ 0 h 519"/>
                    <a:gd name="T46" fmla="*/ 0 w 900"/>
                    <a:gd name="T47" fmla="*/ 0 h 519"/>
                    <a:gd name="T48" fmla="*/ 0 w 900"/>
                    <a:gd name="T49" fmla="*/ 0 h 519"/>
                    <a:gd name="T50" fmla="*/ 0 w 900"/>
                    <a:gd name="T51" fmla="*/ 0 h 519"/>
                    <a:gd name="T52" fmla="*/ 0 w 900"/>
                    <a:gd name="T53" fmla="*/ 0 h 519"/>
                    <a:gd name="T54" fmla="*/ 0 w 900"/>
                    <a:gd name="T55" fmla="*/ 0 h 519"/>
                    <a:gd name="T56" fmla="*/ 0 w 900"/>
                    <a:gd name="T57" fmla="*/ 0 h 519"/>
                    <a:gd name="T58" fmla="*/ 0 w 900"/>
                    <a:gd name="T59" fmla="*/ 0 h 519"/>
                    <a:gd name="T60" fmla="*/ 0 w 900"/>
                    <a:gd name="T61" fmla="*/ 0 h 519"/>
                    <a:gd name="T62" fmla="*/ 0 w 900"/>
                    <a:gd name="T63" fmla="*/ 0 h 519"/>
                    <a:gd name="T64" fmla="*/ 0 w 900"/>
                    <a:gd name="T65" fmla="*/ 0 h 519"/>
                    <a:gd name="T66" fmla="*/ 0 w 900"/>
                    <a:gd name="T67" fmla="*/ 0 h 519"/>
                    <a:gd name="T68" fmla="*/ 0 w 900"/>
                    <a:gd name="T69" fmla="*/ 0 h 519"/>
                    <a:gd name="T70" fmla="*/ 0 w 900"/>
                    <a:gd name="T71" fmla="*/ 0 h 519"/>
                    <a:gd name="T72" fmla="*/ 0 w 900"/>
                    <a:gd name="T73" fmla="*/ 0 h 519"/>
                    <a:gd name="T74" fmla="*/ 0 w 900"/>
                    <a:gd name="T75" fmla="*/ 0 h 519"/>
                    <a:gd name="T76" fmla="*/ 0 w 900"/>
                    <a:gd name="T77" fmla="*/ 0 h 51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900"/>
                    <a:gd name="T118" fmla="*/ 0 h 519"/>
                    <a:gd name="T119" fmla="*/ 900 w 900"/>
                    <a:gd name="T120" fmla="*/ 519 h 519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900" h="519">
                      <a:moveTo>
                        <a:pt x="549" y="66"/>
                      </a:moveTo>
                      <a:lnTo>
                        <a:pt x="315" y="0"/>
                      </a:lnTo>
                      <a:lnTo>
                        <a:pt x="162" y="22"/>
                      </a:lnTo>
                      <a:lnTo>
                        <a:pt x="329" y="49"/>
                      </a:lnTo>
                      <a:lnTo>
                        <a:pt x="149" y="84"/>
                      </a:lnTo>
                      <a:lnTo>
                        <a:pt x="0" y="102"/>
                      </a:lnTo>
                      <a:lnTo>
                        <a:pt x="149" y="132"/>
                      </a:lnTo>
                      <a:lnTo>
                        <a:pt x="69" y="155"/>
                      </a:lnTo>
                      <a:lnTo>
                        <a:pt x="224" y="203"/>
                      </a:lnTo>
                      <a:lnTo>
                        <a:pt x="105" y="221"/>
                      </a:lnTo>
                      <a:lnTo>
                        <a:pt x="290" y="252"/>
                      </a:lnTo>
                      <a:lnTo>
                        <a:pt x="189" y="278"/>
                      </a:lnTo>
                      <a:lnTo>
                        <a:pt x="303" y="335"/>
                      </a:lnTo>
                      <a:lnTo>
                        <a:pt x="224" y="339"/>
                      </a:lnTo>
                      <a:lnTo>
                        <a:pt x="118" y="348"/>
                      </a:lnTo>
                      <a:lnTo>
                        <a:pt x="228" y="396"/>
                      </a:lnTo>
                      <a:lnTo>
                        <a:pt x="315" y="419"/>
                      </a:lnTo>
                      <a:lnTo>
                        <a:pt x="267" y="436"/>
                      </a:lnTo>
                      <a:lnTo>
                        <a:pt x="347" y="515"/>
                      </a:lnTo>
                      <a:lnTo>
                        <a:pt x="479" y="519"/>
                      </a:lnTo>
                      <a:lnTo>
                        <a:pt x="381" y="414"/>
                      </a:lnTo>
                      <a:lnTo>
                        <a:pt x="531" y="444"/>
                      </a:lnTo>
                      <a:lnTo>
                        <a:pt x="474" y="378"/>
                      </a:lnTo>
                      <a:lnTo>
                        <a:pt x="681" y="441"/>
                      </a:lnTo>
                      <a:lnTo>
                        <a:pt x="681" y="401"/>
                      </a:lnTo>
                      <a:lnTo>
                        <a:pt x="839" y="344"/>
                      </a:lnTo>
                      <a:lnTo>
                        <a:pt x="813" y="309"/>
                      </a:lnTo>
                      <a:lnTo>
                        <a:pt x="900" y="295"/>
                      </a:lnTo>
                      <a:lnTo>
                        <a:pt x="693" y="141"/>
                      </a:lnTo>
                      <a:lnTo>
                        <a:pt x="720" y="212"/>
                      </a:lnTo>
                      <a:lnTo>
                        <a:pt x="593" y="186"/>
                      </a:lnTo>
                      <a:lnTo>
                        <a:pt x="641" y="229"/>
                      </a:lnTo>
                      <a:lnTo>
                        <a:pt x="426" y="234"/>
                      </a:lnTo>
                      <a:lnTo>
                        <a:pt x="492" y="181"/>
                      </a:lnTo>
                      <a:lnTo>
                        <a:pt x="435" y="141"/>
                      </a:lnTo>
                      <a:lnTo>
                        <a:pt x="545" y="129"/>
                      </a:lnTo>
                      <a:lnTo>
                        <a:pt x="461" y="97"/>
                      </a:lnTo>
                      <a:lnTo>
                        <a:pt x="549" y="66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5" name="Freeform 153"/>
                <p:cNvSpPr>
                  <a:spLocks/>
                </p:cNvSpPr>
                <p:nvPr/>
              </p:nvSpPr>
              <p:spPr bwMode="auto">
                <a:xfrm>
                  <a:off x="3877" y="3103"/>
                  <a:ext cx="224" cy="193"/>
                </a:xfrm>
                <a:custGeom>
                  <a:avLst/>
                  <a:gdLst>
                    <a:gd name="T0" fmla="*/ 0 w 897"/>
                    <a:gd name="T1" fmla="*/ 0 h 775"/>
                    <a:gd name="T2" fmla="*/ 0 w 897"/>
                    <a:gd name="T3" fmla="*/ 0 h 775"/>
                    <a:gd name="T4" fmla="*/ 0 w 897"/>
                    <a:gd name="T5" fmla="*/ 0 h 775"/>
                    <a:gd name="T6" fmla="*/ 0 w 897"/>
                    <a:gd name="T7" fmla="*/ 0 h 775"/>
                    <a:gd name="T8" fmla="*/ 0 w 897"/>
                    <a:gd name="T9" fmla="*/ 0 h 775"/>
                    <a:gd name="T10" fmla="*/ 0 w 897"/>
                    <a:gd name="T11" fmla="*/ 0 h 775"/>
                    <a:gd name="T12" fmla="*/ 0 w 897"/>
                    <a:gd name="T13" fmla="*/ 0 h 775"/>
                    <a:gd name="T14" fmla="*/ 0 w 897"/>
                    <a:gd name="T15" fmla="*/ 0 h 775"/>
                    <a:gd name="T16" fmla="*/ 0 w 897"/>
                    <a:gd name="T17" fmla="*/ 0 h 775"/>
                    <a:gd name="T18" fmla="*/ 0 w 897"/>
                    <a:gd name="T19" fmla="*/ 0 h 775"/>
                    <a:gd name="T20" fmla="*/ 0 w 897"/>
                    <a:gd name="T21" fmla="*/ 0 h 775"/>
                    <a:gd name="T22" fmla="*/ 0 w 897"/>
                    <a:gd name="T23" fmla="*/ 0 h 775"/>
                    <a:gd name="T24" fmla="*/ 0 w 897"/>
                    <a:gd name="T25" fmla="*/ 0 h 775"/>
                    <a:gd name="T26" fmla="*/ 0 w 897"/>
                    <a:gd name="T27" fmla="*/ 0 h 775"/>
                    <a:gd name="T28" fmla="*/ 0 w 897"/>
                    <a:gd name="T29" fmla="*/ 0 h 775"/>
                    <a:gd name="T30" fmla="*/ 0 w 897"/>
                    <a:gd name="T31" fmla="*/ 0 h 775"/>
                    <a:gd name="T32" fmla="*/ 0 w 897"/>
                    <a:gd name="T33" fmla="*/ 0 h 775"/>
                    <a:gd name="T34" fmla="*/ 0 w 897"/>
                    <a:gd name="T35" fmla="*/ 0 h 775"/>
                    <a:gd name="T36" fmla="*/ 0 w 897"/>
                    <a:gd name="T37" fmla="*/ 0 h 775"/>
                    <a:gd name="T38" fmla="*/ 0 w 897"/>
                    <a:gd name="T39" fmla="*/ 0 h 775"/>
                    <a:gd name="T40" fmla="*/ 0 w 897"/>
                    <a:gd name="T41" fmla="*/ 0 h 775"/>
                    <a:gd name="T42" fmla="*/ 0 w 897"/>
                    <a:gd name="T43" fmla="*/ 0 h 775"/>
                    <a:gd name="T44" fmla="*/ 0 w 897"/>
                    <a:gd name="T45" fmla="*/ 0 h 775"/>
                    <a:gd name="T46" fmla="*/ 0 w 897"/>
                    <a:gd name="T47" fmla="*/ 0 h 775"/>
                    <a:gd name="T48" fmla="*/ 0 w 897"/>
                    <a:gd name="T49" fmla="*/ 0 h 775"/>
                    <a:gd name="T50" fmla="*/ 0 w 897"/>
                    <a:gd name="T51" fmla="*/ 0 h 775"/>
                    <a:gd name="T52" fmla="*/ 0 w 897"/>
                    <a:gd name="T53" fmla="*/ 0 h 775"/>
                    <a:gd name="T54" fmla="*/ 0 w 897"/>
                    <a:gd name="T55" fmla="*/ 0 h 775"/>
                    <a:gd name="T56" fmla="*/ 0 w 897"/>
                    <a:gd name="T57" fmla="*/ 0 h 775"/>
                    <a:gd name="T58" fmla="*/ 0 w 897"/>
                    <a:gd name="T59" fmla="*/ 0 h 775"/>
                    <a:gd name="T60" fmla="*/ 0 w 897"/>
                    <a:gd name="T61" fmla="*/ 0 h 775"/>
                    <a:gd name="T62" fmla="*/ 0 w 897"/>
                    <a:gd name="T63" fmla="*/ 0 h 775"/>
                    <a:gd name="T64" fmla="*/ 0 w 897"/>
                    <a:gd name="T65" fmla="*/ 0 h 775"/>
                    <a:gd name="T66" fmla="*/ 0 w 897"/>
                    <a:gd name="T67" fmla="*/ 0 h 775"/>
                    <a:gd name="T68" fmla="*/ 0 w 897"/>
                    <a:gd name="T69" fmla="*/ 0 h 775"/>
                    <a:gd name="T70" fmla="*/ 0 w 897"/>
                    <a:gd name="T71" fmla="*/ 0 h 775"/>
                    <a:gd name="T72" fmla="*/ 0 w 897"/>
                    <a:gd name="T73" fmla="*/ 0 h 775"/>
                    <a:gd name="T74" fmla="*/ 0 w 897"/>
                    <a:gd name="T75" fmla="*/ 0 h 775"/>
                    <a:gd name="T76" fmla="*/ 0 w 897"/>
                    <a:gd name="T77" fmla="*/ 0 h 775"/>
                    <a:gd name="T78" fmla="*/ 0 w 897"/>
                    <a:gd name="T79" fmla="*/ 0 h 775"/>
                    <a:gd name="T80" fmla="*/ 0 w 897"/>
                    <a:gd name="T81" fmla="*/ 0 h 775"/>
                    <a:gd name="T82" fmla="*/ 0 w 897"/>
                    <a:gd name="T83" fmla="*/ 0 h 775"/>
                    <a:gd name="T84" fmla="*/ 0 w 897"/>
                    <a:gd name="T85" fmla="*/ 0 h 775"/>
                    <a:gd name="T86" fmla="*/ 0 w 897"/>
                    <a:gd name="T87" fmla="*/ 0 h 775"/>
                    <a:gd name="T88" fmla="*/ 0 w 897"/>
                    <a:gd name="T89" fmla="*/ 0 h 77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897"/>
                    <a:gd name="T136" fmla="*/ 0 h 775"/>
                    <a:gd name="T137" fmla="*/ 897 w 897"/>
                    <a:gd name="T138" fmla="*/ 775 h 77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897" h="775">
                      <a:moveTo>
                        <a:pt x="563" y="198"/>
                      </a:moveTo>
                      <a:lnTo>
                        <a:pt x="528" y="155"/>
                      </a:lnTo>
                      <a:lnTo>
                        <a:pt x="515" y="93"/>
                      </a:lnTo>
                      <a:lnTo>
                        <a:pt x="308" y="0"/>
                      </a:lnTo>
                      <a:lnTo>
                        <a:pt x="351" y="71"/>
                      </a:lnTo>
                      <a:lnTo>
                        <a:pt x="168" y="45"/>
                      </a:lnTo>
                      <a:lnTo>
                        <a:pt x="246" y="89"/>
                      </a:lnTo>
                      <a:lnTo>
                        <a:pt x="146" y="133"/>
                      </a:lnTo>
                      <a:lnTo>
                        <a:pt x="308" y="155"/>
                      </a:lnTo>
                      <a:lnTo>
                        <a:pt x="194" y="182"/>
                      </a:lnTo>
                      <a:lnTo>
                        <a:pt x="383" y="251"/>
                      </a:lnTo>
                      <a:lnTo>
                        <a:pt x="48" y="207"/>
                      </a:lnTo>
                      <a:lnTo>
                        <a:pt x="137" y="260"/>
                      </a:lnTo>
                      <a:lnTo>
                        <a:pt x="0" y="282"/>
                      </a:lnTo>
                      <a:lnTo>
                        <a:pt x="180" y="353"/>
                      </a:lnTo>
                      <a:lnTo>
                        <a:pt x="114" y="374"/>
                      </a:lnTo>
                      <a:lnTo>
                        <a:pt x="277" y="445"/>
                      </a:lnTo>
                      <a:lnTo>
                        <a:pt x="57" y="428"/>
                      </a:lnTo>
                      <a:lnTo>
                        <a:pt x="128" y="481"/>
                      </a:lnTo>
                      <a:lnTo>
                        <a:pt x="32" y="511"/>
                      </a:lnTo>
                      <a:lnTo>
                        <a:pt x="194" y="551"/>
                      </a:lnTo>
                      <a:lnTo>
                        <a:pt x="132" y="577"/>
                      </a:lnTo>
                      <a:lnTo>
                        <a:pt x="299" y="595"/>
                      </a:lnTo>
                      <a:lnTo>
                        <a:pt x="189" y="634"/>
                      </a:lnTo>
                      <a:lnTo>
                        <a:pt x="369" y="656"/>
                      </a:lnTo>
                      <a:lnTo>
                        <a:pt x="242" y="679"/>
                      </a:lnTo>
                      <a:lnTo>
                        <a:pt x="405" y="745"/>
                      </a:lnTo>
                      <a:lnTo>
                        <a:pt x="524" y="736"/>
                      </a:lnTo>
                      <a:lnTo>
                        <a:pt x="492" y="775"/>
                      </a:lnTo>
                      <a:lnTo>
                        <a:pt x="603" y="727"/>
                      </a:lnTo>
                      <a:lnTo>
                        <a:pt x="875" y="749"/>
                      </a:lnTo>
                      <a:lnTo>
                        <a:pt x="822" y="652"/>
                      </a:lnTo>
                      <a:lnTo>
                        <a:pt x="897" y="695"/>
                      </a:lnTo>
                      <a:lnTo>
                        <a:pt x="822" y="572"/>
                      </a:lnTo>
                      <a:lnTo>
                        <a:pt x="624" y="572"/>
                      </a:lnTo>
                      <a:lnTo>
                        <a:pt x="549" y="489"/>
                      </a:lnTo>
                      <a:lnTo>
                        <a:pt x="633" y="503"/>
                      </a:lnTo>
                      <a:lnTo>
                        <a:pt x="554" y="437"/>
                      </a:lnTo>
                      <a:lnTo>
                        <a:pt x="638" y="449"/>
                      </a:lnTo>
                      <a:lnTo>
                        <a:pt x="431" y="362"/>
                      </a:lnTo>
                      <a:lnTo>
                        <a:pt x="528" y="322"/>
                      </a:lnTo>
                      <a:lnTo>
                        <a:pt x="471" y="260"/>
                      </a:lnTo>
                      <a:lnTo>
                        <a:pt x="603" y="256"/>
                      </a:lnTo>
                      <a:lnTo>
                        <a:pt x="563" y="198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6" name="Freeform 154"/>
                <p:cNvSpPr>
                  <a:spLocks/>
                </p:cNvSpPr>
                <p:nvPr/>
              </p:nvSpPr>
              <p:spPr bwMode="auto">
                <a:xfrm>
                  <a:off x="3852" y="2865"/>
                  <a:ext cx="588" cy="204"/>
                </a:xfrm>
                <a:custGeom>
                  <a:avLst/>
                  <a:gdLst>
                    <a:gd name="T0" fmla="*/ 0 w 2351"/>
                    <a:gd name="T1" fmla="*/ 0 h 815"/>
                    <a:gd name="T2" fmla="*/ 0 w 2351"/>
                    <a:gd name="T3" fmla="*/ 0 h 815"/>
                    <a:gd name="T4" fmla="*/ 0 w 2351"/>
                    <a:gd name="T5" fmla="*/ 0 h 815"/>
                    <a:gd name="T6" fmla="*/ 0 w 2351"/>
                    <a:gd name="T7" fmla="*/ 0 h 815"/>
                    <a:gd name="T8" fmla="*/ 0 w 2351"/>
                    <a:gd name="T9" fmla="*/ 0 h 815"/>
                    <a:gd name="T10" fmla="*/ 0 w 2351"/>
                    <a:gd name="T11" fmla="*/ 0 h 815"/>
                    <a:gd name="T12" fmla="*/ 0 w 2351"/>
                    <a:gd name="T13" fmla="*/ 0 h 815"/>
                    <a:gd name="T14" fmla="*/ 0 w 2351"/>
                    <a:gd name="T15" fmla="*/ 0 h 815"/>
                    <a:gd name="T16" fmla="*/ 0 w 2351"/>
                    <a:gd name="T17" fmla="*/ 0 h 815"/>
                    <a:gd name="T18" fmla="*/ 0 w 2351"/>
                    <a:gd name="T19" fmla="*/ 0 h 815"/>
                    <a:gd name="T20" fmla="*/ 0 w 2351"/>
                    <a:gd name="T21" fmla="*/ 0 h 815"/>
                    <a:gd name="T22" fmla="*/ 0 w 2351"/>
                    <a:gd name="T23" fmla="*/ 0 h 815"/>
                    <a:gd name="T24" fmla="*/ 0 w 2351"/>
                    <a:gd name="T25" fmla="*/ 0 h 815"/>
                    <a:gd name="T26" fmla="*/ 0 w 2351"/>
                    <a:gd name="T27" fmla="*/ 0 h 815"/>
                    <a:gd name="T28" fmla="*/ 0 w 2351"/>
                    <a:gd name="T29" fmla="*/ 0 h 815"/>
                    <a:gd name="T30" fmla="*/ 0 w 2351"/>
                    <a:gd name="T31" fmla="*/ 0 h 815"/>
                    <a:gd name="T32" fmla="*/ 0 w 2351"/>
                    <a:gd name="T33" fmla="*/ 0 h 815"/>
                    <a:gd name="T34" fmla="*/ 0 w 2351"/>
                    <a:gd name="T35" fmla="*/ 0 h 815"/>
                    <a:gd name="T36" fmla="*/ 0 w 2351"/>
                    <a:gd name="T37" fmla="*/ 0 h 815"/>
                    <a:gd name="T38" fmla="*/ 0 w 2351"/>
                    <a:gd name="T39" fmla="*/ 0 h 815"/>
                    <a:gd name="T40" fmla="*/ 0 w 2351"/>
                    <a:gd name="T41" fmla="*/ 0 h 815"/>
                    <a:gd name="T42" fmla="*/ 0 w 2351"/>
                    <a:gd name="T43" fmla="*/ 0 h 815"/>
                    <a:gd name="T44" fmla="*/ 0 w 2351"/>
                    <a:gd name="T45" fmla="*/ 0 h 815"/>
                    <a:gd name="T46" fmla="*/ 0 w 2351"/>
                    <a:gd name="T47" fmla="*/ 0 h 815"/>
                    <a:gd name="T48" fmla="*/ 0 w 2351"/>
                    <a:gd name="T49" fmla="*/ 0 h 815"/>
                    <a:gd name="T50" fmla="*/ 0 w 2351"/>
                    <a:gd name="T51" fmla="*/ 0 h 815"/>
                    <a:gd name="T52" fmla="*/ 0 w 2351"/>
                    <a:gd name="T53" fmla="*/ 0 h 815"/>
                    <a:gd name="T54" fmla="*/ 0 w 2351"/>
                    <a:gd name="T55" fmla="*/ 0 h 815"/>
                    <a:gd name="T56" fmla="*/ 0 w 2351"/>
                    <a:gd name="T57" fmla="*/ 0 h 815"/>
                    <a:gd name="T58" fmla="*/ 0 w 2351"/>
                    <a:gd name="T59" fmla="*/ 0 h 815"/>
                    <a:gd name="T60" fmla="*/ 0 w 2351"/>
                    <a:gd name="T61" fmla="*/ 0 h 815"/>
                    <a:gd name="T62" fmla="*/ 0 w 2351"/>
                    <a:gd name="T63" fmla="*/ 0 h 815"/>
                    <a:gd name="T64" fmla="*/ 0 w 2351"/>
                    <a:gd name="T65" fmla="*/ 0 h 815"/>
                    <a:gd name="T66" fmla="*/ 0 w 2351"/>
                    <a:gd name="T67" fmla="*/ 0 h 815"/>
                    <a:gd name="T68" fmla="*/ 0 w 2351"/>
                    <a:gd name="T69" fmla="*/ 0 h 815"/>
                    <a:gd name="T70" fmla="*/ 0 w 2351"/>
                    <a:gd name="T71" fmla="*/ 0 h 815"/>
                    <a:gd name="T72" fmla="*/ 0 w 2351"/>
                    <a:gd name="T73" fmla="*/ 0 h 815"/>
                    <a:gd name="T74" fmla="*/ 0 w 2351"/>
                    <a:gd name="T75" fmla="*/ 0 h 815"/>
                    <a:gd name="T76" fmla="*/ 0 w 2351"/>
                    <a:gd name="T77" fmla="*/ 0 h 815"/>
                    <a:gd name="T78" fmla="*/ 0 w 2351"/>
                    <a:gd name="T79" fmla="*/ 0 h 815"/>
                    <a:gd name="T80" fmla="*/ 0 w 2351"/>
                    <a:gd name="T81" fmla="*/ 0 h 815"/>
                    <a:gd name="T82" fmla="*/ 0 w 2351"/>
                    <a:gd name="T83" fmla="*/ 0 h 815"/>
                    <a:gd name="T84" fmla="*/ 0 w 2351"/>
                    <a:gd name="T85" fmla="*/ 0 h 815"/>
                    <a:gd name="T86" fmla="*/ 0 w 2351"/>
                    <a:gd name="T87" fmla="*/ 0 h 815"/>
                    <a:gd name="T88" fmla="*/ 0 w 2351"/>
                    <a:gd name="T89" fmla="*/ 0 h 815"/>
                    <a:gd name="T90" fmla="*/ 0 w 2351"/>
                    <a:gd name="T91" fmla="*/ 0 h 815"/>
                    <a:gd name="T92" fmla="*/ 0 w 2351"/>
                    <a:gd name="T93" fmla="*/ 0 h 815"/>
                    <a:gd name="T94" fmla="*/ 0 w 2351"/>
                    <a:gd name="T95" fmla="*/ 0 h 815"/>
                    <a:gd name="T96" fmla="*/ 0 w 2351"/>
                    <a:gd name="T97" fmla="*/ 0 h 815"/>
                    <a:gd name="T98" fmla="*/ 0 w 2351"/>
                    <a:gd name="T99" fmla="*/ 0 h 815"/>
                    <a:gd name="T100" fmla="*/ 0 w 2351"/>
                    <a:gd name="T101" fmla="*/ 0 h 815"/>
                    <a:gd name="T102" fmla="*/ 0 w 2351"/>
                    <a:gd name="T103" fmla="*/ 0 h 815"/>
                    <a:gd name="T104" fmla="*/ 0 w 2351"/>
                    <a:gd name="T105" fmla="*/ 0 h 815"/>
                    <a:gd name="T106" fmla="*/ 0 w 2351"/>
                    <a:gd name="T107" fmla="*/ 0 h 815"/>
                    <a:gd name="T108" fmla="*/ 0 w 2351"/>
                    <a:gd name="T109" fmla="*/ 0 h 815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351"/>
                    <a:gd name="T166" fmla="*/ 0 h 815"/>
                    <a:gd name="T167" fmla="*/ 2351 w 2351"/>
                    <a:gd name="T168" fmla="*/ 815 h 815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351" h="815">
                      <a:moveTo>
                        <a:pt x="839" y="66"/>
                      </a:moveTo>
                      <a:lnTo>
                        <a:pt x="602" y="0"/>
                      </a:lnTo>
                      <a:lnTo>
                        <a:pt x="276" y="84"/>
                      </a:lnTo>
                      <a:lnTo>
                        <a:pt x="387" y="98"/>
                      </a:lnTo>
                      <a:lnTo>
                        <a:pt x="135" y="146"/>
                      </a:lnTo>
                      <a:lnTo>
                        <a:pt x="316" y="189"/>
                      </a:lnTo>
                      <a:lnTo>
                        <a:pt x="456" y="198"/>
                      </a:lnTo>
                      <a:lnTo>
                        <a:pt x="250" y="246"/>
                      </a:lnTo>
                      <a:lnTo>
                        <a:pt x="456" y="255"/>
                      </a:lnTo>
                      <a:lnTo>
                        <a:pt x="356" y="287"/>
                      </a:lnTo>
                      <a:lnTo>
                        <a:pt x="654" y="326"/>
                      </a:lnTo>
                      <a:lnTo>
                        <a:pt x="825" y="291"/>
                      </a:lnTo>
                      <a:lnTo>
                        <a:pt x="650" y="440"/>
                      </a:lnTo>
                      <a:lnTo>
                        <a:pt x="242" y="401"/>
                      </a:lnTo>
                      <a:lnTo>
                        <a:pt x="0" y="423"/>
                      </a:lnTo>
                      <a:lnTo>
                        <a:pt x="193" y="471"/>
                      </a:lnTo>
                      <a:lnTo>
                        <a:pt x="53" y="528"/>
                      </a:lnTo>
                      <a:lnTo>
                        <a:pt x="329" y="563"/>
                      </a:lnTo>
                      <a:lnTo>
                        <a:pt x="144" y="608"/>
                      </a:lnTo>
                      <a:lnTo>
                        <a:pt x="250" y="647"/>
                      </a:lnTo>
                      <a:lnTo>
                        <a:pt x="497" y="660"/>
                      </a:lnTo>
                      <a:lnTo>
                        <a:pt x="413" y="700"/>
                      </a:lnTo>
                      <a:lnTo>
                        <a:pt x="685" y="727"/>
                      </a:lnTo>
                      <a:lnTo>
                        <a:pt x="584" y="784"/>
                      </a:lnTo>
                      <a:lnTo>
                        <a:pt x="734" y="815"/>
                      </a:lnTo>
                      <a:lnTo>
                        <a:pt x="716" y="766"/>
                      </a:lnTo>
                      <a:lnTo>
                        <a:pt x="843" y="709"/>
                      </a:lnTo>
                      <a:lnTo>
                        <a:pt x="751" y="678"/>
                      </a:lnTo>
                      <a:lnTo>
                        <a:pt x="957" y="620"/>
                      </a:lnTo>
                      <a:lnTo>
                        <a:pt x="1142" y="669"/>
                      </a:lnTo>
                      <a:lnTo>
                        <a:pt x="1094" y="586"/>
                      </a:lnTo>
                      <a:lnTo>
                        <a:pt x="1467" y="669"/>
                      </a:lnTo>
                      <a:lnTo>
                        <a:pt x="1770" y="669"/>
                      </a:lnTo>
                      <a:lnTo>
                        <a:pt x="1634" y="743"/>
                      </a:lnTo>
                      <a:lnTo>
                        <a:pt x="1854" y="731"/>
                      </a:lnTo>
                      <a:lnTo>
                        <a:pt x="1841" y="784"/>
                      </a:lnTo>
                      <a:lnTo>
                        <a:pt x="2064" y="695"/>
                      </a:lnTo>
                      <a:lnTo>
                        <a:pt x="2276" y="757"/>
                      </a:lnTo>
                      <a:lnTo>
                        <a:pt x="2113" y="599"/>
                      </a:lnTo>
                      <a:lnTo>
                        <a:pt x="2351" y="638"/>
                      </a:lnTo>
                      <a:lnTo>
                        <a:pt x="2139" y="510"/>
                      </a:lnTo>
                      <a:lnTo>
                        <a:pt x="2284" y="515"/>
                      </a:lnTo>
                      <a:lnTo>
                        <a:pt x="2007" y="383"/>
                      </a:lnTo>
                      <a:lnTo>
                        <a:pt x="1823" y="296"/>
                      </a:lnTo>
                      <a:lnTo>
                        <a:pt x="1841" y="379"/>
                      </a:lnTo>
                      <a:lnTo>
                        <a:pt x="1674" y="366"/>
                      </a:lnTo>
                      <a:lnTo>
                        <a:pt x="1410" y="237"/>
                      </a:lnTo>
                      <a:lnTo>
                        <a:pt x="1419" y="287"/>
                      </a:lnTo>
                      <a:lnTo>
                        <a:pt x="1257" y="251"/>
                      </a:lnTo>
                      <a:lnTo>
                        <a:pt x="1383" y="163"/>
                      </a:lnTo>
                      <a:lnTo>
                        <a:pt x="1542" y="171"/>
                      </a:lnTo>
                      <a:lnTo>
                        <a:pt x="1362" y="89"/>
                      </a:lnTo>
                      <a:lnTo>
                        <a:pt x="1046" y="93"/>
                      </a:lnTo>
                      <a:lnTo>
                        <a:pt x="839" y="66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7" name="Freeform 155"/>
                <p:cNvSpPr>
                  <a:spLocks/>
                </p:cNvSpPr>
                <p:nvPr/>
              </p:nvSpPr>
              <p:spPr bwMode="auto">
                <a:xfrm>
                  <a:off x="4050" y="3037"/>
                  <a:ext cx="154" cy="42"/>
                </a:xfrm>
                <a:custGeom>
                  <a:avLst/>
                  <a:gdLst>
                    <a:gd name="T0" fmla="*/ 0 w 615"/>
                    <a:gd name="T1" fmla="*/ 0 h 172"/>
                    <a:gd name="T2" fmla="*/ 0 w 615"/>
                    <a:gd name="T3" fmla="*/ 0 h 172"/>
                    <a:gd name="T4" fmla="*/ 0 w 615"/>
                    <a:gd name="T5" fmla="*/ 0 h 172"/>
                    <a:gd name="T6" fmla="*/ 0 w 615"/>
                    <a:gd name="T7" fmla="*/ 0 h 172"/>
                    <a:gd name="T8" fmla="*/ 0 w 615"/>
                    <a:gd name="T9" fmla="*/ 0 h 172"/>
                    <a:gd name="T10" fmla="*/ 0 w 615"/>
                    <a:gd name="T11" fmla="*/ 0 h 172"/>
                    <a:gd name="T12" fmla="*/ 0 w 615"/>
                    <a:gd name="T13" fmla="*/ 0 h 172"/>
                    <a:gd name="T14" fmla="*/ 0 w 615"/>
                    <a:gd name="T15" fmla="*/ 0 h 172"/>
                    <a:gd name="T16" fmla="*/ 0 w 615"/>
                    <a:gd name="T17" fmla="*/ 0 h 172"/>
                    <a:gd name="T18" fmla="*/ 0 w 615"/>
                    <a:gd name="T19" fmla="*/ 0 h 172"/>
                    <a:gd name="T20" fmla="*/ 0 w 615"/>
                    <a:gd name="T21" fmla="*/ 0 h 172"/>
                    <a:gd name="T22" fmla="*/ 0 w 615"/>
                    <a:gd name="T23" fmla="*/ 0 h 172"/>
                    <a:gd name="T24" fmla="*/ 0 w 615"/>
                    <a:gd name="T25" fmla="*/ 0 h 172"/>
                    <a:gd name="T26" fmla="*/ 0 w 615"/>
                    <a:gd name="T27" fmla="*/ 0 h 172"/>
                    <a:gd name="T28" fmla="*/ 0 w 615"/>
                    <a:gd name="T29" fmla="*/ 0 h 17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15"/>
                    <a:gd name="T46" fmla="*/ 0 h 172"/>
                    <a:gd name="T47" fmla="*/ 615 w 615"/>
                    <a:gd name="T48" fmla="*/ 172 h 17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15" h="172">
                      <a:moveTo>
                        <a:pt x="378" y="45"/>
                      </a:moveTo>
                      <a:lnTo>
                        <a:pt x="237" y="5"/>
                      </a:lnTo>
                      <a:lnTo>
                        <a:pt x="123" y="0"/>
                      </a:lnTo>
                      <a:lnTo>
                        <a:pt x="211" y="41"/>
                      </a:lnTo>
                      <a:lnTo>
                        <a:pt x="34" y="57"/>
                      </a:lnTo>
                      <a:lnTo>
                        <a:pt x="136" y="84"/>
                      </a:lnTo>
                      <a:lnTo>
                        <a:pt x="0" y="137"/>
                      </a:lnTo>
                      <a:lnTo>
                        <a:pt x="118" y="132"/>
                      </a:lnTo>
                      <a:lnTo>
                        <a:pt x="79" y="172"/>
                      </a:lnTo>
                      <a:lnTo>
                        <a:pt x="198" y="168"/>
                      </a:lnTo>
                      <a:lnTo>
                        <a:pt x="329" y="132"/>
                      </a:lnTo>
                      <a:lnTo>
                        <a:pt x="460" y="89"/>
                      </a:lnTo>
                      <a:lnTo>
                        <a:pt x="615" y="80"/>
                      </a:lnTo>
                      <a:lnTo>
                        <a:pt x="378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8" name="Freeform 156"/>
                <p:cNvSpPr>
                  <a:spLocks/>
                </p:cNvSpPr>
                <p:nvPr/>
              </p:nvSpPr>
              <p:spPr bwMode="auto">
                <a:xfrm>
                  <a:off x="3915" y="2835"/>
                  <a:ext cx="390" cy="105"/>
                </a:xfrm>
                <a:custGeom>
                  <a:avLst/>
                  <a:gdLst>
                    <a:gd name="T0" fmla="*/ 0 w 1559"/>
                    <a:gd name="T1" fmla="*/ 0 h 418"/>
                    <a:gd name="T2" fmla="*/ 0 w 1559"/>
                    <a:gd name="T3" fmla="*/ 0 h 418"/>
                    <a:gd name="T4" fmla="*/ 0 w 1559"/>
                    <a:gd name="T5" fmla="*/ 0 h 418"/>
                    <a:gd name="T6" fmla="*/ 0 w 1559"/>
                    <a:gd name="T7" fmla="*/ 0 h 418"/>
                    <a:gd name="T8" fmla="*/ 0 w 1559"/>
                    <a:gd name="T9" fmla="*/ 0 h 418"/>
                    <a:gd name="T10" fmla="*/ 0 w 1559"/>
                    <a:gd name="T11" fmla="*/ 0 h 418"/>
                    <a:gd name="T12" fmla="*/ 0 w 1559"/>
                    <a:gd name="T13" fmla="*/ 0 h 418"/>
                    <a:gd name="T14" fmla="*/ 0 w 1559"/>
                    <a:gd name="T15" fmla="*/ 0 h 418"/>
                    <a:gd name="T16" fmla="*/ 0 w 1559"/>
                    <a:gd name="T17" fmla="*/ 0 h 418"/>
                    <a:gd name="T18" fmla="*/ 0 w 1559"/>
                    <a:gd name="T19" fmla="*/ 0 h 418"/>
                    <a:gd name="T20" fmla="*/ 0 w 1559"/>
                    <a:gd name="T21" fmla="*/ 0 h 418"/>
                    <a:gd name="T22" fmla="*/ 0 w 1559"/>
                    <a:gd name="T23" fmla="*/ 0 h 418"/>
                    <a:gd name="T24" fmla="*/ 0 w 1559"/>
                    <a:gd name="T25" fmla="*/ 0 h 418"/>
                    <a:gd name="T26" fmla="*/ 0 w 1559"/>
                    <a:gd name="T27" fmla="*/ 0 h 418"/>
                    <a:gd name="T28" fmla="*/ 0 w 1559"/>
                    <a:gd name="T29" fmla="*/ 0 h 418"/>
                    <a:gd name="T30" fmla="*/ 0 w 1559"/>
                    <a:gd name="T31" fmla="*/ 0 h 418"/>
                    <a:gd name="T32" fmla="*/ 0 w 1559"/>
                    <a:gd name="T33" fmla="*/ 0 h 418"/>
                    <a:gd name="T34" fmla="*/ 0 w 1559"/>
                    <a:gd name="T35" fmla="*/ 0 h 418"/>
                    <a:gd name="T36" fmla="*/ 0 w 1559"/>
                    <a:gd name="T37" fmla="*/ 0 h 418"/>
                    <a:gd name="T38" fmla="*/ 0 w 1559"/>
                    <a:gd name="T39" fmla="*/ 0 h 418"/>
                    <a:gd name="T40" fmla="*/ 0 w 1559"/>
                    <a:gd name="T41" fmla="*/ 0 h 418"/>
                    <a:gd name="T42" fmla="*/ 0 w 1559"/>
                    <a:gd name="T43" fmla="*/ 0 h 418"/>
                    <a:gd name="T44" fmla="*/ 0 w 1559"/>
                    <a:gd name="T45" fmla="*/ 0 h 418"/>
                    <a:gd name="T46" fmla="*/ 0 w 1559"/>
                    <a:gd name="T47" fmla="*/ 0 h 418"/>
                    <a:gd name="T48" fmla="*/ 0 w 1559"/>
                    <a:gd name="T49" fmla="*/ 0 h 418"/>
                    <a:gd name="T50" fmla="*/ 0 w 1559"/>
                    <a:gd name="T51" fmla="*/ 0 h 418"/>
                    <a:gd name="T52" fmla="*/ 0 w 1559"/>
                    <a:gd name="T53" fmla="*/ 0 h 418"/>
                    <a:gd name="T54" fmla="*/ 0 w 1559"/>
                    <a:gd name="T55" fmla="*/ 0 h 418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559"/>
                    <a:gd name="T85" fmla="*/ 0 h 418"/>
                    <a:gd name="T86" fmla="*/ 1559 w 1559"/>
                    <a:gd name="T87" fmla="*/ 418 h 418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559" h="418">
                      <a:moveTo>
                        <a:pt x="1043" y="100"/>
                      </a:moveTo>
                      <a:lnTo>
                        <a:pt x="556" y="125"/>
                      </a:lnTo>
                      <a:lnTo>
                        <a:pt x="710" y="170"/>
                      </a:lnTo>
                      <a:lnTo>
                        <a:pt x="417" y="165"/>
                      </a:lnTo>
                      <a:lnTo>
                        <a:pt x="159" y="214"/>
                      </a:lnTo>
                      <a:lnTo>
                        <a:pt x="378" y="219"/>
                      </a:lnTo>
                      <a:lnTo>
                        <a:pt x="0" y="274"/>
                      </a:lnTo>
                      <a:lnTo>
                        <a:pt x="129" y="299"/>
                      </a:lnTo>
                      <a:lnTo>
                        <a:pt x="338" y="299"/>
                      </a:lnTo>
                      <a:lnTo>
                        <a:pt x="149" y="354"/>
                      </a:lnTo>
                      <a:lnTo>
                        <a:pt x="352" y="349"/>
                      </a:lnTo>
                      <a:lnTo>
                        <a:pt x="228" y="388"/>
                      </a:lnTo>
                      <a:lnTo>
                        <a:pt x="407" y="398"/>
                      </a:lnTo>
                      <a:lnTo>
                        <a:pt x="715" y="359"/>
                      </a:lnTo>
                      <a:lnTo>
                        <a:pt x="591" y="418"/>
                      </a:lnTo>
                      <a:lnTo>
                        <a:pt x="870" y="364"/>
                      </a:lnTo>
                      <a:lnTo>
                        <a:pt x="1127" y="314"/>
                      </a:lnTo>
                      <a:lnTo>
                        <a:pt x="815" y="284"/>
                      </a:lnTo>
                      <a:lnTo>
                        <a:pt x="591" y="299"/>
                      </a:lnTo>
                      <a:lnTo>
                        <a:pt x="432" y="253"/>
                      </a:lnTo>
                      <a:lnTo>
                        <a:pt x="621" y="239"/>
                      </a:lnTo>
                      <a:lnTo>
                        <a:pt x="725" y="260"/>
                      </a:lnTo>
                      <a:lnTo>
                        <a:pt x="934" y="214"/>
                      </a:lnTo>
                      <a:lnTo>
                        <a:pt x="1142" y="154"/>
                      </a:lnTo>
                      <a:lnTo>
                        <a:pt x="1559" y="170"/>
                      </a:lnTo>
                      <a:lnTo>
                        <a:pt x="1033" y="0"/>
                      </a:lnTo>
                      <a:lnTo>
                        <a:pt x="1043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9" name="Freeform 157"/>
                <p:cNvSpPr>
                  <a:spLocks/>
                </p:cNvSpPr>
                <p:nvPr/>
              </p:nvSpPr>
              <p:spPr bwMode="auto">
                <a:xfrm>
                  <a:off x="3879" y="2953"/>
                  <a:ext cx="184" cy="71"/>
                </a:xfrm>
                <a:custGeom>
                  <a:avLst/>
                  <a:gdLst>
                    <a:gd name="T0" fmla="*/ 0 w 738"/>
                    <a:gd name="T1" fmla="*/ 0 h 282"/>
                    <a:gd name="T2" fmla="*/ 0 w 738"/>
                    <a:gd name="T3" fmla="*/ 0 h 282"/>
                    <a:gd name="T4" fmla="*/ 0 w 738"/>
                    <a:gd name="T5" fmla="*/ 0 h 282"/>
                    <a:gd name="T6" fmla="*/ 0 w 738"/>
                    <a:gd name="T7" fmla="*/ 0 h 282"/>
                    <a:gd name="T8" fmla="*/ 0 w 738"/>
                    <a:gd name="T9" fmla="*/ 0 h 282"/>
                    <a:gd name="T10" fmla="*/ 0 w 738"/>
                    <a:gd name="T11" fmla="*/ 0 h 282"/>
                    <a:gd name="T12" fmla="*/ 0 w 738"/>
                    <a:gd name="T13" fmla="*/ 0 h 282"/>
                    <a:gd name="T14" fmla="*/ 0 w 738"/>
                    <a:gd name="T15" fmla="*/ 0 h 282"/>
                    <a:gd name="T16" fmla="*/ 0 w 738"/>
                    <a:gd name="T17" fmla="*/ 0 h 282"/>
                    <a:gd name="T18" fmla="*/ 0 w 738"/>
                    <a:gd name="T19" fmla="*/ 0 h 282"/>
                    <a:gd name="T20" fmla="*/ 0 w 738"/>
                    <a:gd name="T21" fmla="*/ 0 h 282"/>
                    <a:gd name="T22" fmla="*/ 0 w 738"/>
                    <a:gd name="T23" fmla="*/ 0 h 282"/>
                    <a:gd name="T24" fmla="*/ 0 w 738"/>
                    <a:gd name="T25" fmla="*/ 0 h 282"/>
                    <a:gd name="T26" fmla="*/ 0 w 738"/>
                    <a:gd name="T27" fmla="*/ 0 h 282"/>
                    <a:gd name="T28" fmla="*/ 0 w 738"/>
                    <a:gd name="T29" fmla="*/ 0 h 282"/>
                    <a:gd name="T30" fmla="*/ 0 w 738"/>
                    <a:gd name="T31" fmla="*/ 0 h 282"/>
                    <a:gd name="T32" fmla="*/ 0 w 738"/>
                    <a:gd name="T33" fmla="*/ 0 h 282"/>
                    <a:gd name="T34" fmla="*/ 0 w 738"/>
                    <a:gd name="T35" fmla="*/ 0 h 282"/>
                    <a:gd name="T36" fmla="*/ 0 w 738"/>
                    <a:gd name="T37" fmla="*/ 0 h 28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38"/>
                    <a:gd name="T58" fmla="*/ 0 h 282"/>
                    <a:gd name="T59" fmla="*/ 738 w 738"/>
                    <a:gd name="T60" fmla="*/ 282 h 28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38" h="282">
                      <a:moveTo>
                        <a:pt x="738" y="19"/>
                      </a:moveTo>
                      <a:lnTo>
                        <a:pt x="474" y="47"/>
                      </a:lnTo>
                      <a:lnTo>
                        <a:pt x="269" y="0"/>
                      </a:lnTo>
                      <a:lnTo>
                        <a:pt x="402" y="86"/>
                      </a:lnTo>
                      <a:lnTo>
                        <a:pt x="190" y="68"/>
                      </a:lnTo>
                      <a:lnTo>
                        <a:pt x="0" y="81"/>
                      </a:lnTo>
                      <a:lnTo>
                        <a:pt x="217" y="121"/>
                      </a:lnTo>
                      <a:lnTo>
                        <a:pt x="70" y="171"/>
                      </a:lnTo>
                      <a:lnTo>
                        <a:pt x="302" y="209"/>
                      </a:lnTo>
                      <a:lnTo>
                        <a:pt x="214" y="277"/>
                      </a:lnTo>
                      <a:lnTo>
                        <a:pt x="410" y="282"/>
                      </a:lnTo>
                      <a:lnTo>
                        <a:pt x="365" y="177"/>
                      </a:lnTo>
                      <a:lnTo>
                        <a:pt x="558" y="262"/>
                      </a:lnTo>
                      <a:lnTo>
                        <a:pt x="733" y="268"/>
                      </a:lnTo>
                      <a:lnTo>
                        <a:pt x="553" y="178"/>
                      </a:lnTo>
                      <a:lnTo>
                        <a:pt x="708" y="154"/>
                      </a:lnTo>
                      <a:lnTo>
                        <a:pt x="580" y="102"/>
                      </a:lnTo>
                      <a:lnTo>
                        <a:pt x="73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0" name="Freeform 158"/>
                <p:cNvSpPr>
                  <a:spLocks/>
                </p:cNvSpPr>
                <p:nvPr/>
              </p:nvSpPr>
              <p:spPr bwMode="auto">
                <a:xfrm>
                  <a:off x="4227" y="2898"/>
                  <a:ext cx="240" cy="78"/>
                </a:xfrm>
                <a:custGeom>
                  <a:avLst/>
                  <a:gdLst>
                    <a:gd name="T0" fmla="*/ 0 w 958"/>
                    <a:gd name="T1" fmla="*/ 0 h 310"/>
                    <a:gd name="T2" fmla="*/ 0 w 958"/>
                    <a:gd name="T3" fmla="*/ 0 h 310"/>
                    <a:gd name="T4" fmla="*/ 0 w 958"/>
                    <a:gd name="T5" fmla="*/ 0 h 310"/>
                    <a:gd name="T6" fmla="*/ 0 w 958"/>
                    <a:gd name="T7" fmla="*/ 0 h 310"/>
                    <a:gd name="T8" fmla="*/ 0 w 958"/>
                    <a:gd name="T9" fmla="*/ 0 h 310"/>
                    <a:gd name="T10" fmla="*/ 0 w 958"/>
                    <a:gd name="T11" fmla="*/ 0 h 310"/>
                    <a:gd name="T12" fmla="*/ 0 w 958"/>
                    <a:gd name="T13" fmla="*/ 0 h 310"/>
                    <a:gd name="T14" fmla="*/ 0 w 958"/>
                    <a:gd name="T15" fmla="*/ 0 h 310"/>
                    <a:gd name="T16" fmla="*/ 0 w 958"/>
                    <a:gd name="T17" fmla="*/ 0 h 310"/>
                    <a:gd name="T18" fmla="*/ 0 w 958"/>
                    <a:gd name="T19" fmla="*/ 0 h 310"/>
                    <a:gd name="T20" fmla="*/ 0 w 958"/>
                    <a:gd name="T21" fmla="*/ 0 h 310"/>
                    <a:gd name="T22" fmla="*/ 0 w 958"/>
                    <a:gd name="T23" fmla="*/ 0 h 310"/>
                    <a:gd name="T24" fmla="*/ 0 w 958"/>
                    <a:gd name="T25" fmla="*/ 0 h 310"/>
                    <a:gd name="T26" fmla="*/ 0 w 958"/>
                    <a:gd name="T27" fmla="*/ 0 h 310"/>
                    <a:gd name="T28" fmla="*/ 0 w 958"/>
                    <a:gd name="T29" fmla="*/ 0 h 310"/>
                    <a:gd name="T30" fmla="*/ 0 w 958"/>
                    <a:gd name="T31" fmla="*/ 0 h 310"/>
                    <a:gd name="T32" fmla="*/ 0 w 958"/>
                    <a:gd name="T33" fmla="*/ 0 h 310"/>
                    <a:gd name="T34" fmla="*/ 0 w 958"/>
                    <a:gd name="T35" fmla="*/ 0 h 310"/>
                    <a:gd name="T36" fmla="*/ 0 w 958"/>
                    <a:gd name="T37" fmla="*/ 0 h 310"/>
                    <a:gd name="T38" fmla="*/ 0 w 958"/>
                    <a:gd name="T39" fmla="*/ 0 h 310"/>
                    <a:gd name="T40" fmla="*/ 0 w 958"/>
                    <a:gd name="T41" fmla="*/ 0 h 310"/>
                    <a:gd name="T42" fmla="*/ 0 w 958"/>
                    <a:gd name="T43" fmla="*/ 0 h 310"/>
                    <a:gd name="T44" fmla="*/ 0 w 958"/>
                    <a:gd name="T45" fmla="*/ 0 h 310"/>
                    <a:gd name="T46" fmla="*/ 0 w 958"/>
                    <a:gd name="T47" fmla="*/ 0 h 31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58"/>
                    <a:gd name="T73" fmla="*/ 0 h 310"/>
                    <a:gd name="T74" fmla="*/ 958 w 958"/>
                    <a:gd name="T75" fmla="*/ 310 h 31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58" h="310">
                      <a:moveTo>
                        <a:pt x="660" y="126"/>
                      </a:moveTo>
                      <a:lnTo>
                        <a:pt x="526" y="41"/>
                      </a:lnTo>
                      <a:lnTo>
                        <a:pt x="371" y="0"/>
                      </a:lnTo>
                      <a:lnTo>
                        <a:pt x="471" y="80"/>
                      </a:lnTo>
                      <a:lnTo>
                        <a:pt x="267" y="26"/>
                      </a:lnTo>
                      <a:lnTo>
                        <a:pt x="317" y="96"/>
                      </a:lnTo>
                      <a:lnTo>
                        <a:pt x="192" y="61"/>
                      </a:lnTo>
                      <a:lnTo>
                        <a:pt x="0" y="96"/>
                      </a:lnTo>
                      <a:lnTo>
                        <a:pt x="187" y="116"/>
                      </a:lnTo>
                      <a:lnTo>
                        <a:pt x="64" y="140"/>
                      </a:lnTo>
                      <a:lnTo>
                        <a:pt x="298" y="181"/>
                      </a:lnTo>
                      <a:lnTo>
                        <a:pt x="292" y="126"/>
                      </a:lnTo>
                      <a:lnTo>
                        <a:pt x="471" y="191"/>
                      </a:lnTo>
                      <a:lnTo>
                        <a:pt x="421" y="111"/>
                      </a:lnTo>
                      <a:lnTo>
                        <a:pt x="610" y="181"/>
                      </a:lnTo>
                      <a:lnTo>
                        <a:pt x="560" y="215"/>
                      </a:lnTo>
                      <a:lnTo>
                        <a:pt x="729" y="245"/>
                      </a:lnTo>
                      <a:lnTo>
                        <a:pt x="695" y="191"/>
                      </a:lnTo>
                      <a:lnTo>
                        <a:pt x="819" y="205"/>
                      </a:lnTo>
                      <a:lnTo>
                        <a:pt x="958" y="310"/>
                      </a:lnTo>
                      <a:lnTo>
                        <a:pt x="793" y="131"/>
                      </a:lnTo>
                      <a:lnTo>
                        <a:pt x="620" y="36"/>
                      </a:lnTo>
                      <a:lnTo>
                        <a:pt x="660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1" name="Freeform 159"/>
                <p:cNvSpPr>
                  <a:spLocks/>
                </p:cNvSpPr>
                <p:nvPr/>
              </p:nvSpPr>
              <p:spPr bwMode="auto">
                <a:xfrm>
                  <a:off x="4099" y="3017"/>
                  <a:ext cx="320" cy="69"/>
                </a:xfrm>
                <a:custGeom>
                  <a:avLst/>
                  <a:gdLst>
                    <a:gd name="T0" fmla="*/ 0 w 1277"/>
                    <a:gd name="T1" fmla="*/ 0 h 275"/>
                    <a:gd name="T2" fmla="*/ 0 w 1277"/>
                    <a:gd name="T3" fmla="*/ 0 h 275"/>
                    <a:gd name="T4" fmla="*/ 0 w 1277"/>
                    <a:gd name="T5" fmla="*/ 0 h 275"/>
                    <a:gd name="T6" fmla="*/ 0 w 1277"/>
                    <a:gd name="T7" fmla="*/ 0 h 275"/>
                    <a:gd name="T8" fmla="*/ 0 w 1277"/>
                    <a:gd name="T9" fmla="*/ 0 h 275"/>
                    <a:gd name="T10" fmla="*/ 0 w 1277"/>
                    <a:gd name="T11" fmla="*/ 0 h 275"/>
                    <a:gd name="T12" fmla="*/ 0 w 1277"/>
                    <a:gd name="T13" fmla="*/ 0 h 275"/>
                    <a:gd name="T14" fmla="*/ 0 w 1277"/>
                    <a:gd name="T15" fmla="*/ 0 h 275"/>
                    <a:gd name="T16" fmla="*/ 0 w 1277"/>
                    <a:gd name="T17" fmla="*/ 0 h 275"/>
                    <a:gd name="T18" fmla="*/ 0 w 1277"/>
                    <a:gd name="T19" fmla="*/ 0 h 275"/>
                    <a:gd name="T20" fmla="*/ 0 w 1277"/>
                    <a:gd name="T21" fmla="*/ 0 h 275"/>
                    <a:gd name="T22" fmla="*/ 0 w 1277"/>
                    <a:gd name="T23" fmla="*/ 0 h 275"/>
                    <a:gd name="T24" fmla="*/ 0 w 1277"/>
                    <a:gd name="T25" fmla="*/ 0 h 275"/>
                    <a:gd name="T26" fmla="*/ 0 w 1277"/>
                    <a:gd name="T27" fmla="*/ 0 h 275"/>
                    <a:gd name="T28" fmla="*/ 0 w 1277"/>
                    <a:gd name="T29" fmla="*/ 0 h 275"/>
                    <a:gd name="T30" fmla="*/ 0 w 1277"/>
                    <a:gd name="T31" fmla="*/ 0 h 275"/>
                    <a:gd name="T32" fmla="*/ 0 w 1277"/>
                    <a:gd name="T33" fmla="*/ 0 h 275"/>
                    <a:gd name="T34" fmla="*/ 0 w 1277"/>
                    <a:gd name="T35" fmla="*/ 0 h 275"/>
                    <a:gd name="T36" fmla="*/ 0 w 1277"/>
                    <a:gd name="T37" fmla="*/ 0 h 275"/>
                    <a:gd name="T38" fmla="*/ 0 w 1277"/>
                    <a:gd name="T39" fmla="*/ 0 h 275"/>
                    <a:gd name="T40" fmla="*/ 0 w 1277"/>
                    <a:gd name="T41" fmla="*/ 0 h 275"/>
                    <a:gd name="T42" fmla="*/ 0 w 1277"/>
                    <a:gd name="T43" fmla="*/ 0 h 27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277"/>
                    <a:gd name="T67" fmla="*/ 0 h 275"/>
                    <a:gd name="T68" fmla="*/ 1277 w 1277"/>
                    <a:gd name="T69" fmla="*/ 275 h 275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277" h="275">
                      <a:moveTo>
                        <a:pt x="450" y="20"/>
                      </a:moveTo>
                      <a:lnTo>
                        <a:pt x="386" y="69"/>
                      </a:lnTo>
                      <a:lnTo>
                        <a:pt x="535" y="85"/>
                      </a:lnTo>
                      <a:lnTo>
                        <a:pt x="487" y="133"/>
                      </a:lnTo>
                      <a:lnTo>
                        <a:pt x="805" y="84"/>
                      </a:lnTo>
                      <a:lnTo>
                        <a:pt x="687" y="137"/>
                      </a:lnTo>
                      <a:lnTo>
                        <a:pt x="877" y="146"/>
                      </a:lnTo>
                      <a:lnTo>
                        <a:pt x="1103" y="60"/>
                      </a:lnTo>
                      <a:lnTo>
                        <a:pt x="1277" y="148"/>
                      </a:lnTo>
                      <a:lnTo>
                        <a:pt x="1085" y="113"/>
                      </a:lnTo>
                      <a:lnTo>
                        <a:pt x="861" y="206"/>
                      </a:lnTo>
                      <a:lnTo>
                        <a:pt x="468" y="275"/>
                      </a:lnTo>
                      <a:lnTo>
                        <a:pt x="522" y="217"/>
                      </a:lnTo>
                      <a:lnTo>
                        <a:pt x="233" y="231"/>
                      </a:lnTo>
                      <a:lnTo>
                        <a:pt x="270" y="157"/>
                      </a:lnTo>
                      <a:lnTo>
                        <a:pt x="34" y="161"/>
                      </a:lnTo>
                      <a:lnTo>
                        <a:pt x="165" y="104"/>
                      </a:lnTo>
                      <a:lnTo>
                        <a:pt x="0" y="47"/>
                      </a:lnTo>
                      <a:lnTo>
                        <a:pt x="348" y="48"/>
                      </a:lnTo>
                      <a:lnTo>
                        <a:pt x="257" y="0"/>
                      </a:lnTo>
                      <a:lnTo>
                        <a:pt x="45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2" name="Freeform 160"/>
                <p:cNvSpPr>
                  <a:spLocks/>
                </p:cNvSpPr>
                <p:nvPr/>
              </p:nvSpPr>
              <p:spPr bwMode="auto">
                <a:xfrm>
                  <a:off x="4392" y="3031"/>
                  <a:ext cx="204" cy="392"/>
                </a:xfrm>
                <a:custGeom>
                  <a:avLst/>
                  <a:gdLst>
                    <a:gd name="T0" fmla="*/ 0 w 817"/>
                    <a:gd name="T1" fmla="*/ 0 h 1566"/>
                    <a:gd name="T2" fmla="*/ 0 w 817"/>
                    <a:gd name="T3" fmla="*/ 0 h 1566"/>
                    <a:gd name="T4" fmla="*/ 0 w 817"/>
                    <a:gd name="T5" fmla="*/ 0 h 1566"/>
                    <a:gd name="T6" fmla="*/ 0 w 817"/>
                    <a:gd name="T7" fmla="*/ 0 h 1566"/>
                    <a:gd name="T8" fmla="*/ 0 w 817"/>
                    <a:gd name="T9" fmla="*/ 0 h 1566"/>
                    <a:gd name="T10" fmla="*/ 0 w 817"/>
                    <a:gd name="T11" fmla="*/ 0 h 1566"/>
                    <a:gd name="T12" fmla="*/ 0 w 817"/>
                    <a:gd name="T13" fmla="*/ 0 h 1566"/>
                    <a:gd name="T14" fmla="*/ 0 w 817"/>
                    <a:gd name="T15" fmla="*/ 0 h 1566"/>
                    <a:gd name="T16" fmla="*/ 0 w 817"/>
                    <a:gd name="T17" fmla="*/ 0 h 1566"/>
                    <a:gd name="T18" fmla="*/ 0 w 817"/>
                    <a:gd name="T19" fmla="*/ 0 h 1566"/>
                    <a:gd name="T20" fmla="*/ 0 w 817"/>
                    <a:gd name="T21" fmla="*/ 0 h 1566"/>
                    <a:gd name="T22" fmla="*/ 0 w 817"/>
                    <a:gd name="T23" fmla="*/ 0 h 1566"/>
                    <a:gd name="T24" fmla="*/ 0 w 817"/>
                    <a:gd name="T25" fmla="*/ 0 h 1566"/>
                    <a:gd name="T26" fmla="*/ 0 w 817"/>
                    <a:gd name="T27" fmla="*/ 0 h 1566"/>
                    <a:gd name="T28" fmla="*/ 0 w 817"/>
                    <a:gd name="T29" fmla="*/ 0 h 1566"/>
                    <a:gd name="T30" fmla="*/ 0 w 817"/>
                    <a:gd name="T31" fmla="*/ 0 h 1566"/>
                    <a:gd name="T32" fmla="*/ 0 w 817"/>
                    <a:gd name="T33" fmla="*/ 0 h 1566"/>
                    <a:gd name="T34" fmla="*/ 0 w 817"/>
                    <a:gd name="T35" fmla="*/ 0 h 1566"/>
                    <a:gd name="T36" fmla="*/ 0 w 817"/>
                    <a:gd name="T37" fmla="*/ 0 h 1566"/>
                    <a:gd name="T38" fmla="*/ 0 w 817"/>
                    <a:gd name="T39" fmla="*/ 0 h 1566"/>
                    <a:gd name="T40" fmla="*/ 0 w 817"/>
                    <a:gd name="T41" fmla="*/ 0 h 1566"/>
                    <a:gd name="T42" fmla="*/ 0 w 817"/>
                    <a:gd name="T43" fmla="*/ 0 h 1566"/>
                    <a:gd name="T44" fmla="*/ 0 w 817"/>
                    <a:gd name="T45" fmla="*/ 0 h 1566"/>
                    <a:gd name="T46" fmla="*/ 0 w 817"/>
                    <a:gd name="T47" fmla="*/ 0 h 1566"/>
                    <a:gd name="T48" fmla="*/ 0 w 817"/>
                    <a:gd name="T49" fmla="*/ 0 h 1566"/>
                    <a:gd name="T50" fmla="*/ 0 w 817"/>
                    <a:gd name="T51" fmla="*/ 0 h 1566"/>
                    <a:gd name="T52" fmla="*/ 0 w 817"/>
                    <a:gd name="T53" fmla="*/ 0 h 1566"/>
                    <a:gd name="T54" fmla="*/ 0 w 817"/>
                    <a:gd name="T55" fmla="*/ 0 h 1566"/>
                    <a:gd name="T56" fmla="*/ 0 w 817"/>
                    <a:gd name="T57" fmla="*/ 0 h 1566"/>
                    <a:gd name="T58" fmla="*/ 0 w 817"/>
                    <a:gd name="T59" fmla="*/ 0 h 1566"/>
                    <a:gd name="T60" fmla="*/ 0 w 817"/>
                    <a:gd name="T61" fmla="*/ 0 h 1566"/>
                    <a:gd name="T62" fmla="*/ 0 w 817"/>
                    <a:gd name="T63" fmla="*/ 0 h 1566"/>
                    <a:gd name="T64" fmla="*/ 0 w 817"/>
                    <a:gd name="T65" fmla="*/ 0 h 1566"/>
                    <a:gd name="T66" fmla="*/ 0 w 817"/>
                    <a:gd name="T67" fmla="*/ 0 h 1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817"/>
                    <a:gd name="T103" fmla="*/ 0 h 1566"/>
                    <a:gd name="T104" fmla="*/ 817 w 817"/>
                    <a:gd name="T105" fmla="*/ 1566 h 1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817" h="1566">
                      <a:moveTo>
                        <a:pt x="378" y="237"/>
                      </a:moveTo>
                      <a:lnTo>
                        <a:pt x="316" y="191"/>
                      </a:lnTo>
                      <a:lnTo>
                        <a:pt x="161" y="238"/>
                      </a:lnTo>
                      <a:lnTo>
                        <a:pt x="180" y="205"/>
                      </a:lnTo>
                      <a:lnTo>
                        <a:pt x="0" y="221"/>
                      </a:lnTo>
                      <a:lnTo>
                        <a:pt x="85" y="185"/>
                      </a:lnTo>
                      <a:lnTo>
                        <a:pt x="31" y="169"/>
                      </a:lnTo>
                      <a:lnTo>
                        <a:pt x="85" y="141"/>
                      </a:lnTo>
                      <a:lnTo>
                        <a:pt x="237" y="163"/>
                      </a:lnTo>
                      <a:lnTo>
                        <a:pt x="189" y="120"/>
                      </a:lnTo>
                      <a:lnTo>
                        <a:pt x="320" y="151"/>
                      </a:lnTo>
                      <a:lnTo>
                        <a:pt x="297" y="91"/>
                      </a:lnTo>
                      <a:lnTo>
                        <a:pt x="201" y="21"/>
                      </a:lnTo>
                      <a:lnTo>
                        <a:pt x="314" y="40"/>
                      </a:lnTo>
                      <a:lnTo>
                        <a:pt x="322" y="0"/>
                      </a:lnTo>
                      <a:lnTo>
                        <a:pt x="478" y="58"/>
                      </a:lnTo>
                      <a:lnTo>
                        <a:pt x="539" y="172"/>
                      </a:lnTo>
                      <a:lnTo>
                        <a:pt x="445" y="80"/>
                      </a:lnTo>
                      <a:lnTo>
                        <a:pt x="374" y="70"/>
                      </a:lnTo>
                      <a:lnTo>
                        <a:pt x="461" y="198"/>
                      </a:lnTo>
                      <a:lnTo>
                        <a:pt x="418" y="237"/>
                      </a:lnTo>
                      <a:lnTo>
                        <a:pt x="589" y="392"/>
                      </a:lnTo>
                      <a:lnTo>
                        <a:pt x="522" y="385"/>
                      </a:lnTo>
                      <a:lnTo>
                        <a:pt x="601" y="488"/>
                      </a:lnTo>
                      <a:lnTo>
                        <a:pt x="670" y="826"/>
                      </a:lnTo>
                      <a:lnTo>
                        <a:pt x="680" y="957"/>
                      </a:lnTo>
                      <a:lnTo>
                        <a:pt x="817" y="1113"/>
                      </a:lnTo>
                      <a:lnTo>
                        <a:pt x="764" y="1135"/>
                      </a:lnTo>
                      <a:lnTo>
                        <a:pt x="755" y="1566"/>
                      </a:lnTo>
                      <a:lnTo>
                        <a:pt x="670" y="1034"/>
                      </a:lnTo>
                      <a:lnTo>
                        <a:pt x="591" y="706"/>
                      </a:lnTo>
                      <a:lnTo>
                        <a:pt x="494" y="491"/>
                      </a:lnTo>
                      <a:lnTo>
                        <a:pt x="378" y="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3" name="Freeform 161"/>
                <p:cNvSpPr>
                  <a:spLocks/>
                </p:cNvSpPr>
                <p:nvPr/>
              </p:nvSpPr>
              <p:spPr bwMode="auto">
                <a:xfrm>
                  <a:off x="4130" y="3144"/>
                  <a:ext cx="153" cy="98"/>
                </a:xfrm>
                <a:custGeom>
                  <a:avLst/>
                  <a:gdLst>
                    <a:gd name="T0" fmla="*/ 0 w 610"/>
                    <a:gd name="T1" fmla="*/ 0 h 392"/>
                    <a:gd name="T2" fmla="*/ 0 w 610"/>
                    <a:gd name="T3" fmla="*/ 0 h 392"/>
                    <a:gd name="T4" fmla="*/ 0 w 610"/>
                    <a:gd name="T5" fmla="*/ 0 h 392"/>
                    <a:gd name="T6" fmla="*/ 0 w 610"/>
                    <a:gd name="T7" fmla="*/ 0 h 392"/>
                    <a:gd name="T8" fmla="*/ 0 w 610"/>
                    <a:gd name="T9" fmla="*/ 0 h 392"/>
                    <a:gd name="T10" fmla="*/ 0 w 610"/>
                    <a:gd name="T11" fmla="*/ 0 h 392"/>
                    <a:gd name="T12" fmla="*/ 0 w 610"/>
                    <a:gd name="T13" fmla="*/ 0 h 392"/>
                    <a:gd name="T14" fmla="*/ 0 w 610"/>
                    <a:gd name="T15" fmla="*/ 0 h 392"/>
                    <a:gd name="T16" fmla="*/ 0 w 610"/>
                    <a:gd name="T17" fmla="*/ 0 h 392"/>
                    <a:gd name="T18" fmla="*/ 0 w 610"/>
                    <a:gd name="T19" fmla="*/ 0 h 392"/>
                    <a:gd name="T20" fmla="*/ 0 w 610"/>
                    <a:gd name="T21" fmla="*/ 0 h 392"/>
                    <a:gd name="T22" fmla="*/ 0 w 610"/>
                    <a:gd name="T23" fmla="*/ 0 h 392"/>
                    <a:gd name="T24" fmla="*/ 0 w 610"/>
                    <a:gd name="T25" fmla="*/ 0 h 392"/>
                    <a:gd name="T26" fmla="*/ 0 w 610"/>
                    <a:gd name="T27" fmla="*/ 0 h 392"/>
                    <a:gd name="T28" fmla="*/ 0 w 610"/>
                    <a:gd name="T29" fmla="*/ 0 h 392"/>
                    <a:gd name="T30" fmla="*/ 0 w 610"/>
                    <a:gd name="T31" fmla="*/ 0 h 392"/>
                    <a:gd name="T32" fmla="*/ 0 w 610"/>
                    <a:gd name="T33" fmla="*/ 0 h 392"/>
                    <a:gd name="T34" fmla="*/ 0 w 610"/>
                    <a:gd name="T35" fmla="*/ 0 h 392"/>
                    <a:gd name="T36" fmla="*/ 0 w 610"/>
                    <a:gd name="T37" fmla="*/ 0 h 392"/>
                    <a:gd name="T38" fmla="*/ 0 w 610"/>
                    <a:gd name="T39" fmla="*/ 0 h 392"/>
                    <a:gd name="T40" fmla="*/ 0 w 610"/>
                    <a:gd name="T41" fmla="*/ 0 h 392"/>
                    <a:gd name="T42" fmla="*/ 0 w 610"/>
                    <a:gd name="T43" fmla="*/ 0 h 392"/>
                    <a:gd name="T44" fmla="*/ 0 w 610"/>
                    <a:gd name="T45" fmla="*/ 0 h 392"/>
                    <a:gd name="T46" fmla="*/ 0 w 610"/>
                    <a:gd name="T47" fmla="*/ 0 h 392"/>
                    <a:gd name="T48" fmla="*/ 0 w 610"/>
                    <a:gd name="T49" fmla="*/ 0 h 392"/>
                    <a:gd name="T50" fmla="*/ 0 w 610"/>
                    <a:gd name="T51" fmla="*/ 0 h 392"/>
                    <a:gd name="T52" fmla="*/ 0 w 610"/>
                    <a:gd name="T53" fmla="*/ 0 h 392"/>
                    <a:gd name="T54" fmla="*/ 0 w 610"/>
                    <a:gd name="T55" fmla="*/ 0 h 392"/>
                    <a:gd name="T56" fmla="*/ 0 w 610"/>
                    <a:gd name="T57" fmla="*/ 0 h 392"/>
                    <a:gd name="T58" fmla="*/ 0 w 610"/>
                    <a:gd name="T59" fmla="*/ 0 h 392"/>
                    <a:gd name="T60" fmla="*/ 0 w 610"/>
                    <a:gd name="T61" fmla="*/ 0 h 392"/>
                    <a:gd name="T62" fmla="*/ 0 w 610"/>
                    <a:gd name="T63" fmla="*/ 0 h 39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10"/>
                    <a:gd name="T97" fmla="*/ 0 h 392"/>
                    <a:gd name="T98" fmla="*/ 610 w 610"/>
                    <a:gd name="T99" fmla="*/ 392 h 39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10" h="392">
                      <a:moveTo>
                        <a:pt x="435" y="26"/>
                      </a:moveTo>
                      <a:lnTo>
                        <a:pt x="250" y="0"/>
                      </a:lnTo>
                      <a:lnTo>
                        <a:pt x="285" y="48"/>
                      </a:lnTo>
                      <a:lnTo>
                        <a:pt x="123" y="35"/>
                      </a:lnTo>
                      <a:lnTo>
                        <a:pt x="0" y="66"/>
                      </a:lnTo>
                      <a:lnTo>
                        <a:pt x="153" y="88"/>
                      </a:lnTo>
                      <a:lnTo>
                        <a:pt x="39" y="106"/>
                      </a:lnTo>
                      <a:lnTo>
                        <a:pt x="139" y="128"/>
                      </a:lnTo>
                      <a:lnTo>
                        <a:pt x="100" y="154"/>
                      </a:lnTo>
                      <a:lnTo>
                        <a:pt x="214" y="203"/>
                      </a:lnTo>
                      <a:lnTo>
                        <a:pt x="153" y="242"/>
                      </a:lnTo>
                      <a:lnTo>
                        <a:pt x="259" y="277"/>
                      </a:lnTo>
                      <a:lnTo>
                        <a:pt x="197" y="313"/>
                      </a:lnTo>
                      <a:lnTo>
                        <a:pt x="105" y="326"/>
                      </a:lnTo>
                      <a:lnTo>
                        <a:pt x="223" y="352"/>
                      </a:lnTo>
                      <a:lnTo>
                        <a:pt x="294" y="392"/>
                      </a:lnTo>
                      <a:lnTo>
                        <a:pt x="280" y="335"/>
                      </a:lnTo>
                      <a:lnTo>
                        <a:pt x="355" y="343"/>
                      </a:lnTo>
                      <a:lnTo>
                        <a:pt x="325" y="299"/>
                      </a:lnTo>
                      <a:lnTo>
                        <a:pt x="469" y="299"/>
                      </a:lnTo>
                      <a:lnTo>
                        <a:pt x="303" y="242"/>
                      </a:lnTo>
                      <a:lnTo>
                        <a:pt x="501" y="237"/>
                      </a:lnTo>
                      <a:lnTo>
                        <a:pt x="610" y="194"/>
                      </a:lnTo>
                      <a:lnTo>
                        <a:pt x="426" y="203"/>
                      </a:lnTo>
                      <a:lnTo>
                        <a:pt x="439" y="167"/>
                      </a:lnTo>
                      <a:lnTo>
                        <a:pt x="255" y="176"/>
                      </a:lnTo>
                      <a:lnTo>
                        <a:pt x="298" y="128"/>
                      </a:lnTo>
                      <a:lnTo>
                        <a:pt x="197" y="66"/>
                      </a:lnTo>
                      <a:lnTo>
                        <a:pt x="391" y="83"/>
                      </a:lnTo>
                      <a:lnTo>
                        <a:pt x="328" y="44"/>
                      </a:lnTo>
                      <a:lnTo>
                        <a:pt x="4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4" name="Freeform 162"/>
                <p:cNvSpPr>
                  <a:spLocks/>
                </p:cNvSpPr>
                <p:nvPr/>
              </p:nvSpPr>
              <p:spPr bwMode="auto">
                <a:xfrm>
                  <a:off x="4180" y="3240"/>
                  <a:ext cx="178" cy="43"/>
                </a:xfrm>
                <a:custGeom>
                  <a:avLst/>
                  <a:gdLst>
                    <a:gd name="T0" fmla="*/ 0 w 712"/>
                    <a:gd name="T1" fmla="*/ 0 h 171"/>
                    <a:gd name="T2" fmla="*/ 0 w 712"/>
                    <a:gd name="T3" fmla="*/ 0 h 171"/>
                    <a:gd name="T4" fmla="*/ 0 w 712"/>
                    <a:gd name="T5" fmla="*/ 0 h 171"/>
                    <a:gd name="T6" fmla="*/ 0 w 712"/>
                    <a:gd name="T7" fmla="*/ 0 h 171"/>
                    <a:gd name="T8" fmla="*/ 0 w 712"/>
                    <a:gd name="T9" fmla="*/ 0 h 171"/>
                    <a:gd name="T10" fmla="*/ 0 w 712"/>
                    <a:gd name="T11" fmla="*/ 0 h 171"/>
                    <a:gd name="T12" fmla="*/ 0 w 712"/>
                    <a:gd name="T13" fmla="*/ 0 h 171"/>
                    <a:gd name="T14" fmla="*/ 0 w 712"/>
                    <a:gd name="T15" fmla="*/ 0 h 171"/>
                    <a:gd name="T16" fmla="*/ 0 w 712"/>
                    <a:gd name="T17" fmla="*/ 0 h 171"/>
                    <a:gd name="T18" fmla="*/ 0 w 712"/>
                    <a:gd name="T19" fmla="*/ 0 h 171"/>
                    <a:gd name="T20" fmla="*/ 0 w 712"/>
                    <a:gd name="T21" fmla="*/ 0 h 171"/>
                    <a:gd name="T22" fmla="*/ 0 w 712"/>
                    <a:gd name="T23" fmla="*/ 0 h 171"/>
                    <a:gd name="T24" fmla="*/ 0 w 712"/>
                    <a:gd name="T25" fmla="*/ 0 h 171"/>
                    <a:gd name="T26" fmla="*/ 0 w 712"/>
                    <a:gd name="T27" fmla="*/ 0 h 171"/>
                    <a:gd name="T28" fmla="*/ 0 w 712"/>
                    <a:gd name="T29" fmla="*/ 0 h 171"/>
                    <a:gd name="T30" fmla="*/ 0 w 712"/>
                    <a:gd name="T31" fmla="*/ 0 h 171"/>
                    <a:gd name="T32" fmla="*/ 0 w 712"/>
                    <a:gd name="T33" fmla="*/ 0 h 171"/>
                    <a:gd name="T34" fmla="*/ 0 w 712"/>
                    <a:gd name="T35" fmla="*/ 0 h 17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12"/>
                    <a:gd name="T55" fmla="*/ 0 h 171"/>
                    <a:gd name="T56" fmla="*/ 712 w 712"/>
                    <a:gd name="T57" fmla="*/ 171 h 17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12" h="171">
                      <a:moveTo>
                        <a:pt x="0" y="30"/>
                      </a:moveTo>
                      <a:lnTo>
                        <a:pt x="101" y="83"/>
                      </a:lnTo>
                      <a:lnTo>
                        <a:pt x="71" y="110"/>
                      </a:lnTo>
                      <a:lnTo>
                        <a:pt x="254" y="128"/>
                      </a:lnTo>
                      <a:lnTo>
                        <a:pt x="189" y="158"/>
                      </a:lnTo>
                      <a:lnTo>
                        <a:pt x="369" y="171"/>
                      </a:lnTo>
                      <a:lnTo>
                        <a:pt x="575" y="83"/>
                      </a:lnTo>
                      <a:lnTo>
                        <a:pt x="712" y="83"/>
                      </a:lnTo>
                      <a:lnTo>
                        <a:pt x="435" y="0"/>
                      </a:lnTo>
                      <a:lnTo>
                        <a:pt x="488" y="62"/>
                      </a:lnTo>
                      <a:lnTo>
                        <a:pt x="431" y="75"/>
                      </a:lnTo>
                      <a:lnTo>
                        <a:pt x="251" y="9"/>
                      </a:lnTo>
                      <a:lnTo>
                        <a:pt x="334" y="69"/>
                      </a:lnTo>
                      <a:lnTo>
                        <a:pt x="260" y="62"/>
                      </a:lnTo>
                      <a:lnTo>
                        <a:pt x="154" y="30"/>
                      </a:lnTo>
                      <a:lnTo>
                        <a:pt x="185" y="6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5" name="Freeform 163"/>
                <p:cNvSpPr>
                  <a:spLocks/>
                </p:cNvSpPr>
                <p:nvPr/>
              </p:nvSpPr>
              <p:spPr bwMode="auto">
                <a:xfrm>
                  <a:off x="4347" y="3188"/>
                  <a:ext cx="181" cy="238"/>
                </a:xfrm>
                <a:custGeom>
                  <a:avLst/>
                  <a:gdLst>
                    <a:gd name="T0" fmla="*/ 0 w 725"/>
                    <a:gd name="T1" fmla="*/ 0 h 950"/>
                    <a:gd name="T2" fmla="*/ 0 w 725"/>
                    <a:gd name="T3" fmla="*/ 0 h 950"/>
                    <a:gd name="T4" fmla="*/ 0 w 725"/>
                    <a:gd name="T5" fmla="*/ 0 h 950"/>
                    <a:gd name="T6" fmla="*/ 0 w 725"/>
                    <a:gd name="T7" fmla="*/ 0 h 950"/>
                    <a:gd name="T8" fmla="*/ 0 w 725"/>
                    <a:gd name="T9" fmla="*/ 0 h 950"/>
                    <a:gd name="T10" fmla="*/ 0 w 725"/>
                    <a:gd name="T11" fmla="*/ 0 h 950"/>
                    <a:gd name="T12" fmla="*/ 0 w 725"/>
                    <a:gd name="T13" fmla="*/ 0 h 950"/>
                    <a:gd name="T14" fmla="*/ 0 w 725"/>
                    <a:gd name="T15" fmla="*/ 0 h 950"/>
                    <a:gd name="T16" fmla="*/ 0 w 725"/>
                    <a:gd name="T17" fmla="*/ 0 h 950"/>
                    <a:gd name="T18" fmla="*/ 0 w 725"/>
                    <a:gd name="T19" fmla="*/ 0 h 950"/>
                    <a:gd name="T20" fmla="*/ 0 w 725"/>
                    <a:gd name="T21" fmla="*/ 0 h 950"/>
                    <a:gd name="T22" fmla="*/ 0 w 725"/>
                    <a:gd name="T23" fmla="*/ 0 h 950"/>
                    <a:gd name="T24" fmla="*/ 0 w 725"/>
                    <a:gd name="T25" fmla="*/ 0 h 950"/>
                    <a:gd name="T26" fmla="*/ 0 w 725"/>
                    <a:gd name="T27" fmla="*/ 0 h 950"/>
                    <a:gd name="T28" fmla="*/ 0 w 725"/>
                    <a:gd name="T29" fmla="*/ 0 h 950"/>
                    <a:gd name="T30" fmla="*/ 0 w 725"/>
                    <a:gd name="T31" fmla="*/ 0 h 950"/>
                    <a:gd name="T32" fmla="*/ 0 w 725"/>
                    <a:gd name="T33" fmla="*/ 0 h 950"/>
                    <a:gd name="T34" fmla="*/ 0 w 725"/>
                    <a:gd name="T35" fmla="*/ 0 h 950"/>
                    <a:gd name="T36" fmla="*/ 0 w 725"/>
                    <a:gd name="T37" fmla="*/ 0 h 950"/>
                    <a:gd name="T38" fmla="*/ 0 w 725"/>
                    <a:gd name="T39" fmla="*/ 0 h 950"/>
                    <a:gd name="T40" fmla="*/ 0 w 725"/>
                    <a:gd name="T41" fmla="*/ 0 h 950"/>
                    <a:gd name="T42" fmla="*/ 0 w 725"/>
                    <a:gd name="T43" fmla="*/ 0 h 950"/>
                    <a:gd name="T44" fmla="*/ 0 w 725"/>
                    <a:gd name="T45" fmla="*/ 0 h 950"/>
                    <a:gd name="T46" fmla="*/ 0 w 725"/>
                    <a:gd name="T47" fmla="*/ 0 h 950"/>
                    <a:gd name="T48" fmla="*/ 0 w 725"/>
                    <a:gd name="T49" fmla="*/ 0 h 950"/>
                    <a:gd name="T50" fmla="*/ 0 w 725"/>
                    <a:gd name="T51" fmla="*/ 0 h 950"/>
                    <a:gd name="T52" fmla="*/ 0 w 725"/>
                    <a:gd name="T53" fmla="*/ 0 h 950"/>
                    <a:gd name="T54" fmla="*/ 0 w 725"/>
                    <a:gd name="T55" fmla="*/ 0 h 950"/>
                    <a:gd name="T56" fmla="*/ 0 w 725"/>
                    <a:gd name="T57" fmla="*/ 0 h 950"/>
                    <a:gd name="T58" fmla="*/ 0 w 725"/>
                    <a:gd name="T59" fmla="*/ 0 h 950"/>
                    <a:gd name="T60" fmla="*/ 0 w 725"/>
                    <a:gd name="T61" fmla="*/ 0 h 950"/>
                    <a:gd name="T62" fmla="*/ 0 w 725"/>
                    <a:gd name="T63" fmla="*/ 0 h 950"/>
                    <a:gd name="T64" fmla="*/ 0 w 725"/>
                    <a:gd name="T65" fmla="*/ 0 h 950"/>
                    <a:gd name="T66" fmla="*/ 0 w 725"/>
                    <a:gd name="T67" fmla="*/ 0 h 950"/>
                    <a:gd name="T68" fmla="*/ 0 w 725"/>
                    <a:gd name="T69" fmla="*/ 0 h 950"/>
                    <a:gd name="T70" fmla="*/ 0 w 725"/>
                    <a:gd name="T71" fmla="*/ 0 h 95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25"/>
                    <a:gd name="T109" fmla="*/ 0 h 950"/>
                    <a:gd name="T110" fmla="*/ 725 w 725"/>
                    <a:gd name="T111" fmla="*/ 950 h 95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25" h="950">
                      <a:moveTo>
                        <a:pt x="0" y="44"/>
                      </a:moveTo>
                      <a:lnTo>
                        <a:pt x="155" y="181"/>
                      </a:lnTo>
                      <a:lnTo>
                        <a:pt x="213" y="298"/>
                      </a:lnTo>
                      <a:lnTo>
                        <a:pt x="223" y="363"/>
                      </a:lnTo>
                      <a:lnTo>
                        <a:pt x="323" y="378"/>
                      </a:lnTo>
                      <a:lnTo>
                        <a:pt x="295" y="396"/>
                      </a:lnTo>
                      <a:lnTo>
                        <a:pt x="371" y="393"/>
                      </a:lnTo>
                      <a:lnTo>
                        <a:pt x="318" y="427"/>
                      </a:lnTo>
                      <a:lnTo>
                        <a:pt x="472" y="406"/>
                      </a:lnTo>
                      <a:lnTo>
                        <a:pt x="533" y="443"/>
                      </a:lnTo>
                      <a:lnTo>
                        <a:pt x="725" y="950"/>
                      </a:lnTo>
                      <a:lnTo>
                        <a:pt x="710" y="855"/>
                      </a:lnTo>
                      <a:lnTo>
                        <a:pt x="586" y="498"/>
                      </a:lnTo>
                      <a:lnTo>
                        <a:pt x="531" y="408"/>
                      </a:lnTo>
                      <a:lnTo>
                        <a:pt x="572" y="374"/>
                      </a:lnTo>
                      <a:lnTo>
                        <a:pt x="540" y="341"/>
                      </a:lnTo>
                      <a:lnTo>
                        <a:pt x="533" y="361"/>
                      </a:lnTo>
                      <a:lnTo>
                        <a:pt x="493" y="296"/>
                      </a:lnTo>
                      <a:lnTo>
                        <a:pt x="481" y="344"/>
                      </a:lnTo>
                      <a:lnTo>
                        <a:pt x="440" y="328"/>
                      </a:lnTo>
                      <a:lnTo>
                        <a:pt x="392" y="275"/>
                      </a:lnTo>
                      <a:lnTo>
                        <a:pt x="399" y="339"/>
                      </a:lnTo>
                      <a:lnTo>
                        <a:pt x="336" y="287"/>
                      </a:lnTo>
                      <a:lnTo>
                        <a:pt x="290" y="259"/>
                      </a:lnTo>
                      <a:lnTo>
                        <a:pt x="270" y="301"/>
                      </a:lnTo>
                      <a:lnTo>
                        <a:pt x="207" y="224"/>
                      </a:lnTo>
                      <a:lnTo>
                        <a:pt x="352" y="226"/>
                      </a:lnTo>
                      <a:lnTo>
                        <a:pt x="274" y="194"/>
                      </a:lnTo>
                      <a:lnTo>
                        <a:pt x="379" y="185"/>
                      </a:lnTo>
                      <a:lnTo>
                        <a:pt x="190" y="137"/>
                      </a:lnTo>
                      <a:lnTo>
                        <a:pt x="247" y="110"/>
                      </a:lnTo>
                      <a:lnTo>
                        <a:pt x="179" y="93"/>
                      </a:lnTo>
                      <a:lnTo>
                        <a:pt x="37" y="0"/>
                      </a:lnTo>
                      <a:lnTo>
                        <a:pt x="114" y="85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6" name="Freeform 164"/>
                <p:cNvSpPr>
                  <a:spLocks/>
                </p:cNvSpPr>
                <p:nvPr/>
              </p:nvSpPr>
              <p:spPr bwMode="auto">
                <a:xfrm>
                  <a:off x="3897" y="3159"/>
                  <a:ext cx="251" cy="281"/>
                </a:xfrm>
                <a:custGeom>
                  <a:avLst/>
                  <a:gdLst>
                    <a:gd name="T0" fmla="*/ 0 w 1005"/>
                    <a:gd name="T1" fmla="*/ 0 h 1125"/>
                    <a:gd name="T2" fmla="*/ 0 w 1005"/>
                    <a:gd name="T3" fmla="*/ 0 h 1125"/>
                    <a:gd name="T4" fmla="*/ 0 w 1005"/>
                    <a:gd name="T5" fmla="*/ 0 h 1125"/>
                    <a:gd name="T6" fmla="*/ 0 w 1005"/>
                    <a:gd name="T7" fmla="*/ 0 h 1125"/>
                    <a:gd name="T8" fmla="*/ 0 w 1005"/>
                    <a:gd name="T9" fmla="*/ 0 h 1125"/>
                    <a:gd name="T10" fmla="*/ 0 w 1005"/>
                    <a:gd name="T11" fmla="*/ 0 h 1125"/>
                    <a:gd name="T12" fmla="*/ 0 w 1005"/>
                    <a:gd name="T13" fmla="*/ 0 h 1125"/>
                    <a:gd name="T14" fmla="*/ 0 w 1005"/>
                    <a:gd name="T15" fmla="*/ 0 h 1125"/>
                    <a:gd name="T16" fmla="*/ 0 w 1005"/>
                    <a:gd name="T17" fmla="*/ 0 h 1125"/>
                    <a:gd name="T18" fmla="*/ 0 w 1005"/>
                    <a:gd name="T19" fmla="*/ 0 h 1125"/>
                    <a:gd name="T20" fmla="*/ 0 w 1005"/>
                    <a:gd name="T21" fmla="*/ 0 h 1125"/>
                    <a:gd name="T22" fmla="*/ 0 w 1005"/>
                    <a:gd name="T23" fmla="*/ 0 h 1125"/>
                    <a:gd name="T24" fmla="*/ 0 w 1005"/>
                    <a:gd name="T25" fmla="*/ 0 h 1125"/>
                    <a:gd name="T26" fmla="*/ 0 w 1005"/>
                    <a:gd name="T27" fmla="*/ 0 h 1125"/>
                    <a:gd name="T28" fmla="*/ 0 w 1005"/>
                    <a:gd name="T29" fmla="*/ 0 h 1125"/>
                    <a:gd name="T30" fmla="*/ 0 w 1005"/>
                    <a:gd name="T31" fmla="*/ 0 h 1125"/>
                    <a:gd name="T32" fmla="*/ 0 w 1005"/>
                    <a:gd name="T33" fmla="*/ 0 h 1125"/>
                    <a:gd name="T34" fmla="*/ 0 w 1005"/>
                    <a:gd name="T35" fmla="*/ 0 h 1125"/>
                    <a:gd name="T36" fmla="*/ 0 w 1005"/>
                    <a:gd name="T37" fmla="*/ 0 h 1125"/>
                    <a:gd name="T38" fmla="*/ 0 w 1005"/>
                    <a:gd name="T39" fmla="*/ 0 h 1125"/>
                    <a:gd name="T40" fmla="*/ 0 w 1005"/>
                    <a:gd name="T41" fmla="*/ 0 h 1125"/>
                    <a:gd name="T42" fmla="*/ 0 w 1005"/>
                    <a:gd name="T43" fmla="*/ 0 h 1125"/>
                    <a:gd name="T44" fmla="*/ 0 w 1005"/>
                    <a:gd name="T45" fmla="*/ 0 h 1125"/>
                    <a:gd name="T46" fmla="*/ 0 w 1005"/>
                    <a:gd name="T47" fmla="*/ 0 h 1125"/>
                    <a:gd name="T48" fmla="*/ 0 w 1005"/>
                    <a:gd name="T49" fmla="*/ 0 h 1125"/>
                    <a:gd name="T50" fmla="*/ 0 w 1005"/>
                    <a:gd name="T51" fmla="*/ 0 h 1125"/>
                    <a:gd name="T52" fmla="*/ 0 w 1005"/>
                    <a:gd name="T53" fmla="*/ 0 h 1125"/>
                    <a:gd name="T54" fmla="*/ 0 w 1005"/>
                    <a:gd name="T55" fmla="*/ 0 h 1125"/>
                    <a:gd name="T56" fmla="*/ 0 w 1005"/>
                    <a:gd name="T57" fmla="*/ 0 h 1125"/>
                    <a:gd name="T58" fmla="*/ 0 w 1005"/>
                    <a:gd name="T59" fmla="*/ 0 h 1125"/>
                    <a:gd name="T60" fmla="*/ 0 w 1005"/>
                    <a:gd name="T61" fmla="*/ 0 h 1125"/>
                    <a:gd name="T62" fmla="*/ 0 w 1005"/>
                    <a:gd name="T63" fmla="*/ 0 h 1125"/>
                    <a:gd name="T64" fmla="*/ 0 w 1005"/>
                    <a:gd name="T65" fmla="*/ 0 h 1125"/>
                    <a:gd name="T66" fmla="*/ 0 w 1005"/>
                    <a:gd name="T67" fmla="*/ 0 h 1125"/>
                    <a:gd name="T68" fmla="*/ 0 w 1005"/>
                    <a:gd name="T69" fmla="*/ 0 h 1125"/>
                    <a:gd name="T70" fmla="*/ 0 w 1005"/>
                    <a:gd name="T71" fmla="*/ 0 h 1125"/>
                    <a:gd name="T72" fmla="*/ 0 w 1005"/>
                    <a:gd name="T73" fmla="*/ 0 h 1125"/>
                    <a:gd name="T74" fmla="*/ 0 w 1005"/>
                    <a:gd name="T75" fmla="*/ 0 h 1125"/>
                    <a:gd name="T76" fmla="*/ 0 w 1005"/>
                    <a:gd name="T77" fmla="*/ 0 h 1125"/>
                    <a:gd name="T78" fmla="*/ 0 w 1005"/>
                    <a:gd name="T79" fmla="*/ 0 h 1125"/>
                    <a:gd name="T80" fmla="*/ 0 w 1005"/>
                    <a:gd name="T81" fmla="*/ 0 h 1125"/>
                    <a:gd name="T82" fmla="*/ 0 w 1005"/>
                    <a:gd name="T83" fmla="*/ 0 h 1125"/>
                    <a:gd name="T84" fmla="*/ 0 w 1005"/>
                    <a:gd name="T85" fmla="*/ 0 h 1125"/>
                    <a:gd name="T86" fmla="*/ 0 w 1005"/>
                    <a:gd name="T87" fmla="*/ 0 h 1125"/>
                    <a:gd name="T88" fmla="*/ 0 w 1005"/>
                    <a:gd name="T89" fmla="*/ 0 h 1125"/>
                    <a:gd name="T90" fmla="*/ 0 w 1005"/>
                    <a:gd name="T91" fmla="*/ 0 h 1125"/>
                    <a:gd name="T92" fmla="*/ 0 w 1005"/>
                    <a:gd name="T93" fmla="*/ 0 h 1125"/>
                    <a:gd name="T94" fmla="*/ 0 w 1005"/>
                    <a:gd name="T95" fmla="*/ 0 h 1125"/>
                    <a:gd name="T96" fmla="*/ 0 w 1005"/>
                    <a:gd name="T97" fmla="*/ 0 h 1125"/>
                    <a:gd name="T98" fmla="*/ 0 w 1005"/>
                    <a:gd name="T99" fmla="*/ 0 h 1125"/>
                    <a:gd name="T100" fmla="*/ 0 w 1005"/>
                    <a:gd name="T101" fmla="*/ 0 h 1125"/>
                    <a:gd name="T102" fmla="*/ 0 w 1005"/>
                    <a:gd name="T103" fmla="*/ 0 h 1125"/>
                    <a:gd name="T104" fmla="*/ 0 w 1005"/>
                    <a:gd name="T105" fmla="*/ 0 h 112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005"/>
                    <a:gd name="T160" fmla="*/ 0 h 1125"/>
                    <a:gd name="T161" fmla="*/ 1005 w 1005"/>
                    <a:gd name="T162" fmla="*/ 1125 h 1125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005" h="1125">
                      <a:moveTo>
                        <a:pt x="180" y="18"/>
                      </a:moveTo>
                      <a:lnTo>
                        <a:pt x="36" y="0"/>
                      </a:lnTo>
                      <a:lnTo>
                        <a:pt x="106" y="53"/>
                      </a:lnTo>
                      <a:lnTo>
                        <a:pt x="0" y="71"/>
                      </a:lnTo>
                      <a:lnTo>
                        <a:pt x="155" y="115"/>
                      </a:lnTo>
                      <a:lnTo>
                        <a:pt x="114" y="158"/>
                      </a:lnTo>
                      <a:lnTo>
                        <a:pt x="212" y="189"/>
                      </a:lnTo>
                      <a:lnTo>
                        <a:pt x="128" y="229"/>
                      </a:lnTo>
                      <a:lnTo>
                        <a:pt x="41" y="215"/>
                      </a:lnTo>
                      <a:lnTo>
                        <a:pt x="111" y="260"/>
                      </a:lnTo>
                      <a:lnTo>
                        <a:pt x="18" y="286"/>
                      </a:lnTo>
                      <a:lnTo>
                        <a:pt x="146" y="317"/>
                      </a:lnTo>
                      <a:lnTo>
                        <a:pt x="114" y="343"/>
                      </a:lnTo>
                      <a:lnTo>
                        <a:pt x="229" y="356"/>
                      </a:lnTo>
                      <a:lnTo>
                        <a:pt x="282" y="388"/>
                      </a:lnTo>
                      <a:lnTo>
                        <a:pt x="185" y="409"/>
                      </a:lnTo>
                      <a:lnTo>
                        <a:pt x="282" y="427"/>
                      </a:lnTo>
                      <a:lnTo>
                        <a:pt x="339" y="454"/>
                      </a:lnTo>
                      <a:lnTo>
                        <a:pt x="264" y="475"/>
                      </a:lnTo>
                      <a:lnTo>
                        <a:pt x="366" y="499"/>
                      </a:lnTo>
                      <a:lnTo>
                        <a:pt x="541" y="477"/>
                      </a:lnTo>
                      <a:lnTo>
                        <a:pt x="717" y="524"/>
                      </a:lnTo>
                      <a:lnTo>
                        <a:pt x="664" y="553"/>
                      </a:lnTo>
                      <a:lnTo>
                        <a:pt x="737" y="567"/>
                      </a:lnTo>
                      <a:lnTo>
                        <a:pt x="806" y="639"/>
                      </a:lnTo>
                      <a:lnTo>
                        <a:pt x="1005" y="1125"/>
                      </a:lnTo>
                      <a:lnTo>
                        <a:pt x="998" y="1056"/>
                      </a:lnTo>
                      <a:lnTo>
                        <a:pt x="968" y="928"/>
                      </a:lnTo>
                      <a:lnTo>
                        <a:pt x="884" y="770"/>
                      </a:lnTo>
                      <a:lnTo>
                        <a:pt x="872" y="677"/>
                      </a:lnTo>
                      <a:lnTo>
                        <a:pt x="757" y="531"/>
                      </a:lnTo>
                      <a:lnTo>
                        <a:pt x="798" y="522"/>
                      </a:lnTo>
                      <a:lnTo>
                        <a:pt x="749" y="449"/>
                      </a:lnTo>
                      <a:lnTo>
                        <a:pt x="638" y="413"/>
                      </a:lnTo>
                      <a:lnTo>
                        <a:pt x="690" y="479"/>
                      </a:lnTo>
                      <a:lnTo>
                        <a:pt x="525" y="406"/>
                      </a:lnTo>
                      <a:lnTo>
                        <a:pt x="438" y="436"/>
                      </a:lnTo>
                      <a:lnTo>
                        <a:pt x="399" y="395"/>
                      </a:lnTo>
                      <a:lnTo>
                        <a:pt x="468" y="356"/>
                      </a:lnTo>
                      <a:lnTo>
                        <a:pt x="372" y="313"/>
                      </a:lnTo>
                      <a:lnTo>
                        <a:pt x="213" y="299"/>
                      </a:lnTo>
                      <a:lnTo>
                        <a:pt x="269" y="251"/>
                      </a:lnTo>
                      <a:lnTo>
                        <a:pt x="212" y="229"/>
                      </a:lnTo>
                      <a:lnTo>
                        <a:pt x="330" y="212"/>
                      </a:lnTo>
                      <a:lnTo>
                        <a:pt x="418" y="229"/>
                      </a:lnTo>
                      <a:lnTo>
                        <a:pt x="374" y="172"/>
                      </a:lnTo>
                      <a:lnTo>
                        <a:pt x="220" y="128"/>
                      </a:lnTo>
                      <a:lnTo>
                        <a:pt x="300" y="123"/>
                      </a:lnTo>
                      <a:lnTo>
                        <a:pt x="155" y="44"/>
                      </a:lnTo>
                      <a:lnTo>
                        <a:pt x="229" y="49"/>
                      </a:lnTo>
                      <a:lnTo>
                        <a:pt x="378" y="14"/>
                      </a:lnTo>
                      <a:lnTo>
                        <a:pt x="18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7" name="Freeform 165"/>
                <p:cNvSpPr>
                  <a:spLocks/>
                </p:cNvSpPr>
                <p:nvPr/>
              </p:nvSpPr>
              <p:spPr bwMode="auto">
                <a:xfrm>
                  <a:off x="4254" y="3174"/>
                  <a:ext cx="112" cy="67"/>
                </a:xfrm>
                <a:custGeom>
                  <a:avLst/>
                  <a:gdLst>
                    <a:gd name="T0" fmla="*/ 0 w 448"/>
                    <a:gd name="T1" fmla="*/ 0 h 268"/>
                    <a:gd name="T2" fmla="*/ 0 w 448"/>
                    <a:gd name="T3" fmla="*/ 0 h 268"/>
                    <a:gd name="T4" fmla="*/ 0 w 448"/>
                    <a:gd name="T5" fmla="*/ 0 h 268"/>
                    <a:gd name="T6" fmla="*/ 0 w 448"/>
                    <a:gd name="T7" fmla="*/ 0 h 268"/>
                    <a:gd name="T8" fmla="*/ 0 w 448"/>
                    <a:gd name="T9" fmla="*/ 0 h 268"/>
                    <a:gd name="T10" fmla="*/ 0 w 448"/>
                    <a:gd name="T11" fmla="*/ 0 h 268"/>
                    <a:gd name="T12" fmla="*/ 0 w 448"/>
                    <a:gd name="T13" fmla="*/ 0 h 268"/>
                    <a:gd name="T14" fmla="*/ 0 w 448"/>
                    <a:gd name="T15" fmla="*/ 0 h 268"/>
                    <a:gd name="T16" fmla="*/ 0 w 448"/>
                    <a:gd name="T17" fmla="*/ 0 h 268"/>
                    <a:gd name="T18" fmla="*/ 0 w 448"/>
                    <a:gd name="T19" fmla="*/ 0 h 268"/>
                    <a:gd name="T20" fmla="*/ 0 w 448"/>
                    <a:gd name="T21" fmla="*/ 0 h 268"/>
                    <a:gd name="T22" fmla="*/ 0 w 448"/>
                    <a:gd name="T23" fmla="*/ 0 h 268"/>
                    <a:gd name="T24" fmla="*/ 0 w 448"/>
                    <a:gd name="T25" fmla="*/ 0 h 268"/>
                    <a:gd name="T26" fmla="*/ 0 w 448"/>
                    <a:gd name="T27" fmla="*/ 0 h 268"/>
                    <a:gd name="T28" fmla="*/ 0 w 448"/>
                    <a:gd name="T29" fmla="*/ 0 h 268"/>
                    <a:gd name="T30" fmla="*/ 0 w 448"/>
                    <a:gd name="T31" fmla="*/ 0 h 268"/>
                    <a:gd name="T32" fmla="*/ 0 w 448"/>
                    <a:gd name="T33" fmla="*/ 0 h 268"/>
                    <a:gd name="T34" fmla="*/ 0 w 448"/>
                    <a:gd name="T35" fmla="*/ 0 h 268"/>
                    <a:gd name="T36" fmla="*/ 0 w 448"/>
                    <a:gd name="T37" fmla="*/ 0 h 26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48"/>
                    <a:gd name="T58" fmla="*/ 0 h 268"/>
                    <a:gd name="T59" fmla="*/ 448 w 448"/>
                    <a:gd name="T60" fmla="*/ 268 h 26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48" h="268">
                      <a:moveTo>
                        <a:pt x="224" y="110"/>
                      </a:moveTo>
                      <a:lnTo>
                        <a:pt x="136" y="101"/>
                      </a:lnTo>
                      <a:lnTo>
                        <a:pt x="180" y="158"/>
                      </a:lnTo>
                      <a:lnTo>
                        <a:pt x="62" y="167"/>
                      </a:lnTo>
                      <a:lnTo>
                        <a:pt x="0" y="162"/>
                      </a:lnTo>
                      <a:lnTo>
                        <a:pt x="78" y="198"/>
                      </a:lnTo>
                      <a:lnTo>
                        <a:pt x="18" y="219"/>
                      </a:lnTo>
                      <a:lnTo>
                        <a:pt x="87" y="242"/>
                      </a:lnTo>
                      <a:lnTo>
                        <a:pt x="255" y="189"/>
                      </a:lnTo>
                      <a:lnTo>
                        <a:pt x="228" y="228"/>
                      </a:lnTo>
                      <a:lnTo>
                        <a:pt x="333" y="207"/>
                      </a:lnTo>
                      <a:lnTo>
                        <a:pt x="448" y="268"/>
                      </a:lnTo>
                      <a:lnTo>
                        <a:pt x="396" y="194"/>
                      </a:lnTo>
                      <a:lnTo>
                        <a:pt x="273" y="153"/>
                      </a:lnTo>
                      <a:lnTo>
                        <a:pt x="333" y="141"/>
                      </a:lnTo>
                      <a:lnTo>
                        <a:pt x="255" y="44"/>
                      </a:lnTo>
                      <a:lnTo>
                        <a:pt x="105" y="0"/>
                      </a:lnTo>
                      <a:lnTo>
                        <a:pt x="224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8" name="Freeform 166"/>
                <p:cNvSpPr>
                  <a:spLocks/>
                </p:cNvSpPr>
                <p:nvPr/>
              </p:nvSpPr>
              <p:spPr bwMode="auto">
                <a:xfrm>
                  <a:off x="4419" y="3097"/>
                  <a:ext cx="86" cy="74"/>
                </a:xfrm>
                <a:custGeom>
                  <a:avLst/>
                  <a:gdLst>
                    <a:gd name="T0" fmla="*/ 0 w 343"/>
                    <a:gd name="T1" fmla="*/ 0 h 294"/>
                    <a:gd name="T2" fmla="*/ 0 w 343"/>
                    <a:gd name="T3" fmla="*/ 0 h 294"/>
                    <a:gd name="T4" fmla="*/ 0 w 343"/>
                    <a:gd name="T5" fmla="*/ 0 h 294"/>
                    <a:gd name="T6" fmla="*/ 0 w 343"/>
                    <a:gd name="T7" fmla="*/ 0 h 294"/>
                    <a:gd name="T8" fmla="*/ 0 w 343"/>
                    <a:gd name="T9" fmla="*/ 0 h 294"/>
                    <a:gd name="T10" fmla="*/ 0 w 343"/>
                    <a:gd name="T11" fmla="*/ 0 h 294"/>
                    <a:gd name="T12" fmla="*/ 0 w 343"/>
                    <a:gd name="T13" fmla="*/ 0 h 294"/>
                    <a:gd name="T14" fmla="*/ 0 w 343"/>
                    <a:gd name="T15" fmla="*/ 0 h 294"/>
                    <a:gd name="T16" fmla="*/ 0 w 343"/>
                    <a:gd name="T17" fmla="*/ 0 h 294"/>
                    <a:gd name="T18" fmla="*/ 0 w 343"/>
                    <a:gd name="T19" fmla="*/ 0 h 294"/>
                    <a:gd name="T20" fmla="*/ 0 w 343"/>
                    <a:gd name="T21" fmla="*/ 0 h 294"/>
                    <a:gd name="T22" fmla="*/ 0 w 343"/>
                    <a:gd name="T23" fmla="*/ 0 h 294"/>
                    <a:gd name="T24" fmla="*/ 0 w 343"/>
                    <a:gd name="T25" fmla="*/ 0 h 294"/>
                    <a:gd name="T26" fmla="*/ 0 w 343"/>
                    <a:gd name="T27" fmla="*/ 0 h 294"/>
                    <a:gd name="T28" fmla="*/ 0 w 343"/>
                    <a:gd name="T29" fmla="*/ 0 h 294"/>
                    <a:gd name="T30" fmla="*/ 0 w 343"/>
                    <a:gd name="T31" fmla="*/ 0 h 294"/>
                    <a:gd name="T32" fmla="*/ 0 w 343"/>
                    <a:gd name="T33" fmla="*/ 0 h 294"/>
                    <a:gd name="T34" fmla="*/ 0 w 343"/>
                    <a:gd name="T35" fmla="*/ 0 h 29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343"/>
                    <a:gd name="T55" fmla="*/ 0 h 294"/>
                    <a:gd name="T56" fmla="*/ 343 w 343"/>
                    <a:gd name="T57" fmla="*/ 294 h 294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343" h="294">
                      <a:moveTo>
                        <a:pt x="75" y="0"/>
                      </a:moveTo>
                      <a:lnTo>
                        <a:pt x="26" y="50"/>
                      </a:lnTo>
                      <a:lnTo>
                        <a:pt x="0" y="83"/>
                      </a:lnTo>
                      <a:lnTo>
                        <a:pt x="22" y="198"/>
                      </a:lnTo>
                      <a:lnTo>
                        <a:pt x="114" y="246"/>
                      </a:lnTo>
                      <a:lnTo>
                        <a:pt x="189" y="246"/>
                      </a:lnTo>
                      <a:lnTo>
                        <a:pt x="251" y="294"/>
                      </a:lnTo>
                      <a:lnTo>
                        <a:pt x="343" y="255"/>
                      </a:lnTo>
                      <a:lnTo>
                        <a:pt x="330" y="127"/>
                      </a:lnTo>
                      <a:lnTo>
                        <a:pt x="286" y="228"/>
                      </a:lnTo>
                      <a:lnTo>
                        <a:pt x="177" y="157"/>
                      </a:lnTo>
                      <a:lnTo>
                        <a:pt x="154" y="28"/>
                      </a:lnTo>
                      <a:lnTo>
                        <a:pt x="118" y="81"/>
                      </a:lnTo>
                      <a:lnTo>
                        <a:pt x="120" y="173"/>
                      </a:lnTo>
                      <a:lnTo>
                        <a:pt x="61" y="142"/>
                      </a:lnTo>
                      <a:lnTo>
                        <a:pt x="49" y="67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9" name="Freeform 167"/>
                <p:cNvSpPr>
                  <a:spLocks/>
                </p:cNvSpPr>
                <p:nvPr/>
              </p:nvSpPr>
              <p:spPr bwMode="auto">
                <a:xfrm>
                  <a:off x="4364" y="3295"/>
                  <a:ext cx="22" cy="29"/>
                </a:xfrm>
                <a:custGeom>
                  <a:avLst/>
                  <a:gdLst>
                    <a:gd name="T0" fmla="*/ 0 w 88"/>
                    <a:gd name="T1" fmla="*/ 0 h 115"/>
                    <a:gd name="T2" fmla="*/ 0 w 88"/>
                    <a:gd name="T3" fmla="*/ 0 h 115"/>
                    <a:gd name="T4" fmla="*/ 0 w 88"/>
                    <a:gd name="T5" fmla="*/ 0 h 115"/>
                    <a:gd name="T6" fmla="*/ 0 w 88"/>
                    <a:gd name="T7" fmla="*/ 0 h 115"/>
                    <a:gd name="T8" fmla="*/ 0 w 88"/>
                    <a:gd name="T9" fmla="*/ 0 h 115"/>
                    <a:gd name="T10" fmla="*/ 0 w 88"/>
                    <a:gd name="T11" fmla="*/ 0 h 115"/>
                    <a:gd name="T12" fmla="*/ 0 w 88"/>
                    <a:gd name="T13" fmla="*/ 0 h 115"/>
                    <a:gd name="T14" fmla="*/ 0 w 88"/>
                    <a:gd name="T15" fmla="*/ 0 h 115"/>
                    <a:gd name="T16" fmla="*/ 0 w 88"/>
                    <a:gd name="T17" fmla="*/ 0 h 1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8"/>
                    <a:gd name="T28" fmla="*/ 0 h 115"/>
                    <a:gd name="T29" fmla="*/ 88 w 88"/>
                    <a:gd name="T30" fmla="*/ 115 h 1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8" h="115">
                      <a:moveTo>
                        <a:pt x="88" y="0"/>
                      </a:moveTo>
                      <a:lnTo>
                        <a:pt x="18" y="26"/>
                      </a:lnTo>
                      <a:lnTo>
                        <a:pt x="0" y="64"/>
                      </a:lnTo>
                      <a:lnTo>
                        <a:pt x="19" y="108"/>
                      </a:lnTo>
                      <a:lnTo>
                        <a:pt x="75" y="115"/>
                      </a:lnTo>
                      <a:lnTo>
                        <a:pt x="31" y="73"/>
                      </a:lnTo>
                      <a:lnTo>
                        <a:pt x="87" y="42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0" name="Freeform 168"/>
                <p:cNvSpPr>
                  <a:spLocks/>
                </p:cNvSpPr>
                <p:nvPr/>
              </p:nvSpPr>
              <p:spPr bwMode="auto">
                <a:xfrm>
                  <a:off x="3934" y="3114"/>
                  <a:ext cx="87" cy="50"/>
                </a:xfrm>
                <a:custGeom>
                  <a:avLst/>
                  <a:gdLst>
                    <a:gd name="T0" fmla="*/ 0 w 347"/>
                    <a:gd name="T1" fmla="*/ 0 h 200"/>
                    <a:gd name="T2" fmla="*/ 0 w 347"/>
                    <a:gd name="T3" fmla="*/ 0 h 200"/>
                    <a:gd name="T4" fmla="*/ 0 w 347"/>
                    <a:gd name="T5" fmla="*/ 0 h 200"/>
                    <a:gd name="T6" fmla="*/ 0 w 347"/>
                    <a:gd name="T7" fmla="*/ 0 h 200"/>
                    <a:gd name="T8" fmla="*/ 0 w 347"/>
                    <a:gd name="T9" fmla="*/ 0 h 200"/>
                    <a:gd name="T10" fmla="*/ 0 w 347"/>
                    <a:gd name="T11" fmla="*/ 0 h 200"/>
                    <a:gd name="T12" fmla="*/ 0 w 347"/>
                    <a:gd name="T13" fmla="*/ 0 h 200"/>
                    <a:gd name="T14" fmla="*/ 0 w 347"/>
                    <a:gd name="T15" fmla="*/ 0 h 200"/>
                    <a:gd name="T16" fmla="*/ 0 w 347"/>
                    <a:gd name="T17" fmla="*/ 0 h 200"/>
                    <a:gd name="T18" fmla="*/ 0 w 347"/>
                    <a:gd name="T19" fmla="*/ 0 h 200"/>
                    <a:gd name="T20" fmla="*/ 0 w 347"/>
                    <a:gd name="T21" fmla="*/ 0 h 200"/>
                    <a:gd name="T22" fmla="*/ 0 w 347"/>
                    <a:gd name="T23" fmla="*/ 0 h 200"/>
                    <a:gd name="T24" fmla="*/ 0 w 347"/>
                    <a:gd name="T25" fmla="*/ 0 h 200"/>
                    <a:gd name="T26" fmla="*/ 0 w 347"/>
                    <a:gd name="T27" fmla="*/ 0 h 200"/>
                    <a:gd name="T28" fmla="*/ 0 w 347"/>
                    <a:gd name="T29" fmla="*/ 0 h 200"/>
                    <a:gd name="T30" fmla="*/ 0 w 347"/>
                    <a:gd name="T31" fmla="*/ 0 h 200"/>
                    <a:gd name="T32" fmla="*/ 0 w 347"/>
                    <a:gd name="T33" fmla="*/ 0 h 20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7"/>
                    <a:gd name="T52" fmla="*/ 0 h 200"/>
                    <a:gd name="T53" fmla="*/ 347 w 347"/>
                    <a:gd name="T54" fmla="*/ 200 h 20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7" h="200">
                      <a:moveTo>
                        <a:pt x="347" y="200"/>
                      </a:moveTo>
                      <a:lnTo>
                        <a:pt x="264" y="131"/>
                      </a:lnTo>
                      <a:lnTo>
                        <a:pt x="229" y="49"/>
                      </a:lnTo>
                      <a:lnTo>
                        <a:pt x="129" y="0"/>
                      </a:lnTo>
                      <a:lnTo>
                        <a:pt x="209" y="86"/>
                      </a:lnTo>
                      <a:lnTo>
                        <a:pt x="129" y="49"/>
                      </a:lnTo>
                      <a:lnTo>
                        <a:pt x="0" y="6"/>
                      </a:lnTo>
                      <a:lnTo>
                        <a:pt x="93" y="63"/>
                      </a:lnTo>
                      <a:lnTo>
                        <a:pt x="0" y="80"/>
                      </a:lnTo>
                      <a:lnTo>
                        <a:pt x="123" y="90"/>
                      </a:lnTo>
                      <a:lnTo>
                        <a:pt x="9" y="117"/>
                      </a:lnTo>
                      <a:lnTo>
                        <a:pt x="143" y="120"/>
                      </a:lnTo>
                      <a:lnTo>
                        <a:pt x="82" y="147"/>
                      </a:lnTo>
                      <a:lnTo>
                        <a:pt x="180" y="147"/>
                      </a:lnTo>
                      <a:lnTo>
                        <a:pt x="229" y="170"/>
                      </a:lnTo>
                      <a:lnTo>
                        <a:pt x="347" y="2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1" name="Freeform 169"/>
                <p:cNvSpPr>
                  <a:spLocks/>
                </p:cNvSpPr>
                <p:nvPr/>
              </p:nvSpPr>
              <p:spPr bwMode="auto">
                <a:xfrm>
                  <a:off x="4300" y="3260"/>
                  <a:ext cx="137" cy="184"/>
                </a:xfrm>
                <a:custGeom>
                  <a:avLst/>
                  <a:gdLst>
                    <a:gd name="T0" fmla="*/ 0 w 548"/>
                    <a:gd name="T1" fmla="*/ 0 h 734"/>
                    <a:gd name="T2" fmla="*/ 0 w 548"/>
                    <a:gd name="T3" fmla="*/ 0 h 734"/>
                    <a:gd name="T4" fmla="*/ 0 w 548"/>
                    <a:gd name="T5" fmla="*/ 0 h 734"/>
                    <a:gd name="T6" fmla="*/ 0 w 548"/>
                    <a:gd name="T7" fmla="*/ 0 h 734"/>
                    <a:gd name="T8" fmla="*/ 0 w 548"/>
                    <a:gd name="T9" fmla="*/ 0 h 734"/>
                    <a:gd name="T10" fmla="*/ 0 w 548"/>
                    <a:gd name="T11" fmla="*/ 0 h 734"/>
                    <a:gd name="T12" fmla="*/ 0 w 548"/>
                    <a:gd name="T13" fmla="*/ 0 h 734"/>
                    <a:gd name="T14" fmla="*/ 0 w 548"/>
                    <a:gd name="T15" fmla="*/ 0 h 734"/>
                    <a:gd name="T16" fmla="*/ 0 w 548"/>
                    <a:gd name="T17" fmla="*/ 0 h 734"/>
                    <a:gd name="T18" fmla="*/ 0 w 548"/>
                    <a:gd name="T19" fmla="*/ 0 h 734"/>
                    <a:gd name="T20" fmla="*/ 0 w 548"/>
                    <a:gd name="T21" fmla="*/ 0 h 734"/>
                    <a:gd name="T22" fmla="*/ 0 w 548"/>
                    <a:gd name="T23" fmla="*/ 0 h 734"/>
                    <a:gd name="T24" fmla="*/ 0 w 548"/>
                    <a:gd name="T25" fmla="*/ 0 h 734"/>
                    <a:gd name="T26" fmla="*/ 0 w 548"/>
                    <a:gd name="T27" fmla="*/ 0 h 734"/>
                    <a:gd name="T28" fmla="*/ 0 w 548"/>
                    <a:gd name="T29" fmla="*/ 0 h 734"/>
                    <a:gd name="T30" fmla="*/ 0 w 548"/>
                    <a:gd name="T31" fmla="*/ 0 h 734"/>
                    <a:gd name="T32" fmla="*/ 0 w 548"/>
                    <a:gd name="T33" fmla="*/ 0 h 734"/>
                    <a:gd name="T34" fmla="*/ 0 w 548"/>
                    <a:gd name="T35" fmla="*/ 0 h 734"/>
                    <a:gd name="T36" fmla="*/ 0 w 548"/>
                    <a:gd name="T37" fmla="*/ 0 h 734"/>
                    <a:gd name="T38" fmla="*/ 0 w 548"/>
                    <a:gd name="T39" fmla="*/ 0 h 734"/>
                    <a:gd name="T40" fmla="*/ 0 w 548"/>
                    <a:gd name="T41" fmla="*/ 0 h 734"/>
                    <a:gd name="T42" fmla="*/ 0 w 548"/>
                    <a:gd name="T43" fmla="*/ 0 h 734"/>
                    <a:gd name="T44" fmla="*/ 0 w 548"/>
                    <a:gd name="T45" fmla="*/ 0 h 734"/>
                    <a:gd name="T46" fmla="*/ 0 w 548"/>
                    <a:gd name="T47" fmla="*/ 0 h 73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48"/>
                    <a:gd name="T73" fmla="*/ 0 h 734"/>
                    <a:gd name="T74" fmla="*/ 548 w 548"/>
                    <a:gd name="T75" fmla="*/ 734 h 73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48" h="734">
                      <a:moveTo>
                        <a:pt x="334" y="105"/>
                      </a:moveTo>
                      <a:lnTo>
                        <a:pt x="199" y="139"/>
                      </a:lnTo>
                      <a:lnTo>
                        <a:pt x="244" y="95"/>
                      </a:lnTo>
                      <a:lnTo>
                        <a:pt x="136" y="122"/>
                      </a:lnTo>
                      <a:lnTo>
                        <a:pt x="170" y="86"/>
                      </a:lnTo>
                      <a:lnTo>
                        <a:pt x="70" y="92"/>
                      </a:lnTo>
                      <a:lnTo>
                        <a:pt x="0" y="61"/>
                      </a:lnTo>
                      <a:lnTo>
                        <a:pt x="99" y="32"/>
                      </a:lnTo>
                      <a:lnTo>
                        <a:pt x="83" y="68"/>
                      </a:lnTo>
                      <a:lnTo>
                        <a:pt x="156" y="19"/>
                      </a:lnTo>
                      <a:lnTo>
                        <a:pt x="221" y="43"/>
                      </a:lnTo>
                      <a:lnTo>
                        <a:pt x="274" y="0"/>
                      </a:lnTo>
                      <a:lnTo>
                        <a:pt x="313" y="48"/>
                      </a:lnTo>
                      <a:lnTo>
                        <a:pt x="377" y="100"/>
                      </a:lnTo>
                      <a:lnTo>
                        <a:pt x="363" y="205"/>
                      </a:lnTo>
                      <a:lnTo>
                        <a:pt x="454" y="313"/>
                      </a:lnTo>
                      <a:lnTo>
                        <a:pt x="440" y="366"/>
                      </a:lnTo>
                      <a:lnTo>
                        <a:pt x="548" y="652"/>
                      </a:lnTo>
                      <a:lnTo>
                        <a:pt x="518" y="734"/>
                      </a:lnTo>
                      <a:lnTo>
                        <a:pt x="436" y="460"/>
                      </a:lnTo>
                      <a:lnTo>
                        <a:pt x="387" y="279"/>
                      </a:lnTo>
                      <a:lnTo>
                        <a:pt x="330" y="209"/>
                      </a:lnTo>
                      <a:lnTo>
                        <a:pt x="334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2" name="Freeform 170"/>
                <p:cNvSpPr>
                  <a:spLocks/>
                </p:cNvSpPr>
                <p:nvPr/>
              </p:nvSpPr>
              <p:spPr bwMode="auto">
                <a:xfrm>
                  <a:off x="4242" y="3151"/>
                  <a:ext cx="102" cy="29"/>
                </a:xfrm>
                <a:custGeom>
                  <a:avLst/>
                  <a:gdLst>
                    <a:gd name="T0" fmla="*/ 0 w 404"/>
                    <a:gd name="T1" fmla="*/ 0 h 112"/>
                    <a:gd name="T2" fmla="*/ 0 w 404"/>
                    <a:gd name="T3" fmla="*/ 0 h 112"/>
                    <a:gd name="T4" fmla="*/ 0 w 404"/>
                    <a:gd name="T5" fmla="*/ 0 h 112"/>
                    <a:gd name="T6" fmla="*/ 0 w 404"/>
                    <a:gd name="T7" fmla="*/ 0 h 112"/>
                    <a:gd name="T8" fmla="*/ 0 w 404"/>
                    <a:gd name="T9" fmla="*/ 0 h 112"/>
                    <a:gd name="T10" fmla="*/ 0 w 404"/>
                    <a:gd name="T11" fmla="*/ 0 h 112"/>
                    <a:gd name="T12" fmla="*/ 0 w 404"/>
                    <a:gd name="T13" fmla="*/ 0 h 112"/>
                    <a:gd name="T14" fmla="*/ 0 w 404"/>
                    <a:gd name="T15" fmla="*/ 0 h 112"/>
                    <a:gd name="T16" fmla="*/ 0 w 404"/>
                    <a:gd name="T17" fmla="*/ 0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04"/>
                    <a:gd name="T28" fmla="*/ 0 h 112"/>
                    <a:gd name="T29" fmla="*/ 404 w 404"/>
                    <a:gd name="T30" fmla="*/ 112 h 1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04" h="112">
                      <a:moveTo>
                        <a:pt x="82" y="0"/>
                      </a:moveTo>
                      <a:lnTo>
                        <a:pt x="186" y="3"/>
                      </a:lnTo>
                      <a:lnTo>
                        <a:pt x="404" y="112"/>
                      </a:lnTo>
                      <a:lnTo>
                        <a:pt x="190" y="34"/>
                      </a:lnTo>
                      <a:lnTo>
                        <a:pt x="73" y="30"/>
                      </a:lnTo>
                      <a:lnTo>
                        <a:pt x="116" y="107"/>
                      </a:lnTo>
                      <a:lnTo>
                        <a:pt x="0" y="17"/>
                      </a:lnTo>
                      <a:lnTo>
                        <a:pt x="8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3" name="Freeform 171"/>
                <p:cNvSpPr>
                  <a:spLocks/>
                </p:cNvSpPr>
                <p:nvPr/>
              </p:nvSpPr>
              <p:spPr bwMode="auto">
                <a:xfrm>
                  <a:off x="4351" y="3156"/>
                  <a:ext cx="91" cy="42"/>
                </a:xfrm>
                <a:custGeom>
                  <a:avLst/>
                  <a:gdLst>
                    <a:gd name="T0" fmla="*/ 0 w 367"/>
                    <a:gd name="T1" fmla="*/ 0 h 167"/>
                    <a:gd name="T2" fmla="*/ 0 w 367"/>
                    <a:gd name="T3" fmla="*/ 0 h 167"/>
                    <a:gd name="T4" fmla="*/ 0 w 367"/>
                    <a:gd name="T5" fmla="*/ 0 h 167"/>
                    <a:gd name="T6" fmla="*/ 0 w 367"/>
                    <a:gd name="T7" fmla="*/ 0 h 167"/>
                    <a:gd name="T8" fmla="*/ 0 w 367"/>
                    <a:gd name="T9" fmla="*/ 0 h 167"/>
                    <a:gd name="T10" fmla="*/ 0 w 367"/>
                    <a:gd name="T11" fmla="*/ 0 h 167"/>
                    <a:gd name="T12" fmla="*/ 0 w 367"/>
                    <a:gd name="T13" fmla="*/ 0 h 167"/>
                    <a:gd name="T14" fmla="*/ 0 w 367"/>
                    <a:gd name="T15" fmla="*/ 0 h 167"/>
                    <a:gd name="T16" fmla="*/ 0 w 367"/>
                    <a:gd name="T17" fmla="*/ 0 h 167"/>
                    <a:gd name="T18" fmla="*/ 0 w 367"/>
                    <a:gd name="T19" fmla="*/ 0 h 167"/>
                    <a:gd name="T20" fmla="*/ 0 w 367"/>
                    <a:gd name="T21" fmla="*/ 0 h 167"/>
                    <a:gd name="T22" fmla="*/ 0 w 367"/>
                    <a:gd name="T23" fmla="*/ 0 h 167"/>
                    <a:gd name="T24" fmla="*/ 0 w 367"/>
                    <a:gd name="T25" fmla="*/ 0 h 167"/>
                    <a:gd name="T26" fmla="*/ 0 w 367"/>
                    <a:gd name="T27" fmla="*/ 0 h 16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67"/>
                    <a:gd name="T43" fmla="*/ 0 h 167"/>
                    <a:gd name="T44" fmla="*/ 367 w 367"/>
                    <a:gd name="T45" fmla="*/ 167 h 16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67" h="167">
                      <a:moveTo>
                        <a:pt x="17" y="73"/>
                      </a:moveTo>
                      <a:lnTo>
                        <a:pt x="47" y="116"/>
                      </a:lnTo>
                      <a:lnTo>
                        <a:pt x="164" y="143"/>
                      </a:lnTo>
                      <a:lnTo>
                        <a:pt x="103" y="104"/>
                      </a:lnTo>
                      <a:lnTo>
                        <a:pt x="177" y="104"/>
                      </a:lnTo>
                      <a:lnTo>
                        <a:pt x="301" y="167"/>
                      </a:lnTo>
                      <a:lnTo>
                        <a:pt x="281" y="130"/>
                      </a:lnTo>
                      <a:lnTo>
                        <a:pt x="367" y="147"/>
                      </a:lnTo>
                      <a:lnTo>
                        <a:pt x="250" y="93"/>
                      </a:lnTo>
                      <a:lnTo>
                        <a:pt x="113" y="57"/>
                      </a:lnTo>
                      <a:lnTo>
                        <a:pt x="0" y="0"/>
                      </a:lnTo>
                      <a:lnTo>
                        <a:pt x="87" y="69"/>
                      </a:lnTo>
                      <a:lnTo>
                        <a:pt x="17" y="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4" name="Freeform 172"/>
                <p:cNvSpPr>
                  <a:spLocks/>
                </p:cNvSpPr>
                <p:nvPr/>
              </p:nvSpPr>
              <p:spPr bwMode="auto">
                <a:xfrm>
                  <a:off x="4002" y="3145"/>
                  <a:ext cx="120" cy="173"/>
                </a:xfrm>
                <a:custGeom>
                  <a:avLst/>
                  <a:gdLst>
                    <a:gd name="T0" fmla="*/ 0 w 480"/>
                    <a:gd name="T1" fmla="*/ 0 h 692"/>
                    <a:gd name="T2" fmla="*/ 0 w 480"/>
                    <a:gd name="T3" fmla="*/ 0 h 692"/>
                    <a:gd name="T4" fmla="*/ 0 w 480"/>
                    <a:gd name="T5" fmla="*/ 0 h 692"/>
                    <a:gd name="T6" fmla="*/ 0 w 480"/>
                    <a:gd name="T7" fmla="*/ 0 h 692"/>
                    <a:gd name="T8" fmla="*/ 0 w 480"/>
                    <a:gd name="T9" fmla="*/ 0 h 692"/>
                    <a:gd name="T10" fmla="*/ 0 w 480"/>
                    <a:gd name="T11" fmla="*/ 0 h 692"/>
                    <a:gd name="T12" fmla="*/ 0 w 480"/>
                    <a:gd name="T13" fmla="*/ 0 h 692"/>
                    <a:gd name="T14" fmla="*/ 0 w 480"/>
                    <a:gd name="T15" fmla="*/ 0 h 692"/>
                    <a:gd name="T16" fmla="*/ 0 w 480"/>
                    <a:gd name="T17" fmla="*/ 0 h 692"/>
                    <a:gd name="T18" fmla="*/ 0 w 480"/>
                    <a:gd name="T19" fmla="*/ 0 h 692"/>
                    <a:gd name="T20" fmla="*/ 0 w 480"/>
                    <a:gd name="T21" fmla="*/ 0 h 692"/>
                    <a:gd name="T22" fmla="*/ 0 w 480"/>
                    <a:gd name="T23" fmla="*/ 0 h 692"/>
                    <a:gd name="T24" fmla="*/ 0 w 480"/>
                    <a:gd name="T25" fmla="*/ 0 h 692"/>
                    <a:gd name="T26" fmla="*/ 0 w 480"/>
                    <a:gd name="T27" fmla="*/ 0 h 692"/>
                    <a:gd name="T28" fmla="*/ 0 w 480"/>
                    <a:gd name="T29" fmla="*/ 0 h 692"/>
                    <a:gd name="T30" fmla="*/ 0 w 480"/>
                    <a:gd name="T31" fmla="*/ 0 h 692"/>
                    <a:gd name="T32" fmla="*/ 0 w 480"/>
                    <a:gd name="T33" fmla="*/ 0 h 692"/>
                    <a:gd name="T34" fmla="*/ 0 w 480"/>
                    <a:gd name="T35" fmla="*/ 0 h 692"/>
                    <a:gd name="T36" fmla="*/ 0 w 480"/>
                    <a:gd name="T37" fmla="*/ 0 h 692"/>
                    <a:gd name="T38" fmla="*/ 0 w 480"/>
                    <a:gd name="T39" fmla="*/ 0 h 692"/>
                    <a:gd name="T40" fmla="*/ 0 w 480"/>
                    <a:gd name="T41" fmla="*/ 0 h 692"/>
                    <a:gd name="T42" fmla="*/ 0 w 480"/>
                    <a:gd name="T43" fmla="*/ 0 h 692"/>
                    <a:gd name="T44" fmla="*/ 0 w 480"/>
                    <a:gd name="T45" fmla="*/ 0 h 692"/>
                    <a:gd name="T46" fmla="*/ 0 w 480"/>
                    <a:gd name="T47" fmla="*/ 0 h 692"/>
                    <a:gd name="T48" fmla="*/ 0 w 480"/>
                    <a:gd name="T49" fmla="*/ 0 h 692"/>
                    <a:gd name="T50" fmla="*/ 0 w 480"/>
                    <a:gd name="T51" fmla="*/ 0 h 692"/>
                    <a:gd name="T52" fmla="*/ 0 w 480"/>
                    <a:gd name="T53" fmla="*/ 0 h 692"/>
                    <a:gd name="T54" fmla="*/ 0 w 480"/>
                    <a:gd name="T55" fmla="*/ 0 h 692"/>
                    <a:gd name="T56" fmla="*/ 0 w 480"/>
                    <a:gd name="T57" fmla="*/ 0 h 692"/>
                    <a:gd name="T58" fmla="*/ 0 w 480"/>
                    <a:gd name="T59" fmla="*/ 0 h 692"/>
                    <a:gd name="T60" fmla="*/ 0 w 480"/>
                    <a:gd name="T61" fmla="*/ 0 h 692"/>
                    <a:gd name="T62" fmla="*/ 0 w 480"/>
                    <a:gd name="T63" fmla="*/ 0 h 692"/>
                    <a:gd name="T64" fmla="*/ 0 w 480"/>
                    <a:gd name="T65" fmla="*/ 0 h 692"/>
                    <a:gd name="T66" fmla="*/ 0 w 480"/>
                    <a:gd name="T67" fmla="*/ 0 h 692"/>
                    <a:gd name="T68" fmla="*/ 0 w 480"/>
                    <a:gd name="T69" fmla="*/ 0 h 692"/>
                    <a:gd name="T70" fmla="*/ 0 w 480"/>
                    <a:gd name="T71" fmla="*/ 0 h 692"/>
                    <a:gd name="T72" fmla="*/ 0 w 480"/>
                    <a:gd name="T73" fmla="*/ 0 h 692"/>
                    <a:gd name="T74" fmla="*/ 0 w 480"/>
                    <a:gd name="T75" fmla="*/ 0 h 692"/>
                    <a:gd name="T76" fmla="*/ 0 w 480"/>
                    <a:gd name="T77" fmla="*/ 0 h 692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80"/>
                    <a:gd name="T118" fmla="*/ 0 h 692"/>
                    <a:gd name="T119" fmla="*/ 480 w 480"/>
                    <a:gd name="T120" fmla="*/ 692 h 692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80" h="692">
                      <a:moveTo>
                        <a:pt x="277" y="108"/>
                      </a:moveTo>
                      <a:lnTo>
                        <a:pt x="211" y="37"/>
                      </a:lnTo>
                      <a:lnTo>
                        <a:pt x="103" y="0"/>
                      </a:lnTo>
                      <a:lnTo>
                        <a:pt x="205" y="78"/>
                      </a:lnTo>
                      <a:lnTo>
                        <a:pt x="123" y="61"/>
                      </a:lnTo>
                      <a:lnTo>
                        <a:pt x="164" y="117"/>
                      </a:lnTo>
                      <a:lnTo>
                        <a:pt x="43" y="115"/>
                      </a:lnTo>
                      <a:lnTo>
                        <a:pt x="113" y="158"/>
                      </a:lnTo>
                      <a:lnTo>
                        <a:pt x="0" y="172"/>
                      </a:lnTo>
                      <a:lnTo>
                        <a:pt x="121" y="208"/>
                      </a:lnTo>
                      <a:lnTo>
                        <a:pt x="84" y="228"/>
                      </a:lnTo>
                      <a:lnTo>
                        <a:pt x="166" y="245"/>
                      </a:lnTo>
                      <a:lnTo>
                        <a:pt x="250" y="241"/>
                      </a:lnTo>
                      <a:lnTo>
                        <a:pt x="182" y="272"/>
                      </a:lnTo>
                      <a:lnTo>
                        <a:pt x="274" y="305"/>
                      </a:lnTo>
                      <a:lnTo>
                        <a:pt x="154" y="325"/>
                      </a:lnTo>
                      <a:lnTo>
                        <a:pt x="270" y="345"/>
                      </a:lnTo>
                      <a:lnTo>
                        <a:pt x="197" y="377"/>
                      </a:lnTo>
                      <a:lnTo>
                        <a:pt x="131" y="358"/>
                      </a:lnTo>
                      <a:lnTo>
                        <a:pt x="175" y="400"/>
                      </a:lnTo>
                      <a:lnTo>
                        <a:pt x="122" y="428"/>
                      </a:lnTo>
                      <a:lnTo>
                        <a:pt x="265" y="425"/>
                      </a:lnTo>
                      <a:lnTo>
                        <a:pt x="387" y="472"/>
                      </a:lnTo>
                      <a:lnTo>
                        <a:pt x="415" y="521"/>
                      </a:lnTo>
                      <a:lnTo>
                        <a:pt x="480" y="692"/>
                      </a:lnTo>
                      <a:lnTo>
                        <a:pt x="406" y="406"/>
                      </a:lnTo>
                      <a:lnTo>
                        <a:pt x="395" y="442"/>
                      </a:lnTo>
                      <a:lnTo>
                        <a:pt x="317" y="335"/>
                      </a:lnTo>
                      <a:lnTo>
                        <a:pt x="316" y="278"/>
                      </a:lnTo>
                      <a:lnTo>
                        <a:pt x="264" y="205"/>
                      </a:lnTo>
                      <a:lnTo>
                        <a:pt x="166" y="158"/>
                      </a:lnTo>
                      <a:lnTo>
                        <a:pt x="234" y="162"/>
                      </a:lnTo>
                      <a:lnTo>
                        <a:pt x="205" y="104"/>
                      </a:lnTo>
                      <a:lnTo>
                        <a:pt x="250" y="117"/>
                      </a:lnTo>
                      <a:lnTo>
                        <a:pt x="352" y="241"/>
                      </a:lnTo>
                      <a:lnTo>
                        <a:pt x="338" y="127"/>
                      </a:lnTo>
                      <a:lnTo>
                        <a:pt x="248" y="0"/>
                      </a:lnTo>
                      <a:lnTo>
                        <a:pt x="277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5" name="Freeform 173"/>
                <p:cNvSpPr>
                  <a:spLocks/>
                </p:cNvSpPr>
                <p:nvPr/>
              </p:nvSpPr>
              <p:spPr bwMode="auto">
                <a:xfrm>
                  <a:off x="4069" y="3302"/>
                  <a:ext cx="33" cy="42"/>
                </a:xfrm>
                <a:custGeom>
                  <a:avLst/>
                  <a:gdLst>
                    <a:gd name="T0" fmla="*/ 0 w 131"/>
                    <a:gd name="T1" fmla="*/ 0 h 166"/>
                    <a:gd name="T2" fmla="*/ 0 w 131"/>
                    <a:gd name="T3" fmla="*/ 0 h 166"/>
                    <a:gd name="T4" fmla="*/ 0 w 131"/>
                    <a:gd name="T5" fmla="*/ 0 h 166"/>
                    <a:gd name="T6" fmla="*/ 0 w 131"/>
                    <a:gd name="T7" fmla="*/ 0 h 166"/>
                    <a:gd name="T8" fmla="*/ 0 w 131"/>
                    <a:gd name="T9" fmla="*/ 0 h 166"/>
                    <a:gd name="T10" fmla="*/ 0 w 131"/>
                    <a:gd name="T11" fmla="*/ 0 h 166"/>
                    <a:gd name="T12" fmla="*/ 0 w 131"/>
                    <a:gd name="T13" fmla="*/ 0 h 166"/>
                    <a:gd name="T14" fmla="*/ 0 w 131"/>
                    <a:gd name="T15" fmla="*/ 0 h 166"/>
                    <a:gd name="T16" fmla="*/ 0 w 131"/>
                    <a:gd name="T17" fmla="*/ 0 h 166"/>
                    <a:gd name="T18" fmla="*/ 0 w 131"/>
                    <a:gd name="T19" fmla="*/ 0 h 166"/>
                    <a:gd name="T20" fmla="*/ 0 w 131"/>
                    <a:gd name="T21" fmla="*/ 0 h 166"/>
                    <a:gd name="T22" fmla="*/ 0 w 131"/>
                    <a:gd name="T23" fmla="*/ 0 h 166"/>
                    <a:gd name="T24" fmla="*/ 0 w 131"/>
                    <a:gd name="T25" fmla="*/ 0 h 166"/>
                    <a:gd name="T26" fmla="*/ 0 w 131"/>
                    <a:gd name="T27" fmla="*/ 0 h 166"/>
                    <a:gd name="T28" fmla="*/ 0 w 131"/>
                    <a:gd name="T29" fmla="*/ 0 h 166"/>
                    <a:gd name="T30" fmla="*/ 0 w 131"/>
                    <a:gd name="T31" fmla="*/ 0 h 16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31"/>
                    <a:gd name="T49" fmla="*/ 0 h 166"/>
                    <a:gd name="T50" fmla="*/ 131 w 131"/>
                    <a:gd name="T51" fmla="*/ 166 h 16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31" h="166">
                      <a:moveTo>
                        <a:pt x="86" y="0"/>
                      </a:moveTo>
                      <a:lnTo>
                        <a:pt x="17" y="29"/>
                      </a:lnTo>
                      <a:lnTo>
                        <a:pt x="0" y="59"/>
                      </a:lnTo>
                      <a:lnTo>
                        <a:pt x="13" y="99"/>
                      </a:lnTo>
                      <a:lnTo>
                        <a:pt x="36" y="122"/>
                      </a:lnTo>
                      <a:lnTo>
                        <a:pt x="27" y="69"/>
                      </a:lnTo>
                      <a:lnTo>
                        <a:pt x="52" y="57"/>
                      </a:lnTo>
                      <a:lnTo>
                        <a:pt x="51" y="101"/>
                      </a:lnTo>
                      <a:lnTo>
                        <a:pt x="64" y="144"/>
                      </a:lnTo>
                      <a:lnTo>
                        <a:pt x="107" y="166"/>
                      </a:lnTo>
                      <a:lnTo>
                        <a:pt x="131" y="136"/>
                      </a:lnTo>
                      <a:lnTo>
                        <a:pt x="88" y="126"/>
                      </a:lnTo>
                      <a:lnTo>
                        <a:pt x="72" y="70"/>
                      </a:lnTo>
                      <a:lnTo>
                        <a:pt x="111" y="64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6" name="Freeform 174"/>
                <p:cNvSpPr>
                  <a:spLocks/>
                </p:cNvSpPr>
                <p:nvPr/>
              </p:nvSpPr>
              <p:spPr bwMode="auto">
                <a:xfrm>
                  <a:off x="4439" y="3194"/>
                  <a:ext cx="55" cy="80"/>
                </a:xfrm>
                <a:custGeom>
                  <a:avLst/>
                  <a:gdLst>
                    <a:gd name="T0" fmla="*/ 0 w 219"/>
                    <a:gd name="T1" fmla="*/ 0 h 319"/>
                    <a:gd name="T2" fmla="*/ 0 w 219"/>
                    <a:gd name="T3" fmla="*/ 0 h 319"/>
                    <a:gd name="T4" fmla="*/ 0 w 219"/>
                    <a:gd name="T5" fmla="*/ 0 h 319"/>
                    <a:gd name="T6" fmla="*/ 0 w 219"/>
                    <a:gd name="T7" fmla="*/ 0 h 319"/>
                    <a:gd name="T8" fmla="*/ 0 w 219"/>
                    <a:gd name="T9" fmla="*/ 0 h 319"/>
                    <a:gd name="T10" fmla="*/ 0 w 219"/>
                    <a:gd name="T11" fmla="*/ 0 h 319"/>
                    <a:gd name="T12" fmla="*/ 0 w 219"/>
                    <a:gd name="T13" fmla="*/ 0 h 319"/>
                    <a:gd name="T14" fmla="*/ 0 w 219"/>
                    <a:gd name="T15" fmla="*/ 0 h 319"/>
                    <a:gd name="T16" fmla="*/ 0 w 219"/>
                    <a:gd name="T17" fmla="*/ 0 h 319"/>
                    <a:gd name="T18" fmla="*/ 0 w 219"/>
                    <a:gd name="T19" fmla="*/ 0 h 319"/>
                    <a:gd name="T20" fmla="*/ 0 w 219"/>
                    <a:gd name="T21" fmla="*/ 0 h 319"/>
                    <a:gd name="T22" fmla="*/ 0 w 219"/>
                    <a:gd name="T23" fmla="*/ 0 h 319"/>
                    <a:gd name="T24" fmla="*/ 0 w 219"/>
                    <a:gd name="T25" fmla="*/ 0 h 319"/>
                    <a:gd name="T26" fmla="*/ 0 w 219"/>
                    <a:gd name="T27" fmla="*/ 0 h 319"/>
                    <a:gd name="T28" fmla="*/ 0 w 219"/>
                    <a:gd name="T29" fmla="*/ 0 h 319"/>
                    <a:gd name="T30" fmla="*/ 0 w 219"/>
                    <a:gd name="T31" fmla="*/ 0 h 319"/>
                    <a:gd name="T32" fmla="*/ 0 w 219"/>
                    <a:gd name="T33" fmla="*/ 0 h 319"/>
                    <a:gd name="T34" fmla="*/ 0 w 219"/>
                    <a:gd name="T35" fmla="*/ 0 h 319"/>
                    <a:gd name="T36" fmla="*/ 0 w 219"/>
                    <a:gd name="T37" fmla="*/ 0 h 319"/>
                    <a:gd name="T38" fmla="*/ 0 w 219"/>
                    <a:gd name="T39" fmla="*/ 0 h 31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219"/>
                    <a:gd name="T61" fmla="*/ 0 h 319"/>
                    <a:gd name="T62" fmla="*/ 219 w 219"/>
                    <a:gd name="T63" fmla="*/ 319 h 31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219" h="319">
                      <a:moveTo>
                        <a:pt x="152" y="107"/>
                      </a:moveTo>
                      <a:lnTo>
                        <a:pt x="128" y="0"/>
                      </a:lnTo>
                      <a:lnTo>
                        <a:pt x="117" y="73"/>
                      </a:lnTo>
                      <a:lnTo>
                        <a:pt x="87" y="38"/>
                      </a:lnTo>
                      <a:lnTo>
                        <a:pt x="9" y="5"/>
                      </a:lnTo>
                      <a:lnTo>
                        <a:pt x="90" y="79"/>
                      </a:lnTo>
                      <a:lnTo>
                        <a:pt x="0" y="57"/>
                      </a:lnTo>
                      <a:lnTo>
                        <a:pt x="63" y="97"/>
                      </a:lnTo>
                      <a:lnTo>
                        <a:pt x="9" y="104"/>
                      </a:lnTo>
                      <a:lnTo>
                        <a:pt x="48" y="119"/>
                      </a:lnTo>
                      <a:lnTo>
                        <a:pt x="114" y="137"/>
                      </a:lnTo>
                      <a:lnTo>
                        <a:pt x="75" y="158"/>
                      </a:lnTo>
                      <a:lnTo>
                        <a:pt x="145" y="167"/>
                      </a:lnTo>
                      <a:lnTo>
                        <a:pt x="185" y="220"/>
                      </a:lnTo>
                      <a:lnTo>
                        <a:pt x="134" y="211"/>
                      </a:lnTo>
                      <a:lnTo>
                        <a:pt x="195" y="247"/>
                      </a:lnTo>
                      <a:lnTo>
                        <a:pt x="219" y="319"/>
                      </a:lnTo>
                      <a:lnTo>
                        <a:pt x="207" y="205"/>
                      </a:lnTo>
                      <a:lnTo>
                        <a:pt x="152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7" name="Freeform 175"/>
                <p:cNvSpPr>
                  <a:spLocks/>
                </p:cNvSpPr>
                <p:nvPr/>
              </p:nvSpPr>
              <p:spPr bwMode="auto">
                <a:xfrm>
                  <a:off x="4373" y="3320"/>
                  <a:ext cx="23" cy="16"/>
                </a:xfrm>
                <a:custGeom>
                  <a:avLst/>
                  <a:gdLst>
                    <a:gd name="T0" fmla="*/ 0 w 91"/>
                    <a:gd name="T1" fmla="*/ 0 h 63"/>
                    <a:gd name="T2" fmla="*/ 0 w 91"/>
                    <a:gd name="T3" fmla="*/ 0 h 63"/>
                    <a:gd name="T4" fmla="*/ 0 w 91"/>
                    <a:gd name="T5" fmla="*/ 0 h 63"/>
                    <a:gd name="T6" fmla="*/ 0 w 91"/>
                    <a:gd name="T7" fmla="*/ 0 h 63"/>
                    <a:gd name="T8" fmla="*/ 0 w 91"/>
                    <a:gd name="T9" fmla="*/ 0 h 63"/>
                    <a:gd name="T10" fmla="*/ 0 w 91"/>
                    <a:gd name="T11" fmla="*/ 0 h 63"/>
                    <a:gd name="T12" fmla="*/ 0 w 91"/>
                    <a:gd name="T13" fmla="*/ 0 h 63"/>
                    <a:gd name="T14" fmla="*/ 0 w 91"/>
                    <a:gd name="T15" fmla="*/ 0 h 6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1"/>
                    <a:gd name="T25" fmla="*/ 0 h 63"/>
                    <a:gd name="T26" fmla="*/ 91 w 91"/>
                    <a:gd name="T27" fmla="*/ 63 h 6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1" h="63">
                      <a:moveTo>
                        <a:pt x="19" y="58"/>
                      </a:moveTo>
                      <a:lnTo>
                        <a:pt x="55" y="63"/>
                      </a:lnTo>
                      <a:lnTo>
                        <a:pt x="91" y="29"/>
                      </a:lnTo>
                      <a:lnTo>
                        <a:pt x="75" y="0"/>
                      </a:lnTo>
                      <a:lnTo>
                        <a:pt x="41" y="40"/>
                      </a:lnTo>
                      <a:lnTo>
                        <a:pt x="0" y="28"/>
                      </a:lnTo>
                      <a:lnTo>
                        <a:pt x="19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8" name="Freeform 176"/>
                <p:cNvSpPr>
                  <a:spLocks/>
                </p:cNvSpPr>
                <p:nvPr/>
              </p:nvSpPr>
              <p:spPr bwMode="auto">
                <a:xfrm>
                  <a:off x="4406" y="3290"/>
                  <a:ext cx="61" cy="154"/>
                </a:xfrm>
                <a:custGeom>
                  <a:avLst/>
                  <a:gdLst>
                    <a:gd name="T0" fmla="*/ 0 w 245"/>
                    <a:gd name="T1" fmla="*/ 0 h 617"/>
                    <a:gd name="T2" fmla="*/ 0 w 245"/>
                    <a:gd name="T3" fmla="*/ 0 h 617"/>
                    <a:gd name="T4" fmla="*/ 0 w 245"/>
                    <a:gd name="T5" fmla="*/ 0 h 617"/>
                    <a:gd name="T6" fmla="*/ 0 w 245"/>
                    <a:gd name="T7" fmla="*/ 0 h 617"/>
                    <a:gd name="T8" fmla="*/ 0 w 245"/>
                    <a:gd name="T9" fmla="*/ 0 h 617"/>
                    <a:gd name="T10" fmla="*/ 0 w 245"/>
                    <a:gd name="T11" fmla="*/ 0 h 617"/>
                    <a:gd name="T12" fmla="*/ 0 w 245"/>
                    <a:gd name="T13" fmla="*/ 0 h 617"/>
                    <a:gd name="T14" fmla="*/ 0 w 245"/>
                    <a:gd name="T15" fmla="*/ 0 h 617"/>
                    <a:gd name="T16" fmla="*/ 0 w 245"/>
                    <a:gd name="T17" fmla="*/ 0 h 617"/>
                    <a:gd name="T18" fmla="*/ 0 w 245"/>
                    <a:gd name="T19" fmla="*/ 0 h 617"/>
                    <a:gd name="T20" fmla="*/ 0 w 245"/>
                    <a:gd name="T21" fmla="*/ 0 h 617"/>
                    <a:gd name="T22" fmla="*/ 0 w 245"/>
                    <a:gd name="T23" fmla="*/ 0 h 617"/>
                    <a:gd name="T24" fmla="*/ 0 w 245"/>
                    <a:gd name="T25" fmla="*/ 0 h 617"/>
                    <a:gd name="T26" fmla="*/ 0 w 245"/>
                    <a:gd name="T27" fmla="*/ 0 h 617"/>
                    <a:gd name="T28" fmla="*/ 0 w 245"/>
                    <a:gd name="T29" fmla="*/ 0 h 617"/>
                    <a:gd name="T30" fmla="*/ 0 w 245"/>
                    <a:gd name="T31" fmla="*/ 0 h 617"/>
                    <a:gd name="T32" fmla="*/ 0 w 245"/>
                    <a:gd name="T33" fmla="*/ 0 h 617"/>
                    <a:gd name="T34" fmla="*/ 0 w 245"/>
                    <a:gd name="T35" fmla="*/ 0 h 6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45"/>
                    <a:gd name="T55" fmla="*/ 0 h 617"/>
                    <a:gd name="T56" fmla="*/ 245 w 245"/>
                    <a:gd name="T57" fmla="*/ 617 h 6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45" h="617">
                      <a:moveTo>
                        <a:pt x="4" y="0"/>
                      </a:moveTo>
                      <a:lnTo>
                        <a:pt x="0" y="63"/>
                      </a:lnTo>
                      <a:lnTo>
                        <a:pt x="28" y="86"/>
                      </a:lnTo>
                      <a:lnTo>
                        <a:pt x="56" y="151"/>
                      </a:lnTo>
                      <a:lnTo>
                        <a:pt x="67" y="248"/>
                      </a:lnTo>
                      <a:lnTo>
                        <a:pt x="94" y="268"/>
                      </a:lnTo>
                      <a:lnTo>
                        <a:pt x="133" y="402"/>
                      </a:lnTo>
                      <a:lnTo>
                        <a:pt x="122" y="438"/>
                      </a:lnTo>
                      <a:lnTo>
                        <a:pt x="155" y="459"/>
                      </a:lnTo>
                      <a:lnTo>
                        <a:pt x="245" y="617"/>
                      </a:lnTo>
                      <a:lnTo>
                        <a:pt x="233" y="544"/>
                      </a:lnTo>
                      <a:lnTo>
                        <a:pt x="196" y="473"/>
                      </a:lnTo>
                      <a:lnTo>
                        <a:pt x="152" y="392"/>
                      </a:lnTo>
                      <a:lnTo>
                        <a:pt x="118" y="248"/>
                      </a:lnTo>
                      <a:lnTo>
                        <a:pt x="85" y="199"/>
                      </a:lnTo>
                      <a:lnTo>
                        <a:pt x="72" y="12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9" name="Freeform 177"/>
                <p:cNvSpPr>
                  <a:spLocks/>
                </p:cNvSpPr>
                <p:nvPr/>
              </p:nvSpPr>
              <p:spPr bwMode="auto">
                <a:xfrm>
                  <a:off x="4493" y="3286"/>
                  <a:ext cx="57" cy="135"/>
                </a:xfrm>
                <a:custGeom>
                  <a:avLst/>
                  <a:gdLst>
                    <a:gd name="T0" fmla="*/ 0 w 229"/>
                    <a:gd name="T1" fmla="*/ 0 h 539"/>
                    <a:gd name="T2" fmla="*/ 0 w 229"/>
                    <a:gd name="T3" fmla="*/ 0 h 539"/>
                    <a:gd name="T4" fmla="*/ 0 w 229"/>
                    <a:gd name="T5" fmla="*/ 0 h 539"/>
                    <a:gd name="T6" fmla="*/ 0 w 229"/>
                    <a:gd name="T7" fmla="*/ 0 h 539"/>
                    <a:gd name="T8" fmla="*/ 0 w 229"/>
                    <a:gd name="T9" fmla="*/ 0 h 539"/>
                    <a:gd name="T10" fmla="*/ 0 w 229"/>
                    <a:gd name="T11" fmla="*/ 0 h 539"/>
                    <a:gd name="T12" fmla="*/ 0 w 229"/>
                    <a:gd name="T13" fmla="*/ 0 h 539"/>
                    <a:gd name="T14" fmla="*/ 0 w 229"/>
                    <a:gd name="T15" fmla="*/ 0 h 539"/>
                    <a:gd name="T16" fmla="*/ 0 w 229"/>
                    <a:gd name="T17" fmla="*/ 0 h 539"/>
                    <a:gd name="T18" fmla="*/ 0 w 229"/>
                    <a:gd name="T19" fmla="*/ 0 h 539"/>
                    <a:gd name="T20" fmla="*/ 0 w 229"/>
                    <a:gd name="T21" fmla="*/ 0 h 539"/>
                    <a:gd name="T22" fmla="*/ 0 w 229"/>
                    <a:gd name="T23" fmla="*/ 0 h 539"/>
                    <a:gd name="T24" fmla="*/ 0 w 229"/>
                    <a:gd name="T25" fmla="*/ 0 h 539"/>
                    <a:gd name="T26" fmla="*/ 0 w 229"/>
                    <a:gd name="T27" fmla="*/ 0 h 539"/>
                    <a:gd name="T28" fmla="*/ 0 w 229"/>
                    <a:gd name="T29" fmla="*/ 0 h 539"/>
                    <a:gd name="T30" fmla="*/ 0 w 229"/>
                    <a:gd name="T31" fmla="*/ 0 h 539"/>
                    <a:gd name="T32" fmla="*/ 0 w 229"/>
                    <a:gd name="T33" fmla="*/ 0 h 539"/>
                    <a:gd name="T34" fmla="*/ 0 w 229"/>
                    <a:gd name="T35" fmla="*/ 0 h 539"/>
                    <a:gd name="T36" fmla="*/ 0 w 229"/>
                    <a:gd name="T37" fmla="*/ 0 h 539"/>
                    <a:gd name="T38" fmla="*/ 0 w 229"/>
                    <a:gd name="T39" fmla="*/ 0 h 539"/>
                    <a:gd name="T40" fmla="*/ 0 w 229"/>
                    <a:gd name="T41" fmla="*/ 0 h 539"/>
                    <a:gd name="T42" fmla="*/ 0 w 229"/>
                    <a:gd name="T43" fmla="*/ 0 h 539"/>
                    <a:gd name="T44" fmla="*/ 0 w 229"/>
                    <a:gd name="T45" fmla="*/ 0 h 539"/>
                    <a:gd name="T46" fmla="*/ 0 w 229"/>
                    <a:gd name="T47" fmla="*/ 0 h 539"/>
                    <a:gd name="T48" fmla="*/ 0 w 229"/>
                    <a:gd name="T49" fmla="*/ 0 h 539"/>
                    <a:gd name="T50" fmla="*/ 0 w 229"/>
                    <a:gd name="T51" fmla="*/ 0 h 539"/>
                    <a:gd name="T52" fmla="*/ 0 w 229"/>
                    <a:gd name="T53" fmla="*/ 0 h 539"/>
                    <a:gd name="T54" fmla="*/ 0 w 229"/>
                    <a:gd name="T55" fmla="*/ 0 h 539"/>
                    <a:gd name="T56" fmla="*/ 0 w 229"/>
                    <a:gd name="T57" fmla="*/ 0 h 539"/>
                    <a:gd name="T58" fmla="*/ 0 w 229"/>
                    <a:gd name="T59" fmla="*/ 0 h 539"/>
                    <a:gd name="T60" fmla="*/ 0 w 229"/>
                    <a:gd name="T61" fmla="*/ 0 h 539"/>
                    <a:gd name="T62" fmla="*/ 0 w 229"/>
                    <a:gd name="T63" fmla="*/ 0 h 539"/>
                    <a:gd name="T64" fmla="*/ 0 w 229"/>
                    <a:gd name="T65" fmla="*/ 0 h 539"/>
                    <a:gd name="T66" fmla="*/ 0 w 229"/>
                    <a:gd name="T67" fmla="*/ 0 h 539"/>
                    <a:gd name="T68" fmla="*/ 0 w 229"/>
                    <a:gd name="T69" fmla="*/ 0 h 5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29"/>
                    <a:gd name="T106" fmla="*/ 0 h 539"/>
                    <a:gd name="T107" fmla="*/ 229 w 229"/>
                    <a:gd name="T108" fmla="*/ 539 h 5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29" h="539">
                      <a:moveTo>
                        <a:pt x="2" y="3"/>
                      </a:moveTo>
                      <a:lnTo>
                        <a:pt x="42" y="0"/>
                      </a:lnTo>
                      <a:lnTo>
                        <a:pt x="62" y="24"/>
                      </a:lnTo>
                      <a:lnTo>
                        <a:pt x="55" y="52"/>
                      </a:lnTo>
                      <a:lnTo>
                        <a:pt x="74" y="57"/>
                      </a:lnTo>
                      <a:lnTo>
                        <a:pt x="80" y="78"/>
                      </a:lnTo>
                      <a:lnTo>
                        <a:pt x="61" y="99"/>
                      </a:lnTo>
                      <a:lnTo>
                        <a:pt x="62" y="72"/>
                      </a:lnTo>
                      <a:lnTo>
                        <a:pt x="40" y="72"/>
                      </a:lnTo>
                      <a:lnTo>
                        <a:pt x="32" y="61"/>
                      </a:lnTo>
                      <a:lnTo>
                        <a:pt x="45" y="38"/>
                      </a:lnTo>
                      <a:lnTo>
                        <a:pt x="13" y="40"/>
                      </a:lnTo>
                      <a:lnTo>
                        <a:pt x="55" y="123"/>
                      </a:lnTo>
                      <a:lnTo>
                        <a:pt x="79" y="148"/>
                      </a:lnTo>
                      <a:lnTo>
                        <a:pt x="71" y="173"/>
                      </a:lnTo>
                      <a:lnTo>
                        <a:pt x="106" y="244"/>
                      </a:lnTo>
                      <a:lnTo>
                        <a:pt x="146" y="286"/>
                      </a:lnTo>
                      <a:lnTo>
                        <a:pt x="147" y="312"/>
                      </a:lnTo>
                      <a:lnTo>
                        <a:pt x="197" y="427"/>
                      </a:lnTo>
                      <a:lnTo>
                        <a:pt x="223" y="489"/>
                      </a:lnTo>
                      <a:lnTo>
                        <a:pt x="229" y="539"/>
                      </a:lnTo>
                      <a:lnTo>
                        <a:pt x="180" y="532"/>
                      </a:lnTo>
                      <a:lnTo>
                        <a:pt x="202" y="502"/>
                      </a:lnTo>
                      <a:lnTo>
                        <a:pt x="187" y="452"/>
                      </a:lnTo>
                      <a:lnTo>
                        <a:pt x="150" y="435"/>
                      </a:lnTo>
                      <a:lnTo>
                        <a:pt x="161" y="417"/>
                      </a:lnTo>
                      <a:lnTo>
                        <a:pt x="135" y="331"/>
                      </a:lnTo>
                      <a:lnTo>
                        <a:pt x="102" y="309"/>
                      </a:lnTo>
                      <a:lnTo>
                        <a:pt x="108" y="276"/>
                      </a:lnTo>
                      <a:lnTo>
                        <a:pt x="61" y="203"/>
                      </a:lnTo>
                      <a:lnTo>
                        <a:pt x="37" y="170"/>
                      </a:lnTo>
                      <a:lnTo>
                        <a:pt x="59" y="147"/>
                      </a:lnTo>
                      <a:lnTo>
                        <a:pt x="0" y="57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0" name="Freeform 178"/>
                <p:cNvSpPr>
                  <a:spLocks/>
                </p:cNvSpPr>
                <p:nvPr/>
              </p:nvSpPr>
              <p:spPr bwMode="auto">
                <a:xfrm>
                  <a:off x="4154" y="3291"/>
                  <a:ext cx="173" cy="151"/>
                </a:xfrm>
                <a:custGeom>
                  <a:avLst/>
                  <a:gdLst>
                    <a:gd name="T0" fmla="*/ 0 w 691"/>
                    <a:gd name="T1" fmla="*/ 0 h 608"/>
                    <a:gd name="T2" fmla="*/ 0 w 691"/>
                    <a:gd name="T3" fmla="*/ 0 h 608"/>
                    <a:gd name="T4" fmla="*/ 0 w 691"/>
                    <a:gd name="T5" fmla="*/ 0 h 608"/>
                    <a:gd name="T6" fmla="*/ 0 w 691"/>
                    <a:gd name="T7" fmla="*/ 0 h 608"/>
                    <a:gd name="T8" fmla="*/ 0 w 691"/>
                    <a:gd name="T9" fmla="*/ 0 h 608"/>
                    <a:gd name="T10" fmla="*/ 0 w 691"/>
                    <a:gd name="T11" fmla="*/ 0 h 608"/>
                    <a:gd name="T12" fmla="*/ 0 w 691"/>
                    <a:gd name="T13" fmla="*/ 0 h 608"/>
                    <a:gd name="T14" fmla="*/ 0 w 691"/>
                    <a:gd name="T15" fmla="*/ 0 h 608"/>
                    <a:gd name="T16" fmla="*/ 0 w 691"/>
                    <a:gd name="T17" fmla="*/ 0 h 608"/>
                    <a:gd name="T18" fmla="*/ 0 w 691"/>
                    <a:gd name="T19" fmla="*/ 0 h 608"/>
                    <a:gd name="T20" fmla="*/ 0 w 691"/>
                    <a:gd name="T21" fmla="*/ 0 h 608"/>
                    <a:gd name="T22" fmla="*/ 0 w 691"/>
                    <a:gd name="T23" fmla="*/ 0 h 608"/>
                    <a:gd name="T24" fmla="*/ 0 w 691"/>
                    <a:gd name="T25" fmla="*/ 0 h 608"/>
                    <a:gd name="T26" fmla="*/ 0 w 691"/>
                    <a:gd name="T27" fmla="*/ 0 h 608"/>
                    <a:gd name="T28" fmla="*/ 0 w 691"/>
                    <a:gd name="T29" fmla="*/ 0 h 608"/>
                    <a:gd name="T30" fmla="*/ 0 w 691"/>
                    <a:gd name="T31" fmla="*/ 0 h 608"/>
                    <a:gd name="T32" fmla="*/ 0 w 691"/>
                    <a:gd name="T33" fmla="*/ 0 h 608"/>
                    <a:gd name="T34" fmla="*/ 0 w 691"/>
                    <a:gd name="T35" fmla="*/ 0 h 608"/>
                    <a:gd name="T36" fmla="*/ 0 w 691"/>
                    <a:gd name="T37" fmla="*/ 0 h 608"/>
                    <a:gd name="T38" fmla="*/ 0 w 691"/>
                    <a:gd name="T39" fmla="*/ 0 h 608"/>
                    <a:gd name="T40" fmla="*/ 0 w 691"/>
                    <a:gd name="T41" fmla="*/ 0 h 608"/>
                    <a:gd name="T42" fmla="*/ 0 w 691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91"/>
                    <a:gd name="T67" fmla="*/ 0 h 608"/>
                    <a:gd name="T68" fmla="*/ 691 w 691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91" h="608">
                      <a:moveTo>
                        <a:pt x="608" y="274"/>
                      </a:moveTo>
                      <a:lnTo>
                        <a:pt x="436" y="76"/>
                      </a:lnTo>
                      <a:lnTo>
                        <a:pt x="308" y="0"/>
                      </a:lnTo>
                      <a:lnTo>
                        <a:pt x="329" y="42"/>
                      </a:lnTo>
                      <a:lnTo>
                        <a:pt x="239" y="13"/>
                      </a:lnTo>
                      <a:lnTo>
                        <a:pt x="81" y="40"/>
                      </a:lnTo>
                      <a:lnTo>
                        <a:pt x="297" y="79"/>
                      </a:lnTo>
                      <a:lnTo>
                        <a:pt x="0" y="99"/>
                      </a:lnTo>
                      <a:lnTo>
                        <a:pt x="194" y="136"/>
                      </a:lnTo>
                      <a:lnTo>
                        <a:pt x="53" y="172"/>
                      </a:lnTo>
                      <a:lnTo>
                        <a:pt x="154" y="197"/>
                      </a:lnTo>
                      <a:lnTo>
                        <a:pt x="344" y="189"/>
                      </a:lnTo>
                      <a:lnTo>
                        <a:pt x="222" y="253"/>
                      </a:lnTo>
                      <a:lnTo>
                        <a:pt x="381" y="238"/>
                      </a:lnTo>
                      <a:lnTo>
                        <a:pt x="466" y="213"/>
                      </a:lnTo>
                      <a:lnTo>
                        <a:pt x="567" y="295"/>
                      </a:lnTo>
                      <a:lnTo>
                        <a:pt x="596" y="358"/>
                      </a:lnTo>
                      <a:lnTo>
                        <a:pt x="652" y="608"/>
                      </a:lnTo>
                      <a:lnTo>
                        <a:pt x="653" y="476"/>
                      </a:lnTo>
                      <a:lnTo>
                        <a:pt x="691" y="551"/>
                      </a:lnTo>
                      <a:lnTo>
                        <a:pt x="608" y="2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1" name="Freeform 179"/>
                <p:cNvSpPr>
                  <a:spLocks/>
                </p:cNvSpPr>
                <p:nvPr/>
              </p:nvSpPr>
              <p:spPr bwMode="auto">
                <a:xfrm>
                  <a:off x="4530" y="3087"/>
                  <a:ext cx="123" cy="331"/>
                </a:xfrm>
                <a:custGeom>
                  <a:avLst/>
                  <a:gdLst>
                    <a:gd name="T0" fmla="*/ 0 w 492"/>
                    <a:gd name="T1" fmla="*/ 0 h 1325"/>
                    <a:gd name="T2" fmla="*/ 0 w 492"/>
                    <a:gd name="T3" fmla="*/ 0 h 1325"/>
                    <a:gd name="T4" fmla="*/ 0 w 492"/>
                    <a:gd name="T5" fmla="*/ 0 h 1325"/>
                    <a:gd name="T6" fmla="*/ 0 w 492"/>
                    <a:gd name="T7" fmla="*/ 0 h 1325"/>
                    <a:gd name="T8" fmla="*/ 0 w 492"/>
                    <a:gd name="T9" fmla="*/ 0 h 1325"/>
                    <a:gd name="T10" fmla="*/ 0 w 492"/>
                    <a:gd name="T11" fmla="*/ 0 h 1325"/>
                    <a:gd name="T12" fmla="*/ 0 w 492"/>
                    <a:gd name="T13" fmla="*/ 0 h 1325"/>
                    <a:gd name="T14" fmla="*/ 0 w 492"/>
                    <a:gd name="T15" fmla="*/ 0 h 1325"/>
                    <a:gd name="T16" fmla="*/ 0 w 492"/>
                    <a:gd name="T17" fmla="*/ 0 h 1325"/>
                    <a:gd name="T18" fmla="*/ 0 w 492"/>
                    <a:gd name="T19" fmla="*/ 0 h 1325"/>
                    <a:gd name="T20" fmla="*/ 0 w 492"/>
                    <a:gd name="T21" fmla="*/ 0 h 1325"/>
                    <a:gd name="T22" fmla="*/ 0 w 492"/>
                    <a:gd name="T23" fmla="*/ 0 h 1325"/>
                    <a:gd name="T24" fmla="*/ 0 w 492"/>
                    <a:gd name="T25" fmla="*/ 0 h 1325"/>
                    <a:gd name="T26" fmla="*/ 0 w 492"/>
                    <a:gd name="T27" fmla="*/ 0 h 1325"/>
                    <a:gd name="T28" fmla="*/ 0 w 492"/>
                    <a:gd name="T29" fmla="*/ 0 h 1325"/>
                    <a:gd name="T30" fmla="*/ 0 w 492"/>
                    <a:gd name="T31" fmla="*/ 0 h 1325"/>
                    <a:gd name="T32" fmla="*/ 0 w 492"/>
                    <a:gd name="T33" fmla="*/ 0 h 1325"/>
                    <a:gd name="T34" fmla="*/ 0 w 492"/>
                    <a:gd name="T35" fmla="*/ 0 h 13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92"/>
                    <a:gd name="T55" fmla="*/ 0 h 1325"/>
                    <a:gd name="T56" fmla="*/ 492 w 492"/>
                    <a:gd name="T57" fmla="*/ 1325 h 13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92" h="1325">
                      <a:moveTo>
                        <a:pt x="0" y="0"/>
                      </a:moveTo>
                      <a:lnTo>
                        <a:pt x="150" y="180"/>
                      </a:lnTo>
                      <a:lnTo>
                        <a:pt x="157" y="255"/>
                      </a:lnTo>
                      <a:lnTo>
                        <a:pt x="298" y="681"/>
                      </a:lnTo>
                      <a:lnTo>
                        <a:pt x="303" y="753"/>
                      </a:lnTo>
                      <a:lnTo>
                        <a:pt x="452" y="1104"/>
                      </a:lnTo>
                      <a:lnTo>
                        <a:pt x="443" y="1196"/>
                      </a:lnTo>
                      <a:lnTo>
                        <a:pt x="492" y="1325"/>
                      </a:lnTo>
                      <a:lnTo>
                        <a:pt x="395" y="1259"/>
                      </a:lnTo>
                      <a:lnTo>
                        <a:pt x="289" y="1289"/>
                      </a:lnTo>
                      <a:lnTo>
                        <a:pt x="412" y="1153"/>
                      </a:lnTo>
                      <a:lnTo>
                        <a:pt x="303" y="813"/>
                      </a:lnTo>
                      <a:lnTo>
                        <a:pt x="211" y="717"/>
                      </a:lnTo>
                      <a:lnTo>
                        <a:pt x="237" y="624"/>
                      </a:lnTo>
                      <a:lnTo>
                        <a:pt x="92" y="243"/>
                      </a:lnTo>
                      <a:lnTo>
                        <a:pt x="114" y="18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2" name="Freeform 180"/>
                <p:cNvSpPr>
                  <a:spLocks/>
                </p:cNvSpPr>
                <p:nvPr/>
              </p:nvSpPr>
              <p:spPr bwMode="auto">
                <a:xfrm>
                  <a:off x="4125" y="3330"/>
                  <a:ext cx="57" cy="103"/>
                </a:xfrm>
                <a:custGeom>
                  <a:avLst/>
                  <a:gdLst>
                    <a:gd name="T0" fmla="*/ 0 w 224"/>
                    <a:gd name="T1" fmla="*/ 0 h 411"/>
                    <a:gd name="T2" fmla="*/ 0 w 224"/>
                    <a:gd name="T3" fmla="*/ 0 h 411"/>
                    <a:gd name="T4" fmla="*/ 0 w 224"/>
                    <a:gd name="T5" fmla="*/ 0 h 411"/>
                    <a:gd name="T6" fmla="*/ 0 w 224"/>
                    <a:gd name="T7" fmla="*/ 0 h 411"/>
                    <a:gd name="T8" fmla="*/ 0 w 224"/>
                    <a:gd name="T9" fmla="*/ 0 h 411"/>
                    <a:gd name="T10" fmla="*/ 0 w 224"/>
                    <a:gd name="T11" fmla="*/ 0 h 411"/>
                    <a:gd name="T12" fmla="*/ 0 w 224"/>
                    <a:gd name="T13" fmla="*/ 0 h 411"/>
                    <a:gd name="T14" fmla="*/ 0 w 224"/>
                    <a:gd name="T15" fmla="*/ 0 h 411"/>
                    <a:gd name="T16" fmla="*/ 0 w 224"/>
                    <a:gd name="T17" fmla="*/ 0 h 411"/>
                    <a:gd name="T18" fmla="*/ 0 w 224"/>
                    <a:gd name="T19" fmla="*/ 0 h 411"/>
                    <a:gd name="T20" fmla="*/ 0 w 224"/>
                    <a:gd name="T21" fmla="*/ 0 h 411"/>
                    <a:gd name="T22" fmla="*/ 0 w 224"/>
                    <a:gd name="T23" fmla="*/ 0 h 411"/>
                    <a:gd name="T24" fmla="*/ 0 w 224"/>
                    <a:gd name="T25" fmla="*/ 0 h 41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24"/>
                    <a:gd name="T40" fmla="*/ 0 h 411"/>
                    <a:gd name="T41" fmla="*/ 224 w 224"/>
                    <a:gd name="T42" fmla="*/ 411 h 41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24" h="411">
                      <a:moveTo>
                        <a:pt x="6" y="0"/>
                      </a:moveTo>
                      <a:lnTo>
                        <a:pt x="68" y="99"/>
                      </a:lnTo>
                      <a:lnTo>
                        <a:pt x="116" y="241"/>
                      </a:lnTo>
                      <a:lnTo>
                        <a:pt x="224" y="411"/>
                      </a:lnTo>
                      <a:lnTo>
                        <a:pt x="144" y="380"/>
                      </a:lnTo>
                      <a:lnTo>
                        <a:pt x="149" y="338"/>
                      </a:lnTo>
                      <a:lnTo>
                        <a:pt x="90" y="261"/>
                      </a:lnTo>
                      <a:lnTo>
                        <a:pt x="81" y="192"/>
                      </a:lnTo>
                      <a:lnTo>
                        <a:pt x="39" y="140"/>
                      </a:lnTo>
                      <a:lnTo>
                        <a:pt x="42" y="100"/>
                      </a:lnTo>
                      <a:lnTo>
                        <a:pt x="0" y="3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3" name="Freeform 181"/>
                <p:cNvSpPr>
                  <a:spLocks/>
                </p:cNvSpPr>
                <p:nvPr/>
              </p:nvSpPr>
              <p:spPr bwMode="auto">
                <a:xfrm>
                  <a:off x="4231" y="3356"/>
                  <a:ext cx="67" cy="20"/>
                </a:xfrm>
                <a:custGeom>
                  <a:avLst/>
                  <a:gdLst>
                    <a:gd name="T0" fmla="*/ 0 w 269"/>
                    <a:gd name="T1" fmla="*/ 0 h 80"/>
                    <a:gd name="T2" fmla="*/ 0 w 269"/>
                    <a:gd name="T3" fmla="*/ 0 h 80"/>
                    <a:gd name="T4" fmla="*/ 0 w 269"/>
                    <a:gd name="T5" fmla="*/ 0 h 80"/>
                    <a:gd name="T6" fmla="*/ 0 w 269"/>
                    <a:gd name="T7" fmla="*/ 0 h 80"/>
                    <a:gd name="T8" fmla="*/ 0 w 269"/>
                    <a:gd name="T9" fmla="*/ 0 h 80"/>
                    <a:gd name="T10" fmla="*/ 0 w 269"/>
                    <a:gd name="T11" fmla="*/ 0 h 80"/>
                    <a:gd name="T12" fmla="*/ 0 w 269"/>
                    <a:gd name="T13" fmla="*/ 0 h 80"/>
                    <a:gd name="T14" fmla="*/ 0 w 269"/>
                    <a:gd name="T15" fmla="*/ 0 h 80"/>
                    <a:gd name="T16" fmla="*/ 0 w 269"/>
                    <a:gd name="T17" fmla="*/ 0 h 80"/>
                    <a:gd name="T18" fmla="*/ 0 w 269"/>
                    <a:gd name="T19" fmla="*/ 0 h 80"/>
                    <a:gd name="T20" fmla="*/ 0 w 269"/>
                    <a:gd name="T21" fmla="*/ 0 h 80"/>
                    <a:gd name="T22" fmla="*/ 0 w 269"/>
                    <a:gd name="T23" fmla="*/ 0 h 80"/>
                    <a:gd name="T24" fmla="*/ 0 w 269"/>
                    <a:gd name="T25" fmla="*/ 0 h 8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9"/>
                    <a:gd name="T40" fmla="*/ 0 h 80"/>
                    <a:gd name="T41" fmla="*/ 269 w 269"/>
                    <a:gd name="T42" fmla="*/ 80 h 8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9" h="80">
                      <a:moveTo>
                        <a:pt x="251" y="4"/>
                      </a:moveTo>
                      <a:lnTo>
                        <a:pt x="187" y="35"/>
                      </a:lnTo>
                      <a:lnTo>
                        <a:pt x="143" y="11"/>
                      </a:lnTo>
                      <a:lnTo>
                        <a:pt x="80" y="0"/>
                      </a:lnTo>
                      <a:lnTo>
                        <a:pt x="129" y="29"/>
                      </a:lnTo>
                      <a:lnTo>
                        <a:pt x="43" y="43"/>
                      </a:lnTo>
                      <a:lnTo>
                        <a:pt x="0" y="60"/>
                      </a:lnTo>
                      <a:lnTo>
                        <a:pt x="137" y="48"/>
                      </a:lnTo>
                      <a:lnTo>
                        <a:pt x="94" y="80"/>
                      </a:lnTo>
                      <a:lnTo>
                        <a:pt x="167" y="60"/>
                      </a:lnTo>
                      <a:lnTo>
                        <a:pt x="269" y="24"/>
                      </a:lnTo>
                      <a:lnTo>
                        <a:pt x="251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4" name="Freeform 182"/>
                <p:cNvSpPr>
                  <a:spLocks/>
                </p:cNvSpPr>
                <p:nvPr/>
              </p:nvSpPr>
              <p:spPr bwMode="auto">
                <a:xfrm>
                  <a:off x="4468" y="3084"/>
                  <a:ext cx="35" cy="42"/>
                </a:xfrm>
                <a:custGeom>
                  <a:avLst/>
                  <a:gdLst>
                    <a:gd name="T0" fmla="*/ 0 w 141"/>
                    <a:gd name="T1" fmla="*/ 0 h 166"/>
                    <a:gd name="T2" fmla="*/ 0 w 141"/>
                    <a:gd name="T3" fmla="*/ 0 h 166"/>
                    <a:gd name="T4" fmla="*/ 0 w 141"/>
                    <a:gd name="T5" fmla="*/ 0 h 166"/>
                    <a:gd name="T6" fmla="*/ 0 w 141"/>
                    <a:gd name="T7" fmla="*/ 0 h 166"/>
                    <a:gd name="T8" fmla="*/ 0 w 141"/>
                    <a:gd name="T9" fmla="*/ 0 h 166"/>
                    <a:gd name="T10" fmla="*/ 0 w 141"/>
                    <a:gd name="T11" fmla="*/ 0 h 166"/>
                    <a:gd name="T12" fmla="*/ 0 w 141"/>
                    <a:gd name="T13" fmla="*/ 0 h 16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1"/>
                    <a:gd name="T22" fmla="*/ 0 h 166"/>
                    <a:gd name="T23" fmla="*/ 141 w 141"/>
                    <a:gd name="T24" fmla="*/ 166 h 16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1" h="166">
                      <a:moveTo>
                        <a:pt x="71" y="0"/>
                      </a:moveTo>
                      <a:lnTo>
                        <a:pt x="0" y="48"/>
                      </a:lnTo>
                      <a:lnTo>
                        <a:pt x="9" y="148"/>
                      </a:lnTo>
                      <a:lnTo>
                        <a:pt x="84" y="166"/>
                      </a:lnTo>
                      <a:lnTo>
                        <a:pt x="141" y="144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5" name="Freeform 183"/>
                <p:cNvSpPr>
                  <a:spLocks/>
                </p:cNvSpPr>
                <p:nvPr/>
              </p:nvSpPr>
              <p:spPr bwMode="auto">
                <a:xfrm>
                  <a:off x="4091" y="3314"/>
                  <a:ext cx="11" cy="15"/>
                </a:xfrm>
                <a:custGeom>
                  <a:avLst/>
                  <a:gdLst>
                    <a:gd name="T0" fmla="*/ 0 w 46"/>
                    <a:gd name="T1" fmla="*/ 0 h 59"/>
                    <a:gd name="T2" fmla="*/ 0 w 46"/>
                    <a:gd name="T3" fmla="*/ 0 h 59"/>
                    <a:gd name="T4" fmla="*/ 0 w 46"/>
                    <a:gd name="T5" fmla="*/ 0 h 59"/>
                    <a:gd name="T6" fmla="*/ 0 w 46"/>
                    <a:gd name="T7" fmla="*/ 0 h 59"/>
                    <a:gd name="T8" fmla="*/ 0 w 46"/>
                    <a:gd name="T9" fmla="*/ 0 h 59"/>
                    <a:gd name="T10" fmla="*/ 0 w 46"/>
                    <a:gd name="T11" fmla="*/ 0 h 59"/>
                    <a:gd name="T12" fmla="*/ 0 w 46"/>
                    <a:gd name="T13" fmla="*/ 0 h 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"/>
                    <a:gd name="T22" fmla="*/ 0 h 59"/>
                    <a:gd name="T23" fmla="*/ 46 w 46"/>
                    <a:gd name="T24" fmla="*/ 59 h 5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" h="59">
                      <a:moveTo>
                        <a:pt x="23" y="0"/>
                      </a:moveTo>
                      <a:lnTo>
                        <a:pt x="0" y="24"/>
                      </a:lnTo>
                      <a:lnTo>
                        <a:pt x="19" y="57"/>
                      </a:lnTo>
                      <a:lnTo>
                        <a:pt x="36" y="59"/>
                      </a:lnTo>
                      <a:lnTo>
                        <a:pt x="46" y="21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6" name="Freeform 184"/>
                <p:cNvSpPr>
                  <a:spLocks/>
                </p:cNvSpPr>
                <p:nvPr/>
              </p:nvSpPr>
              <p:spPr bwMode="auto">
                <a:xfrm>
                  <a:off x="4001" y="2803"/>
                  <a:ext cx="222" cy="40"/>
                </a:xfrm>
                <a:custGeom>
                  <a:avLst/>
                  <a:gdLst>
                    <a:gd name="T0" fmla="*/ 0 w 885"/>
                    <a:gd name="T1" fmla="*/ 0 h 162"/>
                    <a:gd name="T2" fmla="*/ 0 w 885"/>
                    <a:gd name="T3" fmla="*/ 0 h 162"/>
                    <a:gd name="T4" fmla="*/ 0 w 885"/>
                    <a:gd name="T5" fmla="*/ 0 h 162"/>
                    <a:gd name="T6" fmla="*/ 0 w 885"/>
                    <a:gd name="T7" fmla="*/ 0 h 162"/>
                    <a:gd name="T8" fmla="*/ 0 w 885"/>
                    <a:gd name="T9" fmla="*/ 0 h 162"/>
                    <a:gd name="T10" fmla="*/ 0 w 885"/>
                    <a:gd name="T11" fmla="*/ 0 h 162"/>
                    <a:gd name="T12" fmla="*/ 0 w 885"/>
                    <a:gd name="T13" fmla="*/ 0 h 162"/>
                    <a:gd name="T14" fmla="*/ 0 w 885"/>
                    <a:gd name="T15" fmla="*/ 0 h 162"/>
                    <a:gd name="T16" fmla="*/ 0 w 885"/>
                    <a:gd name="T17" fmla="*/ 0 h 162"/>
                    <a:gd name="T18" fmla="*/ 0 w 885"/>
                    <a:gd name="T19" fmla="*/ 0 h 162"/>
                    <a:gd name="T20" fmla="*/ 0 w 885"/>
                    <a:gd name="T21" fmla="*/ 0 h 162"/>
                    <a:gd name="T22" fmla="*/ 0 w 885"/>
                    <a:gd name="T23" fmla="*/ 0 h 162"/>
                    <a:gd name="T24" fmla="*/ 0 w 885"/>
                    <a:gd name="T25" fmla="*/ 0 h 162"/>
                    <a:gd name="T26" fmla="*/ 0 w 885"/>
                    <a:gd name="T27" fmla="*/ 0 h 162"/>
                    <a:gd name="T28" fmla="*/ 0 w 885"/>
                    <a:gd name="T29" fmla="*/ 0 h 162"/>
                    <a:gd name="T30" fmla="*/ 0 w 885"/>
                    <a:gd name="T31" fmla="*/ 0 h 162"/>
                    <a:gd name="T32" fmla="*/ 0 w 885"/>
                    <a:gd name="T33" fmla="*/ 0 h 16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85"/>
                    <a:gd name="T52" fmla="*/ 0 h 162"/>
                    <a:gd name="T53" fmla="*/ 885 w 885"/>
                    <a:gd name="T54" fmla="*/ 162 h 16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85" h="162">
                      <a:moveTo>
                        <a:pt x="0" y="145"/>
                      </a:moveTo>
                      <a:lnTo>
                        <a:pt x="122" y="115"/>
                      </a:lnTo>
                      <a:lnTo>
                        <a:pt x="39" y="33"/>
                      </a:lnTo>
                      <a:lnTo>
                        <a:pt x="297" y="90"/>
                      </a:lnTo>
                      <a:lnTo>
                        <a:pt x="256" y="0"/>
                      </a:lnTo>
                      <a:lnTo>
                        <a:pt x="450" y="43"/>
                      </a:lnTo>
                      <a:lnTo>
                        <a:pt x="655" y="39"/>
                      </a:lnTo>
                      <a:lnTo>
                        <a:pt x="885" y="125"/>
                      </a:lnTo>
                      <a:lnTo>
                        <a:pt x="559" y="66"/>
                      </a:lnTo>
                      <a:lnTo>
                        <a:pt x="596" y="105"/>
                      </a:lnTo>
                      <a:lnTo>
                        <a:pt x="322" y="39"/>
                      </a:lnTo>
                      <a:lnTo>
                        <a:pt x="359" y="105"/>
                      </a:lnTo>
                      <a:lnTo>
                        <a:pt x="458" y="162"/>
                      </a:lnTo>
                      <a:lnTo>
                        <a:pt x="177" y="96"/>
                      </a:lnTo>
                      <a:lnTo>
                        <a:pt x="217" y="142"/>
                      </a:lnTo>
                      <a:lnTo>
                        <a:pt x="0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7" name="Freeform 185"/>
                <p:cNvSpPr>
                  <a:spLocks/>
                </p:cNvSpPr>
                <p:nvPr/>
              </p:nvSpPr>
              <p:spPr bwMode="auto">
                <a:xfrm>
                  <a:off x="3887" y="3015"/>
                  <a:ext cx="501" cy="99"/>
                </a:xfrm>
                <a:custGeom>
                  <a:avLst/>
                  <a:gdLst>
                    <a:gd name="T0" fmla="*/ 0 w 2005"/>
                    <a:gd name="T1" fmla="*/ 0 h 396"/>
                    <a:gd name="T2" fmla="*/ 0 w 2005"/>
                    <a:gd name="T3" fmla="*/ 0 h 396"/>
                    <a:gd name="T4" fmla="*/ 0 w 2005"/>
                    <a:gd name="T5" fmla="*/ 0 h 396"/>
                    <a:gd name="T6" fmla="*/ 0 w 2005"/>
                    <a:gd name="T7" fmla="*/ 0 h 396"/>
                    <a:gd name="T8" fmla="*/ 0 w 2005"/>
                    <a:gd name="T9" fmla="*/ 0 h 396"/>
                    <a:gd name="T10" fmla="*/ 0 w 2005"/>
                    <a:gd name="T11" fmla="*/ 0 h 396"/>
                    <a:gd name="T12" fmla="*/ 0 w 2005"/>
                    <a:gd name="T13" fmla="*/ 0 h 396"/>
                    <a:gd name="T14" fmla="*/ 0 w 2005"/>
                    <a:gd name="T15" fmla="*/ 0 h 396"/>
                    <a:gd name="T16" fmla="*/ 0 w 2005"/>
                    <a:gd name="T17" fmla="*/ 0 h 396"/>
                    <a:gd name="T18" fmla="*/ 0 w 2005"/>
                    <a:gd name="T19" fmla="*/ 0 h 396"/>
                    <a:gd name="T20" fmla="*/ 0 w 2005"/>
                    <a:gd name="T21" fmla="*/ 0 h 396"/>
                    <a:gd name="T22" fmla="*/ 0 w 2005"/>
                    <a:gd name="T23" fmla="*/ 0 h 396"/>
                    <a:gd name="T24" fmla="*/ 0 w 2005"/>
                    <a:gd name="T25" fmla="*/ 0 h 396"/>
                    <a:gd name="T26" fmla="*/ 0 w 2005"/>
                    <a:gd name="T27" fmla="*/ 0 h 396"/>
                    <a:gd name="T28" fmla="*/ 0 w 2005"/>
                    <a:gd name="T29" fmla="*/ 0 h 396"/>
                    <a:gd name="T30" fmla="*/ 0 w 2005"/>
                    <a:gd name="T31" fmla="*/ 0 h 396"/>
                    <a:gd name="T32" fmla="*/ 0 w 2005"/>
                    <a:gd name="T33" fmla="*/ 0 h 396"/>
                    <a:gd name="T34" fmla="*/ 0 w 2005"/>
                    <a:gd name="T35" fmla="*/ 0 h 396"/>
                    <a:gd name="T36" fmla="*/ 0 w 2005"/>
                    <a:gd name="T37" fmla="*/ 0 h 396"/>
                    <a:gd name="T38" fmla="*/ 0 w 2005"/>
                    <a:gd name="T39" fmla="*/ 0 h 396"/>
                    <a:gd name="T40" fmla="*/ 0 w 2005"/>
                    <a:gd name="T41" fmla="*/ 0 h 396"/>
                    <a:gd name="T42" fmla="*/ 0 w 2005"/>
                    <a:gd name="T43" fmla="*/ 0 h 396"/>
                    <a:gd name="T44" fmla="*/ 0 w 2005"/>
                    <a:gd name="T45" fmla="*/ 0 h 396"/>
                    <a:gd name="T46" fmla="*/ 0 w 2005"/>
                    <a:gd name="T47" fmla="*/ 0 h 396"/>
                    <a:gd name="T48" fmla="*/ 0 w 2005"/>
                    <a:gd name="T49" fmla="*/ 0 h 396"/>
                    <a:gd name="T50" fmla="*/ 0 w 2005"/>
                    <a:gd name="T51" fmla="*/ 0 h 396"/>
                    <a:gd name="T52" fmla="*/ 0 w 2005"/>
                    <a:gd name="T53" fmla="*/ 0 h 396"/>
                    <a:gd name="T54" fmla="*/ 0 w 2005"/>
                    <a:gd name="T55" fmla="*/ 0 h 396"/>
                    <a:gd name="T56" fmla="*/ 0 w 2005"/>
                    <a:gd name="T57" fmla="*/ 0 h 396"/>
                    <a:gd name="T58" fmla="*/ 0 w 2005"/>
                    <a:gd name="T59" fmla="*/ 0 h 396"/>
                    <a:gd name="T60" fmla="*/ 0 w 2005"/>
                    <a:gd name="T61" fmla="*/ 0 h 396"/>
                    <a:gd name="T62" fmla="*/ 0 w 2005"/>
                    <a:gd name="T63" fmla="*/ 0 h 396"/>
                    <a:gd name="T64" fmla="*/ 0 w 2005"/>
                    <a:gd name="T65" fmla="*/ 0 h 396"/>
                    <a:gd name="T66" fmla="*/ 0 w 2005"/>
                    <a:gd name="T67" fmla="*/ 0 h 39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005"/>
                    <a:gd name="T103" fmla="*/ 0 h 396"/>
                    <a:gd name="T104" fmla="*/ 2005 w 2005"/>
                    <a:gd name="T105" fmla="*/ 396 h 39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005" h="396">
                      <a:moveTo>
                        <a:pt x="0" y="0"/>
                      </a:moveTo>
                      <a:lnTo>
                        <a:pt x="142" y="43"/>
                      </a:lnTo>
                      <a:lnTo>
                        <a:pt x="375" y="53"/>
                      </a:lnTo>
                      <a:lnTo>
                        <a:pt x="287" y="92"/>
                      </a:lnTo>
                      <a:lnTo>
                        <a:pt x="398" y="105"/>
                      </a:lnTo>
                      <a:lnTo>
                        <a:pt x="559" y="105"/>
                      </a:lnTo>
                      <a:lnTo>
                        <a:pt x="487" y="172"/>
                      </a:lnTo>
                      <a:lnTo>
                        <a:pt x="615" y="208"/>
                      </a:lnTo>
                      <a:lnTo>
                        <a:pt x="536" y="231"/>
                      </a:lnTo>
                      <a:lnTo>
                        <a:pt x="718" y="241"/>
                      </a:lnTo>
                      <a:lnTo>
                        <a:pt x="685" y="297"/>
                      </a:lnTo>
                      <a:lnTo>
                        <a:pt x="938" y="270"/>
                      </a:lnTo>
                      <a:lnTo>
                        <a:pt x="1093" y="274"/>
                      </a:lnTo>
                      <a:lnTo>
                        <a:pt x="982" y="336"/>
                      </a:lnTo>
                      <a:lnTo>
                        <a:pt x="1363" y="313"/>
                      </a:lnTo>
                      <a:lnTo>
                        <a:pt x="1277" y="360"/>
                      </a:lnTo>
                      <a:lnTo>
                        <a:pt x="1580" y="327"/>
                      </a:lnTo>
                      <a:lnTo>
                        <a:pt x="2005" y="237"/>
                      </a:lnTo>
                      <a:lnTo>
                        <a:pt x="1611" y="396"/>
                      </a:lnTo>
                      <a:lnTo>
                        <a:pt x="1050" y="396"/>
                      </a:lnTo>
                      <a:lnTo>
                        <a:pt x="1186" y="350"/>
                      </a:lnTo>
                      <a:lnTo>
                        <a:pt x="922" y="360"/>
                      </a:lnTo>
                      <a:lnTo>
                        <a:pt x="990" y="297"/>
                      </a:lnTo>
                      <a:lnTo>
                        <a:pt x="625" y="333"/>
                      </a:lnTo>
                      <a:lnTo>
                        <a:pt x="662" y="257"/>
                      </a:lnTo>
                      <a:lnTo>
                        <a:pt x="412" y="247"/>
                      </a:lnTo>
                      <a:lnTo>
                        <a:pt x="454" y="208"/>
                      </a:lnTo>
                      <a:lnTo>
                        <a:pt x="356" y="169"/>
                      </a:lnTo>
                      <a:lnTo>
                        <a:pt x="468" y="129"/>
                      </a:lnTo>
                      <a:lnTo>
                        <a:pt x="178" y="122"/>
                      </a:lnTo>
                      <a:lnTo>
                        <a:pt x="257" y="63"/>
                      </a:lnTo>
                      <a:lnTo>
                        <a:pt x="105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8" name="Freeform 186"/>
                <p:cNvSpPr>
                  <a:spLocks/>
                </p:cNvSpPr>
                <p:nvPr/>
              </p:nvSpPr>
              <p:spPr bwMode="auto">
                <a:xfrm>
                  <a:off x="4053" y="2928"/>
                  <a:ext cx="153" cy="68"/>
                </a:xfrm>
                <a:custGeom>
                  <a:avLst/>
                  <a:gdLst>
                    <a:gd name="T0" fmla="*/ 0 w 612"/>
                    <a:gd name="T1" fmla="*/ 0 h 270"/>
                    <a:gd name="T2" fmla="*/ 0 w 612"/>
                    <a:gd name="T3" fmla="*/ 0 h 270"/>
                    <a:gd name="T4" fmla="*/ 0 w 612"/>
                    <a:gd name="T5" fmla="*/ 0 h 270"/>
                    <a:gd name="T6" fmla="*/ 0 w 612"/>
                    <a:gd name="T7" fmla="*/ 0 h 270"/>
                    <a:gd name="T8" fmla="*/ 0 w 612"/>
                    <a:gd name="T9" fmla="*/ 0 h 270"/>
                    <a:gd name="T10" fmla="*/ 0 w 612"/>
                    <a:gd name="T11" fmla="*/ 0 h 270"/>
                    <a:gd name="T12" fmla="*/ 0 w 612"/>
                    <a:gd name="T13" fmla="*/ 0 h 270"/>
                    <a:gd name="T14" fmla="*/ 0 w 612"/>
                    <a:gd name="T15" fmla="*/ 0 h 270"/>
                    <a:gd name="T16" fmla="*/ 0 w 612"/>
                    <a:gd name="T17" fmla="*/ 0 h 270"/>
                    <a:gd name="T18" fmla="*/ 0 w 612"/>
                    <a:gd name="T19" fmla="*/ 0 h 270"/>
                    <a:gd name="T20" fmla="*/ 0 w 612"/>
                    <a:gd name="T21" fmla="*/ 0 h 270"/>
                    <a:gd name="T22" fmla="*/ 0 w 612"/>
                    <a:gd name="T23" fmla="*/ 0 h 270"/>
                    <a:gd name="T24" fmla="*/ 0 w 612"/>
                    <a:gd name="T25" fmla="*/ 0 h 270"/>
                    <a:gd name="T26" fmla="*/ 0 w 612"/>
                    <a:gd name="T27" fmla="*/ 0 h 270"/>
                    <a:gd name="T28" fmla="*/ 0 w 612"/>
                    <a:gd name="T29" fmla="*/ 0 h 270"/>
                    <a:gd name="T30" fmla="*/ 0 w 612"/>
                    <a:gd name="T31" fmla="*/ 0 h 27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12"/>
                    <a:gd name="T49" fmla="*/ 0 h 270"/>
                    <a:gd name="T50" fmla="*/ 612 w 612"/>
                    <a:gd name="T51" fmla="*/ 270 h 27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12" h="270">
                      <a:moveTo>
                        <a:pt x="484" y="53"/>
                      </a:moveTo>
                      <a:lnTo>
                        <a:pt x="383" y="0"/>
                      </a:lnTo>
                      <a:lnTo>
                        <a:pt x="402" y="40"/>
                      </a:lnTo>
                      <a:lnTo>
                        <a:pt x="300" y="40"/>
                      </a:lnTo>
                      <a:lnTo>
                        <a:pt x="224" y="80"/>
                      </a:lnTo>
                      <a:lnTo>
                        <a:pt x="115" y="73"/>
                      </a:lnTo>
                      <a:lnTo>
                        <a:pt x="46" y="69"/>
                      </a:lnTo>
                      <a:lnTo>
                        <a:pt x="105" y="156"/>
                      </a:lnTo>
                      <a:lnTo>
                        <a:pt x="0" y="181"/>
                      </a:lnTo>
                      <a:lnTo>
                        <a:pt x="154" y="230"/>
                      </a:lnTo>
                      <a:lnTo>
                        <a:pt x="63" y="270"/>
                      </a:lnTo>
                      <a:lnTo>
                        <a:pt x="465" y="218"/>
                      </a:lnTo>
                      <a:lnTo>
                        <a:pt x="402" y="123"/>
                      </a:lnTo>
                      <a:lnTo>
                        <a:pt x="612" y="119"/>
                      </a:lnTo>
                      <a:lnTo>
                        <a:pt x="484" y="5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9" name="Freeform 187"/>
                <p:cNvSpPr>
                  <a:spLocks/>
                </p:cNvSpPr>
                <p:nvPr/>
              </p:nvSpPr>
              <p:spPr bwMode="auto">
                <a:xfrm>
                  <a:off x="4065" y="2936"/>
                  <a:ext cx="306" cy="75"/>
                </a:xfrm>
                <a:custGeom>
                  <a:avLst/>
                  <a:gdLst>
                    <a:gd name="T0" fmla="*/ 0 w 1222"/>
                    <a:gd name="T1" fmla="*/ 0 h 299"/>
                    <a:gd name="T2" fmla="*/ 0 w 1222"/>
                    <a:gd name="T3" fmla="*/ 0 h 299"/>
                    <a:gd name="T4" fmla="*/ 0 w 1222"/>
                    <a:gd name="T5" fmla="*/ 0 h 299"/>
                    <a:gd name="T6" fmla="*/ 0 w 1222"/>
                    <a:gd name="T7" fmla="*/ 0 h 299"/>
                    <a:gd name="T8" fmla="*/ 0 w 1222"/>
                    <a:gd name="T9" fmla="*/ 0 h 299"/>
                    <a:gd name="T10" fmla="*/ 0 w 1222"/>
                    <a:gd name="T11" fmla="*/ 0 h 299"/>
                    <a:gd name="T12" fmla="*/ 0 w 1222"/>
                    <a:gd name="T13" fmla="*/ 0 h 299"/>
                    <a:gd name="T14" fmla="*/ 0 w 1222"/>
                    <a:gd name="T15" fmla="*/ 0 h 299"/>
                    <a:gd name="T16" fmla="*/ 0 w 1222"/>
                    <a:gd name="T17" fmla="*/ 0 h 299"/>
                    <a:gd name="T18" fmla="*/ 0 w 1222"/>
                    <a:gd name="T19" fmla="*/ 0 h 299"/>
                    <a:gd name="T20" fmla="*/ 0 w 1222"/>
                    <a:gd name="T21" fmla="*/ 0 h 299"/>
                    <a:gd name="T22" fmla="*/ 0 w 1222"/>
                    <a:gd name="T23" fmla="*/ 0 h 299"/>
                    <a:gd name="T24" fmla="*/ 0 w 1222"/>
                    <a:gd name="T25" fmla="*/ 0 h 299"/>
                    <a:gd name="T26" fmla="*/ 0 w 1222"/>
                    <a:gd name="T27" fmla="*/ 0 h 299"/>
                    <a:gd name="T28" fmla="*/ 0 w 1222"/>
                    <a:gd name="T29" fmla="*/ 0 h 299"/>
                    <a:gd name="T30" fmla="*/ 0 w 1222"/>
                    <a:gd name="T31" fmla="*/ 0 h 299"/>
                    <a:gd name="T32" fmla="*/ 0 w 1222"/>
                    <a:gd name="T33" fmla="*/ 0 h 299"/>
                    <a:gd name="T34" fmla="*/ 0 w 1222"/>
                    <a:gd name="T35" fmla="*/ 0 h 299"/>
                    <a:gd name="T36" fmla="*/ 0 w 1222"/>
                    <a:gd name="T37" fmla="*/ 0 h 299"/>
                    <a:gd name="T38" fmla="*/ 0 w 1222"/>
                    <a:gd name="T39" fmla="*/ 0 h 299"/>
                    <a:gd name="T40" fmla="*/ 0 w 1222"/>
                    <a:gd name="T41" fmla="*/ 0 h 299"/>
                    <a:gd name="T42" fmla="*/ 0 w 1222"/>
                    <a:gd name="T43" fmla="*/ 0 h 299"/>
                    <a:gd name="T44" fmla="*/ 0 w 1222"/>
                    <a:gd name="T45" fmla="*/ 0 h 299"/>
                    <a:gd name="T46" fmla="*/ 0 w 1222"/>
                    <a:gd name="T47" fmla="*/ 0 h 299"/>
                    <a:gd name="T48" fmla="*/ 0 w 1222"/>
                    <a:gd name="T49" fmla="*/ 0 h 299"/>
                    <a:gd name="T50" fmla="*/ 0 w 1222"/>
                    <a:gd name="T51" fmla="*/ 0 h 299"/>
                    <a:gd name="T52" fmla="*/ 0 w 1222"/>
                    <a:gd name="T53" fmla="*/ 0 h 299"/>
                    <a:gd name="T54" fmla="*/ 0 w 1222"/>
                    <a:gd name="T55" fmla="*/ 0 h 299"/>
                    <a:gd name="T56" fmla="*/ 0 w 1222"/>
                    <a:gd name="T57" fmla="*/ 0 h 299"/>
                    <a:gd name="T58" fmla="*/ 0 w 1222"/>
                    <a:gd name="T59" fmla="*/ 0 h 299"/>
                    <a:gd name="T60" fmla="*/ 0 w 1222"/>
                    <a:gd name="T61" fmla="*/ 0 h 299"/>
                    <a:gd name="T62" fmla="*/ 0 w 1222"/>
                    <a:gd name="T63" fmla="*/ 0 h 299"/>
                    <a:gd name="T64" fmla="*/ 0 w 1222"/>
                    <a:gd name="T65" fmla="*/ 0 h 299"/>
                    <a:gd name="T66" fmla="*/ 0 w 1222"/>
                    <a:gd name="T67" fmla="*/ 0 h 29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222"/>
                    <a:gd name="T103" fmla="*/ 0 h 299"/>
                    <a:gd name="T104" fmla="*/ 1222 w 1222"/>
                    <a:gd name="T105" fmla="*/ 299 h 29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222" h="299">
                      <a:moveTo>
                        <a:pt x="1049" y="199"/>
                      </a:moveTo>
                      <a:lnTo>
                        <a:pt x="909" y="274"/>
                      </a:lnTo>
                      <a:lnTo>
                        <a:pt x="730" y="299"/>
                      </a:lnTo>
                      <a:lnTo>
                        <a:pt x="805" y="244"/>
                      </a:lnTo>
                      <a:lnTo>
                        <a:pt x="636" y="284"/>
                      </a:lnTo>
                      <a:lnTo>
                        <a:pt x="403" y="279"/>
                      </a:lnTo>
                      <a:lnTo>
                        <a:pt x="531" y="239"/>
                      </a:lnTo>
                      <a:lnTo>
                        <a:pt x="398" y="230"/>
                      </a:lnTo>
                      <a:lnTo>
                        <a:pt x="25" y="239"/>
                      </a:lnTo>
                      <a:lnTo>
                        <a:pt x="189" y="204"/>
                      </a:lnTo>
                      <a:lnTo>
                        <a:pt x="0" y="155"/>
                      </a:lnTo>
                      <a:lnTo>
                        <a:pt x="95" y="135"/>
                      </a:lnTo>
                      <a:lnTo>
                        <a:pt x="45" y="90"/>
                      </a:lnTo>
                      <a:lnTo>
                        <a:pt x="144" y="80"/>
                      </a:lnTo>
                      <a:lnTo>
                        <a:pt x="269" y="110"/>
                      </a:lnTo>
                      <a:lnTo>
                        <a:pt x="214" y="60"/>
                      </a:lnTo>
                      <a:lnTo>
                        <a:pt x="293" y="31"/>
                      </a:lnTo>
                      <a:lnTo>
                        <a:pt x="502" y="65"/>
                      </a:lnTo>
                      <a:lnTo>
                        <a:pt x="383" y="10"/>
                      </a:lnTo>
                      <a:lnTo>
                        <a:pt x="452" y="0"/>
                      </a:lnTo>
                      <a:lnTo>
                        <a:pt x="616" y="55"/>
                      </a:lnTo>
                      <a:lnTo>
                        <a:pt x="596" y="10"/>
                      </a:lnTo>
                      <a:lnTo>
                        <a:pt x="745" y="70"/>
                      </a:lnTo>
                      <a:lnTo>
                        <a:pt x="844" y="110"/>
                      </a:lnTo>
                      <a:lnTo>
                        <a:pt x="1043" y="114"/>
                      </a:lnTo>
                      <a:lnTo>
                        <a:pt x="914" y="155"/>
                      </a:lnTo>
                      <a:lnTo>
                        <a:pt x="691" y="145"/>
                      </a:lnTo>
                      <a:lnTo>
                        <a:pt x="393" y="129"/>
                      </a:lnTo>
                      <a:lnTo>
                        <a:pt x="790" y="194"/>
                      </a:lnTo>
                      <a:lnTo>
                        <a:pt x="953" y="204"/>
                      </a:lnTo>
                      <a:lnTo>
                        <a:pt x="1083" y="165"/>
                      </a:lnTo>
                      <a:lnTo>
                        <a:pt x="1222" y="239"/>
                      </a:lnTo>
                      <a:lnTo>
                        <a:pt x="1049" y="1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0" name="Freeform 188"/>
                <p:cNvSpPr>
                  <a:spLocks/>
                </p:cNvSpPr>
                <p:nvPr/>
              </p:nvSpPr>
              <p:spPr bwMode="auto">
                <a:xfrm>
                  <a:off x="4345" y="2858"/>
                  <a:ext cx="179" cy="190"/>
                </a:xfrm>
                <a:custGeom>
                  <a:avLst/>
                  <a:gdLst>
                    <a:gd name="T0" fmla="*/ 0 w 718"/>
                    <a:gd name="T1" fmla="*/ 0 h 758"/>
                    <a:gd name="T2" fmla="*/ 0 w 718"/>
                    <a:gd name="T3" fmla="*/ 0 h 758"/>
                    <a:gd name="T4" fmla="*/ 0 w 718"/>
                    <a:gd name="T5" fmla="*/ 0 h 758"/>
                    <a:gd name="T6" fmla="*/ 0 w 718"/>
                    <a:gd name="T7" fmla="*/ 0 h 758"/>
                    <a:gd name="T8" fmla="*/ 0 w 718"/>
                    <a:gd name="T9" fmla="*/ 0 h 758"/>
                    <a:gd name="T10" fmla="*/ 0 w 718"/>
                    <a:gd name="T11" fmla="*/ 0 h 758"/>
                    <a:gd name="T12" fmla="*/ 0 w 718"/>
                    <a:gd name="T13" fmla="*/ 0 h 758"/>
                    <a:gd name="T14" fmla="*/ 0 w 718"/>
                    <a:gd name="T15" fmla="*/ 0 h 758"/>
                    <a:gd name="T16" fmla="*/ 0 w 718"/>
                    <a:gd name="T17" fmla="*/ 0 h 758"/>
                    <a:gd name="T18" fmla="*/ 0 w 718"/>
                    <a:gd name="T19" fmla="*/ 0 h 758"/>
                    <a:gd name="T20" fmla="*/ 0 w 718"/>
                    <a:gd name="T21" fmla="*/ 0 h 758"/>
                    <a:gd name="T22" fmla="*/ 0 w 718"/>
                    <a:gd name="T23" fmla="*/ 0 h 758"/>
                    <a:gd name="T24" fmla="*/ 0 w 718"/>
                    <a:gd name="T25" fmla="*/ 0 h 758"/>
                    <a:gd name="T26" fmla="*/ 0 w 718"/>
                    <a:gd name="T27" fmla="*/ 0 h 758"/>
                    <a:gd name="T28" fmla="*/ 0 w 718"/>
                    <a:gd name="T29" fmla="*/ 0 h 758"/>
                    <a:gd name="T30" fmla="*/ 0 w 718"/>
                    <a:gd name="T31" fmla="*/ 0 h 758"/>
                    <a:gd name="T32" fmla="*/ 0 w 718"/>
                    <a:gd name="T33" fmla="*/ 0 h 758"/>
                    <a:gd name="T34" fmla="*/ 0 w 718"/>
                    <a:gd name="T35" fmla="*/ 0 h 758"/>
                    <a:gd name="T36" fmla="*/ 0 w 718"/>
                    <a:gd name="T37" fmla="*/ 0 h 758"/>
                    <a:gd name="T38" fmla="*/ 0 w 718"/>
                    <a:gd name="T39" fmla="*/ 0 h 758"/>
                    <a:gd name="T40" fmla="*/ 0 w 718"/>
                    <a:gd name="T41" fmla="*/ 0 h 75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8"/>
                    <a:gd name="T64" fmla="*/ 0 h 758"/>
                    <a:gd name="T65" fmla="*/ 718 w 718"/>
                    <a:gd name="T66" fmla="*/ 758 h 75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8" h="758">
                      <a:moveTo>
                        <a:pt x="0" y="0"/>
                      </a:moveTo>
                      <a:lnTo>
                        <a:pt x="94" y="130"/>
                      </a:lnTo>
                      <a:lnTo>
                        <a:pt x="280" y="220"/>
                      </a:lnTo>
                      <a:lnTo>
                        <a:pt x="407" y="308"/>
                      </a:lnTo>
                      <a:lnTo>
                        <a:pt x="488" y="474"/>
                      </a:lnTo>
                      <a:lnTo>
                        <a:pt x="348" y="357"/>
                      </a:lnTo>
                      <a:lnTo>
                        <a:pt x="468" y="494"/>
                      </a:lnTo>
                      <a:lnTo>
                        <a:pt x="571" y="622"/>
                      </a:lnTo>
                      <a:lnTo>
                        <a:pt x="575" y="518"/>
                      </a:lnTo>
                      <a:lnTo>
                        <a:pt x="615" y="688"/>
                      </a:lnTo>
                      <a:lnTo>
                        <a:pt x="668" y="688"/>
                      </a:lnTo>
                      <a:lnTo>
                        <a:pt x="698" y="758"/>
                      </a:lnTo>
                      <a:lnTo>
                        <a:pt x="718" y="612"/>
                      </a:lnTo>
                      <a:lnTo>
                        <a:pt x="658" y="658"/>
                      </a:lnTo>
                      <a:lnTo>
                        <a:pt x="558" y="394"/>
                      </a:lnTo>
                      <a:lnTo>
                        <a:pt x="531" y="498"/>
                      </a:lnTo>
                      <a:lnTo>
                        <a:pt x="431" y="277"/>
                      </a:lnTo>
                      <a:lnTo>
                        <a:pt x="178" y="73"/>
                      </a:lnTo>
                      <a:lnTo>
                        <a:pt x="197" y="16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CC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1" name="Freeform 189"/>
                <p:cNvSpPr>
                  <a:spLocks/>
                </p:cNvSpPr>
                <p:nvPr/>
              </p:nvSpPr>
              <p:spPr bwMode="auto">
                <a:xfrm>
                  <a:off x="4239" y="2802"/>
                  <a:ext cx="286" cy="240"/>
                </a:xfrm>
                <a:custGeom>
                  <a:avLst/>
                  <a:gdLst>
                    <a:gd name="T0" fmla="*/ 0 w 1143"/>
                    <a:gd name="T1" fmla="*/ 0 h 959"/>
                    <a:gd name="T2" fmla="*/ 0 w 1143"/>
                    <a:gd name="T3" fmla="*/ 0 h 959"/>
                    <a:gd name="T4" fmla="*/ 0 w 1143"/>
                    <a:gd name="T5" fmla="*/ 0 h 959"/>
                    <a:gd name="T6" fmla="*/ 0 w 1143"/>
                    <a:gd name="T7" fmla="*/ 0 h 959"/>
                    <a:gd name="T8" fmla="*/ 0 w 1143"/>
                    <a:gd name="T9" fmla="*/ 0 h 959"/>
                    <a:gd name="T10" fmla="*/ 0 w 1143"/>
                    <a:gd name="T11" fmla="*/ 0 h 959"/>
                    <a:gd name="T12" fmla="*/ 0 w 1143"/>
                    <a:gd name="T13" fmla="*/ 0 h 959"/>
                    <a:gd name="T14" fmla="*/ 0 w 1143"/>
                    <a:gd name="T15" fmla="*/ 0 h 959"/>
                    <a:gd name="T16" fmla="*/ 0 w 1143"/>
                    <a:gd name="T17" fmla="*/ 0 h 959"/>
                    <a:gd name="T18" fmla="*/ 0 w 1143"/>
                    <a:gd name="T19" fmla="*/ 0 h 959"/>
                    <a:gd name="T20" fmla="*/ 0 w 1143"/>
                    <a:gd name="T21" fmla="*/ 0 h 959"/>
                    <a:gd name="T22" fmla="*/ 0 w 1143"/>
                    <a:gd name="T23" fmla="*/ 0 h 959"/>
                    <a:gd name="T24" fmla="*/ 0 w 1143"/>
                    <a:gd name="T25" fmla="*/ 0 h 959"/>
                    <a:gd name="T26" fmla="*/ 0 w 1143"/>
                    <a:gd name="T27" fmla="*/ 0 h 959"/>
                    <a:gd name="T28" fmla="*/ 0 w 1143"/>
                    <a:gd name="T29" fmla="*/ 0 h 959"/>
                    <a:gd name="T30" fmla="*/ 0 w 1143"/>
                    <a:gd name="T31" fmla="*/ 0 h 959"/>
                    <a:gd name="T32" fmla="*/ 0 w 1143"/>
                    <a:gd name="T33" fmla="*/ 0 h 959"/>
                    <a:gd name="T34" fmla="*/ 0 w 1143"/>
                    <a:gd name="T35" fmla="*/ 0 h 959"/>
                    <a:gd name="T36" fmla="*/ 0 w 1143"/>
                    <a:gd name="T37" fmla="*/ 0 h 959"/>
                    <a:gd name="T38" fmla="*/ 0 w 1143"/>
                    <a:gd name="T39" fmla="*/ 0 h 959"/>
                    <a:gd name="T40" fmla="*/ 0 w 1143"/>
                    <a:gd name="T41" fmla="*/ 0 h 959"/>
                    <a:gd name="T42" fmla="*/ 0 w 1143"/>
                    <a:gd name="T43" fmla="*/ 0 h 959"/>
                    <a:gd name="T44" fmla="*/ 0 w 1143"/>
                    <a:gd name="T45" fmla="*/ 0 h 959"/>
                    <a:gd name="T46" fmla="*/ 0 w 1143"/>
                    <a:gd name="T47" fmla="*/ 0 h 959"/>
                    <a:gd name="T48" fmla="*/ 0 w 1143"/>
                    <a:gd name="T49" fmla="*/ 0 h 959"/>
                    <a:gd name="T50" fmla="*/ 0 w 1143"/>
                    <a:gd name="T51" fmla="*/ 0 h 959"/>
                    <a:gd name="T52" fmla="*/ 0 w 1143"/>
                    <a:gd name="T53" fmla="*/ 0 h 959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143"/>
                    <a:gd name="T82" fmla="*/ 0 h 959"/>
                    <a:gd name="T83" fmla="*/ 1143 w 1143"/>
                    <a:gd name="T84" fmla="*/ 959 h 959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143" h="959">
                      <a:moveTo>
                        <a:pt x="0" y="0"/>
                      </a:moveTo>
                      <a:lnTo>
                        <a:pt x="243" y="165"/>
                      </a:lnTo>
                      <a:lnTo>
                        <a:pt x="363" y="211"/>
                      </a:lnTo>
                      <a:lnTo>
                        <a:pt x="353" y="145"/>
                      </a:lnTo>
                      <a:lnTo>
                        <a:pt x="478" y="233"/>
                      </a:lnTo>
                      <a:lnTo>
                        <a:pt x="590" y="343"/>
                      </a:lnTo>
                      <a:lnTo>
                        <a:pt x="544" y="233"/>
                      </a:lnTo>
                      <a:lnTo>
                        <a:pt x="685" y="355"/>
                      </a:lnTo>
                      <a:lnTo>
                        <a:pt x="840" y="474"/>
                      </a:lnTo>
                      <a:lnTo>
                        <a:pt x="951" y="660"/>
                      </a:lnTo>
                      <a:lnTo>
                        <a:pt x="965" y="557"/>
                      </a:lnTo>
                      <a:lnTo>
                        <a:pt x="1040" y="718"/>
                      </a:lnTo>
                      <a:lnTo>
                        <a:pt x="1083" y="847"/>
                      </a:lnTo>
                      <a:lnTo>
                        <a:pt x="1143" y="781"/>
                      </a:lnTo>
                      <a:lnTo>
                        <a:pt x="1143" y="959"/>
                      </a:lnTo>
                      <a:lnTo>
                        <a:pt x="1122" y="860"/>
                      </a:lnTo>
                      <a:lnTo>
                        <a:pt x="1074" y="916"/>
                      </a:lnTo>
                      <a:lnTo>
                        <a:pt x="988" y="646"/>
                      </a:lnTo>
                      <a:lnTo>
                        <a:pt x="955" y="767"/>
                      </a:lnTo>
                      <a:lnTo>
                        <a:pt x="837" y="501"/>
                      </a:lnTo>
                      <a:lnTo>
                        <a:pt x="658" y="379"/>
                      </a:lnTo>
                      <a:lnTo>
                        <a:pt x="662" y="425"/>
                      </a:lnTo>
                      <a:lnTo>
                        <a:pt x="398" y="204"/>
                      </a:lnTo>
                      <a:lnTo>
                        <a:pt x="412" y="283"/>
                      </a:lnTo>
                      <a:lnTo>
                        <a:pt x="257" y="2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3801" name="Group 124"/>
              <p:cNvGrpSpPr>
                <a:grpSpLocks/>
              </p:cNvGrpSpPr>
              <p:nvPr/>
            </p:nvGrpSpPr>
            <p:grpSpPr bwMode="auto">
              <a:xfrm flipH="1">
                <a:off x="2133600" y="2286000"/>
                <a:ext cx="1897063" cy="1543050"/>
                <a:chOff x="1236" y="1631"/>
                <a:chExt cx="1195" cy="972"/>
              </a:xfrm>
            </p:grpSpPr>
            <p:sp>
              <p:nvSpPr>
                <p:cNvPr id="33802" name="Freeform 69"/>
                <p:cNvSpPr>
                  <a:spLocks/>
                </p:cNvSpPr>
                <p:nvPr/>
              </p:nvSpPr>
              <p:spPr bwMode="auto">
                <a:xfrm>
                  <a:off x="1268" y="1631"/>
                  <a:ext cx="933" cy="545"/>
                </a:xfrm>
                <a:custGeom>
                  <a:avLst/>
                  <a:gdLst>
                    <a:gd name="T0" fmla="*/ 892 w 933"/>
                    <a:gd name="T1" fmla="*/ 399 h 545"/>
                    <a:gd name="T2" fmla="*/ 926 w 933"/>
                    <a:gd name="T3" fmla="*/ 348 h 545"/>
                    <a:gd name="T4" fmla="*/ 933 w 933"/>
                    <a:gd name="T5" fmla="*/ 283 h 545"/>
                    <a:gd name="T6" fmla="*/ 907 w 933"/>
                    <a:gd name="T7" fmla="*/ 232 h 545"/>
                    <a:gd name="T8" fmla="*/ 850 w 933"/>
                    <a:gd name="T9" fmla="*/ 218 h 545"/>
                    <a:gd name="T10" fmla="*/ 811 w 933"/>
                    <a:gd name="T11" fmla="*/ 214 h 545"/>
                    <a:gd name="T12" fmla="*/ 792 w 933"/>
                    <a:gd name="T13" fmla="*/ 219 h 545"/>
                    <a:gd name="T14" fmla="*/ 782 w 933"/>
                    <a:gd name="T15" fmla="*/ 235 h 545"/>
                    <a:gd name="T16" fmla="*/ 799 w 933"/>
                    <a:gd name="T17" fmla="*/ 229 h 545"/>
                    <a:gd name="T18" fmla="*/ 823 w 933"/>
                    <a:gd name="T19" fmla="*/ 194 h 545"/>
                    <a:gd name="T20" fmla="*/ 828 w 933"/>
                    <a:gd name="T21" fmla="*/ 162 h 545"/>
                    <a:gd name="T22" fmla="*/ 817 w 933"/>
                    <a:gd name="T23" fmla="*/ 136 h 545"/>
                    <a:gd name="T24" fmla="*/ 795 w 933"/>
                    <a:gd name="T25" fmla="*/ 115 h 545"/>
                    <a:gd name="T26" fmla="*/ 769 w 933"/>
                    <a:gd name="T27" fmla="*/ 104 h 545"/>
                    <a:gd name="T28" fmla="*/ 740 w 933"/>
                    <a:gd name="T29" fmla="*/ 102 h 545"/>
                    <a:gd name="T30" fmla="*/ 714 w 933"/>
                    <a:gd name="T31" fmla="*/ 113 h 545"/>
                    <a:gd name="T32" fmla="*/ 705 w 933"/>
                    <a:gd name="T33" fmla="*/ 93 h 545"/>
                    <a:gd name="T34" fmla="*/ 687 w 933"/>
                    <a:gd name="T35" fmla="*/ 46 h 545"/>
                    <a:gd name="T36" fmla="*/ 648 w 933"/>
                    <a:gd name="T37" fmla="*/ 16 h 545"/>
                    <a:gd name="T38" fmla="*/ 596 w 933"/>
                    <a:gd name="T39" fmla="*/ 3 h 545"/>
                    <a:gd name="T40" fmla="*/ 539 w 933"/>
                    <a:gd name="T41" fmla="*/ 3 h 545"/>
                    <a:gd name="T42" fmla="*/ 485 w 933"/>
                    <a:gd name="T43" fmla="*/ 17 h 545"/>
                    <a:gd name="T44" fmla="*/ 439 w 933"/>
                    <a:gd name="T45" fmla="*/ 45 h 545"/>
                    <a:gd name="T46" fmla="*/ 411 w 933"/>
                    <a:gd name="T47" fmla="*/ 85 h 545"/>
                    <a:gd name="T48" fmla="*/ 389 w 933"/>
                    <a:gd name="T49" fmla="*/ 101 h 545"/>
                    <a:gd name="T50" fmla="*/ 352 w 933"/>
                    <a:gd name="T51" fmla="*/ 109 h 545"/>
                    <a:gd name="T52" fmla="*/ 321 w 933"/>
                    <a:gd name="T53" fmla="*/ 146 h 545"/>
                    <a:gd name="T54" fmla="*/ 317 w 933"/>
                    <a:gd name="T55" fmla="*/ 202 h 545"/>
                    <a:gd name="T56" fmla="*/ 313 w 933"/>
                    <a:gd name="T57" fmla="*/ 218 h 545"/>
                    <a:gd name="T58" fmla="*/ 278 w 933"/>
                    <a:gd name="T59" fmla="*/ 194 h 545"/>
                    <a:gd name="T60" fmla="*/ 242 w 933"/>
                    <a:gd name="T61" fmla="*/ 179 h 545"/>
                    <a:gd name="T62" fmla="*/ 209 w 933"/>
                    <a:gd name="T63" fmla="*/ 175 h 545"/>
                    <a:gd name="T64" fmla="*/ 180 w 933"/>
                    <a:gd name="T65" fmla="*/ 182 h 545"/>
                    <a:gd name="T66" fmla="*/ 157 w 933"/>
                    <a:gd name="T67" fmla="*/ 198 h 545"/>
                    <a:gd name="T68" fmla="*/ 142 w 933"/>
                    <a:gd name="T69" fmla="*/ 225 h 545"/>
                    <a:gd name="T70" fmla="*/ 139 w 933"/>
                    <a:gd name="T71" fmla="*/ 263 h 545"/>
                    <a:gd name="T72" fmla="*/ 105 w 933"/>
                    <a:gd name="T73" fmla="*/ 283 h 545"/>
                    <a:gd name="T74" fmla="*/ 49 w 933"/>
                    <a:gd name="T75" fmla="*/ 300 h 545"/>
                    <a:gd name="T76" fmla="*/ 15 w 933"/>
                    <a:gd name="T77" fmla="*/ 334 h 545"/>
                    <a:gd name="T78" fmla="*/ 1 w 933"/>
                    <a:gd name="T79" fmla="*/ 377 h 545"/>
                    <a:gd name="T80" fmla="*/ 3 w 933"/>
                    <a:gd name="T81" fmla="*/ 425 h 545"/>
                    <a:gd name="T82" fmla="*/ 21 w 933"/>
                    <a:gd name="T83" fmla="*/ 467 h 545"/>
                    <a:gd name="T84" fmla="*/ 53 w 933"/>
                    <a:gd name="T85" fmla="*/ 498 h 545"/>
                    <a:gd name="T86" fmla="*/ 95 w 933"/>
                    <a:gd name="T87" fmla="*/ 510 h 545"/>
                    <a:gd name="T88" fmla="*/ 133 w 933"/>
                    <a:gd name="T89" fmla="*/ 518 h 545"/>
                    <a:gd name="T90" fmla="*/ 164 w 933"/>
                    <a:gd name="T91" fmla="*/ 533 h 545"/>
                    <a:gd name="T92" fmla="*/ 203 w 933"/>
                    <a:gd name="T93" fmla="*/ 542 h 545"/>
                    <a:gd name="T94" fmla="*/ 244 w 933"/>
                    <a:gd name="T95" fmla="*/ 545 h 545"/>
                    <a:gd name="T96" fmla="*/ 285 w 933"/>
                    <a:gd name="T97" fmla="*/ 544 h 545"/>
                    <a:gd name="T98" fmla="*/ 325 w 933"/>
                    <a:gd name="T99" fmla="*/ 538 h 545"/>
                    <a:gd name="T100" fmla="*/ 358 w 933"/>
                    <a:gd name="T101" fmla="*/ 529 h 545"/>
                    <a:gd name="T102" fmla="*/ 383 w 933"/>
                    <a:gd name="T103" fmla="*/ 516 h 545"/>
                    <a:gd name="T104" fmla="*/ 411 w 933"/>
                    <a:gd name="T105" fmla="*/ 510 h 545"/>
                    <a:gd name="T106" fmla="*/ 475 w 933"/>
                    <a:gd name="T107" fmla="*/ 516 h 545"/>
                    <a:gd name="T108" fmla="*/ 562 w 933"/>
                    <a:gd name="T109" fmla="*/ 524 h 545"/>
                    <a:gd name="T110" fmla="*/ 660 w 933"/>
                    <a:gd name="T111" fmla="*/ 529 h 545"/>
                    <a:gd name="T112" fmla="*/ 754 w 933"/>
                    <a:gd name="T113" fmla="*/ 527 h 545"/>
                    <a:gd name="T114" fmla="*/ 832 w 933"/>
                    <a:gd name="T115" fmla="*/ 515 h 545"/>
                    <a:gd name="T116" fmla="*/ 879 w 933"/>
                    <a:gd name="T117" fmla="*/ 489 h 545"/>
                    <a:gd name="T118" fmla="*/ 884 w 933"/>
                    <a:gd name="T119" fmla="*/ 441 h 545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33"/>
                    <a:gd name="T181" fmla="*/ 0 h 545"/>
                    <a:gd name="T182" fmla="*/ 933 w 933"/>
                    <a:gd name="T183" fmla="*/ 545 h 545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33" h="545">
                      <a:moveTo>
                        <a:pt x="866" y="410"/>
                      </a:moveTo>
                      <a:lnTo>
                        <a:pt x="892" y="399"/>
                      </a:lnTo>
                      <a:lnTo>
                        <a:pt x="911" y="377"/>
                      </a:lnTo>
                      <a:lnTo>
                        <a:pt x="926" y="348"/>
                      </a:lnTo>
                      <a:lnTo>
                        <a:pt x="933" y="316"/>
                      </a:lnTo>
                      <a:lnTo>
                        <a:pt x="933" y="283"/>
                      </a:lnTo>
                      <a:lnTo>
                        <a:pt x="925" y="254"/>
                      </a:lnTo>
                      <a:lnTo>
                        <a:pt x="907" y="232"/>
                      </a:lnTo>
                      <a:lnTo>
                        <a:pt x="879" y="221"/>
                      </a:lnTo>
                      <a:lnTo>
                        <a:pt x="850" y="218"/>
                      </a:lnTo>
                      <a:lnTo>
                        <a:pt x="828" y="215"/>
                      </a:lnTo>
                      <a:lnTo>
                        <a:pt x="811" y="214"/>
                      </a:lnTo>
                      <a:lnTo>
                        <a:pt x="800" y="215"/>
                      </a:lnTo>
                      <a:lnTo>
                        <a:pt x="792" y="219"/>
                      </a:lnTo>
                      <a:lnTo>
                        <a:pt x="787" y="225"/>
                      </a:lnTo>
                      <a:lnTo>
                        <a:pt x="782" y="235"/>
                      </a:lnTo>
                      <a:lnTo>
                        <a:pt x="778" y="247"/>
                      </a:lnTo>
                      <a:lnTo>
                        <a:pt x="799" y="229"/>
                      </a:lnTo>
                      <a:lnTo>
                        <a:pt x="814" y="211"/>
                      </a:lnTo>
                      <a:lnTo>
                        <a:pt x="823" y="194"/>
                      </a:lnTo>
                      <a:lnTo>
                        <a:pt x="828" y="178"/>
                      </a:lnTo>
                      <a:lnTo>
                        <a:pt x="828" y="162"/>
                      </a:lnTo>
                      <a:lnTo>
                        <a:pt x="824" y="149"/>
                      </a:lnTo>
                      <a:lnTo>
                        <a:pt x="817" y="136"/>
                      </a:lnTo>
                      <a:lnTo>
                        <a:pt x="807" y="125"/>
                      </a:lnTo>
                      <a:lnTo>
                        <a:pt x="795" y="115"/>
                      </a:lnTo>
                      <a:lnTo>
                        <a:pt x="783" y="109"/>
                      </a:lnTo>
                      <a:lnTo>
                        <a:pt x="769" y="104"/>
                      </a:lnTo>
                      <a:lnTo>
                        <a:pt x="754" y="102"/>
                      </a:lnTo>
                      <a:lnTo>
                        <a:pt x="740" y="102"/>
                      </a:lnTo>
                      <a:lnTo>
                        <a:pt x="726" y="105"/>
                      </a:lnTo>
                      <a:lnTo>
                        <a:pt x="714" y="113"/>
                      </a:lnTo>
                      <a:lnTo>
                        <a:pt x="703" y="122"/>
                      </a:lnTo>
                      <a:lnTo>
                        <a:pt x="705" y="93"/>
                      </a:lnTo>
                      <a:lnTo>
                        <a:pt x="699" y="68"/>
                      </a:lnTo>
                      <a:lnTo>
                        <a:pt x="687" y="46"/>
                      </a:lnTo>
                      <a:lnTo>
                        <a:pt x="670" y="29"/>
                      </a:lnTo>
                      <a:lnTo>
                        <a:pt x="648" y="16"/>
                      </a:lnTo>
                      <a:lnTo>
                        <a:pt x="624" y="7"/>
                      </a:lnTo>
                      <a:lnTo>
                        <a:pt x="596" y="3"/>
                      </a:lnTo>
                      <a:lnTo>
                        <a:pt x="568" y="0"/>
                      </a:lnTo>
                      <a:lnTo>
                        <a:pt x="539" y="3"/>
                      </a:lnTo>
                      <a:lnTo>
                        <a:pt x="511" y="7"/>
                      </a:lnTo>
                      <a:lnTo>
                        <a:pt x="485" y="17"/>
                      </a:lnTo>
                      <a:lnTo>
                        <a:pt x="460" y="29"/>
                      </a:lnTo>
                      <a:lnTo>
                        <a:pt x="439" y="45"/>
                      </a:lnTo>
                      <a:lnTo>
                        <a:pt x="422" y="63"/>
                      </a:lnTo>
                      <a:lnTo>
                        <a:pt x="411" y="85"/>
                      </a:lnTo>
                      <a:lnTo>
                        <a:pt x="405" y="109"/>
                      </a:lnTo>
                      <a:lnTo>
                        <a:pt x="389" y="101"/>
                      </a:lnTo>
                      <a:lnTo>
                        <a:pt x="370" y="101"/>
                      </a:lnTo>
                      <a:lnTo>
                        <a:pt x="352" y="109"/>
                      </a:lnTo>
                      <a:lnTo>
                        <a:pt x="335" y="125"/>
                      </a:lnTo>
                      <a:lnTo>
                        <a:pt x="321" y="146"/>
                      </a:lnTo>
                      <a:lnTo>
                        <a:pt x="315" y="173"/>
                      </a:lnTo>
                      <a:lnTo>
                        <a:pt x="317" y="202"/>
                      </a:lnTo>
                      <a:lnTo>
                        <a:pt x="330" y="235"/>
                      </a:lnTo>
                      <a:lnTo>
                        <a:pt x="313" y="218"/>
                      </a:lnTo>
                      <a:lnTo>
                        <a:pt x="296" y="204"/>
                      </a:lnTo>
                      <a:lnTo>
                        <a:pt x="278" y="194"/>
                      </a:lnTo>
                      <a:lnTo>
                        <a:pt x="260" y="185"/>
                      </a:lnTo>
                      <a:lnTo>
                        <a:pt x="242" y="179"/>
                      </a:lnTo>
                      <a:lnTo>
                        <a:pt x="225" y="177"/>
                      </a:lnTo>
                      <a:lnTo>
                        <a:pt x="209" y="175"/>
                      </a:lnTo>
                      <a:lnTo>
                        <a:pt x="193" y="178"/>
                      </a:lnTo>
                      <a:lnTo>
                        <a:pt x="180" y="182"/>
                      </a:lnTo>
                      <a:lnTo>
                        <a:pt x="167" y="189"/>
                      </a:lnTo>
                      <a:lnTo>
                        <a:pt x="157" y="198"/>
                      </a:lnTo>
                      <a:lnTo>
                        <a:pt x="148" y="211"/>
                      </a:lnTo>
                      <a:lnTo>
                        <a:pt x="142" y="225"/>
                      </a:lnTo>
                      <a:lnTo>
                        <a:pt x="139" y="242"/>
                      </a:lnTo>
                      <a:lnTo>
                        <a:pt x="139" y="263"/>
                      </a:lnTo>
                      <a:lnTo>
                        <a:pt x="141" y="284"/>
                      </a:lnTo>
                      <a:lnTo>
                        <a:pt x="105" y="283"/>
                      </a:lnTo>
                      <a:lnTo>
                        <a:pt x="75" y="289"/>
                      </a:lnTo>
                      <a:lnTo>
                        <a:pt x="49" y="300"/>
                      </a:lnTo>
                      <a:lnTo>
                        <a:pt x="30" y="316"/>
                      </a:lnTo>
                      <a:lnTo>
                        <a:pt x="15" y="334"/>
                      </a:lnTo>
                      <a:lnTo>
                        <a:pt x="6" y="354"/>
                      </a:lnTo>
                      <a:lnTo>
                        <a:pt x="1" y="377"/>
                      </a:lnTo>
                      <a:lnTo>
                        <a:pt x="0" y="402"/>
                      </a:lnTo>
                      <a:lnTo>
                        <a:pt x="3" y="425"/>
                      </a:lnTo>
                      <a:lnTo>
                        <a:pt x="11" y="448"/>
                      </a:lnTo>
                      <a:lnTo>
                        <a:pt x="21" y="467"/>
                      </a:lnTo>
                      <a:lnTo>
                        <a:pt x="35" y="485"/>
                      </a:lnTo>
                      <a:lnTo>
                        <a:pt x="53" y="498"/>
                      </a:lnTo>
                      <a:lnTo>
                        <a:pt x="72" y="507"/>
                      </a:lnTo>
                      <a:lnTo>
                        <a:pt x="95" y="510"/>
                      </a:lnTo>
                      <a:lnTo>
                        <a:pt x="119" y="507"/>
                      </a:lnTo>
                      <a:lnTo>
                        <a:pt x="133" y="518"/>
                      </a:lnTo>
                      <a:lnTo>
                        <a:pt x="147" y="526"/>
                      </a:lnTo>
                      <a:lnTo>
                        <a:pt x="164" y="533"/>
                      </a:lnTo>
                      <a:lnTo>
                        <a:pt x="184" y="538"/>
                      </a:lnTo>
                      <a:lnTo>
                        <a:pt x="203" y="542"/>
                      </a:lnTo>
                      <a:lnTo>
                        <a:pt x="223" y="544"/>
                      </a:lnTo>
                      <a:lnTo>
                        <a:pt x="244" y="545"/>
                      </a:lnTo>
                      <a:lnTo>
                        <a:pt x="265" y="545"/>
                      </a:lnTo>
                      <a:lnTo>
                        <a:pt x="285" y="544"/>
                      </a:lnTo>
                      <a:lnTo>
                        <a:pt x="306" y="541"/>
                      </a:lnTo>
                      <a:lnTo>
                        <a:pt x="325" y="538"/>
                      </a:lnTo>
                      <a:lnTo>
                        <a:pt x="342" y="533"/>
                      </a:lnTo>
                      <a:lnTo>
                        <a:pt x="358" y="529"/>
                      </a:lnTo>
                      <a:lnTo>
                        <a:pt x="372" y="522"/>
                      </a:lnTo>
                      <a:lnTo>
                        <a:pt x="383" y="516"/>
                      </a:lnTo>
                      <a:lnTo>
                        <a:pt x="392" y="509"/>
                      </a:lnTo>
                      <a:lnTo>
                        <a:pt x="411" y="510"/>
                      </a:lnTo>
                      <a:lnTo>
                        <a:pt x="439" y="513"/>
                      </a:lnTo>
                      <a:lnTo>
                        <a:pt x="475" y="516"/>
                      </a:lnTo>
                      <a:lnTo>
                        <a:pt x="516" y="520"/>
                      </a:lnTo>
                      <a:lnTo>
                        <a:pt x="562" y="524"/>
                      </a:lnTo>
                      <a:lnTo>
                        <a:pt x="610" y="527"/>
                      </a:lnTo>
                      <a:lnTo>
                        <a:pt x="660" y="529"/>
                      </a:lnTo>
                      <a:lnTo>
                        <a:pt x="708" y="530"/>
                      </a:lnTo>
                      <a:lnTo>
                        <a:pt x="754" y="527"/>
                      </a:lnTo>
                      <a:lnTo>
                        <a:pt x="795" y="524"/>
                      </a:lnTo>
                      <a:lnTo>
                        <a:pt x="832" y="515"/>
                      </a:lnTo>
                      <a:lnTo>
                        <a:pt x="861" y="504"/>
                      </a:lnTo>
                      <a:lnTo>
                        <a:pt x="879" y="489"/>
                      </a:lnTo>
                      <a:lnTo>
                        <a:pt x="887" y="468"/>
                      </a:lnTo>
                      <a:lnTo>
                        <a:pt x="884" y="441"/>
                      </a:lnTo>
                      <a:lnTo>
                        <a:pt x="866" y="41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3" name="Freeform 70"/>
                <p:cNvSpPr>
                  <a:spLocks/>
                </p:cNvSpPr>
                <p:nvPr/>
              </p:nvSpPr>
              <p:spPr bwMode="auto">
                <a:xfrm>
                  <a:off x="1314" y="1672"/>
                  <a:ext cx="849" cy="467"/>
                </a:xfrm>
                <a:custGeom>
                  <a:avLst/>
                  <a:gdLst>
                    <a:gd name="T0" fmla="*/ 811 w 849"/>
                    <a:gd name="T1" fmla="*/ 359 h 467"/>
                    <a:gd name="T2" fmla="*/ 841 w 849"/>
                    <a:gd name="T3" fmla="*/ 315 h 467"/>
                    <a:gd name="T4" fmla="*/ 849 w 849"/>
                    <a:gd name="T5" fmla="*/ 255 h 467"/>
                    <a:gd name="T6" fmla="*/ 827 w 849"/>
                    <a:gd name="T7" fmla="*/ 211 h 467"/>
                    <a:gd name="T8" fmla="*/ 778 w 849"/>
                    <a:gd name="T9" fmla="*/ 197 h 467"/>
                    <a:gd name="T10" fmla="*/ 746 w 849"/>
                    <a:gd name="T11" fmla="*/ 194 h 467"/>
                    <a:gd name="T12" fmla="*/ 725 w 849"/>
                    <a:gd name="T13" fmla="*/ 194 h 467"/>
                    <a:gd name="T14" fmla="*/ 703 w 849"/>
                    <a:gd name="T15" fmla="*/ 201 h 467"/>
                    <a:gd name="T16" fmla="*/ 719 w 849"/>
                    <a:gd name="T17" fmla="*/ 179 h 467"/>
                    <a:gd name="T18" fmla="*/ 728 w 849"/>
                    <a:gd name="T19" fmla="*/ 131 h 467"/>
                    <a:gd name="T20" fmla="*/ 693 w 849"/>
                    <a:gd name="T21" fmla="*/ 99 h 467"/>
                    <a:gd name="T22" fmla="*/ 643 w 849"/>
                    <a:gd name="T23" fmla="*/ 97 h 467"/>
                    <a:gd name="T24" fmla="*/ 625 w 849"/>
                    <a:gd name="T25" fmla="*/ 84 h 467"/>
                    <a:gd name="T26" fmla="*/ 610 w 849"/>
                    <a:gd name="T27" fmla="*/ 41 h 467"/>
                    <a:gd name="T28" fmla="*/ 578 w 849"/>
                    <a:gd name="T29" fmla="*/ 15 h 467"/>
                    <a:gd name="T30" fmla="*/ 533 w 849"/>
                    <a:gd name="T31" fmla="*/ 1 h 467"/>
                    <a:gd name="T32" fmla="*/ 485 w 849"/>
                    <a:gd name="T33" fmla="*/ 1 h 467"/>
                    <a:gd name="T34" fmla="*/ 436 w 849"/>
                    <a:gd name="T35" fmla="*/ 15 h 467"/>
                    <a:gd name="T36" fmla="*/ 396 w 849"/>
                    <a:gd name="T37" fmla="*/ 40 h 467"/>
                    <a:gd name="T38" fmla="*/ 371 w 849"/>
                    <a:gd name="T39" fmla="*/ 78 h 467"/>
                    <a:gd name="T40" fmla="*/ 352 w 849"/>
                    <a:gd name="T41" fmla="*/ 95 h 467"/>
                    <a:gd name="T42" fmla="*/ 316 w 849"/>
                    <a:gd name="T43" fmla="*/ 107 h 467"/>
                    <a:gd name="T44" fmla="*/ 287 w 849"/>
                    <a:gd name="T45" fmla="*/ 143 h 467"/>
                    <a:gd name="T46" fmla="*/ 281 w 849"/>
                    <a:gd name="T47" fmla="*/ 191 h 467"/>
                    <a:gd name="T48" fmla="*/ 267 w 849"/>
                    <a:gd name="T49" fmla="*/ 183 h 467"/>
                    <a:gd name="T50" fmla="*/ 210 w 849"/>
                    <a:gd name="T51" fmla="*/ 149 h 467"/>
                    <a:gd name="T52" fmla="*/ 160 w 849"/>
                    <a:gd name="T53" fmla="*/ 159 h 467"/>
                    <a:gd name="T54" fmla="*/ 136 w 849"/>
                    <a:gd name="T55" fmla="*/ 203 h 467"/>
                    <a:gd name="T56" fmla="*/ 79 w 849"/>
                    <a:gd name="T57" fmla="*/ 241 h 467"/>
                    <a:gd name="T58" fmla="*/ 11 w 849"/>
                    <a:gd name="T59" fmla="*/ 299 h 467"/>
                    <a:gd name="T60" fmla="*/ 2 w 849"/>
                    <a:gd name="T61" fmla="*/ 379 h 467"/>
                    <a:gd name="T62" fmla="*/ 46 w 849"/>
                    <a:gd name="T63" fmla="*/ 432 h 467"/>
                    <a:gd name="T64" fmla="*/ 96 w 849"/>
                    <a:gd name="T65" fmla="*/ 442 h 467"/>
                    <a:gd name="T66" fmla="*/ 128 w 849"/>
                    <a:gd name="T67" fmla="*/ 455 h 467"/>
                    <a:gd name="T68" fmla="*/ 165 w 849"/>
                    <a:gd name="T69" fmla="*/ 462 h 467"/>
                    <a:gd name="T70" fmla="*/ 208 w 849"/>
                    <a:gd name="T71" fmla="*/ 467 h 467"/>
                    <a:gd name="T72" fmla="*/ 250 w 849"/>
                    <a:gd name="T73" fmla="*/ 467 h 467"/>
                    <a:gd name="T74" fmla="*/ 290 w 849"/>
                    <a:gd name="T75" fmla="*/ 463 h 467"/>
                    <a:gd name="T76" fmla="*/ 324 w 849"/>
                    <a:gd name="T77" fmla="*/ 457 h 467"/>
                    <a:gd name="T78" fmla="*/ 349 w 849"/>
                    <a:gd name="T79" fmla="*/ 448 h 467"/>
                    <a:gd name="T80" fmla="*/ 373 w 849"/>
                    <a:gd name="T81" fmla="*/ 444 h 467"/>
                    <a:gd name="T82" fmla="*/ 430 w 849"/>
                    <a:gd name="T83" fmla="*/ 449 h 467"/>
                    <a:gd name="T84" fmla="*/ 509 w 849"/>
                    <a:gd name="T85" fmla="*/ 455 h 467"/>
                    <a:gd name="T86" fmla="*/ 597 w 849"/>
                    <a:gd name="T87" fmla="*/ 460 h 467"/>
                    <a:gd name="T88" fmla="*/ 683 w 849"/>
                    <a:gd name="T89" fmla="*/ 460 h 467"/>
                    <a:gd name="T90" fmla="*/ 754 w 849"/>
                    <a:gd name="T91" fmla="*/ 450 h 467"/>
                    <a:gd name="T92" fmla="*/ 798 w 849"/>
                    <a:gd name="T93" fmla="*/ 429 h 467"/>
                    <a:gd name="T94" fmla="*/ 804 w 849"/>
                    <a:gd name="T95" fmla="*/ 393 h 46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849"/>
                    <a:gd name="T145" fmla="*/ 0 h 467"/>
                    <a:gd name="T146" fmla="*/ 849 w 849"/>
                    <a:gd name="T147" fmla="*/ 467 h 46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849" h="467">
                      <a:moveTo>
                        <a:pt x="788" y="369"/>
                      </a:moveTo>
                      <a:lnTo>
                        <a:pt x="811" y="359"/>
                      </a:lnTo>
                      <a:lnTo>
                        <a:pt x="829" y="340"/>
                      </a:lnTo>
                      <a:lnTo>
                        <a:pt x="841" y="315"/>
                      </a:lnTo>
                      <a:lnTo>
                        <a:pt x="849" y="284"/>
                      </a:lnTo>
                      <a:lnTo>
                        <a:pt x="849" y="255"/>
                      </a:lnTo>
                      <a:lnTo>
                        <a:pt x="843" y="230"/>
                      </a:lnTo>
                      <a:lnTo>
                        <a:pt x="827" y="211"/>
                      </a:lnTo>
                      <a:lnTo>
                        <a:pt x="804" y="201"/>
                      </a:lnTo>
                      <a:lnTo>
                        <a:pt x="778" y="197"/>
                      </a:lnTo>
                      <a:lnTo>
                        <a:pt x="760" y="195"/>
                      </a:lnTo>
                      <a:lnTo>
                        <a:pt x="746" y="194"/>
                      </a:lnTo>
                      <a:lnTo>
                        <a:pt x="735" y="193"/>
                      </a:lnTo>
                      <a:lnTo>
                        <a:pt x="725" y="194"/>
                      </a:lnTo>
                      <a:lnTo>
                        <a:pt x="716" y="196"/>
                      </a:lnTo>
                      <a:lnTo>
                        <a:pt x="703" y="201"/>
                      </a:lnTo>
                      <a:lnTo>
                        <a:pt x="689" y="207"/>
                      </a:lnTo>
                      <a:lnTo>
                        <a:pt x="719" y="179"/>
                      </a:lnTo>
                      <a:lnTo>
                        <a:pt x="731" y="154"/>
                      </a:lnTo>
                      <a:lnTo>
                        <a:pt x="728" y="131"/>
                      </a:lnTo>
                      <a:lnTo>
                        <a:pt x="714" y="113"/>
                      </a:lnTo>
                      <a:lnTo>
                        <a:pt x="693" y="99"/>
                      </a:lnTo>
                      <a:lnTo>
                        <a:pt x="667" y="95"/>
                      </a:lnTo>
                      <a:lnTo>
                        <a:pt x="643" y="97"/>
                      </a:lnTo>
                      <a:lnTo>
                        <a:pt x="624" y="110"/>
                      </a:lnTo>
                      <a:lnTo>
                        <a:pt x="625" y="84"/>
                      </a:lnTo>
                      <a:lnTo>
                        <a:pt x="620" y="61"/>
                      </a:lnTo>
                      <a:lnTo>
                        <a:pt x="610" y="41"/>
                      </a:lnTo>
                      <a:lnTo>
                        <a:pt x="596" y="27"/>
                      </a:lnTo>
                      <a:lnTo>
                        <a:pt x="578" y="15"/>
                      </a:lnTo>
                      <a:lnTo>
                        <a:pt x="556" y="6"/>
                      </a:lnTo>
                      <a:lnTo>
                        <a:pt x="533" y="1"/>
                      </a:lnTo>
                      <a:lnTo>
                        <a:pt x="509" y="0"/>
                      </a:lnTo>
                      <a:lnTo>
                        <a:pt x="485" y="1"/>
                      </a:lnTo>
                      <a:lnTo>
                        <a:pt x="459" y="6"/>
                      </a:lnTo>
                      <a:lnTo>
                        <a:pt x="436" y="15"/>
                      </a:lnTo>
                      <a:lnTo>
                        <a:pt x="414" y="26"/>
                      </a:lnTo>
                      <a:lnTo>
                        <a:pt x="396" y="40"/>
                      </a:lnTo>
                      <a:lnTo>
                        <a:pt x="382" y="57"/>
                      </a:lnTo>
                      <a:lnTo>
                        <a:pt x="371" y="78"/>
                      </a:lnTo>
                      <a:lnTo>
                        <a:pt x="366" y="101"/>
                      </a:lnTo>
                      <a:lnTo>
                        <a:pt x="352" y="95"/>
                      </a:lnTo>
                      <a:lnTo>
                        <a:pt x="335" y="97"/>
                      </a:lnTo>
                      <a:lnTo>
                        <a:pt x="316" y="107"/>
                      </a:lnTo>
                      <a:lnTo>
                        <a:pt x="301" y="122"/>
                      </a:lnTo>
                      <a:lnTo>
                        <a:pt x="287" y="143"/>
                      </a:lnTo>
                      <a:lnTo>
                        <a:pt x="281" y="166"/>
                      </a:lnTo>
                      <a:lnTo>
                        <a:pt x="281" y="191"/>
                      </a:lnTo>
                      <a:lnTo>
                        <a:pt x="292" y="217"/>
                      </a:lnTo>
                      <a:lnTo>
                        <a:pt x="267" y="183"/>
                      </a:lnTo>
                      <a:lnTo>
                        <a:pt x="238" y="160"/>
                      </a:lnTo>
                      <a:lnTo>
                        <a:pt x="210" y="149"/>
                      </a:lnTo>
                      <a:lnTo>
                        <a:pt x="183" y="149"/>
                      </a:lnTo>
                      <a:lnTo>
                        <a:pt x="160" y="159"/>
                      </a:lnTo>
                      <a:lnTo>
                        <a:pt x="145" y="177"/>
                      </a:lnTo>
                      <a:lnTo>
                        <a:pt x="136" y="203"/>
                      </a:lnTo>
                      <a:lnTo>
                        <a:pt x="139" y="236"/>
                      </a:lnTo>
                      <a:lnTo>
                        <a:pt x="79" y="241"/>
                      </a:lnTo>
                      <a:lnTo>
                        <a:pt x="37" y="264"/>
                      </a:lnTo>
                      <a:lnTo>
                        <a:pt x="11" y="299"/>
                      </a:lnTo>
                      <a:lnTo>
                        <a:pt x="0" y="339"/>
                      </a:lnTo>
                      <a:lnTo>
                        <a:pt x="2" y="379"/>
                      </a:lnTo>
                      <a:lnTo>
                        <a:pt x="18" y="413"/>
                      </a:lnTo>
                      <a:lnTo>
                        <a:pt x="46" y="432"/>
                      </a:lnTo>
                      <a:lnTo>
                        <a:pt x="86" y="433"/>
                      </a:lnTo>
                      <a:lnTo>
                        <a:pt x="96" y="442"/>
                      </a:lnTo>
                      <a:lnTo>
                        <a:pt x="111" y="449"/>
                      </a:lnTo>
                      <a:lnTo>
                        <a:pt x="128" y="455"/>
                      </a:lnTo>
                      <a:lnTo>
                        <a:pt x="146" y="459"/>
                      </a:lnTo>
                      <a:lnTo>
                        <a:pt x="165" y="462"/>
                      </a:lnTo>
                      <a:lnTo>
                        <a:pt x="186" y="465"/>
                      </a:lnTo>
                      <a:lnTo>
                        <a:pt x="208" y="467"/>
                      </a:lnTo>
                      <a:lnTo>
                        <a:pt x="228" y="467"/>
                      </a:lnTo>
                      <a:lnTo>
                        <a:pt x="250" y="467"/>
                      </a:lnTo>
                      <a:lnTo>
                        <a:pt x="271" y="466"/>
                      </a:lnTo>
                      <a:lnTo>
                        <a:pt x="290" y="463"/>
                      </a:lnTo>
                      <a:lnTo>
                        <a:pt x="308" y="460"/>
                      </a:lnTo>
                      <a:lnTo>
                        <a:pt x="324" y="457"/>
                      </a:lnTo>
                      <a:lnTo>
                        <a:pt x="337" y="452"/>
                      </a:lnTo>
                      <a:lnTo>
                        <a:pt x="349" y="448"/>
                      </a:lnTo>
                      <a:lnTo>
                        <a:pt x="356" y="443"/>
                      </a:lnTo>
                      <a:lnTo>
                        <a:pt x="373" y="444"/>
                      </a:lnTo>
                      <a:lnTo>
                        <a:pt x="399" y="445"/>
                      </a:lnTo>
                      <a:lnTo>
                        <a:pt x="430" y="449"/>
                      </a:lnTo>
                      <a:lnTo>
                        <a:pt x="468" y="451"/>
                      </a:lnTo>
                      <a:lnTo>
                        <a:pt x="509" y="455"/>
                      </a:lnTo>
                      <a:lnTo>
                        <a:pt x="552" y="457"/>
                      </a:lnTo>
                      <a:lnTo>
                        <a:pt x="597" y="460"/>
                      </a:lnTo>
                      <a:lnTo>
                        <a:pt x="642" y="460"/>
                      </a:lnTo>
                      <a:lnTo>
                        <a:pt x="683" y="460"/>
                      </a:lnTo>
                      <a:lnTo>
                        <a:pt x="722" y="456"/>
                      </a:lnTo>
                      <a:lnTo>
                        <a:pt x="754" y="450"/>
                      </a:lnTo>
                      <a:lnTo>
                        <a:pt x="780" y="442"/>
                      </a:lnTo>
                      <a:lnTo>
                        <a:pt x="798" y="429"/>
                      </a:lnTo>
                      <a:lnTo>
                        <a:pt x="806" y="414"/>
                      </a:lnTo>
                      <a:lnTo>
                        <a:pt x="804" y="393"/>
                      </a:lnTo>
                      <a:lnTo>
                        <a:pt x="788" y="3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4" name="Freeform 71"/>
                <p:cNvSpPr>
                  <a:spLocks/>
                </p:cNvSpPr>
                <p:nvPr/>
              </p:nvSpPr>
              <p:spPr bwMode="auto">
                <a:xfrm>
                  <a:off x="1845" y="1826"/>
                  <a:ext cx="586" cy="422"/>
                </a:xfrm>
                <a:custGeom>
                  <a:avLst/>
                  <a:gdLst>
                    <a:gd name="T0" fmla="*/ 438 w 586"/>
                    <a:gd name="T1" fmla="*/ 378 h 422"/>
                    <a:gd name="T2" fmla="*/ 419 w 586"/>
                    <a:gd name="T3" fmla="*/ 398 h 422"/>
                    <a:gd name="T4" fmla="*/ 391 w 586"/>
                    <a:gd name="T5" fmla="*/ 411 h 422"/>
                    <a:gd name="T6" fmla="*/ 359 w 586"/>
                    <a:gd name="T7" fmla="*/ 419 h 422"/>
                    <a:gd name="T8" fmla="*/ 322 w 586"/>
                    <a:gd name="T9" fmla="*/ 422 h 422"/>
                    <a:gd name="T10" fmla="*/ 285 w 586"/>
                    <a:gd name="T11" fmla="*/ 418 h 422"/>
                    <a:gd name="T12" fmla="*/ 249 w 586"/>
                    <a:gd name="T13" fmla="*/ 411 h 422"/>
                    <a:gd name="T14" fmla="*/ 215 w 586"/>
                    <a:gd name="T15" fmla="*/ 398 h 422"/>
                    <a:gd name="T16" fmla="*/ 162 w 586"/>
                    <a:gd name="T17" fmla="*/ 399 h 422"/>
                    <a:gd name="T18" fmla="*/ 102 w 586"/>
                    <a:gd name="T19" fmla="*/ 405 h 422"/>
                    <a:gd name="T20" fmla="*/ 60 w 586"/>
                    <a:gd name="T21" fmla="*/ 402 h 422"/>
                    <a:gd name="T22" fmla="*/ 31 w 586"/>
                    <a:gd name="T23" fmla="*/ 390 h 422"/>
                    <a:gd name="T24" fmla="*/ 14 w 586"/>
                    <a:gd name="T25" fmla="*/ 373 h 422"/>
                    <a:gd name="T26" fmla="*/ 6 w 586"/>
                    <a:gd name="T27" fmla="*/ 350 h 422"/>
                    <a:gd name="T28" fmla="*/ 2 w 586"/>
                    <a:gd name="T29" fmla="*/ 325 h 422"/>
                    <a:gd name="T30" fmla="*/ 1 w 586"/>
                    <a:gd name="T31" fmla="*/ 300 h 422"/>
                    <a:gd name="T32" fmla="*/ 1 w 586"/>
                    <a:gd name="T33" fmla="*/ 263 h 422"/>
                    <a:gd name="T34" fmla="*/ 22 w 586"/>
                    <a:gd name="T35" fmla="*/ 220 h 422"/>
                    <a:gd name="T36" fmla="*/ 61 w 586"/>
                    <a:gd name="T37" fmla="*/ 186 h 422"/>
                    <a:gd name="T38" fmla="*/ 106 w 586"/>
                    <a:gd name="T39" fmla="*/ 168 h 422"/>
                    <a:gd name="T40" fmla="*/ 114 w 586"/>
                    <a:gd name="T41" fmla="*/ 151 h 422"/>
                    <a:gd name="T42" fmla="*/ 105 w 586"/>
                    <a:gd name="T43" fmla="*/ 116 h 422"/>
                    <a:gd name="T44" fmla="*/ 114 w 586"/>
                    <a:gd name="T45" fmla="*/ 78 h 422"/>
                    <a:gd name="T46" fmla="*/ 139 w 586"/>
                    <a:gd name="T47" fmla="*/ 46 h 422"/>
                    <a:gd name="T48" fmla="*/ 174 w 586"/>
                    <a:gd name="T49" fmla="*/ 18 h 422"/>
                    <a:gd name="T50" fmla="*/ 216 w 586"/>
                    <a:gd name="T51" fmla="*/ 2 h 422"/>
                    <a:gd name="T52" fmla="*/ 263 w 586"/>
                    <a:gd name="T53" fmla="*/ 2 h 422"/>
                    <a:gd name="T54" fmla="*/ 310 w 586"/>
                    <a:gd name="T55" fmla="*/ 22 h 422"/>
                    <a:gd name="T56" fmla="*/ 351 w 586"/>
                    <a:gd name="T57" fmla="*/ 28 h 422"/>
                    <a:gd name="T58" fmla="*/ 393 w 586"/>
                    <a:gd name="T59" fmla="*/ 16 h 422"/>
                    <a:gd name="T60" fmla="*/ 436 w 586"/>
                    <a:gd name="T61" fmla="*/ 18 h 422"/>
                    <a:gd name="T62" fmla="*/ 476 w 586"/>
                    <a:gd name="T63" fmla="*/ 32 h 422"/>
                    <a:gd name="T64" fmla="*/ 509 w 586"/>
                    <a:gd name="T65" fmla="*/ 55 h 422"/>
                    <a:gd name="T66" fmla="*/ 530 w 586"/>
                    <a:gd name="T67" fmla="*/ 84 h 422"/>
                    <a:gd name="T68" fmla="*/ 539 w 586"/>
                    <a:gd name="T69" fmla="*/ 120 h 422"/>
                    <a:gd name="T70" fmla="*/ 527 w 586"/>
                    <a:gd name="T71" fmla="*/ 156 h 422"/>
                    <a:gd name="T72" fmla="*/ 535 w 586"/>
                    <a:gd name="T73" fmla="*/ 182 h 422"/>
                    <a:gd name="T74" fmla="*/ 567 w 586"/>
                    <a:gd name="T75" fmla="*/ 210 h 422"/>
                    <a:gd name="T76" fmla="*/ 584 w 586"/>
                    <a:gd name="T77" fmla="*/ 249 h 422"/>
                    <a:gd name="T78" fmla="*/ 586 w 586"/>
                    <a:gd name="T79" fmla="*/ 292 h 422"/>
                    <a:gd name="T80" fmla="*/ 575 w 586"/>
                    <a:gd name="T81" fmla="*/ 334 h 422"/>
                    <a:gd name="T82" fmla="*/ 552 w 586"/>
                    <a:gd name="T83" fmla="*/ 365 h 422"/>
                    <a:gd name="T84" fmla="*/ 518 w 586"/>
                    <a:gd name="T85" fmla="*/ 383 h 422"/>
                    <a:gd name="T86" fmla="*/ 471 w 586"/>
                    <a:gd name="T87" fmla="*/ 378 h 42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86"/>
                    <a:gd name="T133" fmla="*/ 0 h 422"/>
                    <a:gd name="T134" fmla="*/ 586 w 586"/>
                    <a:gd name="T135" fmla="*/ 422 h 42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86" h="422">
                      <a:moveTo>
                        <a:pt x="445" y="366"/>
                      </a:moveTo>
                      <a:lnTo>
                        <a:pt x="438" y="378"/>
                      </a:lnTo>
                      <a:lnTo>
                        <a:pt x="430" y="389"/>
                      </a:lnTo>
                      <a:lnTo>
                        <a:pt x="419" y="398"/>
                      </a:lnTo>
                      <a:lnTo>
                        <a:pt x="406" y="405"/>
                      </a:lnTo>
                      <a:lnTo>
                        <a:pt x="391" y="411"/>
                      </a:lnTo>
                      <a:lnTo>
                        <a:pt x="376" y="416"/>
                      </a:lnTo>
                      <a:lnTo>
                        <a:pt x="359" y="419"/>
                      </a:lnTo>
                      <a:lnTo>
                        <a:pt x="341" y="421"/>
                      </a:lnTo>
                      <a:lnTo>
                        <a:pt x="322" y="422"/>
                      </a:lnTo>
                      <a:lnTo>
                        <a:pt x="304" y="421"/>
                      </a:lnTo>
                      <a:lnTo>
                        <a:pt x="285" y="418"/>
                      </a:lnTo>
                      <a:lnTo>
                        <a:pt x="267" y="415"/>
                      </a:lnTo>
                      <a:lnTo>
                        <a:pt x="249" y="411"/>
                      </a:lnTo>
                      <a:lnTo>
                        <a:pt x="230" y="405"/>
                      </a:lnTo>
                      <a:lnTo>
                        <a:pt x="215" y="398"/>
                      </a:lnTo>
                      <a:lnTo>
                        <a:pt x="199" y="390"/>
                      </a:lnTo>
                      <a:lnTo>
                        <a:pt x="162" y="399"/>
                      </a:lnTo>
                      <a:lnTo>
                        <a:pt x="130" y="404"/>
                      </a:lnTo>
                      <a:lnTo>
                        <a:pt x="102" y="405"/>
                      </a:lnTo>
                      <a:lnTo>
                        <a:pt x="79" y="405"/>
                      </a:lnTo>
                      <a:lnTo>
                        <a:pt x="60" y="402"/>
                      </a:lnTo>
                      <a:lnTo>
                        <a:pt x="44" y="398"/>
                      </a:lnTo>
                      <a:lnTo>
                        <a:pt x="31" y="390"/>
                      </a:lnTo>
                      <a:lnTo>
                        <a:pt x="21" y="382"/>
                      </a:lnTo>
                      <a:lnTo>
                        <a:pt x="14" y="373"/>
                      </a:lnTo>
                      <a:lnTo>
                        <a:pt x="9" y="363"/>
                      </a:lnTo>
                      <a:lnTo>
                        <a:pt x="6" y="350"/>
                      </a:lnTo>
                      <a:lnTo>
                        <a:pt x="3" y="338"/>
                      </a:lnTo>
                      <a:lnTo>
                        <a:pt x="2" y="325"/>
                      </a:lnTo>
                      <a:lnTo>
                        <a:pt x="1" y="313"/>
                      </a:lnTo>
                      <a:lnTo>
                        <a:pt x="1" y="300"/>
                      </a:lnTo>
                      <a:lnTo>
                        <a:pt x="0" y="288"/>
                      </a:lnTo>
                      <a:lnTo>
                        <a:pt x="1" y="263"/>
                      </a:lnTo>
                      <a:lnTo>
                        <a:pt x="9" y="240"/>
                      </a:lnTo>
                      <a:lnTo>
                        <a:pt x="22" y="220"/>
                      </a:lnTo>
                      <a:lnTo>
                        <a:pt x="41" y="201"/>
                      </a:lnTo>
                      <a:lnTo>
                        <a:pt x="61" y="186"/>
                      </a:lnTo>
                      <a:lnTo>
                        <a:pt x="83" y="174"/>
                      </a:lnTo>
                      <a:lnTo>
                        <a:pt x="106" y="168"/>
                      </a:lnTo>
                      <a:lnTo>
                        <a:pt x="128" y="167"/>
                      </a:lnTo>
                      <a:lnTo>
                        <a:pt x="114" y="151"/>
                      </a:lnTo>
                      <a:lnTo>
                        <a:pt x="107" y="134"/>
                      </a:lnTo>
                      <a:lnTo>
                        <a:pt x="105" y="116"/>
                      </a:lnTo>
                      <a:lnTo>
                        <a:pt x="107" y="98"/>
                      </a:lnTo>
                      <a:lnTo>
                        <a:pt x="114" y="78"/>
                      </a:lnTo>
                      <a:lnTo>
                        <a:pt x="124" y="61"/>
                      </a:lnTo>
                      <a:lnTo>
                        <a:pt x="139" y="46"/>
                      </a:lnTo>
                      <a:lnTo>
                        <a:pt x="154" y="30"/>
                      </a:lnTo>
                      <a:lnTo>
                        <a:pt x="174" y="18"/>
                      </a:lnTo>
                      <a:lnTo>
                        <a:pt x="194" y="9"/>
                      </a:lnTo>
                      <a:lnTo>
                        <a:pt x="216" y="2"/>
                      </a:lnTo>
                      <a:lnTo>
                        <a:pt x="239" y="0"/>
                      </a:lnTo>
                      <a:lnTo>
                        <a:pt x="263" y="2"/>
                      </a:lnTo>
                      <a:lnTo>
                        <a:pt x="286" y="9"/>
                      </a:lnTo>
                      <a:lnTo>
                        <a:pt x="310" y="22"/>
                      </a:lnTo>
                      <a:lnTo>
                        <a:pt x="332" y="40"/>
                      </a:lnTo>
                      <a:lnTo>
                        <a:pt x="351" y="28"/>
                      </a:lnTo>
                      <a:lnTo>
                        <a:pt x="372" y="20"/>
                      </a:lnTo>
                      <a:lnTo>
                        <a:pt x="393" y="16"/>
                      </a:lnTo>
                      <a:lnTo>
                        <a:pt x="414" y="16"/>
                      </a:lnTo>
                      <a:lnTo>
                        <a:pt x="436" y="18"/>
                      </a:lnTo>
                      <a:lnTo>
                        <a:pt x="457" y="24"/>
                      </a:lnTo>
                      <a:lnTo>
                        <a:pt x="476" y="32"/>
                      </a:lnTo>
                      <a:lnTo>
                        <a:pt x="493" y="42"/>
                      </a:lnTo>
                      <a:lnTo>
                        <a:pt x="509" y="55"/>
                      </a:lnTo>
                      <a:lnTo>
                        <a:pt x="521" y="69"/>
                      </a:lnTo>
                      <a:lnTo>
                        <a:pt x="530" y="84"/>
                      </a:lnTo>
                      <a:lnTo>
                        <a:pt x="536" y="101"/>
                      </a:lnTo>
                      <a:lnTo>
                        <a:pt x="539" y="120"/>
                      </a:lnTo>
                      <a:lnTo>
                        <a:pt x="535" y="138"/>
                      </a:lnTo>
                      <a:lnTo>
                        <a:pt x="527" y="156"/>
                      </a:lnTo>
                      <a:lnTo>
                        <a:pt x="513" y="174"/>
                      </a:lnTo>
                      <a:lnTo>
                        <a:pt x="535" y="182"/>
                      </a:lnTo>
                      <a:lnTo>
                        <a:pt x="552" y="194"/>
                      </a:lnTo>
                      <a:lnTo>
                        <a:pt x="567" y="210"/>
                      </a:lnTo>
                      <a:lnTo>
                        <a:pt x="576" y="230"/>
                      </a:lnTo>
                      <a:lnTo>
                        <a:pt x="584" y="249"/>
                      </a:lnTo>
                      <a:lnTo>
                        <a:pt x="586" y="271"/>
                      </a:lnTo>
                      <a:lnTo>
                        <a:pt x="586" y="292"/>
                      </a:lnTo>
                      <a:lnTo>
                        <a:pt x="582" y="313"/>
                      </a:lnTo>
                      <a:lnTo>
                        <a:pt x="575" y="334"/>
                      </a:lnTo>
                      <a:lnTo>
                        <a:pt x="565" y="350"/>
                      </a:lnTo>
                      <a:lnTo>
                        <a:pt x="552" y="365"/>
                      </a:lnTo>
                      <a:lnTo>
                        <a:pt x="536" y="376"/>
                      </a:lnTo>
                      <a:lnTo>
                        <a:pt x="518" y="383"/>
                      </a:lnTo>
                      <a:lnTo>
                        <a:pt x="497" y="383"/>
                      </a:lnTo>
                      <a:lnTo>
                        <a:pt x="471" y="378"/>
                      </a:lnTo>
                      <a:lnTo>
                        <a:pt x="445" y="36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5" name="Freeform 72"/>
                <p:cNvSpPr>
                  <a:spLocks/>
                </p:cNvSpPr>
                <p:nvPr/>
              </p:nvSpPr>
              <p:spPr bwMode="auto">
                <a:xfrm>
                  <a:off x="1877" y="1863"/>
                  <a:ext cx="515" cy="359"/>
                </a:xfrm>
                <a:custGeom>
                  <a:avLst/>
                  <a:gdLst>
                    <a:gd name="T0" fmla="*/ 411 w 515"/>
                    <a:gd name="T1" fmla="*/ 309 h 359"/>
                    <a:gd name="T2" fmla="*/ 386 w 515"/>
                    <a:gd name="T3" fmla="*/ 324 h 359"/>
                    <a:gd name="T4" fmla="*/ 358 w 515"/>
                    <a:gd name="T5" fmla="*/ 340 h 359"/>
                    <a:gd name="T6" fmla="*/ 329 w 515"/>
                    <a:gd name="T7" fmla="*/ 352 h 359"/>
                    <a:gd name="T8" fmla="*/ 298 w 515"/>
                    <a:gd name="T9" fmla="*/ 359 h 359"/>
                    <a:gd name="T10" fmla="*/ 265 w 515"/>
                    <a:gd name="T11" fmla="*/ 358 h 359"/>
                    <a:gd name="T12" fmla="*/ 231 w 515"/>
                    <a:gd name="T13" fmla="*/ 347 h 359"/>
                    <a:gd name="T14" fmla="*/ 197 w 515"/>
                    <a:gd name="T15" fmla="*/ 326 h 359"/>
                    <a:gd name="T16" fmla="*/ 144 w 515"/>
                    <a:gd name="T17" fmla="*/ 318 h 359"/>
                    <a:gd name="T18" fmla="*/ 85 w 515"/>
                    <a:gd name="T19" fmla="*/ 332 h 359"/>
                    <a:gd name="T20" fmla="*/ 45 w 515"/>
                    <a:gd name="T21" fmla="*/ 333 h 359"/>
                    <a:gd name="T22" fmla="*/ 18 w 515"/>
                    <a:gd name="T23" fmla="*/ 321 h 359"/>
                    <a:gd name="T24" fmla="*/ 0 w 515"/>
                    <a:gd name="T25" fmla="*/ 269 h 359"/>
                    <a:gd name="T26" fmla="*/ 15 w 515"/>
                    <a:gd name="T27" fmla="*/ 209 h 359"/>
                    <a:gd name="T28" fmla="*/ 59 w 515"/>
                    <a:gd name="T29" fmla="*/ 174 h 359"/>
                    <a:gd name="T30" fmla="*/ 109 w 515"/>
                    <a:gd name="T31" fmla="*/ 160 h 359"/>
                    <a:gd name="T32" fmla="*/ 115 w 515"/>
                    <a:gd name="T33" fmla="*/ 137 h 359"/>
                    <a:gd name="T34" fmla="*/ 103 w 515"/>
                    <a:gd name="T35" fmla="*/ 96 h 359"/>
                    <a:gd name="T36" fmla="*/ 108 w 515"/>
                    <a:gd name="T37" fmla="*/ 60 h 359"/>
                    <a:gd name="T38" fmla="*/ 126 w 515"/>
                    <a:gd name="T39" fmla="*/ 32 h 359"/>
                    <a:gd name="T40" fmla="*/ 155 w 515"/>
                    <a:gd name="T41" fmla="*/ 14 h 359"/>
                    <a:gd name="T42" fmla="*/ 191 w 515"/>
                    <a:gd name="T43" fmla="*/ 5 h 359"/>
                    <a:gd name="T44" fmla="*/ 232 w 515"/>
                    <a:gd name="T45" fmla="*/ 10 h 359"/>
                    <a:gd name="T46" fmla="*/ 276 w 515"/>
                    <a:gd name="T47" fmla="*/ 29 h 359"/>
                    <a:gd name="T48" fmla="*/ 311 w 515"/>
                    <a:gd name="T49" fmla="*/ 27 h 359"/>
                    <a:gd name="T50" fmla="*/ 342 w 515"/>
                    <a:gd name="T51" fmla="*/ 6 h 359"/>
                    <a:gd name="T52" fmla="*/ 377 w 515"/>
                    <a:gd name="T53" fmla="*/ 0 h 359"/>
                    <a:gd name="T54" fmla="*/ 410 w 515"/>
                    <a:gd name="T55" fmla="*/ 9 h 359"/>
                    <a:gd name="T56" fmla="*/ 438 w 515"/>
                    <a:gd name="T57" fmla="*/ 26 h 359"/>
                    <a:gd name="T58" fmla="*/ 457 w 515"/>
                    <a:gd name="T59" fmla="*/ 50 h 359"/>
                    <a:gd name="T60" fmla="*/ 466 w 515"/>
                    <a:gd name="T61" fmla="*/ 79 h 359"/>
                    <a:gd name="T62" fmla="*/ 458 w 515"/>
                    <a:gd name="T63" fmla="*/ 108 h 359"/>
                    <a:gd name="T64" fmla="*/ 479 w 515"/>
                    <a:gd name="T65" fmla="*/ 139 h 359"/>
                    <a:gd name="T66" fmla="*/ 513 w 515"/>
                    <a:gd name="T67" fmla="*/ 207 h 359"/>
                    <a:gd name="T68" fmla="*/ 508 w 515"/>
                    <a:gd name="T69" fmla="*/ 280 h 359"/>
                    <a:gd name="T70" fmla="*/ 462 w 515"/>
                    <a:gd name="T71" fmla="*/ 313 h 35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15"/>
                    <a:gd name="T109" fmla="*/ 0 h 359"/>
                    <a:gd name="T110" fmla="*/ 515 w 515"/>
                    <a:gd name="T111" fmla="*/ 359 h 359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15" h="359">
                      <a:moveTo>
                        <a:pt x="423" y="301"/>
                      </a:moveTo>
                      <a:lnTo>
                        <a:pt x="411" y="309"/>
                      </a:lnTo>
                      <a:lnTo>
                        <a:pt x="399" y="317"/>
                      </a:lnTo>
                      <a:lnTo>
                        <a:pt x="386" y="324"/>
                      </a:lnTo>
                      <a:lnTo>
                        <a:pt x="373" y="333"/>
                      </a:lnTo>
                      <a:lnTo>
                        <a:pt x="358" y="340"/>
                      </a:lnTo>
                      <a:lnTo>
                        <a:pt x="344" y="346"/>
                      </a:lnTo>
                      <a:lnTo>
                        <a:pt x="329" y="352"/>
                      </a:lnTo>
                      <a:lnTo>
                        <a:pt x="313" y="356"/>
                      </a:lnTo>
                      <a:lnTo>
                        <a:pt x="298" y="359"/>
                      </a:lnTo>
                      <a:lnTo>
                        <a:pt x="281" y="359"/>
                      </a:lnTo>
                      <a:lnTo>
                        <a:pt x="265" y="358"/>
                      </a:lnTo>
                      <a:lnTo>
                        <a:pt x="248" y="355"/>
                      </a:lnTo>
                      <a:lnTo>
                        <a:pt x="231" y="347"/>
                      </a:lnTo>
                      <a:lnTo>
                        <a:pt x="214" y="338"/>
                      </a:lnTo>
                      <a:lnTo>
                        <a:pt x="197" y="326"/>
                      </a:lnTo>
                      <a:lnTo>
                        <a:pt x="180" y="309"/>
                      </a:lnTo>
                      <a:lnTo>
                        <a:pt x="144" y="318"/>
                      </a:lnTo>
                      <a:lnTo>
                        <a:pt x="111" y="327"/>
                      </a:lnTo>
                      <a:lnTo>
                        <a:pt x="85" y="332"/>
                      </a:lnTo>
                      <a:lnTo>
                        <a:pt x="63" y="334"/>
                      </a:lnTo>
                      <a:lnTo>
                        <a:pt x="45" y="333"/>
                      </a:lnTo>
                      <a:lnTo>
                        <a:pt x="30" y="328"/>
                      </a:lnTo>
                      <a:lnTo>
                        <a:pt x="18" y="321"/>
                      </a:lnTo>
                      <a:lnTo>
                        <a:pt x="11" y="309"/>
                      </a:lnTo>
                      <a:lnTo>
                        <a:pt x="0" y="269"/>
                      </a:lnTo>
                      <a:lnTo>
                        <a:pt x="3" y="236"/>
                      </a:lnTo>
                      <a:lnTo>
                        <a:pt x="15" y="209"/>
                      </a:lnTo>
                      <a:lnTo>
                        <a:pt x="35" y="189"/>
                      </a:lnTo>
                      <a:lnTo>
                        <a:pt x="59" y="174"/>
                      </a:lnTo>
                      <a:lnTo>
                        <a:pt x="85" y="165"/>
                      </a:lnTo>
                      <a:lnTo>
                        <a:pt x="109" y="160"/>
                      </a:lnTo>
                      <a:lnTo>
                        <a:pt x="128" y="160"/>
                      </a:lnTo>
                      <a:lnTo>
                        <a:pt x="115" y="137"/>
                      </a:lnTo>
                      <a:lnTo>
                        <a:pt x="107" y="116"/>
                      </a:lnTo>
                      <a:lnTo>
                        <a:pt x="103" y="96"/>
                      </a:lnTo>
                      <a:lnTo>
                        <a:pt x="103" y="76"/>
                      </a:lnTo>
                      <a:lnTo>
                        <a:pt x="108" y="60"/>
                      </a:lnTo>
                      <a:lnTo>
                        <a:pt x="115" y="45"/>
                      </a:lnTo>
                      <a:lnTo>
                        <a:pt x="126" y="32"/>
                      </a:lnTo>
                      <a:lnTo>
                        <a:pt x="139" y="22"/>
                      </a:lnTo>
                      <a:lnTo>
                        <a:pt x="155" y="14"/>
                      </a:lnTo>
                      <a:lnTo>
                        <a:pt x="173" y="9"/>
                      </a:lnTo>
                      <a:lnTo>
                        <a:pt x="191" y="5"/>
                      </a:lnTo>
                      <a:lnTo>
                        <a:pt x="212" y="6"/>
                      </a:lnTo>
                      <a:lnTo>
                        <a:pt x="232" y="10"/>
                      </a:lnTo>
                      <a:lnTo>
                        <a:pt x="254" y="17"/>
                      </a:lnTo>
                      <a:lnTo>
                        <a:pt x="276" y="29"/>
                      </a:lnTo>
                      <a:lnTo>
                        <a:pt x="296" y="44"/>
                      </a:lnTo>
                      <a:lnTo>
                        <a:pt x="311" y="27"/>
                      </a:lnTo>
                      <a:lnTo>
                        <a:pt x="327" y="15"/>
                      </a:lnTo>
                      <a:lnTo>
                        <a:pt x="342" y="6"/>
                      </a:lnTo>
                      <a:lnTo>
                        <a:pt x="359" y="2"/>
                      </a:lnTo>
                      <a:lnTo>
                        <a:pt x="377" y="0"/>
                      </a:lnTo>
                      <a:lnTo>
                        <a:pt x="394" y="3"/>
                      </a:lnTo>
                      <a:lnTo>
                        <a:pt x="410" y="9"/>
                      </a:lnTo>
                      <a:lnTo>
                        <a:pt x="425" y="16"/>
                      </a:lnTo>
                      <a:lnTo>
                        <a:pt x="438" y="26"/>
                      </a:lnTo>
                      <a:lnTo>
                        <a:pt x="449" y="38"/>
                      </a:lnTo>
                      <a:lnTo>
                        <a:pt x="457" y="50"/>
                      </a:lnTo>
                      <a:lnTo>
                        <a:pt x="463" y="64"/>
                      </a:lnTo>
                      <a:lnTo>
                        <a:pt x="466" y="79"/>
                      </a:lnTo>
                      <a:lnTo>
                        <a:pt x="463" y="93"/>
                      </a:lnTo>
                      <a:lnTo>
                        <a:pt x="458" y="108"/>
                      </a:lnTo>
                      <a:lnTo>
                        <a:pt x="448" y="122"/>
                      </a:lnTo>
                      <a:lnTo>
                        <a:pt x="479" y="139"/>
                      </a:lnTo>
                      <a:lnTo>
                        <a:pt x="501" y="170"/>
                      </a:lnTo>
                      <a:lnTo>
                        <a:pt x="513" y="207"/>
                      </a:lnTo>
                      <a:lnTo>
                        <a:pt x="515" y="245"/>
                      </a:lnTo>
                      <a:lnTo>
                        <a:pt x="508" y="280"/>
                      </a:lnTo>
                      <a:lnTo>
                        <a:pt x="490" y="304"/>
                      </a:lnTo>
                      <a:lnTo>
                        <a:pt x="462" y="313"/>
                      </a:lnTo>
                      <a:lnTo>
                        <a:pt x="423" y="301"/>
                      </a:lnTo>
                      <a:close/>
                    </a:path>
                  </a:pathLst>
                </a:custGeom>
                <a:solidFill>
                  <a:srgbClr val="F4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6" name="Freeform 73"/>
                <p:cNvSpPr>
                  <a:spLocks/>
                </p:cNvSpPr>
                <p:nvPr/>
              </p:nvSpPr>
              <p:spPr bwMode="auto">
                <a:xfrm>
                  <a:off x="1268" y="2427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4 w 17"/>
                    <a:gd name="T3" fmla="*/ 2 h 8"/>
                    <a:gd name="T4" fmla="*/ 8 w 17"/>
                    <a:gd name="T5" fmla="*/ 0 h 8"/>
                    <a:gd name="T6" fmla="*/ 2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4" y="2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7" name="Freeform 74"/>
                <p:cNvSpPr>
                  <a:spLocks/>
                </p:cNvSpPr>
                <p:nvPr/>
              </p:nvSpPr>
              <p:spPr bwMode="auto">
                <a:xfrm>
                  <a:off x="1268" y="2435"/>
                  <a:ext cx="17" cy="22"/>
                </a:xfrm>
                <a:custGeom>
                  <a:avLst/>
                  <a:gdLst>
                    <a:gd name="T0" fmla="*/ 13 w 17"/>
                    <a:gd name="T1" fmla="*/ 5 h 22"/>
                    <a:gd name="T2" fmla="*/ 13 w 17"/>
                    <a:gd name="T3" fmla="*/ 5 h 22"/>
                    <a:gd name="T4" fmla="*/ 17 w 17"/>
                    <a:gd name="T5" fmla="*/ 7 h 22"/>
                    <a:gd name="T6" fmla="*/ 17 w 17"/>
                    <a:gd name="T7" fmla="*/ 7 h 22"/>
                    <a:gd name="T8" fmla="*/ 15 w 17"/>
                    <a:gd name="T9" fmla="*/ 4 h 22"/>
                    <a:gd name="T10" fmla="*/ 17 w 17"/>
                    <a:gd name="T11" fmla="*/ 0 h 22"/>
                    <a:gd name="T12" fmla="*/ 0 w 17"/>
                    <a:gd name="T13" fmla="*/ 0 h 22"/>
                    <a:gd name="T14" fmla="*/ 1 w 17"/>
                    <a:gd name="T15" fmla="*/ 4 h 22"/>
                    <a:gd name="T16" fmla="*/ 2 w 17"/>
                    <a:gd name="T17" fmla="*/ 10 h 22"/>
                    <a:gd name="T18" fmla="*/ 5 w 17"/>
                    <a:gd name="T19" fmla="*/ 17 h 22"/>
                    <a:gd name="T20" fmla="*/ 13 w 17"/>
                    <a:gd name="T21" fmla="*/ 22 h 22"/>
                    <a:gd name="T22" fmla="*/ 13 w 17"/>
                    <a:gd name="T23" fmla="*/ 22 h 22"/>
                    <a:gd name="T24" fmla="*/ 13 w 17"/>
                    <a:gd name="T25" fmla="*/ 5 h 2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22"/>
                    <a:gd name="T41" fmla="*/ 17 w 17"/>
                    <a:gd name="T42" fmla="*/ 22 h 2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22">
                      <a:moveTo>
                        <a:pt x="13" y="5"/>
                      </a:moveTo>
                      <a:lnTo>
                        <a:pt x="13" y="5"/>
                      </a:lnTo>
                      <a:lnTo>
                        <a:pt x="17" y="7"/>
                      </a:lnTo>
                      <a:lnTo>
                        <a:pt x="15" y="4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10"/>
                      </a:lnTo>
                      <a:lnTo>
                        <a:pt x="5" y="17"/>
                      </a:lnTo>
                      <a:lnTo>
                        <a:pt x="13" y="22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8" name="Freeform 75"/>
                <p:cNvSpPr>
                  <a:spLocks/>
                </p:cNvSpPr>
                <p:nvPr/>
              </p:nvSpPr>
              <p:spPr bwMode="auto">
                <a:xfrm>
                  <a:off x="1281" y="2439"/>
                  <a:ext cx="53" cy="22"/>
                </a:xfrm>
                <a:custGeom>
                  <a:avLst/>
                  <a:gdLst>
                    <a:gd name="T0" fmla="*/ 40 w 53"/>
                    <a:gd name="T1" fmla="*/ 0 h 22"/>
                    <a:gd name="T2" fmla="*/ 39 w 53"/>
                    <a:gd name="T3" fmla="*/ 3 h 22"/>
                    <a:gd name="T4" fmla="*/ 38 w 53"/>
                    <a:gd name="T5" fmla="*/ 5 h 22"/>
                    <a:gd name="T6" fmla="*/ 38 w 53"/>
                    <a:gd name="T7" fmla="*/ 5 h 22"/>
                    <a:gd name="T8" fmla="*/ 35 w 53"/>
                    <a:gd name="T9" fmla="*/ 5 h 22"/>
                    <a:gd name="T10" fmla="*/ 29 w 53"/>
                    <a:gd name="T11" fmla="*/ 5 h 22"/>
                    <a:gd name="T12" fmla="*/ 22 w 53"/>
                    <a:gd name="T13" fmla="*/ 5 h 22"/>
                    <a:gd name="T14" fmla="*/ 16 w 53"/>
                    <a:gd name="T15" fmla="*/ 3 h 22"/>
                    <a:gd name="T16" fmla="*/ 7 w 53"/>
                    <a:gd name="T17" fmla="*/ 2 h 22"/>
                    <a:gd name="T18" fmla="*/ 0 w 53"/>
                    <a:gd name="T19" fmla="*/ 1 h 22"/>
                    <a:gd name="T20" fmla="*/ 0 w 53"/>
                    <a:gd name="T21" fmla="*/ 18 h 22"/>
                    <a:gd name="T22" fmla="*/ 7 w 53"/>
                    <a:gd name="T23" fmla="*/ 17 h 22"/>
                    <a:gd name="T24" fmla="*/ 13 w 53"/>
                    <a:gd name="T25" fmla="*/ 18 h 22"/>
                    <a:gd name="T26" fmla="*/ 22 w 53"/>
                    <a:gd name="T27" fmla="*/ 19 h 22"/>
                    <a:gd name="T28" fmla="*/ 29 w 53"/>
                    <a:gd name="T29" fmla="*/ 19 h 22"/>
                    <a:gd name="T30" fmla="*/ 35 w 53"/>
                    <a:gd name="T31" fmla="*/ 22 h 22"/>
                    <a:gd name="T32" fmla="*/ 42 w 53"/>
                    <a:gd name="T33" fmla="*/ 19 h 22"/>
                    <a:gd name="T34" fmla="*/ 50 w 53"/>
                    <a:gd name="T35" fmla="*/ 14 h 22"/>
                    <a:gd name="T36" fmla="*/ 53 w 53"/>
                    <a:gd name="T37" fmla="*/ 6 h 22"/>
                    <a:gd name="T38" fmla="*/ 52 w 53"/>
                    <a:gd name="T39" fmla="*/ 9 h 22"/>
                    <a:gd name="T40" fmla="*/ 40 w 53"/>
                    <a:gd name="T41" fmla="*/ 0 h 2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3"/>
                    <a:gd name="T64" fmla="*/ 0 h 22"/>
                    <a:gd name="T65" fmla="*/ 53 w 53"/>
                    <a:gd name="T66" fmla="*/ 22 h 2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3" h="22">
                      <a:moveTo>
                        <a:pt x="40" y="0"/>
                      </a:moveTo>
                      <a:lnTo>
                        <a:pt x="39" y="3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2" y="5"/>
                      </a:lnTo>
                      <a:lnTo>
                        <a:pt x="16" y="3"/>
                      </a:lnTo>
                      <a:lnTo>
                        <a:pt x="7" y="2"/>
                      </a:lnTo>
                      <a:lnTo>
                        <a:pt x="0" y="1"/>
                      </a:lnTo>
                      <a:lnTo>
                        <a:pt x="0" y="18"/>
                      </a:lnTo>
                      <a:lnTo>
                        <a:pt x="7" y="17"/>
                      </a:lnTo>
                      <a:lnTo>
                        <a:pt x="13" y="18"/>
                      </a:lnTo>
                      <a:lnTo>
                        <a:pt x="22" y="19"/>
                      </a:lnTo>
                      <a:lnTo>
                        <a:pt x="29" y="19"/>
                      </a:lnTo>
                      <a:lnTo>
                        <a:pt x="35" y="22"/>
                      </a:lnTo>
                      <a:lnTo>
                        <a:pt x="42" y="19"/>
                      </a:lnTo>
                      <a:lnTo>
                        <a:pt x="50" y="14"/>
                      </a:lnTo>
                      <a:lnTo>
                        <a:pt x="53" y="6"/>
                      </a:lnTo>
                      <a:lnTo>
                        <a:pt x="52" y="9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9" name="Freeform 76"/>
                <p:cNvSpPr>
                  <a:spLocks/>
                </p:cNvSpPr>
                <p:nvPr/>
              </p:nvSpPr>
              <p:spPr bwMode="auto">
                <a:xfrm>
                  <a:off x="1306" y="2381"/>
                  <a:ext cx="35" cy="67"/>
                </a:xfrm>
                <a:custGeom>
                  <a:avLst/>
                  <a:gdLst>
                    <a:gd name="T0" fmla="*/ 2 w 35"/>
                    <a:gd name="T1" fmla="*/ 14 h 67"/>
                    <a:gd name="T2" fmla="*/ 0 w 35"/>
                    <a:gd name="T3" fmla="*/ 14 h 67"/>
                    <a:gd name="T4" fmla="*/ 15 w 35"/>
                    <a:gd name="T5" fmla="*/ 23 h 67"/>
                    <a:gd name="T6" fmla="*/ 21 w 35"/>
                    <a:gd name="T7" fmla="*/ 32 h 67"/>
                    <a:gd name="T8" fmla="*/ 21 w 35"/>
                    <a:gd name="T9" fmla="*/ 46 h 67"/>
                    <a:gd name="T10" fmla="*/ 15 w 35"/>
                    <a:gd name="T11" fmla="*/ 58 h 67"/>
                    <a:gd name="T12" fmla="*/ 27 w 35"/>
                    <a:gd name="T13" fmla="*/ 67 h 67"/>
                    <a:gd name="T14" fmla="*/ 35 w 35"/>
                    <a:gd name="T15" fmla="*/ 48 h 67"/>
                    <a:gd name="T16" fmla="*/ 35 w 35"/>
                    <a:gd name="T17" fmla="*/ 30 h 67"/>
                    <a:gd name="T18" fmla="*/ 25 w 35"/>
                    <a:gd name="T19" fmla="*/ 11 h 67"/>
                    <a:gd name="T20" fmla="*/ 5 w 35"/>
                    <a:gd name="T21" fmla="*/ 0 h 67"/>
                    <a:gd name="T22" fmla="*/ 4 w 35"/>
                    <a:gd name="T23" fmla="*/ 0 h 67"/>
                    <a:gd name="T24" fmla="*/ 2 w 35"/>
                    <a:gd name="T25" fmla="*/ 14 h 6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5"/>
                    <a:gd name="T40" fmla="*/ 0 h 67"/>
                    <a:gd name="T41" fmla="*/ 35 w 35"/>
                    <a:gd name="T42" fmla="*/ 67 h 6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5" h="67">
                      <a:moveTo>
                        <a:pt x="2" y="14"/>
                      </a:moveTo>
                      <a:lnTo>
                        <a:pt x="0" y="14"/>
                      </a:lnTo>
                      <a:lnTo>
                        <a:pt x="15" y="23"/>
                      </a:lnTo>
                      <a:lnTo>
                        <a:pt x="21" y="32"/>
                      </a:lnTo>
                      <a:lnTo>
                        <a:pt x="21" y="46"/>
                      </a:lnTo>
                      <a:lnTo>
                        <a:pt x="15" y="58"/>
                      </a:lnTo>
                      <a:lnTo>
                        <a:pt x="27" y="67"/>
                      </a:lnTo>
                      <a:lnTo>
                        <a:pt x="35" y="48"/>
                      </a:lnTo>
                      <a:lnTo>
                        <a:pt x="35" y="30"/>
                      </a:lnTo>
                      <a:lnTo>
                        <a:pt x="25" y="1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0" name="Freeform 77"/>
                <p:cNvSpPr>
                  <a:spLocks/>
                </p:cNvSpPr>
                <p:nvPr/>
              </p:nvSpPr>
              <p:spPr bwMode="auto">
                <a:xfrm>
                  <a:off x="1240" y="2378"/>
                  <a:ext cx="70" cy="35"/>
                </a:xfrm>
                <a:custGeom>
                  <a:avLst/>
                  <a:gdLst>
                    <a:gd name="T0" fmla="*/ 14 w 70"/>
                    <a:gd name="T1" fmla="*/ 34 h 35"/>
                    <a:gd name="T2" fmla="*/ 14 w 70"/>
                    <a:gd name="T3" fmla="*/ 35 h 35"/>
                    <a:gd name="T4" fmla="*/ 18 w 70"/>
                    <a:gd name="T5" fmla="*/ 31 h 35"/>
                    <a:gd name="T6" fmla="*/ 23 w 70"/>
                    <a:gd name="T7" fmla="*/ 25 h 35"/>
                    <a:gd name="T8" fmla="*/ 28 w 70"/>
                    <a:gd name="T9" fmla="*/ 22 h 35"/>
                    <a:gd name="T10" fmla="*/ 35 w 70"/>
                    <a:gd name="T11" fmla="*/ 19 h 35"/>
                    <a:gd name="T12" fmla="*/ 41 w 70"/>
                    <a:gd name="T13" fmla="*/ 16 h 35"/>
                    <a:gd name="T14" fmla="*/ 51 w 70"/>
                    <a:gd name="T15" fmla="*/ 17 h 35"/>
                    <a:gd name="T16" fmla="*/ 59 w 70"/>
                    <a:gd name="T17" fmla="*/ 16 h 35"/>
                    <a:gd name="T18" fmla="*/ 68 w 70"/>
                    <a:gd name="T19" fmla="*/ 17 h 35"/>
                    <a:gd name="T20" fmla="*/ 70 w 70"/>
                    <a:gd name="T21" fmla="*/ 3 h 35"/>
                    <a:gd name="T22" fmla="*/ 59 w 70"/>
                    <a:gd name="T23" fmla="*/ 2 h 35"/>
                    <a:gd name="T24" fmla="*/ 51 w 70"/>
                    <a:gd name="T25" fmla="*/ 0 h 35"/>
                    <a:gd name="T26" fmla="*/ 41 w 70"/>
                    <a:gd name="T27" fmla="*/ 2 h 35"/>
                    <a:gd name="T28" fmla="*/ 30 w 70"/>
                    <a:gd name="T29" fmla="*/ 4 h 35"/>
                    <a:gd name="T30" fmla="*/ 20 w 70"/>
                    <a:gd name="T31" fmla="*/ 8 h 35"/>
                    <a:gd name="T32" fmla="*/ 13 w 70"/>
                    <a:gd name="T33" fmla="*/ 12 h 35"/>
                    <a:gd name="T34" fmla="*/ 6 w 70"/>
                    <a:gd name="T35" fmla="*/ 21 h 35"/>
                    <a:gd name="T36" fmla="*/ 0 w 70"/>
                    <a:gd name="T37" fmla="*/ 31 h 35"/>
                    <a:gd name="T38" fmla="*/ 0 w 70"/>
                    <a:gd name="T39" fmla="*/ 32 h 35"/>
                    <a:gd name="T40" fmla="*/ 14 w 70"/>
                    <a:gd name="T41" fmla="*/ 34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"/>
                    <a:gd name="T64" fmla="*/ 0 h 35"/>
                    <a:gd name="T65" fmla="*/ 70 w 70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" h="35">
                      <a:moveTo>
                        <a:pt x="14" y="34"/>
                      </a:moveTo>
                      <a:lnTo>
                        <a:pt x="14" y="35"/>
                      </a:lnTo>
                      <a:lnTo>
                        <a:pt x="18" y="31"/>
                      </a:lnTo>
                      <a:lnTo>
                        <a:pt x="23" y="25"/>
                      </a:lnTo>
                      <a:lnTo>
                        <a:pt x="28" y="22"/>
                      </a:lnTo>
                      <a:lnTo>
                        <a:pt x="35" y="19"/>
                      </a:lnTo>
                      <a:lnTo>
                        <a:pt x="41" y="16"/>
                      </a:lnTo>
                      <a:lnTo>
                        <a:pt x="51" y="17"/>
                      </a:lnTo>
                      <a:lnTo>
                        <a:pt x="59" y="16"/>
                      </a:lnTo>
                      <a:lnTo>
                        <a:pt x="68" y="17"/>
                      </a:lnTo>
                      <a:lnTo>
                        <a:pt x="70" y="3"/>
                      </a:lnTo>
                      <a:lnTo>
                        <a:pt x="59" y="2"/>
                      </a:lnTo>
                      <a:lnTo>
                        <a:pt x="51" y="0"/>
                      </a:lnTo>
                      <a:lnTo>
                        <a:pt x="41" y="2"/>
                      </a:lnTo>
                      <a:lnTo>
                        <a:pt x="30" y="4"/>
                      </a:lnTo>
                      <a:lnTo>
                        <a:pt x="20" y="8"/>
                      </a:lnTo>
                      <a:lnTo>
                        <a:pt x="13" y="12"/>
                      </a:lnTo>
                      <a:lnTo>
                        <a:pt x="6" y="21"/>
                      </a:ln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1" name="Freeform 78"/>
                <p:cNvSpPr>
                  <a:spLocks/>
                </p:cNvSpPr>
                <p:nvPr/>
              </p:nvSpPr>
              <p:spPr bwMode="auto">
                <a:xfrm>
                  <a:off x="1236" y="2410"/>
                  <a:ext cx="56" cy="107"/>
                </a:xfrm>
                <a:custGeom>
                  <a:avLst/>
                  <a:gdLst>
                    <a:gd name="T0" fmla="*/ 56 w 56"/>
                    <a:gd name="T1" fmla="*/ 93 h 107"/>
                    <a:gd name="T2" fmla="*/ 56 w 56"/>
                    <a:gd name="T3" fmla="*/ 93 h 107"/>
                    <a:gd name="T4" fmla="*/ 43 w 56"/>
                    <a:gd name="T5" fmla="*/ 87 h 107"/>
                    <a:gd name="T6" fmla="*/ 34 w 56"/>
                    <a:gd name="T7" fmla="*/ 78 h 107"/>
                    <a:gd name="T8" fmla="*/ 26 w 56"/>
                    <a:gd name="T9" fmla="*/ 69 h 107"/>
                    <a:gd name="T10" fmla="*/ 21 w 56"/>
                    <a:gd name="T11" fmla="*/ 57 h 107"/>
                    <a:gd name="T12" fmla="*/ 17 w 56"/>
                    <a:gd name="T13" fmla="*/ 43 h 107"/>
                    <a:gd name="T14" fmla="*/ 17 w 56"/>
                    <a:gd name="T15" fmla="*/ 30 h 107"/>
                    <a:gd name="T16" fmla="*/ 16 w 56"/>
                    <a:gd name="T17" fmla="*/ 16 h 107"/>
                    <a:gd name="T18" fmla="*/ 18 w 56"/>
                    <a:gd name="T19" fmla="*/ 2 h 107"/>
                    <a:gd name="T20" fmla="*/ 4 w 56"/>
                    <a:gd name="T21" fmla="*/ 0 h 107"/>
                    <a:gd name="T22" fmla="*/ 1 w 56"/>
                    <a:gd name="T23" fmla="*/ 16 h 107"/>
                    <a:gd name="T24" fmla="*/ 0 w 56"/>
                    <a:gd name="T25" fmla="*/ 30 h 107"/>
                    <a:gd name="T26" fmla="*/ 3 w 56"/>
                    <a:gd name="T27" fmla="*/ 46 h 107"/>
                    <a:gd name="T28" fmla="*/ 6 w 56"/>
                    <a:gd name="T29" fmla="*/ 61 h 107"/>
                    <a:gd name="T30" fmla="*/ 14 w 56"/>
                    <a:gd name="T31" fmla="*/ 76 h 107"/>
                    <a:gd name="T32" fmla="*/ 22 w 56"/>
                    <a:gd name="T33" fmla="*/ 88 h 107"/>
                    <a:gd name="T34" fmla="*/ 35 w 56"/>
                    <a:gd name="T35" fmla="*/ 99 h 107"/>
                    <a:gd name="T36" fmla="*/ 51 w 56"/>
                    <a:gd name="T37" fmla="*/ 107 h 107"/>
                    <a:gd name="T38" fmla="*/ 51 w 56"/>
                    <a:gd name="T39" fmla="*/ 107 h 107"/>
                    <a:gd name="T40" fmla="*/ 56 w 56"/>
                    <a:gd name="T41" fmla="*/ 93 h 1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6"/>
                    <a:gd name="T64" fmla="*/ 0 h 107"/>
                    <a:gd name="T65" fmla="*/ 56 w 56"/>
                    <a:gd name="T66" fmla="*/ 107 h 1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6" h="107">
                      <a:moveTo>
                        <a:pt x="56" y="93"/>
                      </a:moveTo>
                      <a:lnTo>
                        <a:pt x="56" y="93"/>
                      </a:lnTo>
                      <a:lnTo>
                        <a:pt x="43" y="87"/>
                      </a:lnTo>
                      <a:lnTo>
                        <a:pt x="34" y="78"/>
                      </a:lnTo>
                      <a:lnTo>
                        <a:pt x="26" y="69"/>
                      </a:lnTo>
                      <a:lnTo>
                        <a:pt x="21" y="57"/>
                      </a:lnTo>
                      <a:lnTo>
                        <a:pt x="17" y="43"/>
                      </a:lnTo>
                      <a:lnTo>
                        <a:pt x="17" y="30"/>
                      </a:lnTo>
                      <a:lnTo>
                        <a:pt x="16" y="16"/>
                      </a:lnTo>
                      <a:lnTo>
                        <a:pt x="18" y="2"/>
                      </a:lnTo>
                      <a:lnTo>
                        <a:pt x="4" y="0"/>
                      </a:lnTo>
                      <a:lnTo>
                        <a:pt x="1" y="16"/>
                      </a:lnTo>
                      <a:lnTo>
                        <a:pt x="0" y="30"/>
                      </a:lnTo>
                      <a:lnTo>
                        <a:pt x="3" y="46"/>
                      </a:lnTo>
                      <a:lnTo>
                        <a:pt x="6" y="61"/>
                      </a:lnTo>
                      <a:lnTo>
                        <a:pt x="14" y="76"/>
                      </a:lnTo>
                      <a:lnTo>
                        <a:pt x="22" y="88"/>
                      </a:lnTo>
                      <a:lnTo>
                        <a:pt x="35" y="99"/>
                      </a:lnTo>
                      <a:lnTo>
                        <a:pt x="51" y="107"/>
                      </a:lnTo>
                      <a:lnTo>
                        <a:pt x="56" y="9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2" name="Freeform 79"/>
                <p:cNvSpPr>
                  <a:spLocks/>
                </p:cNvSpPr>
                <p:nvPr/>
              </p:nvSpPr>
              <p:spPr bwMode="auto">
                <a:xfrm>
                  <a:off x="1287" y="2503"/>
                  <a:ext cx="48" cy="19"/>
                </a:xfrm>
                <a:custGeom>
                  <a:avLst/>
                  <a:gdLst>
                    <a:gd name="T0" fmla="*/ 41 w 48"/>
                    <a:gd name="T1" fmla="*/ 0 h 19"/>
                    <a:gd name="T2" fmla="*/ 42 w 48"/>
                    <a:gd name="T3" fmla="*/ 0 h 19"/>
                    <a:gd name="T4" fmla="*/ 39 w 48"/>
                    <a:gd name="T5" fmla="*/ 1 h 19"/>
                    <a:gd name="T6" fmla="*/ 34 w 48"/>
                    <a:gd name="T7" fmla="*/ 2 h 19"/>
                    <a:gd name="T8" fmla="*/ 29 w 48"/>
                    <a:gd name="T9" fmla="*/ 4 h 19"/>
                    <a:gd name="T10" fmla="*/ 24 w 48"/>
                    <a:gd name="T11" fmla="*/ 2 h 19"/>
                    <a:gd name="T12" fmla="*/ 18 w 48"/>
                    <a:gd name="T13" fmla="*/ 4 h 19"/>
                    <a:gd name="T14" fmla="*/ 15 w 48"/>
                    <a:gd name="T15" fmla="*/ 2 h 19"/>
                    <a:gd name="T16" fmla="*/ 9 w 48"/>
                    <a:gd name="T17" fmla="*/ 1 h 19"/>
                    <a:gd name="T18" fmla="*/ 5 w 48"/>
                    <a:gd name="T19" fmla="*/ 0 h 19"/>
                    <a:gd name="T20" fmla="*/ 0 w 48"/>
                    <a:gd name="T21" fmla="*/ 14 h 19"/>
                    <a:gd name="T22" fmla="*/ 6 w 48"/>
                    <a:gd name="T23" fmla="*/ 16 h 19"/>
                    <a:gd name="T24" fmla="*/ 12 w 48"/>
                    <a:gd name="T25" fmla="*/ 17 h 19"/>
                    <a:gd name="T26" fmla="*/ 18 w 48"/>
                    <a:gd name="T27" fmla="*/ 18 h 19"/>
                    <a:gd name="T28" fmla="*/ 24 w 48"/>
                    <a:gd name="T29" fmla="*/ 19 h 19"/>
                    <a:gd name="T30" fmla="*/ 29 w 48"/>
                    <a:gd name="T31" fmla="*/ 18 h 19"/>
                    <a:gd name="T32" fmla="*/ 36 w 48"/>
                    <a:gd name="T33" fmla="*/ 17 h 19"/>
                    <a:gd name="T34" fmla="*/ 41 w 48"/>
                    <a:gd name="T35" fmla="*/ 16 h 19"/>
                    <a:gd name="T36" fmla="*/ 47 w 48"/>
                    <a:gd name="T37" fmla="*/ 14 h 19"/>
                    <a:gd name="T38" fmla="*/ 48 w 48"/>
                    <a:gd name="T39" fmla="*/ 14 h 19"/>
                    <a:gd name="T40" fmla="*/ 41 w 48"/>
                    <a:gd name="T41" fmla="*/ 0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8"/>
                    <a:gd name="T64" fmla="*/ 0 h 19"/>
                    <a:gd name="T65" fmla="*/ 48 w 48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8" h="19">
                      <a:moveTo>
                        <a:pt x="41" y="0"/>
                      </a:moveTo>
                      <a:lnTo>
                        <a:pt x="42" y="0"/>
                      </a:lnTo>
                      <a:lnTo>
                        <a:pt x="39" y="1"/>
                      </a:lnTo>
                      <a:lnTo>
                        <a:pt x="34" y="2"/>
                      </a:lnTo>
                      <a:lnTo>
                        <a:pt x="29" y="4"/>
                      </a:lnTo>
                      <a:lnTo>
                        <a:pt x="24" y="2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9" y="1"/>
                      </a:lnTo>
                      <a:lnTo>
                        <a:pt x="5" y="0"/>
                      </a:lnTo>
                      <a:lnTo>
                        <a:pt x="0" y="14"/>
                      </a:lnTo>
                      <a:lnTo>
                        <a:pt x="6" y="16"/>
                      </a:lnTo>
                      <a:lnTo>
                        <a:pt x="12" y="17"/>
                      </a:lnTo>
                      <a:lnTo>
                        <a:pt x="18" y="18"/>
                      </a:lnTo>
                      <a:lnTo>
                        <a:pt x="24" y="19"/>
                      </a:lnTo>
                      <a:lnTo>
                        <a:pt x="29" y="18"/>
                      </a:lnTo>
                      <a:lnTo>
                        <a:pt x="36" y="17"/>
                      </a:lnTo>
                      <a:lnTo>
                        <a:pt x="41" y="16"/>
                      </a:lnTo>
                      <a:lnTo>
                        <a:pt x="47" y="14"/>
                      </a:lnTo>
                      <a:lnTo>
                        <a:pt x="48" y="14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3" name="Freeform 80"/>
                <p:cNvSpPr>
                  <a:spLocks/>
                </p:cNvSpPr>
                <p:nvPr/>
              </p:nvSpPr>
              <p:spPr bwMode="auto">
                <a:xfrm>
                  <a:off x="1328" y="2434"/>
                  <a:ext cx="109" cy="83"/>
                </a:xfrm>
                <a:custGeom>
                  <a:avLst/>
                  <a:gdLst>
                    <a:gd name="T0" fmla="*/ 97 w 109"/>
                    <a:gd name="T1" fmla="*/ 0 h 83"/>
                    <a:gd name="T2" fmla="*/ 97 w 109"/>
                    <a:gd name="T3" fmla="*/ 0 h 83"/>
                    <a:gd name="T4" fmla="*/ 87 w 109"/>
                    <a:gd name="T5" fmla="*/ 10 h 83"/>
                    <a:gd name="T6" fmla="*/ 76 w 109"/>
                    <a:gd name="T7" fmla="*/ 19 h 83"/>
                    <a:gd name="T8" fmla="*/ 64 w 109"/>
                    <a:gd name="T9" fmla="*/ 29 h 83"/>
                    <a:gd name="T10" fmla="*/ 52 w 109"/>
                    <a:gd name="T11" fmla="*/ 37 h 83"/>
                    <a:gd name="T12" fmla="*/ 41 w 109"/>
                    <a:gd name="T13" fmla="*/ 47 h 83"/>
                    <a:gd name="T14" fmla="*/ 28 w 109"/>
                    <a:gd name="T15" fmla="*/ 53 h 83"/>
                    <a:gd name="T16" fmla="*/ 13 w 109"/>
                    <a:gd name="T17" fmla="*/ 62 h 83"/>
                    <a:gd name="T18" fmla="*/ 0 w 109"/>
                    <a:gd name="T19" fmla="*/ 69 h 83"/>
                    <a:gd name="T20" fmla="*/ 7 w 109"/>
                    <a:gd name="T21" fmla="*/ 83 h 83"/>
                    <a:gd name="T22" fmla="*/ 21 w 109"/>
                    <a:gd name="T23" fmla="*/ 76 h 83"/>
                    <a:gd name="T24" fmla="*/ 35 w 109"/>
                    <a:gd name="T25" fmla="*/ 68 h 83"/>
                    <a:gd name="T26" fmla="*/ 49 w 109"/>
                    <a:gd name="T27" fmla="*/ 59 h 83"/>
                    <a:gd name="T28" fmla="*/ 62 w 109"/>
                    <a:gd name="T29" fmla="*/ 50 h 83"/>
                    <a:gd name="T30" fmla="*/ 74 w 109"/>
                    <a:gd name="T31" fmla="*/ 41 h 83"/>
                    <a:gd name="T32" fmla="*/ 86 w 109"/>
                    <a:gd name="T33" fmla="*/ 31 h 83"/>
                    <a:gd name="T34" fmla="*/ 97 w 109"/>
                    <a:gd name="T35" fmla="*/ 22 h 83"/>
                    <a:gd name="T36" fmla="*/ 109 w 109"/>
                    <a:gd name="T37" fmla="*/ 10 h 83"/>
                    <a:gd name="T38" fmla="*/ 109 w 109"/>
                    <a:gd name="T39" fmla="*/ 10 h 83"/>
                    <a:gd name="T40" fmla="*/ 97 w 109"/>
                    <a:gd name="T41" fmla="*/ 0 h 8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9"/>
                    <a:gd name="T64" fmla="*/ 0 h 83"/>
                    <a:gd name="T65" fmla="*/ 109 w 109"/>
                    <a:gd name="T66" fmla="*/ 83 h 8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9" h="83">
                      <a:moveTo>
                        <a:pt x="97" y="0"/>
                      </a:moveTo>
                      <a:lnTo>
                        <a:pt x="97" y="0"/>
                      </a:lnTo>
                      <a:lnTo>
                        <a:pt x="87" y="10"/>
                      </a:lnTo>
                      <a:lnTo>
                        <a:pt x="76" y="19"/>
                      </a:lnTo>
                      <a:lnTo>
                        <a:pt x="64" y="29"/>
                      </a:lnTo>
                      <a:lnTo>
                        <a:pt x="52" y="37"/>
                      </a:lnTo>
                      <a:lnTo>
                        <a:pt x="41" y="47"/>
                      </a:lnTo>
                      <a:lnTo>
                        <a:pt x="28" y="53"/>
                      </a:lnTo>
                      <a:lnTo>
                        <a:pt x="13" y="62"/>
                      </a:lnTo>
                      <a:lnTo>
                        <a:pt x="0" y="69"/>
                      </a:lnTo>
                      <a:lnTo>
                        <a:pt x="7" y="83"/>
                      </a:lnTo>
                      <a:lnTo>
                        <a:pt x="21" y="76"/>
                      </a:lnTo>
                      <a:lnTo>
                        <a:pt x="35" y="68"/>
                      </a:lnTo>
                      <a:lnTo>
                        <a:pt x="49" y="59"/>
                      </a:lnTo>
                      <a:lnTo>
                        <a:pt x="62" y="50"/>
                      </a:lnTo>
                      <a:lnTo>
                        <a:pt x="74" y="41"/>
                      </a:lnTo>
                      <a:lnTo>
                        <a:pt x="86" y="31"/>
                      </a:lnTo>
                      <a:lnTo>
                        <a:pt x="97" y="22"/>
                      </a:lnTo>
                      <a:lnTo>
                        <a:pt x="109" y="1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4" name="Freeform 81"/>
                <p:cNvSpPr>
                  <a:spLocks/>
                </p:cNvSpPr>
                <p:nvPr/>
              </p:nvSpPr>
              <p:spPr bwMode="auto">
                <a:xfrm>
                  <a:off x="1425" y="2186"/>
                  <a:ext cx="336" cy="258"/>
                </a:xfrm>
                <a:custGeom>
                  <a:avLst/>
                  <a:gdLst>
                    <a:gd name="T0" fmla="*/ 326 w 336"/>
                    <a:gd name="T1" fmla="*/ 0 h 258"/>
                    <a:gd name="T2" fmla="*/ 312 w 336"/>
                    <a:gd name="T3" fmla="*/ 11 h 258"/>
                    <a:gd name="T4" fmla="*/ 296 w 336"/>
                    <a:gd name="T5" fmla="*/ 23 h 258"/>
                    <a:gd name="T6" fmla="*/ 276 w 336"/>
                    <a:gd name="T7" fmla="*/ 36 h 258"/>
                    <a:gd name="T8" fmla="*/ 254 w 336"/>
                    <a:gd name="T9" fmla="*/ 52 h 258"/>
                    <a:gd name="T10" fmla="*/ 231 w 336"/>
                    <a:gd name="T11" fmla="*/ 68 h 258"/>
                    <a:gd name="T12" fmla="*/ 208 w 336"/>
                    <a:gd name="T13" fmla="*/ 85 h 258"/>
                    <a:gd name="T14" fmla="*/ 183 w 336"/>
                    <a:gd name="T15" fmla="*/ 103 h 258"/>
                    <a:gd name="T16" fmla="*/ 158 w 336"/>
                    <a:gd name="T17" fmla="*/ 121 h 258"/>
                    <a:gd name="T18" fmla="*/ 133 w 336"/>
                    <a:gd name="T19" fmla="*/ 139 h 258"/>
                    <a:gd name="T20" fmla="*/ 109 w 336"/>
                    <a:gd name="T21" fmla="*/ 157 h 258"/>
                    <a:gd name="T22" fmla="*/ 86 w 336"/>
                    <a:gd name="T23" fmla="*/ 175 h 258"/>
                    <a:gd name="T24" fmla="*/ 64 w 336"/>
                    <a:gd name="T25" fmla="*/ 191 h 258"/>
                    <a:gd name="T26" fmla="*/ 45 w 336"/>
                    <a:gd name="T27" fmla="*/ 208 h 258"/>
                    <a:gd name="T28" fmla="*/ 28 w 336"/>
                    <a:gd name="T29" fmla="*/ 223 h 258"/>
                    <a:gd name="T30" fmla="*/ 12 w 336"/>
                    <a:gd name="T31" fmla="*/ 236 h 258"/>
                    <a:gd name="T32" fmla="*/ 0 w 336"/>
                    <a:gd name="T33" fmla="*/ 248 h 258"/>
                    <a:gd name="T34" fmla="*/ 12 w 336"/>
                    <a:gd name="T35" fmla="*/ 258 h 258"/>
                    <a:gd name="T36" fmla="*/ 22 w 336"/>
                    <a:gd name="T37" fmla="*/ 248 h 258"/>
                    <a:gd name="T38" fmla="*/ 37 w 336"/>
                    <a:gd name="T39" fmla="*/ 235 h 258"/>
                    <a:gd name="T40" fmla="*/ 54 w 336"/>
                    <a:gd name="T41" fmla="*/ 220 h 258"/>
                    <a:gd name="T42" fmla="*/ 74 w 336"/>
                    <a:gd name="T43" fmla="*/ 203 h 258"/>
                    <a:gd name="T44" fmla="*/ 95 w 336"/>
                    <a:gd name="T45" fmla="*/ 188 h 258"/>
                    <a:gd name="T46" fmla="*/ 118 w 336"/>
                    <a:gd name="T47" fmla="*/ 169 h 258"/>
                    <a:gd name="T48" fmla="*/ 143 w 336"/>
                    <a:gd name="T49" fmla="*/ 151 h 258"/>
                    <a:gd name="T50" fmla="*/ 168 w 336"/>
                    <a:gd name="T51" fmla="*/ 133 h 258"/>
                    <a:gd name="T52" fmla="*/ 192 w 336"/>
                    <a:gd name="T53" fmla="*/ 115 h 258"/>
                    <a:gd name="T54" fmla="*/ 218 w 336"/>
                    <a:gd name="T55" fmla="*/ 97 h 258"/>
                    <a:gd name="T56" fmla="*/ 241 w 336"/>
                    <a:gd name="T57" fmla="*/ 80 h 258"/>
                    <a:gd name="T58" fmla="*/ 264 w 336"/>
                    <a:gd name="T59" fmla="*/ 64 h 258"/>
                    <a:gd name="T60" fmla="*/ 285 w 336"/>
                    <a:gd name="T61" fmla="*/ 48 h 258"/>
                    <a:gd name="T62" fmla="*/ 303 w 336"/>
                    <a:gd name="T63" fmla="*/ 35 h 258"/>
                    <a:gd name="T64" fmla="*/ 322 w 336"/>
                    <a:gd name="T65" fmla="*/ 23 h 258"/>
                    <a:gd name="T66" fmla="*/ 336 w 336"/>
                    <a:gd name="T67" fmla="*/ 12 h 258"/>
                    <a:gd name="T68" fmla="*/ 326 w 336"/>
                    <a:gd name="T69" fmla="*/ 0 h 25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36"/>
                    <a:gd name="T106" fmla="*/ 0 h 258"/>
                    <a:gd name="T107" fmla="*/ 336 w 336"/>
                    <a:gd name="T108" fmla="*/ 258 h 25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36" h="258">
                      <a:moveTo>
                        <a:pt x="326" y="0"/>
                      </a:moveTo>
                      <a:lnTo>
                        <a:pt x="312" y="11"/>
                      </a:lnTo>
                      <a:lnTo>
                        <a:pt x="296" y="23"/>
                      </a:lnTo>
                      <a:lnTo>
                        <a:pt x="276" y="36"/>
                      </a:lnTo>
                      <a:lnTo>
                        <a:pt x="254" y="52"/>
                      </a:lnTo>
                      <a:lnTo>
                        <a:pt x="231" y="68"/>
                      </a:lnTo>
                      <a:lnTo>
                        <a:pt x="208" y="85"/>
                      </a:lnTo>
                      <a:lnTo>
                        <a:pt x="183" y="103"/>
                      </a:lnTo>
                      <a:lnTo>
                        <a:pt x="158" y="121"/>
                      </a:lnTo>
                      <a:lnTo>
                        <a:pt x="133" y="139"/>
                      </a:lnTo>
                      <a:lnTo>
                        <a:pt x="109" y="157"/>
                      </a:lnTo>
                      <a:lnTo>
                        <a:pt x="86" y="175"/>
                      </a:lnTo>
                      <a:lnTo>
                        <a:pt x="64" y="191"/>
                      </a:lnTo>
                      <a:lnTo>
                        <a:pt x="45" y="208"/>
                      </a:lnTo>
                      <a:lnTo>
                        <a:pt x="28" y="223"/>
                      </a:lnTo>
                      <a:lnTo>
                        <a:pt x="12" y="236"/>
                      </a:lnTo>
                      <a:lnTo>
                        <a:pt x="0" y="248"/>
                      </a:lnTo>
                      <a:lnTo>
                        <a:pt x="12" y="258"/>
                      </a:lnTo>
                      <a:lnTo>
                        <a:pt x="22" y="248"/>
                      </a:lnTo>
                      <a:lnTo>
                        <a:pt x="37" y="235"/>
                      </a:lnTo>
                      <a:lnTo>
                        <a:pt x="54" y="220"/>
                      </a:lnTo>
                      <a:lnTo>
                        <a:pt x="74" y="203"/>
                      </a:lnTo>
                      <a:lnTo>
                        <a:pt x="95" y="188"/>
                      </a:lnTo>
                      <a:lnTo>
                        <a:pt x="118" y="169"/>
                      </a:lnTo>
                      <a:lnTo>
                        <a:pt x="143" y="151"/>
                      </a:lnTo>
                      <a:lnTo>
                        <a:pt x="168" y="133"/>
                      </a:lnTo>
                      <a:lnTo>
                        <a:pt x="192" y="115"/>
                      </a:lnTo>
                      <a:lnTo>
                        <a:pt x="218" y="97"/>
                      </a:lnTo>
                      <a:lnTo>
                        <a:pt x="241" y="80"/>
                      </a:lnTo>
                      <a:lnTo>
                        <a:pt x="264" y="64"/>
                      </a:lnTo>
                      <a:lnTo>
                        <a:pt x="285" y="48"/>
                      </a:lnTo>
                      <a:lnTo>
                        <a:pt x="303" y="35"/>
                      </a:lnTo>
                      <a:lnTo>
                        <a:pt x="322" y="23"/>
                      </a:lnTo>
                      <a:lnTo>
                        <a:pt x="336" y="12"/>
                      </a:lnTo>
                      <a:lnTo>
                        <a:pt x="32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5" name="Freeform 82"/>
                <p:cNvSpPr>
                  <a:spLocks/>
                </p:cNvSpPr>
                <p:nvPr/>
              </p:nvSpPr>
              <p:spPr bwMode="auto">
                <a:xfrm>
                  <a:off x="1751" y="2185"/>
                  <a:ext cx="13" cy="13"/>
                </a:xfrm>
                <a:custGeom>
                  <a:avLst/>
                  <a:gdLst>
                    <a:gd name="T0" fmla="*/ 10 w 13"/>
                    <a:gd name="T1" fmla="*/ 13 h 13"/>
                    <a:gd name="T2" fmla="*/ 13 w 13"/>
                    <a:gd name="T3" fmla="*/ 8 h 13"/>
                    <a:gd name="T4" fmla="*/ 11 w 13"/>
                    <a:gd name="T5" fmla="*/ 2 h 13"/>
                    <a:gd name="T6" fmla="*/ 6 w 13"/>
                    <a:gd name="T7" fmla="*/ 0 h 13"/>
                    <a:gd name="T8" fmla="*/ 0 w 13"/>
                    <a:gd name="T9" fmla="*/ 1 h 13"/>
                    <a:gd name="T10" fmla="*/ 10 w 13"/>
                    <a:gd name="T11" fmla="*/ 13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"/>
                    <a:gd name="T19" fmla="*/ 0 h 13"/>
                    <a:gd name="T20" fmla="*/ 13 w 13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" h="13">
                      <a:moveTo>
                        <a:pt x="10" y="13"/>
                      </a:moveTo>
                      <a:lnTo>
                        <a:pt x="13" y="8"/>
                      </a:lnTo>
                      <a:lnTo>
                        <a:pt x="11" y="2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6" name="Freeform 83"/>
                <p:cNvSpPr>
                  <a:spLocks/>
                </p:cNvSpPr>
                <p:nvPr/>
              </p:nvSpPr>
              <p:spPr bwMode="auto">
                <a:xfrm>
                  <a:off x="1724" y="2525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4 w 17"/>
                    <a:gd name="T3" fmla="*/ 2 h 8"/>
                    <a:gd name="T4" fmla="*/ 8 w 17"/>
                    <a:gd name="T5" fmla="*/ 0 h 8"/>
                    <a:gd name="T6" fmla="*/ 2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4" y="2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7" name="Freeform 84"/>
                <p:cNvSpPr>
                  <a:spLocks/>
                </p:cNvSpPr>
                <p:nvPr/>
              </p:nvSpPr>
              <p:spPr bwMode="auto">
                <a:xfrm>
                  <a:off x="1724" y="2533"/>
                  <a:ext cx="17" cy="16"/>
                </a:xfrm>
                <a:custGeom>
                  <a:avLst/>
                  <a:gdLst>
                    <a:gd name="T0" fmla="*/ 12 w 17"/>
                    <a:gd name="T1" fmla="*/ 1 h 16"/>
                    <a:gd name="T2" fmla="*/ 10 w 17"/>
                    <a:gd name="T3" fmla="*/ 1 h 16"/>
                    <a:gd name="T4" fmla="*/ 14 w 17"/>
                    <a:gd name="T5" fmla="*/ 3 h 16"/>
                    <a:gd name="T6" fmla="*/ 17 w 17"/>
                    <a:gd name="T7" fmla="*/ 4 h 16"/>
                    <a:gd name="T8" fmla="*/ 15 w 17"/>
                    <a:gd name="T9" fmla="*/ 1 h 16"/>
                    <a:gd name="T10" fmla="*/ 17 w 17"/>
                    <a:gd name="T11" fmla="*/ 0 h 16"/>
                    <a:gd name="T12" fmla="*/ 0 w 17"/>
                    <a:gd name="T13" fmla="*/ 0 h 16"/>
                    <a:gd name="T14" fmla="*/ 1 w 17"/>
                    <a:gd name="T15" fmla="*/ 4 h 16"/>
                    <a:gd name="T16" fmla="*/ 2 w 17"/>
                    <a:gd name="T17" fmla="*/ 9 h 16"/>
                    <a:gd name="T18" fmla="*/ 7 w 17"/>
                    <a:gd name="T19" fmla="*/ 15 h 16"/>
                    <a:gd name="T20" fmla="*/ 15 w 17"/>
                    <a:gd name="T21" fmla="*/ 16 h 16"/>
                    <a:gd name="T22" fmla="*/ 14 w 17"/>
                    <a:gd name="T23" fmla="*/ 16 h 16"/>
                    <a:gd name="T24" fmla="*/ 12 w 17"/>
                    <a:gd name="T25" fmla="*/ 1 h 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16"/>
                    <a:gd name="T41" fmla="*/ 17 w 17"/>
                    <a:gd name="T42" fmla="*/ 16 h 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16">
                      <a:moveTo>
                        <a:pt x="12" y="1"/>
                      </a:moveTo>
                      <a:lnTo>
                        <a:pt x="10" y="1"/>
                      </a:lnTo>
                      <a:lnTo>
                        <a:pt x="14" y="3"/>
                      </a:lnTo>
                      <a:lnTo>
                        <a:pt x="17" y="4"/>
                      </a:lnTo>
                      <a:lnTo>
                        <a:pt x="15" y="1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9"/>
                      </a:lnTo>
                      <a:lnTo>
                        <a:pt x="7" y="15"/>
                      </a:lnTo>
                      <a:lnTo>
                        <a:pt x="15" y="16"/>
                      </a:lnTo>
                      <a:lnTo>
                        <a:pt x="14" y="16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8" name="Freeform 85"/>
                <p:cNvSpPr>
                  <a:spLocks/>
                </p:cNvSpPr>
                <p:nvPr/>
              </p:nvSpPr>
              <p:spPr bwMode="auto">
                <a:xfrm>
                  <a:off x="1736" y="2530"/>
                  <a:ext cx="40" cy="19"/>
                </a:xfrm>
                <a:custGeom>
                  <a:avLst/>
                  <a:gdLst>
                    <a:gd name="T0" fmla="*/ 25 w 40"/>
                    <a:gd name="T1" fmla="*/ 0 h 19"/>
                    <a:gd name="T2" fmla="*/ 25 w 40"/>
                    <a:gd name="T3" fmla="*/ 2 h 19"/>
                    <a:gd name="T4" fmla="*/ 25 w 40"/>
                    <a:gd name="T5" fmla="*/ 1 h 19"/>
                    <a:gd name="T6" fmla="*/ 20 w 40"/>
                    <a:gd name="T7" fmla="*/ 2 h 19"/>
                    <a:gd name="T8" fmla="*/ 12 w 40"/>
                    <a:gd name="T9" fmla="*/ 3 h 19"/>
                    <a:gd name="T10" fmla="*/ 0 w 40"/>
                    <a:gd name="T11" fmla="*/ 4 h 19"/>
                    <a:gd name="T12" fmla="*/ 2 w 40"/>
                    <a:gd name="T13" fmla="*/ 19 h 19"/>
                    <a:gd name="T14" fmla="*/ 12 w 40"/>
                    <a:gd name="T15" fmla="*/ 18 h 19"/>
                    <a:gd name="T16" fmla="*/ 23 w 40"/>
                    <a:gd name="T17" fmla="*/ 16 h 19"/>
                    <a:gd name="T18" fmla="*/ 32 w 40"/>
                    <a:gd name="T19" fmla="*/ 13 h 19"/>
                    <a:gd name="T20" fmla="*/ 40 w 40"/>
                    <a:gd name="T21" fmla="*/ 2 h 19"/>
                    <a:gd name="T22" fmla="*/ 40 w 40"/>
                    <a:gd name="T23" fmla="*/ 4 h 19"/>
                    <a:gd name="T24" fmla="*/ 25 w 40"/>
                    <a:gd name="T25" fmla="*/ 0 h 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0"/>
                    <a:gd name="T40" fmla="*/ 0 h 19"/>
                    <a:gd name="T41" fmla="*/ 40 w 40"/>
                    <a:gd name="T42" fmla="*/ 19 h 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0" h="19">
                      <a:moveTo>
                        <a:pt x="25" y="0"/>
                      </a:move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0" y="2"/>
                      </a:lnTo>
                      <a:lnTo>
                        <a:pt x="12" y="3"/>
                      </a:lnTo>
                      <a:lnTo>
                        <a:pt x="0" y="4"/>
                      </a:lnTo>
                      <a:lnTo>
                        <a:pt x="2" y="19"/>
                      </a:lnTo>
                      <a:lnTo>
                        <a:pt x="12" y="18"/>
                      </a:lnTo>
                      <a:lnTo>
                        <a:pt x="23" y="16"/>
                      </a:lnTo>
                      <a:lnTo>
                        <a:pt x="32" y="13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9" name="Freeform 86"/>
                <p:cNvSpPr>
                  <a:spLocks/>
                </p:cNvSpPr>
                <p:nvPr/>
              </p:nvSpPr>
              <p:spPr bwMode="auto">
                <a:xfrm>
                  <a:off x="1747" y="2488"/>
                  <a:ext cx="32" cy="46"/>
                </a:xfrm>
                <a:custGeom>
                  <a:avLst/>
                  <a:gdLst>
                    <a:gd name="T0" fmla="*/ 0 w 32"/>
                    <a:gd name="T1" fmla="*/ 15 h 46"/>
                    <a:gd name="T2" fmla="*/ 0 w 32"/>
                    <a:gd name="T3" fmla="*/ 15 h 46"/>
                    <a:gd name="T4" fmla="*/ 9 w 32"/>
                    <a:gd name="T5" fmla="*/ 19 h 46"/>
                    <a:gd name="T6" fmla="*/ 14 w 32"/>
                    <a:gd name="T7" fmla="*/ 25 h 46"/>
                    <a:gd name="T8" fmla="*/ 15 w 32"/>
                    <a:gd name="T9" fmla="*/ 32 h 46"/>
                    <a:gd name="T10" fmla="*/ 14 w 32"/>
                    <a:gd name="T11" fmla="*/ 42 h 46"/>
                    <a:gd name="T12" fmla="*/ 29 w 32"/>
                    <a:gd name="T13" fmla="*/ 46 h 46"/>
                    <a:gd name="T14" fmla="*/ 32 w 32"/>
                    <a:gd name="T15" fmla="*/ 32 h 46"/>
                    <a:gd name="T16" fmla="*/ 29 w 32"/>
                    <a:gd name="T17" fmla="*/ 17 h 46"/>
                    <a:gd name="T18" fmla="*/ 17 w 32"/>
                    <a:gd name="T19" fmla="*/ 6 h 46"/>
                    <a:gd name="T20" fmla="*/ 0 w 32"/>
                    <a:gd name="T21" fmla="*/ 0 h 46"/>
                    <a:gd name="T22" fmla="*/ 0 w 32"/>
                    <a:gd name="T23" fmla="*/ 0 h 46"/>
                    <a:gd name="T24" fmla="*/ 0 w 32"/>
                    <a:gd name="T25" fmla="*/ 15 h 4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2"/>
                    <a:gd name="T40" fmla="*/ 0 h 46"/>
                    <a:gd name="T41" fmla="*/ 32 w 32"/>
                    <a:gd name="T42" fmla="*/ 46 h 4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2" h="46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9" y="19"/>
                      </a:lnTo>
                      <a:lnTo>
                        <a:pt x="14" y="25"/>
                      </a:lnTo>
                      <a:lnTo>
                        <a:pt x="15" y="32"/>
                      </a:lnTo>
                      <a:lnTo>
                        <a:pt x="14" y="42"/>
                      </a:lnTo>
                      <a:lnTo>
                        <a:pt x="29" y="46"/>
                      </a:lnTo>
                      <a:lnTo>
                        <a:pt x="32" y="32"/>
                      </a:lnTo>
                      <a:lnTo>
                        <a:pt x="29" y="17"/>
                      </a:lnTo>
                      <a:lnTo>
                        <a:pt x="17" y="6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0" name="Freeform 87"/>
                <p:cNvSpPr>
                  <a:spLocks/>
                </p:cNvSpPr>
                <p:nvPr/>
              </p:nvSpPr>
              <p:spPr bwMode="auto">
                <a:xfrm>
                  <a:off x="1702" y="2488"/>
                  <a:ext cx="45" cy="33"/>
                </a:xfrm>
                <a:custGeom>
                  <a:avLst/>
                  <a:gdLst>
                    <a:gd name="T0" fmla="*/ 14 w 45"/>
                    <a:gd name="T1" fmla="*/ 33 h 33"/>
                    <a:gd name="T2" fmla="*/ 14 w 45"/>
                    <a:gd name="T3" fmla="*/ 33 h 33"/>
                    <a:gd name="T4" fmla="*/ 16 w 45"/>
                    <a:gd name="T5" fmla="*/ 29 h 33"/>
                    <a:gd name="T6" fmla="*/ 18 w 45"/>
                    <a:gd name="T7" fmla="*/ 27 h 33"/>
                    <a:gd name="T8" fmla="*/ 20 w 45"/>
                    <a:gd name="T9" fmla="*/ 23 h 33"/>
                    <a:gd name="T10" fmla="*/ 24 w 45"/>
                    <a:gd name="T11" fmla="*/ 22 h 33"/>
                    <a:gd name="T12" fmla="*/ 29 w 45"/>
                    <a:gd name="T13" fmla="*/ 19 h 33"/>
                    <a:gd name="T14" fmla="*/ 34 w 45"/>
                    <a:gd name="T15" fmla="*/ 17 h 33"/>
                    <a:gd name="T16" fmla="*/ 40 w 45"/>
                    <a:gd name="T17" fmla="*/ 16 h 33"/>
                    <a:gd name="T18" fmla="*/ 45 w 45"/>
                    <a:gd name="T19" fmla="*/ 15 h 33"/>
                    <a:gd name="T20" fmla="*/ 45 w 45"/>
                    <a:gd name="T21" fmla="*/ 0 h 33"/>
                    <a:gd name="T22" fmla="*/ 37 w 45"/>
                    <a:gd name="T23" fmla="*/ 2 h 33"/>
                    <a:gd name="T24" fmla="*/ 31 w 45"/>
                    <a:gd name="T25" fmla="*/ 3 h 33"/>
                    <a:gd name="T26" fmla="*/ 24 w 45"/>
                    <a:gd name="T27" fmla="*/ 4 h 33"/>
                    <a:gd name="T28" fmla="*/ 17 w 45"/>
                    <a:gd name="T29" fmla="*/ 8 h 33"/>
                    <a:gd name="T30" fmla="*/ 11 w 45"/>
                    <a:gd name="T31" fmla="*/ 11 h 33"/>
                    <a:gd name="T32" fmla="*/ 6 w 45"/>
                    <a:gd name="T33" fmla="*/ 17 h 33"/>
                    <a:gd name="T34" fmla="*/ 1 w 45"/>
                    <a:gd name="T35" fmla="*/ 25 h 33"/>
                    <a:gd name="T36" fmla="*/ 0 w 45"/>
                    <a:gd name="T37" fmla="*/ 33 h 33"/>
                    <a:gd name="T38" fmla="*/ 0 w 45"/>
                    <a:gd name="T39" fmla="*/ 33 h 33"/>
                    <a:gd name="T40" fmla="*/ 14 w 45"/>
                    <a:gd name="T41" fmla="*/ 33 h 3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33"/>
                    <a:gd name="T65" fmla="*/ 45 w 45"/>
                    <a:gd name="T66" fmla="*/ 33 h 3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33">
                      <a:moveTo>
                        <a:pt x="14" y="33"/>
                      </a:moveTo>
                      <a:lnTo>
                        <a:pt x="14" y="33"/>
                      </a:lnTo>
                      <a:lnTo>
                        <a:pt x="16" y="29"/>
                      </a:lnTo>
                      <a:lnTo>
                        <a:pt x="18" y="27"/>
                      </a:lnTo>
                      <a:lnTo>
                        <a:pt x="20" y="23"/>
                      </a:lnTo>
                      <a:lnTo>
                        <a:pt x="24" y="22"/>
                      </a:lnTo>
                      <a:lnTo>
                        <a:pt x="29" y="19"/>
                      </a:lnTo>
                      <a:lnTo>
                        <a:pt x="34" y="17"/>
                      </a:lnTo>
                      <a:lnTo>
                        <a:pt x="40" y="16"/>
                      </a:lnTo>
                      <a:lnTo>
                        <a:pt x="45" y="15"/>
                      </a:lnTo>
                      <a:lnTo>
                        <a:pt x="45" y="0"/>
                      </a:lnTo>
                      <a:lnTo>
                        <a:pt x="37" y="2"/>
                      </a:lnTo>
                      <a:lnTo>
                        <a:pt x="31" y="3"/>
                      </a:lnTo>
                      <a:lnTo>
                        <a:pt x="24" y="4"/>
                      </a:lnTo>
                      <a:lnTo>
                        <a:pt x="17" y="8"/>
                      </a:lnTo>
                      <a:lnTo>
                        <a:pt x="11" y="11"/>
                      </a:lnTo>
                      <a:lnTo>
                        <a:pt x="6" y="17"/>
                      </a:lnTo>
                      <a:lnTo>
                        <a:pt x="1" y="25"/>
                      </a:lnTo>
                      <a:lnTo>
                        <a:pt x="0" y="33"/>
                      </a:lnTo>
                      <a:lnTo>
                        <a:pt x="14" y="3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1" name="Freeform 88"/>
                <p:cNvSpPr>
                  <a:spLocks/>
                </p:cNvSpPr>
                <p:nvPr/>
              </p:nvSpPr>
              <p:spPr bwMode="auto">
                <a:xfrm>
                  <a:off x="1702" y="2521"/>
                  <a:ext cx="51" cy="69"/>
                </a:xfrm>
                <a:custGeom>
                  <a:avLst/>
                  <a:gdLst>
                    <a:gd name="T0" fmla="*/ 51 w 51"/>
                    <a:gd name="T1" fmla="*/ 54 h 69"/>
                    <a:gd name="T2" fmla="*/ 51 w 51"/>
                    <a:gd name="T3" fmla="*/ 54 h 69"/>
                    <a:gd name="T4" fmla="*/ 42 w 51"/>
                    <a:gd name="T5" fmla="*/ 52 h 69"/>
                    <a:gd name="T6" fmla="*/ 34 w 51"/>
                    <a:gd name="T7" fmla="*/ 48 h 69"/>
                    <a:gd name="T8" fmla="*/ 29 w 51"/>
                    <a:gd name="T9" fmla="*/ 44 h 69"/>
                    <a:gd name="T10" fmla="*/ 23 w 51"/>
                    <a:gd name="T11" fmla="*/ 36 h 69"/>
                    <a:gd name="T12" fmla="*/ 19 w 51"/>
                    <a:gd name="T13" fmla="*/ 28 h 69"/>
                    <a:gd name="T14" fmla="*/ 17 w 51"/>
                    <a:gd name="T15" fmla="*/ 19 h 69"/>
                    <a:gd name="T16" fmla="*/ 14 w 51"/>
                    <a:gd name="T17" fmla="*/ 11 h 69"/>
                    <a:gd name="T18" fmla="*/ 14 w 51"/>
                    <a:gd name="T19" fmla="*/ 0 h 69"/>
                    <a:gd name="T20" fmla="*/ 0 w 51"/>
                    <a:gd name="T21" fmla="*/ 0 h 69"/>
                    <a:gd name="T22" fmla="*/ 0 w 51"/>
                    <a:gd name="T23" fmla="*/ 11 h 69"/>
                    <a:gd name="T24" fmla="*/ 2 w 51"/>
                    <a:gd name="T25" fmla="*/ 22 h 69"/>
                    <a:gd name="T26" fmla="*/ 5 w 51"/>
                    <a:gd name="T27" fmla="*/ 33 h 69"/>
                    <a:gd name="T28" fmla="*/ 11 w 51"/>
                    <a:gd name="T29" fmla="*/ 44 h 69"/>
                    <a:gd name="T30" fmla="*/ 17 w 51"/>
                    <a:gd name="T31" fmla="*/ 53 h 69"/>
                    <a:gd name="T32" fmla="*/ 26 w 51"/>
                    <a:gd name="T33" fmla="*/ 60 h 69"/>
                    <a:gd name="T34" fmla="*/ 37 w 51"/>
                    <a:gd name="T35" fmla="*/ 67 h 69"/>
                    <a:gd name="T36" fmla="*/ 51 w 51"/>
                    <a:gd name="T37" fmla="*/ 69 h 69"/>
                    <a:gd name="T38" fmla="*/ 51 w 51"/>
                    <a:gd name="T39" fmla="*/ 69 h 69"/>
                    <a:gd name="T40" fmla="*/ 51 w 51"/>
                    <a:gd name="T41" fmla="*/ 54 h 6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69"/>
                    <a:gd name="T65" fmla="*/ 51 w 51"/>
                    <a:gd name="T66" fmla="*/ 69 h 6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69">
                      <a:moveTo>
                        <a:pt x="51" y="54"/>
                      </a:moveTo>
                      <a:lnTo>
                        <a:pt x="51" y="54"/>
                      </a:lnTo>
                      <a:lnTo>
                        <a:pt x="42" y="52"/>
                      </a:lnTo>
                      <a:lnTo>
                        <a:pt x="34" y="48"/>
                      </a:lnTo>
                      <a:lnTo>
                        <a:pt x="29" y="44"/>
                      </a:lnTo>
                      <a:lnTo>
                        <a:pt x="23" y="36"/>
                      </a:lnTo>
                      <a:lnTo>
                        <a:pt x="19" y="28"/>
                      </a:lnTo>
                      <a:lnTo>
                        <a:pt x="17" y="19"/>
                      </a:lnTo>
                      <a:lnTo>
                        <a:pt x="14" y="11"/>
                      </a:lnTo>
                      <a:lnTo>
                        <a:pt x="14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2" y="22"/>
                      </a:lnTo>
                      <a:lnTo>
                        <a:pt x="5" y="33"/>
                      </a:lnTo>
                      <a:lnTo>
                        <a:pt x="11" y="44"/>
                      </a:lnTo>
                      <a:lnTo>
                        <a:pt x="17" y="53"/>
                      </a:lnTo>
                      <a:lnTo>
                        <a:pt x="26" y="60"/>
                      </a:lnTo>
                      <a:lnTo>
                        <a:pt x="37" y="67"/>
                      </a:lnTo>
                      <a:lnTo>
                        <a:pt x="51" y="69"/>
                      </a:lnTo>
                      <a:lnTo>
                        <a:pt x="51" y="5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2" name="Freeform 89"/>
                <p:cNvSpPr>
                  <a:spLocks/>
                </p:cNvSpPr>
                <p:nvPr/>
              </p:nvSpPr>
              <p:spPr bwMode="auto">
                <a:xfrm>
                  <a:off x="1753" y="2569"/>
                  <a:ext cx="33" cy="21"/>
                </a:xfrm>
                <a:custGeom>
                  <a:avLst/>
                  <a:gdLst>
                    <a:gd name="T0" fmla="*/ 24 w 33"/>
                    <a:gd name="T1" fmla="*/ 0 h 21"/>
                    <a:gd name="T2" fmla="*/ 25 w 33"/>
                    <a:gd name="T3" fmla="*/ 0 h 21"/>
                    <a:gd name="T4" fmla="*/ 19 w 33"/>
                    <a:gd name="T5" fmla="*/ 3 h 21"/>
                    <a:gd name="T6" fmla="*/ 13 w 33"/>
                    <a:gd name="T7" fmla="*/ 5 h 21"/>
                    <a:gd name="T8" fmla="*/ 7 w 33"/>
                    <a:gd name="T9" fmla="*/ 6 h 21"/>
                    <a:gd name="T10" fmla="*/ 0 w 33"/>
                    <a:gd name="T11" fmla="*/ 6 h 21"/>
                    <a:gd name="T12" fmla="*/ 0 w 33"/>
                    <a:gd name="T13" fmla="*/ 21 h 21"/>
                    <a:gd name="T14" fmla="*/ 7 w 33"/>
                    <a:gd name="T15" fmla="*/ 21 h 21"/>
                    <a:gd name="T16" fmla="*/ 15 w 33"/>
                    <a:gd name="T17" fmla="*/ 20 h 21"/>
                    <a:gd name="T18" fmla="*/ 24 w 33"/>
                    <a:gd name="T19" fmla="*/ 17 h 21"/>
                    <a:gd name="T20" fmla="*/ 32 w 33"/>
                    <a:gd name="T21" fmla="*/ 12 h 21"/>
                    <a:gd name="T22" fmla="*/ 33 w 33"/>
                    <a:gd name="T23" fmla="*/ 12 h 21"/>
                    <a:gd name="T24" fmla="*/ 24 w 33"/>
                    <a:gd name="T25" fmla="*/ 0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"/>
                    <a:gd name="T40" fmla="*/ 0 h 21"/>
                    <a:gd name="T41" fmla="*/ 33 w 33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" h="21">
                      <a:moveTo>
                        <a:pt x="24" y="0"/>
                      </a:moveTo>
                      <a:lnTo>
                        <a:pt x="25" y="0"/>
                      </a:lnTo>
                      <a:lnTo>
                        <a:pt x="19" y="3"/>
                      </a:lnTo>
                      <a:lnTo>
                        <a:pt x="13" y="5"/>
                      </a:lnTo>
                      <a:lnTo>
                        <a:pt x="7" y="6"/>
                      </a:lnTo>
                      <a:lnTo>
                        <a:pt x="0" y="6"/>
                      </a:lnTo>
                      <a:lnTo>
                        <a:pt x="0" y="21"/>
                      </a:lnTo>
                      <a:lnTo>
                        <a:pt x="7" y="21"/>
                      </a:lnTo>
                      <a:lnTo>
                        <a:pt x="15" y="20"/>
                      </a:lnTo>
                      <a:lnTo>
                        <a:pt x="24" y="17"/>
                      </a:lnTo>
                      <a:lnTo>
                        <a:pt x="32" y="12"/>
                      </a:lnTo>
                      <a:lnTo>
                        <a:pt x="33" y="1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3" name="Freeform 90"/>
                <p:cNvSpPr>
                  <a:spLocks/>
                </p:cNvSpPr>
                <p:nvPr/>
              </p:nvSpPr>
              <p:spPr bwMode="auto">
                <a:xfrm>
                  <a:off x="1777" y="2509"/>
                  <a:ext cx="69" cy="72"/>
                </a:xfrm>
                <a:custGeom>
                  <a:avLst/>
                  <a:gdLst>
                    <a:gd name="T0" fmla="*/ 54 w 69"/>
                    <a:gd name="T1" fmla="*/ 0 h 72"/>
                    <a:gd name="T2" fmla="*/ 55 w 69"/>
                    <a:gd name="T3" fmla="*/ 0 h 72"/>
                    <a:gd name="T4" fmla="*/ 49 w 69"/>
                    <a:gd name="T5" fmla="*/ 7 h 72"/>
                    <a:gd name="T6" fmla="*/ 43 w 69"/>
                    <a:gd name="T7" fmla="*/ 16 h 72"/>
                    <a:gd name="T8" fmla="*/ 36 w 69"/>
                    <a:gd name="T9" fmla="*/ 24 h 72"/>
                    <a:gd name="T10" fmla="*/ 30 w 69"/>
                    <a:gd name="T11" fmla="*/ 33 h 72"/>
                    <a:gd name="T12" fmla="*/ 24 w 69"/>
                    <a:gd name="T13" fmla="*/ 40 h 72"/>
                    <a:gd name="T14" fmla="*/ 17 w 69"/>
                    <a:gd name="T15" fmla="*/ 46 h 72"/>
                    <a:gd name="T16" fmla="*/ 8 w 69"/>
                    <a:gd name="T17" fmla="*/ 53 h 72"/>
                    <a:gd name="T18" fmla="*/ 0 w 69"/>
                    <a:gd name="T19" fmla="*/ 60 h 72"/>
                    <a:gd name="T20" fmla="*/ 9 w 69"/>
                    <a:gd name="T21" fmla="*/ 72 h 72"/>
                    <a:gd name="T22" fmla="*/ 18 w 69"/>
                    <a:gd name="T23" fmla="*/ 65 h 72"/>
                    <a:gd name="T24" fmla="*/ 26 w 69"/>
                    <a:gd name="T25" fmla="*/ 58 h 72"/>
                    <a:gd name="T26" fmla="*/ 34 w 69"/>
                    <a:gd name="T27" fmla="*/ 50 h 72"/>
                    <a:gd name="T28" fmla="*/ 42 w 69"/>
                    <a:gd name="T29" fmla="*/ 42 h 72"/>
                    <a:gd name="T30" fmla="*/ 48 w 69"/>
                    <a:gd name="T31" fmla="*/ 34 h 72"/>
                    <a:gd name="T32" fmla="*/ 55 w 69"/>
                    <a:gd name="T33" fmla="*/ 25 h 72"/>
                    <a:gd name="T34" fmla="*/ 61 w 69"/>
                    <a:gd name="T35" fmla="*/ 17 h 72"/>
                    <a:gd name="T36" fmla="*/ 68 w 69"/>
                    <a:gd name="T37" fmla="*/ 7 h 72"/>
                    <a:gd name="T38" fmla="*/ 69 w 69"/>
                    <a:gd name="T39" fmla="*/ 7 h 72"/>
                    <a:gd name="T40" fmla="*/ 54 w 69"/>
                    <a:gd name="T41" fmla="*/ 0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9"/>
                    <a:gd name="T64" fmla="*/ 0 h 72"/>
                    <a:gd name="T65" fmla="*/ 69 w 69"/>
                    <a:gd name="T66" fmla="*/ 72 h 7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9" h="72">
                      <a:moveTo>
                        <a:pt x="54" y="0"/>
                      </a:moveTo>
                      <a:lnTo>
                        <a:pt x="55" y="0"/>
                      </a:lnTo>
                      <a:lnTo>
                        <a:pt x="49" y="7"/>
                      </a:lnTo>
                      <a:lnTo>
                        <a:pt x="43" y="16"/>
                      </a:lnTo>
                      <a:lnTo>
                        <a:pt x="36" y="24"/>
                      </a:lnTo>
                      <a:lnTo>
                        <a:pt x="30" y="33"/>
                      </a:lnTo>
                      <a:lnTo>
                        <a:pt x="24" y="40"/>
                      </a:lnTo>
                      <a:lnTo>
                        <a:pt x="17" y="46"/>
                      </a:lnTo>
                      <a:lnTo>
                        <a:pt x="8" y="53"/>
                      </a:lnTo>
                      <a:lnTo>
                        <a:pt x="0" y="60"/>
                      </a:lnTo>
                      <a:lnTo>
                        <a:pt x="9" y="72"/>
                      </a:lnTo>
                      <a:lnTo>
                        <a:pt x="18" y="65"/>
                      </a:lnTo>
                      <a:lnTo>
                        <a:pt x="26" y="58"/>
                      </a:lnTo>
                      <a:lnTo>
                        <a:pt x="34" y="50"/>
                      </a:lnTo>
                      <a:lnTo>
                        <a:pt x="42" y="42"/>
                      </a:lnTo>
                      <a:lnTo>
                        <a:pt x="48" y="34"/>
                      </a:lnTo>
                      <a:lnTo>
                        <a:pt x="55" y="25"/>
                      </a:lnTo>
                      <a:lnTo>
                        <a:pt x="61" y="17"/>
                      </a:lnTo>
                      <a:lnTo>
                        <a:pt x="68" y="7"/>
                      </a:lnTo>
                      <a:lnTo>
                        <a:pt x="69" y="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4" name="Freeform 91"/>
                <p:cNvSpPr>
                  <a:spLocks/>
                </p:cNvSpPr>
                <p:nvPr/>
              </p:nvSpPr>
              <p:spPr bwMode="auto">
                <a:xfrm>
                  <a:off x="1831" y="2290"/>
                  <a:ext cx="197" cy="226"/>
                </a:xfrm>
                <a:custGeom>
                  <a:avLst/>
                  <a:gdLst>
                    <a:gd name="T0" fmla="*/ 185 w 197"/>
                    <a:gd name="T1" fmla="*/ 0 h 226"/>
                    <a:gd name="T2" fmla="*/ 167 w 197"/>
                    <a:gd name="T3" fmla="*/ 21 h 226"/>
                    <a:gd name="T4" fmla="*/ 144 w 197"/>
                    <a:gd name="T5" fmla="*/ 46 h 226"/>
                    <a:gd name="T6" fmla="*/ 118 w 197"/>
                    <a:gd name="T7" fmla="*/ 76 h 226"/>
                    <a:gd name="T8" fmla="*/ 88 w 197"/>
                    <a:gd name="T9" fmla="*/ 109 h 226"/>
                    <a:gd name="T10" fmla="*/ 61 w 197"/>
                    <a:gd name="T11" fmla="*/ 140 h 226"/>
                    <a:gd name="T12" fmla="*/ 36 w 197"/>
                    <a:gd name="T13" fmla="*/ 171 h 226"/>
                    <a:gd name="T14" fmla="*/ 16 w 197"/>
                    <a:gd name="T15" fmla="*/ 197 h 226"/>
                    <a:gd name="T16" fmla="*/ 0 w 197"/>
                    <a:gd name="T17" fmla="*/ 219 h 226"/>
                    <a:gd name="T18" fmla="*/ 15 w 197"/>
                    <a:gd name="T19" fmla="*/ 226 h 226"/>
                    <a:gd name="T20" fmla="*/ 28 w 197"/>
                    <a:gd name="T21" fmla="*/ 207 h 226"/>
                    <a:gd name="T22" fmla="*/ 49 w 197"/>
                    <a:gd name="T23" fmla="*/ 180 h 226"/>
                    <a:gd name="T24" fmla="*/ 73 w 197"/>
                    <a:gd name="T25" fmla="*/ 150 h 226"/>
                    <a:gd name="T26" fmla="*/ 101 w 197"/>
                    <a:gd name="T27" fmla="*/ 119 h 226"/>
                    <a:gd name="T28" fmla="*/ 130 w 197"/>
                    <a:gd name="T29" fmla="*/ 86 h 226"/>
                    <a:gd name="T30" fmla="*/ 156 w 197"/>
                    <a:gd name="T31" fmla="*/ 56 h 226"/>
                    <a:gd name="T32" fmla="*/ 179 w 197"/>
                    <a:gd name="T33" fmla="*/ 30 h 226"/>
                    <a:gd name="T34" fmla="*/ 197 w 197"/>
                    <a:gd name="T35" fmla="*/ 10 h 226"/>
                    <a:gd name="T36" fmla="*/ 185 w 197"/>
                    <a:gd name="T37" fmla="*/ 0 h 22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97"/>
                    <a:gd name="T58" fmla="*/ 0 h 226"/>
                    <a:gd name="T59" fmla="*/ 197 w 197"/>
                    <a:gd name="T60" fmla="*/ 226 h 22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97" h="226">
                      <a:moveTo>
                        <a:pt x="185" y="0"/>
                      </a:moveTo>
                      <a:lnTo>
                        <a:pt x="167" y="21"/>
                      </a:lnTo>
                      <a:lnTo>
                        <a:pt x="144" y="46"/>
                      </a:lnTo>
                      <a:lnTo>
                        <a:pt x="118" y="76"/>
                      </a:lnTo>
                      <a:lnTo>
                        <a:pt x="88" y="109"/>
                      </a:lnTo>
                      <a:lnTo>
                        <a:pt x="61" y="140"/>
                      </a:lnTo>
                      <a:lnTo>
                        <a:pt x="36" y="171"/>
                      </a:lnTo>
                      <a:lnTo>
                        <a:pt x="16" y="197"/>
                      </a:lnTo>
                      <a:lnTo>
                        <a:pt x="0" y="219"/>
                      </a:lnTo>
                      <a:lnTo>
                        <a:pt x="15" y="226"/>
                      </a:lnTo>
                      <a:lnTo>
                        <a:pt x="28" y="207"/>
                      </a:lnTo>
                      <a:lnTo>
                        <a:pt x="49" y="180"/>
                      </a:lnTo>
                      <a:lnTo>
                        <a:pt x="73" y="150"/>
                      </a:lnTo>
                      <a:lnTo>
                        <a:pt x="101" y="119"/>
                      </a:lnTo>
                      <a:lnTo>
                        <a:pt x="130" y="86"/>
                      </a:lnTo>
                      <a:lnTo>
                        <a:pt x="156" y="56"/>
                      </a:lnTo>
                      <a:lnTo>
                        <a:pt x="179" y="30"/>
                      </a:lnTo>
                      <a:lnTo>
                        <a:pt x="197" y="10"/>
                      </a:lnTo>
                      <a:lnTo>
                        <a:pt x="185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5" name="Freeform 92"/>
                <p:cNvSpPr>
                  <a:spLocks/>
                </p:cNvSpPr>
                <p:nvPr/>
              </p:nvSpPr>
              <p:spPr bwMode="auto">
                <a:xfrm>
                  <a:off x="2016" y="2288"/>
                  <a:ext cx="14" cy="12"/>
                </a:xfrm>
                <a:custGeom>
                  <a:avLst/>
                  <a:gdLst>
                    <a:gd name="T0" fmla="*/ 12 w 14"/>
                    <a:gd name="T1" fmla="*/ 12 h 12"/>
                    <a:gd name="T2" fmla="*/ 14 w 14"/>
                    <a:gd name="T3" fmla="*/ 6 h 12"/>
                    <a:gd name="T4" fmla="*/ 11 w 14"/>
                    <a:gd name="T5" fmla="*/ 1 h 12"/>
                    <a:gd name="T6" fmla="*/ 5 w 14"/>
                    <a:gd name="T7" fmla="*/ 0 h 12"/>
                    <a:gd name="T8" fmla="*/ 0 w 14"/>
                    <a:gd name="T9" fmla="*/ 2 h 12"/>
                    <a:gd name="T10" fmla="*/ 12 w 14"/>
                    <a:gd name="T11" fmla="*/ 12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12"/>
                    <a:gd name="T20" fmla="*/ 14 w 14"/>
                    <a:gd name="T21" fmla="*/ 12 h 1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12">
                      <a:moveTo>
                        <a:pt x="12" y="12"/>
                      </a:moveTo>
                      <a:lnTo>
                        <a:pt x="14" y="6"/>
                      </a:ln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2" y="1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6" name="Freeform 93"/>
                <p:cNvSpPr>
                  <a:spLocks/>
                </p:cNvSpPr>
                <p:nvPr/>
              </p:nvSpPr>
              <p:spPr bwMode="auto">
                <a:xfrm>
                  <a:off x="1467" y="2508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5 w 17"/>
                    <a:gd name="T3" fmla="*/ 2 h 8"/>
                    <a:gd name="T4" fmla="*/ 9 w 17"/>
                    <a:gd name="T5" fmla="*/ 0 h 8"/>
                    <a:gd name="T6" fmla="*/ 3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5" y="2"/>
                      </a:lnTo>
                      <a:lnTo>
                        <a:pt x="9" y="0"/>
                      </a:lnTo>
                      <a:lnTo>
                        <a:pt x="3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7" name="Freeform 94"/>
                <p:cNvSpPr>
                  <a:spLocks/>
                </p:cNvSpPr>
                <p:nvPr/>
              </p:nvSpPr>
              <p:spPr bwMode="auto">
                <a:xfrm>
                  <a:off x="1467" y="2516"/>
                  <a:ext cx="18" cy="23"/>
                </a:xfrm>
                <a:custGeom>
                  <a:avLst/>
                  <a:gdLst>
                    <a:gd name="T0" fmla="*/ 14 w 18"/>
                    <a:gd name="T1" fmla="*/ 6 h 23"/>
                    <a:gd name="T2" fmla="*/ 14 w 18"/>
                    <a:gd name="T3" fmla="*/ 6 h 23"/>
                    <a:gd name="T4" fmla="*/ 18 w 18"/>
                    <a:gd name="T5" fmla="*/ 10 h 23"/>
                    <a:gd name="T6" fmla="*/ 17 w 18"/>
                    <a:gd name="T7" fmla="*/ 7 h 23"/>
                    <a:gd name="T8" fmla="*/ 16 w 18"/>
                    <a:gd name="T9" fmla="*/ 5 h 23"/>
                    <a:gd name="T10" fmla="*/ 17 w 18"/>
                    <a:gd name="T11" fmla="*/ 0 h 23"/>
                    <a:gd name="T12" fmla="*/ 0 w 18"/>
                    <a:gd name="T13" fmla="*/ 0 h 23"/>
                    <a:gd name="T14" fmla="*/ 1 w 18"/>
                    <a:gd name="T15" fmla="*/ 5 h 23"/>
                    <a:gd name="T16" fmla="*/ 3 w 18"/>
                    <a:gd name="T17" fmla="*/ 10 h 23"/>
                    <a:gd name="T18" fmla="*/ 4 w 18"/>
                    <a:gd name="T19" fmla="*/ 17 h 23"/>
                    <a:gd name="T20" fmla="*/ 14 w 18"/>
                    <a:gd name="T21" fmla="*/ 23 h 23"/>
                    <a:gd name="T22" fmla="*/ 14 w 18"/>
                    <a:gd name="T23" fmla="*/ 23 h 23"/>
                    <a:gd name="T24" fmla="*/ 14 w 18"/>
                    <a:gd name="T25" fmla="*/ 6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23"/>
                    <a:gd name="T41" fmla="*/ 18 w 18"/>
                    <a:gd name="T42" fmla="*/ 23 h 2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23">
                      <a:moveTo>
                        <a:pt x="14" y="6"/>
                      </a:moveTo>
                      <a:lnTo>
                        <a:pt x="14" y="6"/>
                      </a:lnTo>
                      <a:lnTo>
                        <a:pt x="18" y="10"/>
                      </a:lnTo>
                      <a:lnTo>
                        <a:pt x="17" y="7"/>
                      </a:lnTo>
                      <a:lnTo>
                        <a:pt x="16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5"/>
                      </a:lnTo>
                      <a:lnTo>
                        <a:pt x="3" y="10"/>
                      </a:lnTo>
                      <a:lnTo>
                        <a:pt x="4" y="17"/>
                      </a:lnTo>
                      <a:lnTo>
                        <a:pt x="14" y="23"/>
                      </a:lnTo>
                      <a:lnTo>
                        <a:pt x="14" y="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8" name="Freeform 95"/>
                <p:cNvSpPr>
                  <a:spLocks/>
                </p:cNvSpPr>
                <p:nvPr/>
              </p:nvSpPr>
              <p:spPr bwMode="auto">
                <a:xfrm>
                  <a:off x="1481" y="2521"/>
                  <a:ext cx="54" cy="22"/>
                </a:xfrm>
                <a:custGeom>
                  <a:avLst/>
                  <a:gdLst>
                    <a:gd name="T0" fmla="*/ 41 w 54"/>
                    <a:gd name="T1" fmla="*/ 0 h 22"/>
                    <a:gd name="T2" fmla="*/ 39 w 54"/>
                    <a:gd name="T3" fmla="*/ 2 h 22"/>
                    <a:gd name="T4" fmla="*/ 39 w 54"/>
                    <a:gd name="T5" fmla="*/ 5 h 22"/>
                    <a:gd name="T6" fmla="*/ 37 w 54"/>
                    <a:gd name="T7" fmla="*/ 5 h 22"/>
                    <a:gd name="T8" fmla="*/ 35 w 54"/>
                    <a:gd name="T9" fmla="*/ 5 h 22"/>
                    <a:gd name="T10" fmla="*/ 29 w 54"/>
                    <a:gd name="T11" fmla="*/ 5 h 22"/>
                    <a:gd name="T12" fmla="*/ 21 w 54"/>
                    <a:gd name="T13" fmla="*/ 5 h 22"/>
                    <a:gd name="T14" fmla="*/ 15 w 54"/>
                    <a:gd name="T15" fmla="*/ 4 h 22"/>
                    <a:gd name="T16" fmla="*/ 7 w 54"/>
                    <a:gd name="T17" fmla="*/ 2 h 22"/>
                    <a:gd name="T18" fmla="*/ 0 w 54"/>
                    <a:gd name="T19" fmla="*/ 1 h 22"/>
                    <a:gd name="T20" fmla="*/ 0 w 54"/>
                    <a:gd name="T21" fmla="*/ 18 h 22"/>
                    <a:gd name="T22" fmla="*/ 7 w 54"/>
                    <a:gd name="T23" fmla="*/ 17 h 22"/>
                    <a:gd name="T24" fmla="*/ 13 w 54"/>
                    <a:gd name="T25" fmla="*/ 18 h 22"/>
                    <a:gd name="T26" fmla="*/ 21 w 54"/>
                    <a:gd name="T27" fmla="*/ 19 h 22"/>
                    <a:gd name="T28" fmla="*/ 29 w 54"/>
                    <a:gd name="T29" fmla="*/ 19 h 22"/>
                    <a:gd name="T30" fmla="*/ 35 w 54"/>
                    <a:gd name="T31" fmla="*/ 22 h 22"/>
                    <a:gd name="T32" fmla="*/ 42 w 54"/>
                    <a:gd name="T33" fmla="*/ 19 h 22"/>
                    <a:gd name="T34" fmla="*/ 49 w 54"/>
                    <a:gd name="T35" fmla="*/ 15 h 22"/>
                    <a:gd name="T36" fmla="*/ 54 w 54"/>
                    <a:gd name="T37" fmla="*/ 7 h 22"/>
                    <a:gd name="T38" fmla="*/ 53 w 54"/>
                    <a:gd name="T39" fmla="*/ 10 h 22"/>
                    <a:gd name="T40" fmla="*/ 41 w 54"/>
                    <a:gd name="T41" fmla="*/ 0 h 2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4"/>
                    <a:gd name="T64" fmla="*/ 0 h 22"/>
                    <a:gd name="T65" fmla="*/ 54 w 54"/>
                    <a:gd name="T66" fmla="*/ 22 h 2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4" h="22">
                      <a:moveTo>
                        <a:pt x="41" y="0"/>
                      </a:moveTo>
                      <a:lnTo>
                        <a:pt x="39" y="2"/>
                      </a:lnTo>
                      <a:lnTo>
                        <a:pt x="39" y="5"/>
                      </a:lnTo>
                      <a:lnTo>
                        <a:pt x="37" y="5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1" y="5"/>
                      </a:lnTo>
                      <a:lnTo>
                        <a:pt x="15" y="4"/>
                      </a:lnTo>
                      <a:lnTo>
                        <a:pt x="7" y="2"/>
                      </a:lnTo>
                      <a:lnTo>
                        <a:pt x="0" y="1"/>
                      </a:lnTo>
                      <a:lnTo>
                        <a:pt x="0" y="18"/>
                      </a:lnTo>
                      <a:lnTo>
                        <a:pt x="7" y="17"/>
                      </a:lnTo>
                      <a:lnTo>
                        <a:pt x="13" y="18"/>
                      </a:lnTo>
                      <a:lnTo>
                        <a:pt x="21" y="19"/>
                      </a:lnTo>
                      <a:lnTo>
                        <a:pt x="29" y="19"/>
                      </a:lnTo>
                      <a:lnTo>
                        <a:pt x="35" y="22"/>
                      </a:lnTo>
                      <a:lnTo>
                        <a:pt x="42" y="19"/>
                      </a:lnTo>
                      <a:lnTo>
                        <a:pt x="49" y="15"/>
                      </a:lnTo>
                      <a:lnTo>
                        <a:pt x="54" y="7"/>
                      </a:lnTo>
                      <a:lnTo>
                        <a:pt x="53" y="1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9" name="Freeform 96"/>
                <p:cNvSpPr>
                  <a:spLocks/>
                </p:cNvSpPr>
                <p:nvPr/>
              </p:nvSpPr>
              <p:spPr bwMode="auto">
                <a:xfrm>
                  <a:off x="1507" y="2462"/>
                  <a:ext cx="35" cy="69"/>
                </a:xfrm>
                <a:custGeom>
                  <a:avLst/>
                  <a:gdLst>
                    <a:gd name="T0" fmla="*/ 1 w 35"/>
                    <a:gd name="T1" fmla="*/ 14 h 69"/>
                    <a:gd name="T2" fmla="*/ 0 w 35"/>
                    <a:gd name="T3" fmla="*/ 14 h 69"/>
                    <a:gd name="T4" fmla="*/ 15 w 35"/>
                    <a:gd name="T5" fmla="*/ 23 h 69"/>
                    <a:gd name="T6" fmla="*/ 21 w 35"/>
                    <a:gd name="T7" fmla="*/ 34 h 69"/>
                    <a:gd name="T8" fmla="*/ 21 w 35"/>
                    <a:gd name="T9" fmla="*/ 47 h 69"/>
                    <a:gd name="T10" fmla="*/ 15 w 35"/>
                    <a:gd name="T11" fmla="*/ 59 h 69"/>
                    <a:gd name="T12" fmla="*/ 27 w 35"/>
                    <a:gd name="T13" fmla="*/ 69 h 69"/>
                    <a:gd name="T14" fmla="*/ 35 w 35"/>
                    <a:gd name="T15" fmla="*/ 49 h 69"/>
                    <a:gd name="T16" fmla="*/ 35 w 35"/>
                    <a:gd name="T17" fmla="*/ 31 h 69"/>
                    <a:gd name="T18" fmla="*/ 24 w 35"/>
                    <a:gd name="T19" fmla="*/ 13 h 69"/>
                    <a:gd name="T20" fmla="*/ 5 w 35"/>
                    <a:gd name="T21" fmla="*/ 0 h 69"/>
                    <a:gd name="T22" fmla="*/ 4 w 35"/>
                    <a:gd name="T23" fmla="*/ 0 h 69"/>
                    <a:gd name="T24" fmla="*/ 1 w 35"/>
                    <a:gd name="T25" fmla="*/ 14 h 6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5"/>
                    <a:gd name="T40" fmla="*/ 0 h 69"/>
                    <a:gd name="T41" fmla="*/ 35 w 35"/>
                    <a:gd name="T42" fmla="*/ 69 h 6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5" h="69">
                      <a:moveTo>
                        <a:pt x="1" y="14"/>
                      </a:moveTo>
                      <a:lnTo>
                        <a:pt x="0" y="14"/>
                      </a:lnTo>
                      <a:lnTo>
                        <a:pt x="15" y="23"/>
                      </a:lnTo>
                      <a:lnTo>
                        <a:pt x="21" y="34"/>
                      </a:lnTo>
                      <a:lnTo>
                        <a:pt x="21" y="47"/>
                      </a:lnTo>
                      <a:lnTo>
                        <a:pt x="15" y="59"/>
                      </a:lnTo>
                      <a:lnTo>
                        <a:pt x="27" y="69"/>
                      </a:lnTo>
                      <a:lnTo>
                        <a:pt x="35" y="49"/>
                      </a:lnTo>
                      <a:lnTo>
                        <a:pt x="35" y="31"/>
                      </a:lnTo>
                      <a:lnTo>
                        <a:pt x="24" y="1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0" name="Freeform 97"/>
                <p:cNvSpPr>
                  <a:spLocks/>
                </p:cNvSpPr>
                <p:nvPr/>
              </p:nvSpPr>
              <p:spPr bwMode="auto">
                <a:xfrm>
                  <a:off x="1441" y="2461"/>
                  <a:ext cx="70" cy="35"/>
                </a:xfrm>
                <a:custGeom>
                  <a:avLst/>
                  <a:gdLst>
                    <a:gd name="T0" fmla="*/ 14 w 70"/>
                    <a:gd name="T1" fmla="*/ 33 h 35"/>
                    <a:gd name="T2" fmla="*/ 14 w 70"/>
                    <a:gd name="T3" fmla="*/ 35 h 35"/>
                    <a:gd name="T4" fmla="*/ 18 w 70"/>
                    <a:gd name="T5" fmla="*/ 29 h 35"/>
                    <a:gd name="T6" fmla="*/ 23 w 70"/>
                    <a:gd name="T7" fmla="*/ 24 h 35"/>
                    <a:gd name="T8" fmla="*/ 27 w 70"/>
                    <a:gd name="T9" fmla="*/ 20 h 35"/>
                    <a:gd name="T10" fmla="*/ 33 w 70"/>
                    <a:gd name="T11" fmla="*/ 17 h 35"/>
                    <a:gd name="T12" fmla="*/ 41 w 70"/>
                    <a:gd name="T13" fmla="*/ 15 h 35"/>
                    <a:gd name="T14" fmla="*/ 50 w 70"/>
                    <a:gd name="T15" fmla="*/ 14 h 35"/>
                    <a:gd name="T16" fmla="*/ 59 w 70"/>
                    <a:gd name="T17" fmla="*/ 14 h 35"/>
                    <a:gd name="T18" fmla="*/ 67 w 70"/>
                    <a:gd name="T19" fmla="*/ 15 h 35"/>
                    <a:gd name="T20" fmla="*/ 70 w 70"/>
                    <a:gd name="T21" fmla="*/ 1 h 35"/>
                    <a:gd name="T22" fmla="*/ 59 w 70"/>
                    <a:gd name="T23" fmla="*/ 0 h 35"/>
                    <a:gd name="T24" fmla="*/ 50 w 70"/>
                    <a:gd name="T25" fmla="*/ 0 h 35"/>
                    <a:gd name="T26" fmla="*/ 41 w 70"/>
                    <a:gd name="T27" fmla="*/ 1 h 35"/>
                    <a:gd name="T28" fmla="*/ 31 w 70"/>
                    <a:gd name="T29" fmla="*/ 2 h 35"/>
                    <a:gd name="T30" fmla="*/ 20 w 70"/>
                    <a:gd name="T31" fmla="*/ 6 h 35"/>
                    <a:gd name="T32" fmla="*/ 13 w 70"/>
                    <a:gd name="T33" fmla="*/ 12 h 35"/>
                    <a:gd name="T34" fmla="*/ 6 w 70"/>
                    <a:gd name="T35" fmla="*/ 19 h 35"/>
                    <a:gd name="T36" fmla="*/ 0 w 70"/>
                    <a:gd name="T37" fmla="*/ 30 h 35"/>
                    <a:gd name="T38" fmla="*/ 0 w 70"/>
                    <a:gd name="T39" fmla="*/ 31 h 35"/>
                    <a:gd name="T40" fmla="*/ 14 w 70"/>
                    <a:gd name="T41" fmla="*/ 33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"/>
                    <a:gd name="T64" fmla="*/ 0 h 35"/>
                    <a:gd name="T65" fmla="*/ 70 w 70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" h="35">
                      <a:moveTo>
                        <a:pt x="14" y="33"/>
                      </a:moveTo>
                      <a:lnTo>
                        <a:pt x="14" y="35"/>
                      </a:lnTo>
                      <a:lnTo>
                        <a:pt x="18" y="29"/>
                      </a:lnTo>
                      <a:lnTo>
                        <a:pt x="23" y="24"/>
                      </a:lnTo>
                      <a:lnTo>
                        <a:pt x="27" y="20"/>
                      </a:lnTo>
                      <a:lnTo>
                        <a:pt x="33" y="17"/>
                      </a:lnTo>
                      <a:lnTo>
                        <a:pt x="41" y="15"/>
                      </a:lnTo>
                      <a:lnTo>
                        <a:pt x="50" y="14"/>
                      </a:lnTo>
                      <a:lnTo>
                        <a:pt x="59" y="14"/>
                      </a:lnTo>
                      <a:lnTo>
                        <a:pt x="67" y="15"/>
                      </a:lnTo>
                      <a:lnTo>
                        <a:pt x="70" y="1"/>
                      </a:lnTo>
                      <a:lnTo>
                        <a:pt x="59" y="0"/>
                      </a:lnTo>
                      <a:lnTo>
                        <a:pt x="50" y="0"/>
                      </a:lnTo>
                      <a:lnTo>
                        <a:pt x="41" y="1"/>
                      </a:lnTo>
                      <a:lnTo>
                        <a:pt x="31" y="2"/>
                      </a:lnTo>
                      <a:lnTo>
                        <a:pt x="20" y="6"/>
                      </a:lnTo>
                      <a:lnTo>
                        <a:pt x="13" y="12"/>
                      </a:lnTo>
                      <a:lnTo>
                        <a:pt x="6" y="19"/>
                      </a:lnTo>
                      <a:lnTo>
                        <a:pt x="0" y="30"/>
                      </a:lnTo>
                      <a:lnTo>
                        <a:pt x="0" y="31"/>
                      </a:lnTo>
                      <a:lnTo>
                        <a:pt x="14" y="3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1" name="Freeform 98"/>
                <p:cNvSpPr>
                  <a:spLocks/>
                </p:cNvSpPr>
                <p:nvPr/>
              </p:nvSpPr>
              <p:spPr bwMode="auto">
                <a:xfrm>
                  <a:off x="1436" y="2492"/>
                  <a:ext cx="57" cy="108"/>
                </a:xfrm>
                <a:custGeom>
                  <a:avLst/>
                  <a:gdLst>
                    <a:gd name="T0" fmla="*/ 55 w 57"/>
                    <a:gd name="T1" fmla="*/ 93 h 108"/>
                    <a:gd name="T2" fmla="*/ 57 w 57"/>
                    <a:gd name="T3" fmla="*/ 93 h 108"/>
                    <a:gd name="T4" fmla="*/ 43 w 57"/>
                    <a:gd name="T5" fmla="*/ 87 h 108"/>
                    <a:gd name="T6" fmla="*/ 34 w 57"/>
                    <a:gd name="T7" fmla="*/ 79 h 108"/>
                    <a:gd name="T8" fmla="*/ 25 w 57"/>
                    <a:gd name="T9" fmla="*/ 69 h 108"/>
                    <a:gd name="T10" fmla="*/ 20 w 57"/>
                    <a:gd name="T11" fmla="*/ 57 h 108"/>
                    <a:gd name="T12" fmla="*/ 17 w 57"/>
                    <a:gd name="T13" fmla="*/ 44 h 108"/>
                    <a:gd name="T14" fmla="*/ 17 w 57"/>
                    <a:gd name="T15" fmla="*/ 30 h 108"/>
                    <a:gd name="T16" fmla="*/ 17 w 57"/>
                    <a:gd name="T17" fmla="*/ 16 h 108"/>
                    <a:gd name="T18" fmla="*/ 19 w 57"/>
                    <a:gd name="T19" fmla="*/ 2 h 108"/>
                    <a:gd name="T20" fmla="*/ 5 w 57"/>
                    <a:gd name="T21" fmla="*/ 0 h 108"/>
                    <a:gd name="T22" fmla="*/ 2 w 57"/>
                    <a:gd name="T23" fmla="*/ 16 h 108"/>
                    <a:gd name="T24" fmla="*/ 0 w 57"/>
                    <a:gd name="T25" fmla="*/ 30 h 108"/>
                    <a:gd name="T26" fmla="*/ 2 w 57"/>
                    <a:gd name="T27" fmla="*/ 46 h 108"/>
                    <a:gd name="T28" fmla="*/ 6 w 57"/>
                    <a:gd name="T29" fmla="*/ 62 h 108"/>
                    <a:gd name="T30" fmla="*/ 13 w 57"/>
                    <a:gd name="T31" fmla="*/ 76 h 108"/>
                    <a:gd name="T32" fmla="*/ 24 w 57"/>
                    <a:gd name="T33" fmla="*/ 88 h 108"/>
                    <a:gd name="T34" fmla="*/ 36 w 57"/>
                    <a:gd name="T35" fmla="*/ 99 h 108"/>
                    <a:gd name="T36" fmla="*/ 52 w 57"/>
                    <a:gd name="T37" fmla="*/ 108 h 108"/>
                    <a:gd name="T38" fmla="*/ 53 w 57"/>
                    <a:gd name="T39" fmla="*/ 108 h 108"/>
                    <a:gd name="T40" fmla="*/ 55 w 57"/>
                    <a:gd name="T41" fmla="*/ 93 h 10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7"/>
                    <a:gd name="T64" fmla="*/ 0 h 108"/>
                    <a:gd name="T65" fmla="*/ 57 w 57"/>
                    <a:gd name="T66" fmla="*/ 108 h 10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7" h="108">
                      <a:moveTo>
                        <a:pt x="55" y="93"/>
                      </a:moveTo>
                      <a:lnTo>
                        <a:pt x="57" y="93"/>
                      </a:lnTo>
                      <a:lnTo>
                        <a:pt x="43" y="87"/>
                      </a:lnTo>
                      <a:lnTo>
                        <a:pt x="34" y="79"/>
                      </a:lnTo>
                      <a:lnTo>
                        <a:pt x="25" y="69"/>
                      </a:lnTo>
                      <a:lnTo>
                        <a:pt x="20" y="57"/>
                      </a:lnTo>
                      <a:lnTo>
                        <a:pt x="17" y="44"/>
                      </a:lnTo>
                      <a:lnTo>
                        <a:pt x="17" y="30"/>
                      </a:lnTo>
                      <a:lnTo>
                        <a:pt x="17" y="16"/>
                      </a:lnTo>
                      <a:lnTo>
                        <a:pt x="19" y="2"/>
                      </a:lnTo>
                      <a:lnTo>
                        <a:pt x="5" y="0"/>
                      </a:lnTo>
                      <a:lnTo>
                        <a:pt x="2" y="16"/>
                      </a:lnTo>
                      <a:lnTo>
                        <a:pt x="0" y="30"/>
                      </a:lnTo>
                      <a:lnTo>
                        <a:pt x="2" y="46"/>
                      </a:lnTo>
                      <a:lnTo>
                        <a:pt x="6" y="62"/>
                      </a:lnTo>
                      <a:lnTo>
                        <a:pt x="13" y="76"/>
                      </a:lnTo>
                      <a:lnTo>
                        <a:pt x="24" y="88"/>
                      </a:lnTo>
                      <a:lnTo>
                        <a:pt x="36" y="99"/>
                      </a:lnTo>
                      <a:lnTo>
                        <a:pt x="52" y="108"/>
                      </a:lnTo>
                      <a:lnTo>
                        <a:pt x="53" y="108"/>
                      </a:lnTo>
                      <a:lnTo>
                        <a:pt x="55" y="9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2" name="Freeform 99"/>
                <p:cNvSpPr>
                  <a:spLocks/>
                </p:cNvSpPr>
                <p:nvPr/>
              </p:nvSpPr>
              <p:spPr bwMode="auto">
                <a:xfrm>
                  <a:off x="1489" y="2585"/>
                  <a:ext cx="47" cy="18"/>
                </a:xfrm>
                <a:custGeom>
                  <a:avLst/>
                  <a:gdLst>
                    <a:gd name="T0" fmla="*/ 40 w 47"/>
                    <a:gd name="T1" fmla="*/ 0 h 18"/>
                    <a:gd name="T2" fmla="*/ 42 w 47"/>
                    <a:gd name="T3" fmla="*/ 0 h 18"/>
                    <a:gd name="T4" fmla="*/ 37 w 47"/>
                    <a:gd name="T5" fmla="*/ 1 h 18"/>
                    <a:gd name="T6" fmla="*/ 33 w 47"/>
                    <a:gd name="T7" fmla="*/ 3 h 18"/>
                    <a:gd name="T8" fmla="*/ 28 w 47"/>
                    <a:gd name="T9" fmla="*/ 1 h 18"/>
                    <a:gd name="T10" fmla="*/ 23 w 47"/>
                    <a:gd name="T11" fmla="*/ 1 h 18"/>
                    <a:gd name="T12" fmla="*/ 17 w 47"/>
                    <a:gd name="T13" fmla="*/ 1 h 18"/>
                    <a:gd name="T14" fmla="*/ 12 w 47"/>
                    <a:gd name="T15" fmla="*/ 3 h 18"/>
                    <a:gd name="T16" fmla="*/ 7 w 47"/>
                    <a:gd name="T17" fmla="*/ 1 h 18"/>
                    <a:gd name="T18" fmla="*/ 2 w 47"/>
                    <a:gd name="T19" fmla="*/ 0 h 18"/>
                    <a:gd name="T20" fmla="*/ 0 w 47"/>
                    <a:gd name="T21" fmla="*/ 15 h 18"/>
                    <a:gd name="T22" fmla="*/ 5 w 47"/>
                    <a:gd name="T23" fmla="*/ 16 h 18"/>
                    <a:gd name="T24" fmla="*/ 12 w 47"/>
                    <a:gd name="T25" fmla="*/ 17 h 18"/>
                    <a:gd name="T26" fmla="*/ 17 w 47"/>
                    <a:gd name="T27" fmla="*/ 18 h 18"/>
                    <a:gd name="T28" fmla="*/ 23 w 47"/>
                    <a:gd name="T29" fmla="*/ 18 h 18"/>
                    <a:gd name="T30" fmla="*/ 28 w 47"/>
                    <a:gd name="T31" fmla="*/ 18 h 18"/>
                    <a:gd name="T32" fmla="*/ 33 w 47"/>
                    <a:gd name="T33" fmla="*/ 17 h 18"/>
                    <a:gd name="T34" fmla="*/ 40 w 47"/>
                    <a:gd name="T35" fmla="*/ 16 h 18"/>
                    <a:gd name="T36" fmla="*/ 45 w 47"/>
                    <a:gd name="T37" fmla="*/ 15 h 18"/>
                    <a:gd name="T38" fmla="*/ 47 w 47"/>
                    <a:gd name="T39" fmla="*/ 15 h 18"/>
                    <a:gd name="T40" fmla="*/ 40 w 47"/>
                    <a:gd name="T41" fmla="*/ 0 h 1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7"/>
                    <a:gd name="T64" fmla="*/ 0 h 18"/>
                    <a:gd name="T65" fmla="*/ 47 w 47"/>
                    <a:gd name="T66" fmla="*/ 18 h 1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7" h="18">
                      <a:moveTo>
                        <a:pt x="40" y="0"/>
                      </a:moveTo>
                      <a:lnTo>
                        <a:pt x="42" y="0"/>
                      </a:lnTo>
                      <a:lnTo>
                        <a:pt x="37" y="1"/>
                      </a:lnTo>
                      <a:lnTo>
                        <a:pt x="33" y="3"/>
                      </a:lnTo>
                      <a:lnTo>
                        <a:pt x="28" y="1"/>
                      </a:lnTo>
                      <a:lnTo>
                        <a:pt x="23" y="1"/>
                      </a:lnTo>
                      <a:lnTo>
                        <a:pt x="17" y="1"/>
                      </a:lnTo>
                      <a:lnTo>
                        <a:pt x="12" y="3"/>
                      </a:lnTo>
                      <a:lnTo>
                        <a:pt x="7" y="1"/>
                      </a:lnTo>
                      <a:lnTo>
                        <a:pt x="2" y="0"/>
                      </a:lnTo>
                      <a:lnTo>
                        <a:pt x="0" y="15"/>
                      </a:lnTo>
                      <a:lnTo>
                        <a:pt x="5" y="16"/>
                      </a:lnTo>
                      <a:lnTo>
                        <a:pt x="12" y="17"/>
                      </a:lnTo>
                      <a:lnTo>
                        <a:pt x="17" y="18"/>
                      </a:lnTo>
                      <a:lnTo>
                        <a:pt x="23" y="18"/>
                      </a:lnTo>
                      <a:lnTo>
                        <a:pt x="28" y="18"/>
                      </a:lnTo>
                      <a:lnTo>
                        <a:pt x="33" y="17"/>
                      </a:lnTo>
                      <a:lnTo>
                        <a:pt x="40" y="16"/>
                      </a:lnTo>
                      <a:lnTo>
                        <a:pt x="45" y="15"/>
                      </a:lnTo>
                      <a:lnTo>
                        <a:pt x="47" y="15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3" name="Freeform 100"/>
                <p:cNvSpPr>
                  <a:spLocks/>
                </p:cNvSpPr>
                <p:nvPr/>
              </p:nvSpPr>
              <p:spPr bwMode="auto">
                <a:xfrm>
                  <a:off x="1529" y="2516"/>
                  <a:ext cx="109" cy="84"/>
                </a:xfrm>
                <a:custGeom>
                  <a:avLst/>
                  <a:gdLst>
                    <a:gd name="T0" fmla="*/ 97 w 109"/>
                    <a:gd name="T1" fmla="*/ 0 h 84"/>
                    <a:gd name="T2" fmla="*/ 98 w 109"/>
                    <a:gd name="T3" fmla="*/ 0 h 84"/>
                    <a:gd name="T4" fmla="*/ 87 w 109"/>
                    <a:gd name="T5" fmla="*/ 10 h 84"/>
                    <a:gd name="T6" fmla="*/ 75 w 109"/>
                    <a:gd name="T7" fmla="*/ 20 h 84"/>
                    <a:gd name="T8" fmla="*/ 64 w 109"/>
                    <a:gd name="T9" fmla="*/ 29 h 84"/>
                    <a:gd name="T10" fmla="*/ 52 w 109"/>
                    <a:gd name="T11" fmla="*/ 38 h 84"/>
                    <a:gd name="T12" fmla="*/ 40 w 109"/>
                    <a:gd name="T13" fmla="*/ 47 h 84"/>
                    <a:gd name="T14" fmla="*/ 28 w 109"/>
                    <a:gd name="T15" fmla="*/ 53 h 84"/>
                    <a:gd name="T16" fmla="*/ 13 w 109"/>
                    <a:gd name="T17" fmla="*/ 62 h 84"/>
                    <a:gd name="T18" fmla="*/ 0 w 109"/>
                    <a:gd name="T19" fmla="*/ 69 h 84"/>
                    <a:gd name="T20" fmla="*/ 7 w 109"/>
                    <a:gd name="T21" fmla="*/ 84 h 84"/>
                    <a:gd name="T22" fmla="*/ 20 w 109"/>
                    <a:gd name="T23" fmla="*/ 76 h 84"/>
                    <a:gd name="T24" fmla="*/ 35 w 109"/>
                    <a:gd name="T25" fmla="*/ 68 h 84"/>
                    <a:gd name="T26" fmla="*/ 47 w 109"/>
                    <a:gd name="T27" fmla="*/ 59 h 84"/>
                    <a:gd name="T28" fmla="*/ 62 w 109"/>
                    <a:gd name="T29" fmla="*/ 50 h 84"/>
                    <a:gd name="T30" fmla="*/ 74 w 109"/>
                    <a:gd name="T31" fmla="*/ 41 h 84"/>
                    <a:gd name="T32" fmla="*/ 85 w 109"/>
                    <a:gd name="T33" fmla="*/ 32 h 84"/>
                    <a:gd name="T34" fmla="*/ 97 w 109"/>
                    <a:gd name="T35" fmla="*/ 22 h 84"/>
                    <a:gd name="T36" fmla="*/ 108 w 109"/>
                    <a:gd name="T37" fmla="*/ 10 h 84"/>
                    <a:gd name="T38" fmla="*/ 109 w 109"/>
                    <a:gd name="T39" fmla="*/ 10 h 84"/>
                    <a:gd name="T40" fmla="*/ 97 w 109"/>
                    <a:gd name="T41" fmla="*/ 0 h 8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9"/>
                    <a:gd name="T64" fmla="*/ 0 h 84"/>
                    <a:gd name="T65" fmla="*/ 109 w 109"/>
                    <a:gd name="T66" fmla="*/ 84 h 8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9" h="84">
                      <a:moveTo>
                        <a:pt x="97" y="0"/>
                      </a:moveTo>
                      <a:lnTo>
                        <a:pt x="98" y="0"/>
                      </a:lnTo>
                      <a:lnTo>
                        <a:pt x="87" y="10"/>
                      </a:lnTo>
                      <a:lnTo>
                        <a:pt x="75" y="20"/>
                      </a:lnTo>
                      <a:lnTo>
                        <a:pt x="64" y="29"/>
                      </a:lnTo>
                      <a:lnTo>
                        <a:pt x="52" y="38"/>
                      </a:lnTo>
                      <a:lnTo>
                        <a:pt x="40" y="47"/>
                      </a:lnTo>
                      <a:lnTo>
                        <a:pt x="28" y="53"/>
                      </a:lnTo>
                      <a:lnTo>
                        <a:pt x="13" y="62"/>
                      </a:lnTo>
                      <a:lnTo>
                        <a:pt x="0" y="69"/>
                      </a:lnTo>
                      <a:lnTo>
                        <a:pt x="7" y="84"/>
                      </a:lnTo>
                      <a:lnTo>
                        <a:pt x="20" y="76"/>
                      </a:lnTo>
                      <a:lnTo>
                        <a:pt x="35" y="68"/>
                      </a:lnTo>
                      <a:lnTo>
                        <a:pt x="47" y="59"/>
                      </a:lnTo>
                      <a:lnTo>
                        <a:pt x="62" y="50"/>
                      </a:lnTo>
                      <a:lnTo>
                        <a:pt x="74" y="41"/>
                      </a:lnTo>
                      <a:lnTo>
                        <a:pt x="85" y="32"/>
                      </a:lnTo>
                      <a:lnTo>
                        <a:pt x="97" y="22"/>
                      </a:lnTo>
                      <a:lnTo>
                        <a:pt x="108" y="10"/>
                      </a:lnTo>
                      <a:lnTo>
                        <a:pt x="109" y="1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4" name="Freeform 101"/>
                <p:cNvSpPr>
                  <a:spLocks/>
                </p:cNvSpPr>
                <p:nvPr/>
              </p:nvSpPr>
              <p:spPr bwMode="auto">
                <a:xfrm>
                  <a:off x="1626" y="2289"/>
                  <a:ext cx="244" cy="237"/>
                </a:xfrm>
                <a:custGeom>
                  <a:avLst/>
                  <a:gdLst>
                    <a:gd name="T0" fmla="*/ 229 w 244"/>
                    <a:gd name="T1" fmla="*/ 0 h 237"/>
                    <a:gd name="T2" fmla="*/ 222 w 244"/>
                    <a:gd name="T3" fmla="*/ 13 h 237"/>
                    <a:gd name="T4" fmla="*/ 212 w 244"/>
                    <a:gd name="T5" fmla="*/ 25 h 237"/>
                    <a:gd name="T6" fmla="*/ 199 w 244"/>
                    <a:gd name="T7" fmla="*/ 40 h 237"/>
                    <a:gd name="T8" fmla="*/ 186 w 244"/>
                    <a:gd name="T9" fmla="*/ 54 h 237"/>
                    <a:gd name="T10" fmla="*/ 171 w 244"/>
                    <a:gd name="T11" fmla="*/ 70 h 237"/>
                    <a:gd name="T12" fmla="*/ 156 w 244"/>
                    <a:gd name="T13" fmla="*/ 85 h 237"/>
                    <a:gd name="T14" fmla="*/ 139 w 244"/>
                    <a:gd name="T15" fmla="*/ 100 h 237"/>
                    <a:gd name="T16" fmla="*/ 122 w 244"/>
                    <a:gd name="T17" fmla="*/ 116 h 237"/>
                    <a:gd name="T18" fmla="*/ 104 w 244"/>
                    <a:gd name="T19" fmla="*/ 132 h 237"/>
                    <a:gd name="T20" fmla="*/ 87 w 244"/>
                    <a:gd name="T21" fmla="*/ 146 h 237"/>
                    <a:gd name="T22" fmla="*/ 70 w 244"/>
                    <a:gd name="T23" fmla="*/ 162 h 237"/>
                    <a:gd name="T24" fmla="*/ 53 w 244"/>
                    <a:gd name="T25" fmla="*/ 176 h 237"/>
                    <a:gd name="T26" fmla="*/ 38 w 244"/>
                    <a:gd name="T27" fmla="*/ 190 h 237"/>
                    <a:gd name="T28" fmla="*/ 24 w 244"/>
                    <a:gd name="T29" fmla="*/ 203 h 237"/>
                    <a:gd name="T30" fmla="*/ 12 w 244"/>
                    <a:gd name="T31" fmla="*/ 216 h 237"/>
                    <a:gd name="T32" fmla="*/ 0 w 244"/>
                    <a:gd name="T33" fmla="*/ 227 h 237"/>
                    <a:gd name="T34" fmla="*/ 12 w 244"/>
                    <a:gd name="T35" fmla="*/ 237 h 237"/>
                    <a:gd name="T36" fmla="*/ 21 w 244"/>
                    <a:gd name="T37" fmla="*/ 226 h 237"/>
                    <a:gd name="T38" fmla="*/ 34 w 244"/>
                    <a:gd name="T39" fmla="*/ 215 h 237"/>
                    <a:gd name="T40" fmla="*/ 48 w 244"/>
                    <a:gd name="T41" fmla="*/ 202 h 237"/>
                    <a:gd name="T42" fmla="*/ 63 w 244"/>
                    <a:gd name="T43" fmla="*/ 189 h 237"/>
                    <a:gd name="T44" fmla="*/ 79 w 244"/>
                    <a:gd name="T45" fmla="*/ 174 h 237"/>
                    <a:gd name="T46" fmla="*/ 96 w 244"/>
                    <a:gd name="T47" fmla="*/ 158 h 237"/>
                    <a:gd name="T48" fmla="*/ 113 w 244"/>
                    <a:gd name="T49" fmla="*/ 144 h 237"/>
                    <a:gd name="T50" fmla="*/ 131 w 244"/>
                    <a:gd name="T51" fmla="*/ 128 h 237"/>
                    <a:gd name="T52" fmla="*/ 148 w 244"/>
                    <a:gd name="T53" fmla="*/ 112 h 237"/>
                    <a:gd name="T54" fmla="*/ 165 w 244"/>
                    <a:gd name="T55" fmla="*/ 97 h 237"/>
                    <a:gd name="T56" fmla="*/ 181 w 244"/>
                    <a:gd name="T57" fmla="*/ 80 h 237"/>
                    <a:gd name="T58" fmla="*/ 198 w 244"/>
                    <a:gd name="T59" fmla="*/ 64 h 237"/>
                    <a:gd name="T60" fmla="*/ 211 w 244"/>
                    <a:gd name="T61" fmla="*/ 49 h 237"/>
                    <a:gd name="T62" fmla="*/ 225 w 244"/>
                    <a:gd name="T63" fmla="*/ 35 h 237"/>
                    <a:gd name="T64" fmla="*/ 234 w 244"/>
                    <a:gd name="T65" fmla="*/ 20 h 237"/>
                    <a:gd name="T66" fmla="*/ 244 w 244"/>
                    <a:gd name="T67" fmla="*/ 7 h 237"/>
                    <a:gd name="T68" fmla="*/ 229 w 244"/>
                    <a:gd name="T69" fmla="*/ 0 h 2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4"/>
                    <a:gd name="T106" fmla="*/ 0 h 237"/>
                    <a:gd name="T107" fmla="*/ 244 w 244"/>
                    <a:gd name="T108" fmla="*/ 237 h 2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4" h="237">
                      <a:moveTo>
                        <a:pt x="229" y="0"/>
                      </a:moveTo>
                      <a:lnTo>
                        <a:pt x="222" y="13"/>
                      </a:lnTo>
                      <a:lnTo>
                        <a:pt x="212" y="25"/>
                      </a:lnTo>
                      <a:lnTo>
                        <a:pt x="199" y="40"/>
                      </a:lnTo>
                      <a:lnTo>
                        <a:pt x="186" y="54"/>
                      </a:lnTo>
                      <a:lnTo>
                        <a:pt x="171" y="70"/>
                      </a:lnTo>
                      <a:lnTo>
                        <a:pt x="156" y="85"/>
                      </a:lnTo>
                      <a:lnTo>
                        <a:pt x="139" y="100"/>
                      </a:lnTo>
                      <a:lnTo>
                        <a:pt x="122" y="116"/>
                      </a:lnTo>
                      <a:lnTo>
                        <a:pt x="104" y="132"/>
                      </a:lnTo>
                      <a:lnTo>
                        <a:pt x="87" y="146"/>
                      </a:lnTo>
                      <a:lnTo>
                        <a:pt x="70" y="162"/>
                      </a:lnTo>
                      <a:lnTo>
                        <a:pt x="53" y="176"/>
                      </a:lnTo>
                      <a:lnTo>
                        <a:pt x="38" y="190"/>
                      </a:lnTo>
                      <a:lnTo>
                        <a:pt x="24" y="203"/>
                      </a:lnTo>
                      <a:lnTo>
                        <a:pt x="12" y="216"/>
                      </a:lnTo>
                      <a:lnTo>
                        <a:pt x="0" y="227"/>
                      </a:lnTo>
                      <a:lnTo>
                        <a:pt x="12" y="237"/>
                      </a:lnTo>
                      <a:lnTo>
                        <a:pt x="21" y="226"/>
                      </a:lnTo>
                      <a:lnTo>
                        <a:pt x="34" y="215"/>
                      </a:lnTo>
                      <a:lnTo>
                        <a:pt x="48" y="202"/>
                      </a:lnTo>
                      <a:lnTo>
                        <a:pt x="63" y="189"/>
                      </a:lnTo>
                      <a:lnTo>
                        <a:pt x="79" y="174"/>
                      </a:lnTo>
                      <a:lnTo>
                        <a:pt x="96" y="158"/>
                      </a:lnTo>
                      <a:lnTo>
                        <a:pt x="113" y="144"/>
                      </a:lnTo>
                      <a:lnTo>
                        <a:pt x="131" y="128"/>
                      </a:lnTo>
                      <a:lnTo>
                        <a:pt x="148" y="112"/>
                      </a:lnTo>
                      <a:lnTo>
                        <a:pt x="165" y="97"/>
                      </a:lnTo>
                      <a:lnTo>
                        <a:pt x="181" y="80"/>
                      </a:lnTo>
                      <a:lnTo>
                        <a:pt x="198" y="64"/>
                      </a:lnTo>
                      <a:lnTo>
                        <a:pt x="211" y="49"/>
                      </a:lnTo>
                      <a:lnTo>
                        <a:pt x="225" y="35"/>
                      </a:lnTo>
                      <a:lnTo>
                        <a:pt x="234" y="20"/>
                      </a:lnTo>
                      <a:lnTo>
                        <a:pt x="244" y="7"/>
                      </a:lnTo>
                      <a:lnTo>
                        <a:pt x="229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5" name="Freeform 102"/>
                <p:cNvSpPr>
                  <a:spLocks/>
                </p:cNvSpPr>
                <p:nvPr/>
              </p:nvSpPr>
              <p:spPr bwMode="auto">
                <a:xfrm>
                  <a:off x="1855" y="2284"/>
                  <a:ext cx="15" cy="12"/>
                </a:xfrm>
                <a:custGeom>
                  <a:avLst/>
                  <a:gdLst>
                    <a:gd name="T0" fmla="*/ 15 w 15"/>
                    <a:gd name="T1" fmla="*/ 12 h 12"/>
                    <a:gd name="T2" fmla="*/ 15 w 15"/>
                    <a:gd name="T3" fmla="*/ 6 h 12"/>
                    <a:gd name="T4" fmla="*/ 11 w 15"/>
                    <a:gd name="T5" fmla="*/ 1 h 12"/>
                    <a:gd name="T6" fmla="*/ 5 w 15"/>
                    <a:gd name="T7" fmla="*/ 0 h 12"/>
                    <a:gd name="T8" fmla="*/ 0 w 15"/>
                    <a:gd name="T9" fmla="*/ 5 h 12"/>
                    <a:gd name="T10" fmla="*/ 15 w 15"/>
                    <a:gd name="T11" fmla="*/ 12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12"/>
                    <a:gd name="T20" fmla="*/ 15 w 15"/>
                    <a:gd name="T21" fmla="*/ 12 h 1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12">
                      <a:moveTo>
                        <a:pt x="15" y="12"/>
                      </a:moveTo>
                      <a:lnTo>
                        <a:pt x="15" y="6"/>
                      </a:ln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5" y="1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6" name="Freeform 103"/>
                <p:cNvSpPr>
                  <a:spLocks/>
                </p:cNvSpPr>
                <p:nvPr/>
              </p:nvSpPr>
              <p:spPr bwMode="auto">
                <a:xfrm>
                  <a:off x="1589" y="2416"/>
                  <a:ext cx="9" cy="14"/>
                </a:xfrm>
                <a:custGeom>
                  <a:avLst/>
                  <a:gdLst>
                    <a:gd name="T0" fmla="*/ 6 w 9"/>
                    <a:gd name="T1" fmla="*/ 0 h 14"/>
                    <a:gd name="T2" fmla="*/ 2 w 9"/>
                    <a:gd name="T3" fmla="*/ 2 h 14"/>
                    <a:gd name="T4" fmla="*/ 0 w 9"/>
                    <a:gd name="T5" fmla="*/ 8 h 14"/>
                    <a:gd name="T6" fmla="*/ 3 w 9"/>
                    <a:gd name="T7" fmla="*/ 13 h 14"/>
                    <a:gd name="T8" fmla="*/ 9 w 9"/>
                    <a:gd name="T9" fmla="*/ 14 h 14"/>
                    <a:gd name="T10" fmla="*/ 6 w 9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14"/>
                    <a:gd name="T20" fmla="*/ 9 w 9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14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3" y="13"/>
                      </a:lnTo>
                      <a:lnTo>
                        <a:pt x="9" y="1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7" name="Freeform 104"/>
                <p:cNvSpPr>
                  <a:spLocks/>
                </p:cNvSpPr>
                <p:nvPr/>
              </p:nvSpPr>
              <p:spPr bwMode="auto">
                <a:xfrm>
                  <a:off x="1595" y="2409"/>
                  <a:ext cx="29" cy="21"/>
                </a:xfrm>
                <a:custGeom>
                  <a:avLst/>
                  <a:gdLst>
                    <a:gd name="T0" fmla="*/ 15 w 29"/>
                    <a:gd name="T1" fmla="*/ 2 h 21"/>
                    <a:gd name="T2" fmla="*/ 15 w 29"/>
                    <a:gd name="T3" fmla="*/ 2 h 21"/>
                    <a:gd name="T4" fmla="*/ 15 w 29"/>
                    <a:gd name="T5" fmla="*/ 4 h 21"/>
                    <a:gd name="T6" fmla="*/ 14 w 29"/>
                    <a:gd name="T7" fmla="*/ 3 h 21"/>
                    <a:gd name="T8" fmla="*/ 8 w 29"/>
                    <a:gd name="T9" fmla="*/ 6 h 21"/>
                    <a:gd name="T10" fmla="*/ 0 w 29"/>
                    <a:gd name="T11" fmla="*/ 7 h 21"/>
                    <a:gd name="T12" fmla="*/ 3 w 29"/>
                    <a:gd name="T13" fmla="*/ 21 h 21"/>
                    <a:gd name="T14" fmla="*/ 10 w 29"/>
                    <a:gd name="T15" fmla="*/ 20 h 21"/>
                    <a:gd name="T16" fmla="*/ 19 w 29"/>
                    <a:gd name="T17" fmla="*/ 18 h 21"/>
                    <a:gd name="T18" fmla="*/ 27 w 29"/>
                    <a:gd name="T19" fmla="*/ 12 h 21"/>
                    <a:gd name="T20" fmla="*/ 29 w 29"/>
                    <a:gd name="T21" fmla="*/ 0 h 21"/>
                    <a:gd name="T22" fmla="*/ 29 w 29"/>
                    <a:gd name="T23" fmla="*/ 0 h 21"/>
                    <a:gd name="T24" fmla="*/ 15 w 29"/>
                    <a:gd name="T25" fmla="*/ 2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21"/>
                    <a:gd name="T41" fmla="*/ 29 w 29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21">
                      <a:moveTo>
                        <a:pt x="15" y="2"/>
                      </a:move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4" y="3"/>
                      </a:lnTo>
                      <a:lnTo>
                        <a:pt x="8" y="6"/>
                      </a:lnTo>
                      <a:lnTo>
                        <a:pt x="0" y="7"/>
                      </a:lnTo>
                      <a:lnTo>
                        <a:pt x="3" y="21"/>
                      </a:lnTo>
                      <a:lnTo>
                        <a:pt x="10" y="20"/>
                      </a:lnTo>
                      <a:lnTo>
                        <a:pt x="19" y="18"/>
                      </a:lnTo>
                      <a:lnTo>
                        <a:pt x="27" y="12"/>
                      </a:lnTo>
                      <a:lnTo>
                        <a:pt x="29" y="0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8" name="Freeform 105"/>
                <p:cNvSpPr>
                  <a:spLocks/>
                </p:cNvSpPr>
                <p:nvPr/>
              </p:nvSpPr>
              <p:spPr bwMode="auto">
                <a:xfrm>
                  <a:off x="1595" y="2358"/>
                  <a:ext cx="29" cy="53"/>
                </a:xfrm>
                <a:custGeom>
                  <a:avLst/>
                  <a:gdLst>
                    <a:gd name="T0" fmla="*/ 3 w 29"/>
                    <a:gd name="T1" fmla="*/ 14 h 53"/>
                    <a:gd name="T2" fmla="*/ 0 w 29"/>
                    <a:gd name="T3" fmla="*/ 14 h 53"/>
                    <a:gd name="T4" fmla="*/ 6 w 29"/>
                    <a:gd name="T5" fmla="*/ 18 h 53"/>
                    <a:gd name="T6" fmla="*/ 10 w 29"/>
                    <a:gd name="T7" fmla="*/ 28 h 53"/>
                    <a:gd name="T8" fmla="*/ 13 w 29"/>
                    <a:gd name="T9" fmla="*/ 41 h 53"/>
                    <a:gd name="T10" fmla="*/ 15 w 29"/>
                    <a:gd name="T11" fmla="*/ 53 h 53"/>
                    <a:gd name="T12" fmla="*/ 29 w 29"/>
                    <a:gd name="T13" fmla="*/ 51 h 53"/>
                    <a:gd name="T14" fmla="*/ 27 w 29"/>
                    <a:gd name="T15" fmla="*/ 39 h 53"/>
                    <a:gd name="T16" fmla="*/ 25 w 29"/>
                    <a:gd name="T17" fmla="*/ 25 h 53"/>
                    <a:gd name="T18" fmla="*/ 19 w 29"/>
                    <a:gd name="T19" fmla="*/ 11 h 53"/>
                    <a:gd name="T20" fmla="*/ 8 w 29"/>
                    <a:gd name="T21" fmla="*/ 0 h 53"/>
                    <a:gd name="T22" fmla="*/ 5 w 29"/>
                    <a:gd name="T23" fmla="*/ 0 h 53"/>
                    <a:gd name="T24" fmla="*/ 3 w 29"/>
                    <a:gd name="T25" fmla="*/ 14 h 5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53"/>
                    <a:gd name="T41" fmla="*/ 29 w 29"/>
                    <a:gd name="T42" fmla="*/ 53 h 5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53">
                      <a:moveTo>
                        <a:pt x="3" y="14"/>
                      </a:moveTo>
                      <a:lnTo>
                        <a:pt x="0" y="14"/>
                      </a:lnTo>
                      <a:lnTo>
                        <a:pt x="6" y="18"/>
                      </a:lnTo>
                      <a:lnTo>
                        <a:pt x="10" y="28"/>
                      </a:lnTo>
                      <a:lnTo>
                        <a:pt x="13" y="41"/>
                      </a:lnTo>
                      <a:lnTo>
                        <a:pt x="15" y="53"/>
                      </a:lnTo>
                      <a:lnTo>
                        <a:pt x="29" y="51"/>
                      </a:lnTo>
                      <a:lnTo>
                        <a:pt x="27" y="39"/>
                      </a:lnTo>
                      <a:lnTo>
                        <a:pt x="25" y="25"/>
                      </a:lnTo>
                      <a:lnTo>
                        <a:pt x="19" y="11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3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9" name="Freeform 106"/>
                <p:cNvSpPr>
                  <a:spLocks/>
                </p:cNvSpPr>
                <p:nvPr/>
              </p:nvSpPr>
              <p:spPr bwMode="auto">
                <a:xfrm>
                  <a:off x="1558" y="2358"/>
                  <a:ext cx="42" cy="32"/>
                </a:xfrm>
                <a:custGeom>
                  <a:avLst/>
                  <a:gdLst>
                    <a:gd name="T0" fmla="*/ 14 w 42"/>
                    <a:gd name="T1" fmla="*/ 31 h 32"/>
                    <a:gd name="T2" fmla="*/ 14 w 42"/>
                    <a:gd name="T3" fmla="*/ 32 h 32"/>
                    <a:gd name="T4" fmla="*/ 19 w 42"/>
                    <a:gd name="T5" fmla="*/ 25 h 32"/>
                    <a:gd name="T6" fmla="*/ 27 w 42"/>
                    <a:gd name="T7" fmla="*/ 18 h 32"/>
                    <a:gd name="T8" fmla="*/ 33 w 42"/>
                    <a:gd name="T9" fmla="*/ 14 h 32"/>
                    <a:gd name="T10" fmla="*/ 40 w 42"/>
                    <a:gd name="T11" fmla="*/ 14 h 32"/>
                    <a:gd name="T12" fmla="*/ 42 w 42"/>
                    <a:gd name="T13" fmla="*/ 0 h 32"/>
                    <a:gd name="T14" fmla="*/ 30 w 42"/>
                    <a:gd name="T15" fmla="*/ 0 h 32"/>
                    <a:gd name="T16" fmla="*/ 17 w 42"/>
                    <a:gd name="T17" fmla="*/ 6 h 32"/>
                    <a:gd name="T18" fmla="*/ 7 w 42"/>
                    <a:gd name="T19" fmla="*/ 16 h 32"/>
                    <a:gd name="T20" fmla="*/ 0 w 42"/>
                    <a:gd name="T21" fmla="*/ 28 h 32"/>
                    <a:gd name="T22" fmla="*/ 0 w 42"/>
                    <a:gd name="T23" fmla="*/ 29 h 32"/>
                    <a:gd name="T24" fmla="*/ 14 w 42"/>
                    <a:gd name="T25" fmla="*/ 31 h 3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2"/>
                    <a:gd name="T40" fmla="*/ 0 h 32"/>
                    <a:gd name="T41" fmla="*/ 42 w 42"/>
                    <a:gd name="T42" fmla="*/ 32 h 3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2" h="32">
                      <a:moveTo>
                        <a:pt x="14" y="31"/>
                      </a:moveTo>
                      <a:lnTo>
                        <a:pt x="14" y="32"/>
                      </a:lnTo>
                      <a:lnTo>
                        <a:pt x="19" y="25"/>
                      </a:lnTo>
                      <a:lnTo>
                        <a:pt x="27" y="18"/>
                      </a:lnTo>
                      <a:lnTo>
                        <a:pt x="33" y="14"/>
                      </a:lnTo>
                      <a:lnTo>
                        <a:pt x="40" y="14"/>
                      </a:lnTo>
                      <a:lnTo>
                        <a:pt x="42" y="0"/>
                      </a:lnTo>
                      <a:lnTo>
                        <a:pt x="30" y="0"/>
                      </a:lnTo>
                      <a:lnTo>
                        <a:pt x="17" y="6"/>
                      </a:lnTo>
                      <a:lnTo>
                        <a:pt x="7" y="16"/>
                      </a:lnTo>
                      <a:lnTo>
                        <a:pt x="0" y="28"/>
                      </a:lnTo>
                      <a:lnTo>
                        <a:pt x="0" y="29"/>
                      </a:lnTo>
                      <a:lnTo>
                        <a:pt x="14" y="3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0" name="Freeform 107"/>
                <p:cNvSpPr>
                  <a:spLocks/>
                </p:cNvSpPr>
                <p:nvPr/>
              </p:nvSpPr>
              <p:spPr bwMode="auto">
                <a:xfrm>
                  <a:off x="1556" y="2387"/>
                  <a:ext cx="21" cy="48"/>
                </a:xfrm>
                <a:custGeom>
                  <a:avLst/>
                  <a:gdLst>
                    <a:gd name="T0" fmla="*/ 21 w 21"/>
                    <a:gd name="T1" fmla="*/ 46 h 48"/>
                    <a:gd name="T2" fmla="*/ 21 w 21"/>
                    <a:gd name="T3" fmla="*/ 46 h 48"/>
                    <a:gd name="T4" fmla="*/ 19 w 21"/>
                    <a:gd name="T5" fmla="*/ 34 h 48"/>
                    <a:gd name="T6" fmla="*/ 16 w 21"/>
                    <a:gd name="T7" fmla="*/ 23 h 48"/>
                    <a:gd name="T8" fmla="*/ 16 w 21"/>
                    <a:gd name="T9" fmla="*/ 13 h 48"/>
                    <a:gd name="T10" fmla="*/ 16 w 21"/>
                    <a:gd name="T11" fmla="*/ 2 h 48"/>
                    <a:gd name="T12" fmla="*/ 2 w 21"/>
                    <a:gd name="T13" fmla="*/ 0 h 48"/>
                    <a:gd name="T14" fmla="*/ 0 w 21"/>
                    <a:gd name="T15" fmla="*/ 13 h 48"/>
                    <a:gd name="T16" fmla="*/ 2 w 21"/>
                    <a:gd name="T17" fmla="*/ 25 h 48"/>
                    <a:gd name="T18" fmla="*/ 4 w 21"/>
                    <a:gd name="T19" fmla="*/ 36 h 48"/>
                    <a:gd name="T20" fmla="*/ 7 w 21"/>
                    <a:gd name="T21" fmla="*/ 48 h 48"/>
                    <a:gd name="T22" fmla="*/ 7 w 21"/>
                    <a:gd name="T23" fmla="*/ 48 h 48"/>
                    <a:gd name="T24" fmla="*/ 21 w 21"/>
                    <a:gd name="T25" fmla="*/ 46 h 4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1"/>
                    <a:gd name="T40" fmla="*/ 0 h 48"/>
                    <a:gd name="T41" fmla="*/ 21 w 21"/>
                    <a:gd name="T42" fmla="*/ 48 h 4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1" h="48">
                      <a:moveTo>
                        <a:pt x="21" y="46"/>
                      </a:moveTo>
                      <a:lnTo>
                        <a:pt x="21" y="46"/>
                      </a:lnTo>
                      <a:lnTo>
                        <a:pt x="19" y="34"/>
                      </a:lnTo>
                      <a:lnTo>
                        <a:pt x="16" y="23"/>
                      </a:lnTo>
                      <a:lnTo>
                        <a:pt x="16" y="13"/>
                      </a:lnTo>
                      <a:lnTo>
                        <a:pt x="16" y="2"/>
                      </a:lnTo>
                      <a:lnTo>
                        <a:pt x="2" y="0"/>
                      </a:lnTo>
                      <a:lnTo>
                        <a:pt x="0" y="13"/>
                      </a:lnTo>
                      <a:lnTo>
                        <a:pt x="2" y="25"/>
                      </a:lnTo>
                      <a:lnTo>
                        <a:pt x="4" y="36"/>
                      </a:lnTo>
                      <a:lnTo>
                        <a:pt x="7" y="48"/>
                      </a:lnTo>
                      <a:lnTo>
                        <a:pt x="21" y="4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1" name="Freeform 108"/>
                <p:cNvSpPr>
                  <a:spLocks/>
                </p:cNvSpPr>
                <p:nvPr/>
              </p:nvSpPr>
              <p:spPr bwMode="auto">
                <a:xfrm>
                  <a:off x="1563" y="2433"/>
                  <a:ext cx="36" cy="26"/>
                </a:xfrm>
                <a:custGeom>
                  <a:avLst/>
                  <a:gdLst>
                    <a:gd name="T0" fmla="*/ 36 w 36"/>
                    <a:gd name="T1" fmla="*/ 9 h 26"/>
                    <a:gd name="T2" fmla="*/ 36 w 36"/>
                    <a:gd name="T3" fmla="*/ 9 h 26"/>
                    <a:gd name="T4" fmla="*/ 28 w 36"/>
                    <a:gd name="T5" fmla="*/ 9 h 26"/>
                    <a:gd name="T6" fmla="*/ 22 w 36"/>
                    <a:gd name="T7" fmla="*/ 7 h 26"/>
                    <a:gd name="T8" fmla="*/ 17 w 36"/>
                    <a:gd name="T9" fmla="*/ 3 h 26"/>
                    <a:gd name="T10" fmla="*/ 14 w 36"/>
                    <a:gd name="T11" fmla="*/ 0 h 26"/>
                    <a:gd name="T12" fmla="*/ 0 w 36"/>
                    <a:gd name="T13" fmla="*/ 2 h 26"/>
                    <a:gd name="T14" fmla="*/ 5 w 36"/>
                    <a:gd name="T15" fmla="*/ 13 h 26"/>
                    <a:gd name="T16" fmla="*/ 14 w 36"/>
                    <a:gd name="T17" fmla="*/ 22 h 26"/>
                    <a:gd name="T18" fmla="*/ 25 w 36"/>
                    <a:gd name="T19" fmla="*/ 24 h 26"/>
                    <a:gd name="T20" fmla="*/ 36 w 36"/>
                    <a:gd name="T21" fmla="*/ 26 h 26"/>
                    <a:gd name="T22" fmla="*/ 36 w 36"/>
                    <a:gd name="T23" fmla="*/ 26 h 26"/>
                    <a:gd name="T24" fmla="*/ 36 w 36"/>
                    <a:gd name="T25" fmla="*/ 9 h 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6"/>
                    <a:gd name="T40" fmla="*/ 0 h 26"/>
                    <a:gd name="T41" fmla="*/ 36 w 36"/>
                    <a:gd name="T42" fmla="*/ 26 h 2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6" h="26">
                      <a:moveTo>
                        <a:pt x="36" y="9"/>
                      </a:moveTo>
                      <a:lnTo>
                        <a:pt x="36" y="9"/>
                      </a:lnTo>
                      <a:lnTo>
                        <a:pt x="28" y="9"/>
                      </a:lnTo>
                      <a:lnTo>
                        <a:pt x="22" y="7"/>
                      </a:lnTo>
                      <a:lnTo>
                        <a:pt x="17" y="3"/>
                      </a:lnTo>
                      <a:lnTo>
                        <a:pt x="14" y="0"/>
                      </a:lnTo>
                      <a:lnTo>
                        <a:pt x="0" y="2"/>
                      </a:lnTo>
                      <a:lnTo>
                        <a:pt x="5" y="13"/>
                      </a:lnTo>
                      <a:lnTo>
                        <a:pt x="14" y="22"/>
                      </a:lnTo>
                      <a:lnTo>
                        <a:pt x="25" y="24"/>
                      </a:lnTo>
                      <a:lnTo>
                        <a:pt x="36" y="26"/>
                      </a:lnTo>
                      <a:lnTo>
                        <a:pt x="36" y="9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2" name="Freeform 109"/>
                <p:cNvSpPr>
                  <a:spLocks/>
                </p:cNvSpPr>
                <p:nvPr/>
              </p:nvSpPr>
              <p:spPr bwMode="auto">
                <a:xfrm>
                  <a:off x="1599" y="2430"/>
                  <a:ext cx="62" cy="29"/>
                </a:xfrm>
                <a:custGeom>
                  <a:avLst/>
                  <a:gdLst>
                    <a:gd name="T0" fmla="*/ 54 w 62"/>
                    <a:gd name="T1" fmla="*/ 2 h 29"/>
                    <a:gd name="T2" fmla="*/ 54 w 62"/>
                    <a:gd name="T3" fmla="*/ 0 h 29"/>
                    <a:gd name="T4" fmla="*/ 50 w 62"/>
                    <a:gd name="T5" fmla="*/ 4 h 29"/>
                    <a:gd name="T6" fmla="*/ 42 w 62"/>
                    <a:gd name="T7" fmla="*/ 6 h 29"/>
                    <a:gd name="T8" fmla="*/ 36 w 62"/>
                    <a:gd name="T9" fmla="*/ 9 h 29"/>
                    <a:gd name="T10" fmla="*/ 30 w 62"/>
                    <a:gd name="T11" fmla="*/ 10 h 29"/>
                    <a:gd name="T12" fmla="*/ 22 w 62"/>
                    <a:gd name="T13" fmla="*/ 12 h 29"/>
                    <a:gd name="T14" fmla="*/ 16 w 62"/>
                    <a:gd name="T15" fmla="*/ 12 h 29"/>
                    <a:gd name="T16" fmla="*/ 9 w 62"/>
                    <a:gd name="T17" fmla="*/ 14 h 29"/>
                    <a:gd name="T18" fmla="*/ 0 w 62"/>
                    <a:gd name="T19" fmla="*/ 12 h 29"/>
                    <a:gd name="T20" fmla="*/ 0 w 62"/>
                    <a:gd name="T21" fmla="*/ 29 h 29"/>
                    <a:gd name="T22" fmla="*/ 9 w 62"/>
                    <a:gd name="T23" fmla="*/ 28 h 29"/>
                    <a:gd name="T24" fmla="*/ 16 w 62"/>
                    <a:gd name="T25" fmla="*/ 27 h 29"/>
                    <a:gd name="T26" fmla="*/ 24 w 62"/>
                    <a:gd name="T27" fmla="*/ 27 h 29"/>
                    <a:gd name="T28" fmla="*/ 33 w 62"/>
                    <a:gd name="T29" fmla="*/ 25 h 29"/>
                    <a:gd name="T30" fmla="*/ 39 w 62"/>
                    <a:gd name="T31" fmla="*/ 23 h 29"/>
                    <a:gd name="T32" fmla="*/ 47 w 62"/>
                    <a:gd name="T33" fmla="*/ 21 h 29"/>
                    <a:gd name="T34" fmla="*/ 54 w 62"/>
                    <a:gd name="T35" fmla="*/ 18 h 29"/>
                    <a:gd name="T36" fmla="*/ 62 w 62"/>
                    <a:gd name="T37" fmla="*/ 15 h 29"/>
                    <a:gd name="T38" fmla="*/ 62 w 62"/>
                    <a:gd name="T39" fmla="*/ 14 h 29"/>
                    <a:gd name="T40" fmla="*/ 54 w 62"/>
                    <a:gd name="T41" fmla="*/ 2 h 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2"/>
                    <a:gd name="T64" fmla="*/ 0 h 29"/>
                    <a:gd name="T65" fmla="*/ 62 w 62"/>
                    <a:gd name="T66" fmla="*/ 29 h 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2" h="29">
                      <a:moveTo>
                        <a:pt x="54" y="2"/>
                      </a:moveTo>
                      <a:lnTo>
                        <a:pt x="54" y="0"/>
                      </a:lnTo>
                      <a:lnTo>
                        <a:pt x="50" y="4"/>
                      </a:lnTo>
                      <a:lnTo>
                        <a:pt x="42" y="6"/>
                      </a:lnTo>
                      <a:lnTo>
                        <a:pt x="36" y="9"/>
                      </a:lnTo>
                      <a:lnTo>
                        <a:pt x="30" y="10"/>
                      </a:lnTo>
                      <a:lnTo>
                        <a:pt x="22" y="12"/>
                      </a:lnTo>
                      <a:lnTo>
                        <a:pt x="16" y="12"/>
                      </a:lnTo>
                      <a:lnTo>
                        <a:pt x="9" y="14"/>
                      </a:lnTo>
                      <a:lnTo>
                        <a:pt x="0" y="12"/>
                      </a:lnTo>
                      <a:lnTo>
                        <a:pt x="0" y="29"/>
                      </a:lnTo>
                      <a:lnTo>
                        <a:pt x="9" y="28"/>
                      </a:lnTo>
                      <a:lnTo>
                        <a:pt x="16" y="27"/>
                      </a:lnTo>
                      <a:lnTo>
                        <a:pt x="24" y="27"/>
                      </a:lnTo>
                      <a:lnTo>
                        <a:pt x="33" y="25"/>
                      </a:lnTo>
                      <a:lnTo>
                        <a:pt x="39" y="23"/>
                      </a:lnTo>
                      <a:lnTo>
                        <a:pt x="47" y="21"/>
                      </a:lnTo>
                      <a:lnTo>
                        <a:pt x="54" y="18"/>
                      </a:lnTo>
                      <a:lnTo>
                        <a:pt x="62" y="15"/>
                      </a:lnTo>
                      <a:lnTo>
                        <a:pt x="62" y="14"/>
                      </a:lnTo>
                      <a:lnTo>
                        <a:pt x="54" y="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3" name="Freeform 110"/>
                <p:cNvSpPr>
                  <a:spLocks/>
                </p:cNvSpPr>
                <p:nvPr/>
              </p:nvSpPr>
              <p:spPr bwMode="auto">
                <a:xfrm>
                  <a:off x="1653" y="2372"/>
                  <a:ext cx="69" cy="72"/>
                </a:xfrm>
                <a:custGeom>
                  <a:avLst/>
                  <a:gdLst>
                    <a:gd name="T0" fmla="*/ 59 w 69"/>
                    <a:gd name="T1" fmla="*/ 0 h 72"/>
                    <a:gd name="T2" fmla="*/ 57 w 69"/>
                    <a:gd name="T3" fmla="*/ 2 h 72"/>
                    <a:gd name="T4" fmla="*/ 50 w 69"/>
                    <a:gd name="T5" fmla="*/ 10 h 72"/>
                    <a:gd name="T6" fmla="*/ 44 w 69"/>
                    <a:gd name="T7" fmla="*/ 18 h 72"/>
                    <a:gd name="T8" fmla="*/ 37 w 69"/>
                    <a:gd name="T9" fmla="*/ 27 h 72"/>
                    <a:gd name="T10" fmla="*/ 31 w 69"/>
                    <a:gd name="T11" fmla="*/ 34 h 72"/>
                    <a:gd name="T12" fmla="*/ 23 w 69"/>
                    <a:gd name="T13" fmla="*/ 41 h 72"/>
                    <a:gd name="T14" fmla="*/ 16 w 69"/>
                    <a:gd name="T15" fmla="*/ 47 h 72"/>
                    <a:gd name="T16" fmla="*/ 8 w 69"/>
                    <a:gd name="T17" fmla="*/ 54 h 72"/>
                    <a:gd name="T18" fmla="*/ 0 w 69"/>
                    <a:gd name="T19" fmla="*/ 60 h 72"/>
                    <a:gd name="T20" fmla="*/ 8 w 69"/>
                    <a:gd name="T21" fmla="*/ 72 h 72"/>
                    <a:gd name="T22" fmla="*/ 17 w 69"/>
                    <a:gd name="T23" fmla="*/ 66 h 72"/>
                    <a:gd name="T24" fmla="*/ 26 w 69"/>
                    <a:gd name="T25" fmla="*/ 60 h 72"/>
                    <a:gd name="T26" fmla="*/ 33 w 69"/>
                    <a:gd name="T27" fmla="*/ 51 h 72"/>
                    <a:gd name="T28" fmla="*/ 40 w 69"/>
                    <a:gd name="T29" fmla="*/ 44 h 72"/>
                    <a:gd name="T30" fmla="*/ 49 w 69"/>
                    <a:gd name="T31" fmla="*/ 37 h 72"/>
                    <a:gd name="T32" fmla="*/ 56 w 69"/>
                    <a:gd name="T33" fmla="*/ 28 h 72"/>
                    <a:gd name="T34" fmla="*/ 62 w 69"/>
                    <a:gd name="T35" fmla="*/ 20 h 72"/>
                    <a:gd name="T36" fmla="*/ 69 w 69"/>
                    <a:gd name="T37" fmla="*/ 11 h 72"/>
                    <a:gd name="T38" fmla="*/ 68 w 69"/>
                    <a:gd name="T39" fmla="*/ 12 h 72"/>
                    <a:gd name="T40" fmla="*/ 59 w 69"/>
                    <a:gd name="T41" fmla="*/ 0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9"/>
                    <a:gd name="T64" fmla="*/ 0 h 72"/>
                    <a:gd name="T65" fmla="*/ 69 w 69"/>
                    <a:gd name="T66" fmla="*/ 72 h 7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9" h="72">
                      <a:moveTo>
                        <a:pt x="59" y="0"/>
                      </a:moveTo>
                      <a:lnTo>
                        <a:pt x="57" y="2"/>
                      </a:lnTo>
                      <a:lnTo>
                        <a:pt x="50" y="10"/>
                      </a:lnTo>
                      <a:lnTo>
                        <a:pt x="44" y="18"/>
                      </a:lnTo>
                      <a:lnTo>
                        <a:pt x="37" y="27"/>
                      </a:lnTo>
                      <a:lnTo>
                        <a:pt x="31" y="34"/>
                      </a:lnTo>
                      <a:lnTo>
                        <a:pt x="23" y="41"/>
                      </a:lnTo>
                      <a:lnTo>
                        <a:pt x="16" y="47"/>
                      </a:lnTo>
                      <a:lnTo>
                        <a:pt x="8" y="54"/>
                      </a:lnTo>
                      <a:lnTo>
                        <a:pt x="0" y="60"/>
                      </a:lnTo>
                      <a:lnTo>
                        <a:pt x="8" y="72"/>
                      </a:lnTo>
                      <a:lnTo>
                        <a:pt x="17" y="66"/>
                      </a:lnTo>
                      <a:lnTo>
                        <a:pt x="26" y="60"/>
                      </a:lnTo>
                      <a:lnTo>
                        <a:pt x="33" y="51"/>
                      </a:lnTo>
                      <a:lnTo>
                        <a:pt x="40" y="44"/>
                      </a:lnTo>
                      <a:lnTo>
                        <a:pt x="49" y="37"/>
                      </a:lnTo>
                      <a:lnTo>
                        <a:pt x="56" y="28"/>
                      </a:lnTo>
                      <a:lnTo>
                        <a:pt x="62" y="20"/>
                      </a:lnTo>
                      <a:lnTo>
                        <a:pt x="69" y="11"/>
                      </a:lnTo>
                      <a:lnTo>
                        <a:pt x="68" y="12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4" name="Freeform 111"/>
                <p:cNvSpPr>
                  <a:spLocks/>
                </p:cNvSpPr>
                <p:nvPr/>
              </p:nvSpPr>
              <p:spPr bwMode="auto">
                <a:xfrm>
                  <a:off x="1712" y="2274"/>
                  <a:ext cx="96" cy="110"/>
                </a:xfrm>
                <a:custGeom>
                  <a:avLst/>
                  <a:gdLst>
                    <a:gd name="T0" fmla="*/ 90 w 96"/>
                    <a:gd name="T1" fmla="*/ 0 h 110"/>
                    <a:gd name="T2" fmla="*/ 84 w 96"/>
                    <a:gd name="T3" fmla="*/ 5 h 110"/>
                    <a:gd name="T4" fmla="*/ 76 w 96"/>
                    <a:gd name="T5" fmla="*/ 16 h 110"/>
                    <a:gd name="T6" fmla="*/ 66 w 96"/>
                    <a:gd name="T7" fmla="*/ 28 h 110"/>
                    <a:gd name="T8" fmla="*/ 55 w 96"/>
                    <a:gd name="T9" fmla="*/ 41 h 110"/>
                    <a:gd name="T10" fmla="*/ 43 w 96"/>
                    <a:gd name="T11" fmla="*/ 55 h 110"/>
                    <a:gd name="T12" fmla="*/ 32 w 96"/>
                    <a:gd name="T13" fmla="*/ 67 h 110"/>
                    <a:gd name="T14" fmla="*/ 20 w 96"/>
                    <a:gd name="T15" fmla="*/ 79 h 110"/>
                    <a:gd name="T16" fmla="*/ 9 w 96"/>
                    <a:gd name="T17" fmla="*/ 90 h 110"/>
                    <a:gd name="T18" fmla="*/ 0 w 96"/>
                    <a:gd name="T19" fmla="*/ 98 h 110"/>
                    <a:gd name="T20" fmla="*/ 9 w 96"/>
                    <a:gd name="T21" fmla="*/ 110 h 110"/>
                    <a:gd name="T22" fmla="*/ 19 w 96"/>
                    <a:gd name="T23" fmla="*/ 100 h 110"/>
                    <a:gd name="T24" fmla="*/ 30 w 96"/>
                    <a:gd name="T25" fmla="*/ 89 h 110"/>
                    <a:gd name="T26" fmla="*/ 42 w 96"/>
                    <a:gd name="T27" fmla="*/ 77 h 110"/>
                    <a:gd name="T28" fmla="*/ 55 w 96"/>
                    <a:gd name="T29" fmla="*/ 64 h 110"/>
                    <a:gd name="T30" fmla="*/ 67 w 96"/>
                    <a:gd name="T31" fmla="*/ 51 h 110"/>
                    <a:gd name="T32" fmla="*/ 78 w 96"/>
                    <a:gd name="T33" fmla="*/ 38 h 110"/>
                    <a:gd name="T34" fmla="*/ 88 w 96"/>
                    <a:gd name="T35" fmla="*/ 26 h 110"/>
                    <a:gd name="T36" fmla="*/ 96 w 96"/>
                    <a:gd name="T37" fmla="*/ 12 h 110"/>
                    <a:gd name="T38" fmla="*/ 90 w 96"/>
                    <a:gd name="T39" fmla="*/ 17 h 110"/>
                    <a:gd name="T40" fmla="*/ 90 w 96"/>
                    <a:gd name="T41" fmla="*/ 0 h 1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10"/>
                    <a:gd name="T65" fmla="*/ 96 w 96"/>
                    <a:gd name="T66" fmla="*/ 110 h 1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10">
                      <a:moveTo>
                        <a:pt x="90" y="0"/>
                      </a:moveTo>
                      <a:lnTo>
                        <a:pt x="84" y="5"/>
                      </a:lnTo>
                      <a:lnTo>
                        <a:pt x="76" y="16"/>
                      </a:lnTo>
                      <a:lnTo>
                        <a:pt x="66" y="28"/>
                      </a:lnTo>
                      <a:lnTo>
                        <a:pt x="55" y="41"/>
                      </a:lnTo>
                      <a:lnTo>
                        <a:pt x="43" y="55"/>
                      </a:lnTo>
                      <a:lnTo>
                        <a:pt x="32" y="67"/>
                      </a:lnTo>
                      <a:lnTo>
                        <a:pt x="20" y="79"/>
                      </a:lnTo>
                      <a:lnTo>
                        <a:pt x="9" y="90"/>
                      </a:lnTo>
                      <a:lnTo>
                        <a:pt x="0" y="98"/>
                      </a:lnTo>
                      <a:lnTo>
                        <a:pt x="9" y="110"/>
                      </a:lnTo>
                      <a:lnTo>
                        <a:pt x="19" y="100"/>
                      </a:lnTo>
                      <a:lnTo>
                        <a:pt x="30" y="89"/>
                      </a:lnTo>
                      <a:lnTo>
                        <a:pt x="42" y="77"/>
                      </a:lnTo>
                      <a:lnTo>
                        <a:pt x="55" y="64"/>
                      </a:lnTo>
                      <a:lnTo>
                        <a:pt x="67" y="51"/>
                      </a:lnTo>
                      <a:lnTo>
                        <a:pt x="78" y="38"/>
                      </a:lnTo>
                      <a:lnTo>
                        <a:pt x="88" y="26"/>
                      </a:lnTo>
                      <a:lnTo>
                        <a:pt x="96" y="12"/>
                      </a:lnTo>
                      <a:lnTo>
                        <a:pt x="90" y="17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5" name="Freeform 112"/>
                <p:cNvSpPr>
                  <a:spLocks/>
                </p:cNvSpPr>
                <p:nvPr/>
              </p:nvSpPr>
              <p:spPr bwMode="auto">
                <a:xfrm>
                  <a:off x="1785" y="2274"/>
                  <a:ext cx="22" cy="31"/>
                </a:xfrm>
                <a:custGeom>
                  <a:avLst/>
                  <a:gdLst>
                    <a:gd name="T0" fmla="*/ 8 w 22"/>
                    <a:gd name="T1" fmla="*/ 16 h 31"/>
                    <a:gd name="T2" fmla="*/ 15 w 22"/>
                    <a:gd name="T3" fmla="*/ 26 h 31"/>
                    <a:gd name="T4" fmla="*/ 18 w 22"/>
                    <a:gd name="T5" fmla="*/ 21 h 31"/>
                    <a:gd name="T6" fmla="*/ 22 w 22"/>
                    <a:gd name="T7" fmla="*/ 15 h 31"/>
                    <a:gd name="T8" fmla="*/ 17 w 22"/>
                    <a:gd name="T9" fmla="*/ 0 h 31"/>
                    <a:gd name="T10" fmla="*/ 17 w 22"/>
                    <a:gd name="T11" fmla="*/ 17 h 31"/>
                    <a:gd name="T12" fmla="*/ 10 w 22"/>
                    <a:gd name="T13" fmla="*/ 8 h 31"/>
                    <a:gd name="T14" fmla="*/ 6 w 22"/>
                    <a:gd name="T15" fmla="*/ 11 h 31"/>
                    <a:gd name="T16" fmla="*/ 0 w 22"/>
                    <a:gd name="T17" fmla="*/ 19 h 31"/>
                    <a:gd name="T18" fmla="*/ 10 w 22"/>
                    <a:gd name="T19" fmla="*/ 31 h 31"/>
                    <a:gd name="T20" fmla="*/ 8 w 22"/>
                    <a:gd name="T21" fmla="*/ 16 h 3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2"/>
                    <a:gd name="T34" fmla="*/ 0 h 31"/>
                    <a:gd name="T35" fmla="*/ 22 w 22"/>
                    <a:gd name="T36" fmla="*/ 31 h 3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2" h="31">
                      <a:moveTo>
                        <a:pt x="8" y="16"/>
                      </a:moveTo>
                      <a:lnTo>
                        <a:pt x="15" y="26"/>
                      </a:lnTo>
                      <a:lnTo>
                        <a:pt x="18" y="21"/>
                      </a:lnTo>
                      <a:lnTo>
                        <a:pt x="22" y="15"/>
                      </a:lnTo>
                      <a:lnTo>
                        <a:pt x="17" y="0"/>
                      </a:lnTo>
                      <a:lnTo>
                        <a:pt x="17" y="17"/>
                      </a:lnTo>
                      <a:lnTo>
                        <a:pt x="10" y="8"/>
                      </a:lnTo>
                      <a:lnTo>
                        <a:pt x="6" y="11"/>
                      </a:lnTo>
                      <a:lnTo>
                        <a:pt x="0" y="19"/>
                      </a:lnTo>
                      <a:lnTo>
                        <a:pt x="10" y="31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6" name="Freeform 113"/>
                <p:cNvSpPr>
                  <a:spLocks/>
                </p:cNvSpPr>
                <p:nvPr/>
              </p:nvSpPr>
              <p:spPr bwMode="auto">
                <a:xfrm>
                  <a:off x="1793" y="2290"/>
                  <a:ext cx="8" cy="15"/>
                </a:xfrm>
                <a:custGeom>
                  <a:avLst/>
                  <a:gdLst>
                    <a:gd name="T0" fmla="*/ 2 w 8"/>
                    <a:gd name="T1" fmla="*/ 15 h 15"/>
                    <a:gd name="T2" fmla="*/ 7 w 8"/>
                    <a:gd name="T3" fmla="*/ 12 h 15"/>
                    <a:gd name="T4" fmla="*/ 8 w 8"/>
                    <a:gd name="T5" fmla="*/ 6 h 15"/>
                    <a:gd name="T6" fmla="*/ 6 w 8"/>
                    <a:gd name="T7" fmla="*/ 1 h 15"/>
                    <a:gd name="T8" fmla="*/ 0 w 8"/>
                    <a:gd name="T9" fmla="*/ 0 h 15"/>
                    <a:gd name="T10" fmla="*/ 2 w 8"/>
                    <a:gd name="T11" fmla="*/ 15 h 1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15"/>
                    <a:gd name="T20" fmla="*/ 8 w 8"/>
                    <a:gd name="T21" fmla="*/ 15 h 1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15">
                      <a:moveTo>
                        <a:pt x="2" y="15"/>
                      </a:moveTo>
                      <a:lnTo>
                        <a:pt x="7" y="12"/>
                      </a:lnTo>
                      <a:lnTo>
                        <a:pt x="8" y="6"/>
                      </a:lnTo>
                      <a:lnTo>
                        <a:pt x="6" y="1"/>
                      </a:lnTo>
                      <a:lnTo>
                        <a:pt x="0" y="0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7" name="Freeform 114"/>
                <p:cNvSpPr>
                  <a:spLocks/>
                </p:cNvSpPr>
                <p:nvPr/>
              </p:nvSpPr>
              <p:spPr bwMode="auto">
                <a:xfrm>
                  <a:off x="1490" y="2283"/>
                  <a:ext cx="9" cy="14"/>
                </a:xfrm>
                <a:custGeom>
                  <a:avLst/>
                  <a:gdLst>
                    <a:gd name="T0" fmla="*/ 6 w 9"/>
                    <a:gd name="T1" fmla="*/ 0 h 14"/>
                    <a:gd name="T2" fmla="*/ 1 w 9"/>
                    <a:gd name="T3" fmla="*/ 2 h 14"/>
                    <a:gd name="T4" fmla="*/ 0 w 9"/>
                    <a:gd name="T5" fmla="*/ 8 h 14"/>
                    <a:gd name="T6" fmla="*/ 3 w 9"/>
                    <a:gd name="T7" fmla="*/ 13 h 14"/>
                    <a:gd name="T8" fmla="*/ 9 w 9"/>
                    <a:gd name="T9" fmla="*/ 14 h 14"/>
                    <a:gd name="T10" fmla="*/ 6 w 9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14"/>
                    <a:gd name="T20" fmla="*/ 9 w 9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14">
                      <a:moveTo>
                        <a:pt x="6" y="0"/>
                      </a:moveTo>
                      <a:lnTo>
                        <a:pt x="1" y="2"/>
                      </a:lnTo>
                      <a:lnTo>
                        <a:pt x="0" y="8"/>
                      </a:lnTo>
                      <a:lnTo>
                        <a:pt x="3" y="13"/>
                      </a:lnTo>
                      <a:lnTo>
                        <a:pt x="9" y="1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8" name="Freeform 115"/>
                <p:cNvSpPr>
                  <a:spLocks/>
                </p:cNvSpPr>
                <p:nvPr/>
              </p:nvSpPr>
              <p:spPr bwMode="auto">
                <a:xfrm>
                  <a:off x="1496" y="2270"/>
                  <a:ext cx="18" cy="27"/>
                </a:xfrm>
                <a:custGeom>
                  <a:avLst/>
                  <a:gdLst>
                    <a:gd name="T0" fmla="*/ 4 w 18"/>
                    <a:gd name="T1" fmla="*/ 1 h 27"/>
                    <a:gd name="T2" fmla="*/ 4 w 18"/>
                    <a:gd name="T3" fmla="*/ 2 h 27"/>
                    <a:gd name="T4" fmla="*/ 4 w 18"/>
                    <a:gd name="T5" fmla="*/ 7 h 27"/>
                    <a:gd name="T6" fmla="*/ 3 w 18"/>
                    <a:gd name="T7" fmla="*/ 10 h 27"/>
                    <a:gd name="T8" fmla="*/ 1 w 18"/>
                    <a:gd name="T9" fmla="*/ 12 h 27"/>
                    <a:gd name="T10" fmla="*/ 0 w 18"/>
                    <a:gd name="T11" fmla="*/ 13 h 27"/>
                    <a:gd name="T12" fmla="*/ 3 w 18"/>
                    <a:gd name="T13" fmla="*/ 27 h 27"/>
                    <a:gd name="T14" fmla="*/ 11 w 18"/>
                    <a:gd name="T15" fmla="*/ 24 h 27"/>
                    <a:gd name="T16" fmla="*/ 17 w 18"/>
                    <a:gd name="T17" fmla="*/ 15 h 27"/>
                    <a:gd name="T18" fmla="*/ 18 w 18"/>
                    <a:gd name="T19" fmla="*/ 7 h 27"/>
                    <a:gd name="T20" fmla="*/ 18 w 18"/>
                    <a:gd name="T21" fmla="*/ 0 h 27"/>
                    <a:gd name="T22" fmla="*/ 18 w 18"/>
                    <a:gd name="T23" fmla="*/ 1 h 27"/>
                    <a:gd name="T24" fmla="*/ 4 w 18"/>
                    <a:gd name="T25" fmla="*/ 1 h 2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27"/>
                    <a:gd name="T41" fmla="*/ 18 w 18"/>
                    <a:gd name="T42" fmla="*/ 27 h 2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27">
                      <a:moveTo>
                        <a:pt x="4" y="1"/>
                      </a:move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1" y="12"/>
                      </a:lnTo>
                      <a:lnTo>
                        <a:pt x="0" y="13"/>
                      </a:lnTo>
                      <a:lnTo>
                        <a:pt x="3" y="27"/>
                      </a:lnTo>
                      <a:lnTo>
                        <a:pt x="11" y="24"/>
                      </a:lnTo>
                      <a:lnTo>
                        <a:pt x="17" y="15"/>
                      </a:lnTo>
                      <a:lnTo>
                        <a:pt x="18" y="7"/>
                      </a:ln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9" name="Freeform 116"/>
                <p:cNvSpPr>
                  <a:spLocks/>
                </p:cNvSpPr>
                <p:nvPr/>
              </p:nvSpPr>
              <p:spPr bwMode="auto">
                <a:xfrm>
                  <a:off x="1473" y="2239"/>
                  <a:ext cx="41" cy="32"/>
                </a:xfrm>
                <a:custGeom>
                  <a:avLst/>
                  <a:gdLst>
                    <a:gd name="T0" fmla="*/ 0 w 41"/>
                    <a:gd name="T1" fmla="*/ 15 h 32"/>
                    <a:gd name="T2" fmla="*/ 0 w 41"/>
                    <a:gd name="T3" fmla="*/ 15 h 32"/>
                    <a:gd name="T4" fmla="*/ 16 w 41"/>
                    <a:gd name="T5" fmla="*/ 16 h 32"/>
                    <a:gd name="T6" fmla="*/ 22 w 41"/>
                    <a:gd name="T7" fmla="*/ 18 h 32"/>
                    <a:gd name="T8" fmla="*/ 24 w 41"/>
                    <a:gd name="T9" fmla="*/ 26 h 32"/>
                    <a:gd name="T10" fmla="*/ 27 w 41"/>
                    <a:gd name="T11" fmla="*/ 32 h 32"/>
                    <a:gd name="T12" fmla="*/ 41 w 41"/>
                    <a:gd name="T13" fmla="*/ 32 h 32"/>
                    <a:gd name="T14" fmla="*/ 39 w 41"/>
                    <a:gd name="T15" fmla="*/ 21 h 32"/>
                    <a:gd name="T16" fmla="*/ 32 w 41"/>
                    <a:gd name="T17" fmla="*/ 9 h 32"/>
                    <a:gd name="T18" fmla="*/ 18 w 41"/>
                    <a:gd name="T19" fmla="*/ 2 h 32"/>
                    <a:gd name="T20" fmla="*/ 0 w 41"/>
                    <a:gd name="T21" fmla="*/ 0 h 32"/>
                    <a:gd name="T22" fmla="*/ 0 w 41"/>
                    <a:gd name="T23" fmla="*/ 0 h 32"/>
                    <a:gd name="T24" fmla="*/ 0 w 41"/>
                    <a:gd name="T25" fmla="*/ 15 h 3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1"/>
                    <a:gd name="T40" fmla="*/ 0 h 32"/>
                    <a:gd name="T41" fmla="*/ 41 w 41"/>
                    <a:gd name="T42" fmla="*/ 32 h 3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1" h="32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16" y="16"/>
                      </a:lnTo>
                      <a:lnTo>
                        <a:pt x="22" y="18"/>
                      </a:lnTo>
                      <a:lnTo>
                        <a:pt x="24" y="26"/>
                      </a:lnTo>
                      <a:lnTo>
                        <a:pt x="27" y="32"/>
                      </a:lnTo>
                      <a:lnTo>
                        <a:pt x="41" y="32"/>
                      </a:lnTo>
                      <a:lnTo>
                        <a:pt x="39" y="21"/>
                      </a:lnTo>
                      <a:lnTo>
                        <a:pt x="32" y="9"/>
                      </a:lnTo>
                      <a:lnTo>
                        <a:pt x="18" y="2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0" name="Freeform 117"/>
                <p:cNvSpPr>
                  <a:spLocks/>
                </p:cNvSpPr>
                <p:nvPr/>
              </p:nvSpPr>
              <p:spPr bwMode="auto">
                <a:xfrm>
                  <a:off x="1444" y="2239"/>
                  <a:ext cx="29" cy="43"/>
                </a:xfrm>
                <a:custGeom>
                  <a:avLst/>
                  <a:gdLst>
                    <a:gd name="T0" fmla="*/ 15 w 29"/>
                    <a:gd name="T1" fmla="*/ 40 h 43"/>
                    <a:gd name="T2" fmla="*/ 15 w 29"/>
                    <a:gd name="T3" fmla="*/ 43 h 43"/>
                    <a:gd name="T4" fmla="*/ 18 w 29"/>
                    <a:gd name="T5" fmla="*/ 34 h 43"/>
                    <a:gd name="T6" fmla="*/ 24 w 29"/>
                    <a:gd name="T7" fmla="*/ 23 h 43"/>
                    <a:gd name="T8" fmla="*/ 27 w 29"/>
                    <a:gd name="T9" fmla="*/ 16 h 43"/>
                    <a:gd name="T10" fmla="*/ 29 w 29"/>
                    <a:gd name="T11" fmla="*/ 15 h 43"/>
                    <a:gd name="T12" fmla="*/ 29 w 29"/>
                    <a:gd name="T13" fmla="*/ 0 h 43"/>
                    <a:gd name="T14" fmla="*/ 17 w 29"/>
                    <a:gd name="T15" fmla="*/ 6 h 43"/>
                    <a:gd name="T16" fmla="*/ 10 w 29"/>
                    <a:gd name="T17" fmla="*/ 16 h 43"/>
                    <a:gd name="T18" fmla="*/ 4 w 29"/>
                    <a:gd name="T19" fmla="*/ 27 h 43"/>
                    <a:gd name="T20" fmla="*/ 0 w 29"/>
                    <a:gd name="T21" fmla="*/ 35 h 43"/>
                    <a:gd name="T22" fmla="*/ 0 w 29"/>
                    <a:gd name="T23" fmla="*/ 38 h 43"/>
                    <a:gd name="T24" fmla="*/ 15 w 29"/>
                    <a:gd name="T25" fmla="*/ 40 h 4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43"/>
                    <a:gd name="T41" fmla="*/ 29 w 29"/>
                    <a:gd name="T42" fmla="*/ 43 h 4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43">
                      <a:moveTo>
                        <a:pt x="15" y="40"/>
                      </a:moveTo>
                      <a:lnTo>
                        <a:pt x="15" y="43"/>
                      </a:lnTo>
                      <a:lnTo>
                        <a:pt x="18" y="34"/>
                      </a:lnTo>
                      <a:lnTo>
                        <a:pt x="24" y="23"/>
                      </a:lnTo>
                      <a:lnTo>
                        <a:pt x="27" y="16"/>
                      </a:lnTo>
                      <a:lnTo>
                        <a:pt x="29" y="15"/>
                      </a:lnTo>
                      <a:lnTo>
                        <a:pt x="29" y="0"/>
                      </a:lnTo>
                      <a:lnTo>
                        <a:pt x="17" y="6"/>
                      </a:lnTo>
                      <a:lnTo>
                        <a:pt x="10" y="16"/>
                      </a:lnTo>
                      <a:lnTo>
                        <a:pt x="4" y="27"/>
                      </a:lnTo>
                      <a:lnTo>
                        <a:pt x="0" y="35"/>
                      </a:lnTo>
                      <a:lnTo>
                        <a:pt x="0" y="38"/>
                      </a:lnTo>
                      <a:lnTo>
                        <a:pt x="15" y="4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1" name="Freeform 118"/>
                <p:cNvSpPr>
                  <a:spLocks/>
                </p:cNvSpPr>
                <p:nvPr/>
              </p:nvSpPr>
              <p:spPr bwMode="auto">
                <a:xfrm>
                  <a:off x="1444" y="2277"/>
                  <a:ext cx="20" cy="35"/>
                </a:xfrm>
                <a:custGeom>
                  <a:avLst/>
                  <a:gdLst>
                    <a:gd name="T0" fmla="*/ 20 w 20"/>
                    <a:gd name="T1" fmla="*/ 34 h 35"/>
                    <a:gd name="T2" fmla="*/ 20 w 20"/>
                    <a:gd name="T3" fmla="*/ 32 h 35"/>
                    <a:gd name="T4" fmla="*/ 17 w 20"/>
                    <a:gd name="T5" fmla="*/ 24 h 35"/>
                    <a:gd name="T6" fmla="*/ 16 w 20"/>
                    <a:gd name="T7" fmla="*/ 16 h 35"/>
                    <a:gd name="T8" fmla="*/ 15 w 20"/>
                    <a:gd name="T9" fmla="*/ 9 h 35"/>
                    <a:gd name="T10" fmla="*/ 15 w 20"/>
                    <a:gd name="T11" fmla="*/ 2 h 35"/>
                    <a:gd name="T12" fmla="*/ 0 w 20"/>
                    <a:gd name="T13" fmla="*/ 0 h 35"/>
                    <a:gd name="T14" fmla="*/ 0 w 20"/>
                    <a:gd name="T15" fmla="*/ 9 h 35"/>
                    <a:gd name="T16" fmla="*/ 1 w 20"/>
                    <a:gd name="T17" fmla="*/ 18 h 35"/>
                    <a:gd name="T18" fmla="*/ 3 w 20"/>
                    <a:gd name="T19" fmla="*/ 26 h 35"/>
                    <a:gd name="T20" fmla="*/ 5 w 20"/>
                    <a:gd name="T21" fmla="*/ 35 h 35"/>
                    <a:gd name="T22" fmla="*/ 5 w 20"/>
                    <a:gd name="T23" fmla="*/ 34 h 35"/>
                    <a:gd name="T24" fmla="*/ 20 w 20"/>
                    <a:gd name="T25" fmla="*/ 34 h 3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"/>
                    <a:gd name="T40" fmla="*/ 0 h 35"/>
                    <a:gd name="T41" fmla="*/ 20 w 20"/>
                    <a:gd name="T42" fmla="*/ 35 h 3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" h="35">
                      <a:moveTo>
                        <a:pt x="20" y="34"/>
                      </a:moveTo>
                      <a:lnTo>
                        <a:pt x="20" y="32"/>
                      </a:lnTo>
                      <a:lnTo>
                        <a:pt x="17" y="24"/>
                      </a:lnTo>
                      <a:lnTo>
                        <a:pt x="16" y="16"/>
                      </a:lnTo>
                      <a:lnTo>
                        <a:pt x="15" y="9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1" y="18"/>
                      </a:lnTo>
                      <a:lnTo>
                        <a:pt x="3" y="26"/>
                      </a:lnTo>
                      <a:lnTo>
                        <a:pt x="5" y="35"/>
                      </a:lnTo>
                      <a:lnTo>
                        <a:pt x="5" y="34"/>
                      </a:lnTo>
                      <a:lnTo>
                        <a:pt x="20" y="3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2" name="Freeform 119"/>
                <p:cNvSpPr>
                  <a:spLocks/>
                </p:cNvSpPr>
                <p:nvPr/>
              </p:nvSpPr>
              <p:spPr bwMode="auto">
                <a:xfrm>
                  <a:off x="1449" y="2311"/>
                  <a:ext cx="27" cy="19"/>
                </a:xfrm>
                <a:custGeom>
                  <a:avLst/>
                  <a:gdLst>
                    <a:gd name="T0" fmla="*/ 27 w 27"/>
                    <a:gd name="T1" fmla="*/ 4 h 19"/>
                    <a:gd name="T2" fmla="*/ 27 w 27"/>
                    <a:gd name="T3" fmla="*/ 4 h 19"/>
                    <a:gd name="T4" fmla="*/ 22 w 27"/>
                    <a:gd name="T5" fmla="*/ 3 h 19"/>
                    <a:gd name="T6" fmla="*/ 18 w 27"/>
                    <a:gd name="T7" fmla="*/ 1 h 19"/>
                    <a:gd name="T8" fmla="*/ 16 w 27"/>
                    <a:gd name="T9" fmla="*/ 0 h 19"/>
                    <a:gd name="T10" fmla="*/ 15 w 27"/>
                    <a:gd name="T11" fmla="*/ 0 h 19"/>
                    <a:gd name="T12" fmla="*/ 0 w 27"/>
                    <a:gd name="T13" fmla="*/ 0 h 19"/>
                    <a:gd name="T14" fmla="*/ 4 w 27"/>
                    <a:gd name="T15" fmla="*/ 9 h 19"/>
                    <a:gd name="T16" fmla="*/ 11 w 27"/>
                    <a:gd name="T17" fmla="*/ 15 h 19"/>
                    <a:gd name="T18" fmla="*/ 19 w 27"/>
                    <a:gd name="T19" fmla="*/ 18 h 19"/>
                    <a:gd name="T20" fmla="*/ 27 w 27"/>
                    <a:gd name="T21" fmla="*/ 19 h 19"/>
                    <a:gd name="T22" fmla="*/ 27 w 27"/>
                    <a:gd name="T23" fmla="*/ 19 h 19"/>
                    <a:gd name="T24" fmla="*/ 27 w 27"/>
                    <a:gd name="T25" fmla="*/ 4 h 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7"/>
                    <a:gd name="T40" fmla="*/ 0 h 19"/>
                    <a:gd name="T41" fmla="*/ 27 w 27"/>
                    <a:gd name="T42" fmla="*/ 19 h 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7" h="19">
                      <a:moveTo>
                        <a:pt x="27" y="4"/>
                      </a:moveTo>
                      <a:lnTo>
                        <a:pt x="27" y="4"/>
                      </a:lnTo>
                      <a:lnTo>
                        <a:pt x="22" y="3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4" y="9"/>
                      </a:lnTo>
                      <a:lnTo>
                        <a:pt x="11" y="15"/>
                      </a:lnTo>
                      <a:lnTo>
                        <a:pt x="19" y="18"/>
                      </a:lnTo>
                      <a:lnTo>
                        <a:pt x="27" y="19"/>
                      </a:lnTo>
                      <a:lnTo>
                        <a:pt x="27" y="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3" name="Freeform 120"/>
                <p:cNvSpPr>
                  <a:spLocks/>
                </p:cNvSpPr>
                <p:nvPr/>
              </p:nvSpPr>
              <p:spPr bwMode="auto">
                <a:xfrm>
                  <a:off x="1476" y="2306"/>
                  <a:ext cx="44" cy="24"/>
                </a:xfrm>
                <a:custGeom>
                  <a:avLst/>
                  <a:gdLst>
                    <a:gd name="T0" fmla="*/ 37 w 44"/>
                    <a:gd name="T1" fmla="*/ 1 h 24"/>
                    <a:gd name="T2" fmla="*/ 37 w 44"/>
                    <a:gd name="T3" fmla="*/ 0 h 24"/>
                    <a:gd name="T4" fmla="*/ 34 w 44"/>
                    <a:gd name="T5" fmla="*/ 2 h 24"/>
                    <a:gd name="T6" fmla="*/ 30 w 44"/>
                    <a:gd name="T7" fmla="*/ 3 h 24"/>
                    <a:gd name="T8" fmla="*/ 25 w 44"/>
                    <a:gd name="T9" fmla="*/ 5 h 24"/>
                    <a:gd name="T10" fmla="*/ 20 w 44"/>
                    <a:gd name="T11" fmla="*/ 6 h 24"/>
                    <a:gd name="T12" fmla="*/ 15 w 44"/>
                    <a:gd name="T13" fmla="*/ 7 h 24"/>
                    <a:gd name="T14" fmla="*/ 9 w 44"/>
                    <a:gd name="T15" fmla="*/ 8 h 24"/>
                    <a:gd name="T16" fmla="*/ 6 w 44"/>
                    <a:gd name="T17" fmla="*/ 9 h 24"/>
                    <a:gd name="T18" fmla="*/ 0 w 44"/>
                    <a:gd name="T19" fmla="*/ 9 h 24"/>
                    <a:gd name="T20" fmla="*/ 0 w 44"/>
                    <a:gd name="T21" fmla="*/ 24 h 24"/>
                    <a:gd name="T22" fmla="*/ 6 w 44"/>
                    <a:gd name="T23" fmla="*/ 24 h 24"/>
                    <a:gd name="T24" fmla="*/ 12 w 44"/>
                    <a:gd name="T25" fmla="*/ 23 h 24"/>
                    <a:gd name="T26" fmla="*/ 18 w 44"/>
                    <a:gd name="T27" fmla="*/ 22 h 24"/>
                    <a:gd name="T28" fmla="*/ 23 w 44"/>
                    <a:gd name="T29" fmla="*/ 20 h 24"/>
                    <a:gd name="T30" fmla="*/ 28 w 44"/>
                    <a:gd name="T31" fmla="*/ 19 h 24"/>
                    <a:gd name="T32" fmla="*/ 32 w 44"/>
                    <a:gd name="T33" fmla="*/ 18 h 24"/>
                    <a:gd name="T34" fmla="*/ 38 w 44"/>
                    <a:gd name="T35" fmla="*/ 17 h 24"/>
                    <a:gd name="T36" fmla="*/ 44 w 44"/>
                    <a:gd name="T37" fmla="*/ 14 h 24"/>
                    <a:gd name="T38" fmla="*/ 44 w 44"/>
                    <a:gd name="T39" fmla="*/ 13 h 24"/>
                    <a:gd name="T40" fmla="*/ 37 w 44"/>
                    <a:gd name="T41" fmla="*/ 1 h 2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4"/>
                    <a:gd name="T64" fmla="*/ 0 h 24"/>
                    <a:gd name="T65" fmla="*/ 44 w 44"/>
                    <a:gd name="T66" fmla="*/ 24 h 2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4" h="24">
                      <a:moveTo>
                        <a:pt x="37" y="1"/>
                      </a:moveTo>
                      <a:lnTo>
                        <a:pt x="37" y="0"/>
                      </a:lnTo>
                      <a:lnTo>
                        <a:pt x="34" y="2"/>
                      </a:lnTo>
                      <a:lnTo>
                        <a:pt x="30" y="3"/>
                      </a:lnTo>
                      <a:lnTo>
                        <a:pt x="25" y="5"/>
                      </a:lnTo>
                      <a:lnTo>
                        <a:pt x="20" y="6"/>
                      </a:lnTo>
                      <a:lnTo>
                        <a:pt x="15" y="7"/>
                      </a:lnTo>
                      <a:lnTo>
                        <a:pt x="9" y="8"/>
                      </a:lnTo>
                      <a:lnTo>
                        <a:pt x="6" y="9"/>
                      </a:lnTo>
                      <a:lnTo>
                        <a:pt x="0" y="9"/>
                      </a:lnTo>
                      <a:lnTo>
                        <a:pt x="0" y="24"/>
                      </a:lnTo>
                      <a:lnTo>
                        <a:pt x="6" y="24"/>
                      </a:lnTo>
                      <a:lnTo>
                        <a:pt x="12" y="23"/>
                      </a:lnTo>
                      <a:lnTo>
                        <a:pt x="18" y="22"/>
                      </a:lnTo>
                      <a:lnTo>
                        <a:pt x="23" y="20"/>
                      </a:lnTo>
                      <a:lnTo>
                        <a:pt x="28" y="19"/>
                      </a:lnTo>
                      <a:lnTo>
                        <a:pt x="32" y="18"/>
                      </a:lnTo>
                      <a:lnTo>
                        <a:pt x="38" y="17"/>
                      </a:lnTo>
                      <a:lnTo>
                        <a:pt x="44" y="14"/>
                      </a:lnTo>
                      <a:lnTo>
                        <a:pt x="44" y="13"/>
                      </a:lnTo>
                      <a:lnTo>
                        <a:pt x="37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4" name="Freeform 121"/>
                <p:cNvSpPr>
                  <a:spLocks/>
                </p:cNvSpPr>
                <p:nvPr/>
              </p:nvSpPr>
              <p:spPr bwMode="auto">
                <a:xfrm>
                  <a:off x="1513" y="2265"/>
                  <a:ext cx="51" cy="54"/>
                </a:xfrm>
                <a:custGeom>
                  <a:avLst/>
                  <a:gdLst>
                    <a:gd name="T0" fmla="*/ 40 w 51"/>
                    <a:gd name="T1" fmla="*/ 0 h 54"/>
                    <a:gd name="T2" fmla="*/ 39 w 51"/>
                    <a:gd name="T3" fmla="*/ 1 h 54"/>
                    <a:gd name="T4" fmla="*/ 34 w 51"/>
                    <a:gd name="T5" fmla="*/ 7 h 54"/>
                    <a:gd name="T6" fmla="*/ 29 w 51"/>
                    <a:gd name="T7" fmla="*/ 13 h 54"/>
                    <a:gd name="T8" fmla="*/ 24 w 51"/>
                    <a:gd name="T9" fmla="*/ 19 h 54"/>
                    <a:gd name="T10" fmla="*/ 20 w 51"/>
                    <a:gd name="T11" fmla="*/ 25 h 54"/>
                    <a:gd name="T12" fmla="*/ 16 w 51"/>
                    <a:gd name="T13" fmla="*/ 29 h 54"/>
                    <a:gd name="T14" fmla="*/ 10 w 51"/>
                    <a:gd name="T15" fmla="*/ 34 h 54"/>
                    <a:gd name="T16" fmla="*/ 5 w 51"/>
                    <a:gd name="T17" fmla="*/ 38 h 54"/>
                    <a:gd name="T18" fmla="*/ 0 w 51"/>
                    <a:gd name="T19" fmla="*/ 42 h 54"/>
                    <a:gd name="T20" fmla="*/ 7 w 51"/>
                    <a:gd name="T21" fmla="*/ 54 h 54"/>
                    <a:gd name="T22" fmla="*/ 15 w 51"/>
                    <a:gd name="T23" fmla="*/ 50 h 54"/>
                    <a:gd name="T24" fmla="*/ 20 w 51"/>
                    <a:gd name="T25" fmla="*/ 46 h 54"/>
                    <a:gd name="T26" fmla="*/ 26 w 51"/>
                    <a:gd name="T27" fmla="*/ 41 h 54"/>
                    <a:gd name="T28" fmla="*/ 32 w 51"/>
                    <a:gd name="T29" fmla="*/ 35 h 54"/>
                    <a:gd name="T30" fmla="*/ 36 w 51"/>
                    <a:gd name="T31" fmla="*/ 29 h 54"/>
                    <a:gd name="T32" fmla="*/ 41 w 51"/>
                    <a:gd name="T33" fmla="*/ 23 h 54"/>
                    <a:gd name="T34" fmla="*/ 46 w 51"/>
                    <a:gd name="T35" fmla="*/ 17 h 54"/>
                    <a:gd name="T36" fmla="*/ 51 w 51"/>
                    <a:gd name="T37" fmla="*/ 11 h 54"/>
                    <a:gd name="T38" fmla="*/ 50 w 51"/>
                    <a:gd name="T39" fmla="*/ 12 h 54"/>
                    <a:gd name="T40" fmla="*/ 40 w 51"/>
                    <a:gd name="T41" fmla="*/ 0 h 5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54"/>
                    <a:gd name="T65" fmla="*/ 51 w 51"/>
                    <a:gd name="T66" fmla="*/ 54 h 5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54">
                      <a:moveTo>
                        <a:pt x="40" y="0"/>
                      </a:moveTo>
                      <a:lnTo>
                        <a:pt x="39" y="1"/>
                      </a:lnTo>
                      <a:lnTo>
                        <a:pt x="34" y="7"/>
                      </a:lnTo>
                      <a:lnTo>
                        <a:pt x="29" y="13"/>
                      </a:lnTo>
                      <a:lnTo>
                        <a:pt x="24" y="19"/>
                      </a:lnTo>
                      <a:lnTo>
                        <a:pt x="20" y="25"/>
                      </a:lnTo>
                      <a:lnTo>
                        <a:pt x="16" y="29"/>
                      </a:lnTo>
                      <a:lnTo>
                        <a:pt x="10" y="34"/>
                      </a:lnTo>
                      <a:lnTo>
                        <a:pt x="5" y="38"/>
                      </a:lnTo>
                      <a:lnTo>
                        <a:pt x="0" y="42"/>
                      </a:lnTo>
                      <a:lnTo>
                        <a:pt x="7" y="54"/>
                      </a:lnTo>
                      <a:lnTo>
                        <a:pt x="15" y="50"/>
                      </a:lnTo>
                      <a:lnTo>
                        <a:pt x="20" y="46"/>
                      </a:lnTo>
                      <a:lnTo>
                        <a:pt x="26" y="41"/>
                      </a:lnTo>
                      <a:lnTo>
                        <a:pt x="32" y="35"/>
                      </a:lnTo>
                      <a:lnTo>
                        <a:pt x="36" y="29"/>
                      </a:lnTo>
                      <a:lnTo>
                        <a:pt x="41" y="23"/>
                      </a:lnTo>
                      <a:lnTo>
                        <a:pt x="46" y="17"/>
                      </a:lnTo>
                      <a:lnTo>
                        <a:pt x="51" y="11"/>
                      </a:lnTo>
                      <a:lnTo>
                        <a:pt x="50" y="12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5" name="Freeform 122"/>
                <p:cNvSpPr>
                  <a:spLocks/>
                </p:cNvSpPr>
                <p:nvPr/>
              </p:nvSpPr>
              <p:spPr bwMode="auto">
                <a:xfrm>
                  <a:off x="1553" y="2193"/>
                  <a:ext cx="107" cy="84"/>
                </a:xfrm>
                <a:custGeom>
                  <a:avLst/>
                  <a:gdLst>
                    <a:gd name="T0" fmla="*/ 102 w 107"/>
                    <a:gd name="T1" fmla="*/ 6 h 84"/>
                    <a:gd name="T2" fmla="*/ 97 w 107"/>
                    <a:gd name="T3" fmla="*/ 0 h 84"/>
                    <a:gd name="T4" fmla="*/ 0 w 107"/>
                    <a:gd name="T5" fmla="*/ 72 h 84"/>
                    <a:gd name="T6" fmla="*/ 10 w 107"/>
                    <a:gd name="T7" fmla="*/ 84 h 84"/>
                    <a:gd name="T8" fmla="*/ 107 w 107"/>
                    <a:gd name="T9" fmla="*/ 12 h 84"/>
                    <a:gd name="T10" fmla="*/ 102 w 107"/>
                    <a:gd name="T11" fmla="*/ 6 h 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7"/>
                    <a:gd name="T19" fmla="*/ 0 h 84"/>
                    <a:gd name="T20" fmla="*/ 107 w 107"/>
                    <a:gd name="T21" fmla="*/ 84 h 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7" h="84">
                      <a:moveTo>
                        <a:pt x="102" y="6"/>
                      </a:moveTo>
                      <a:lnTo>
                        <a:pt x="97" y="0"/>
                      </a:lnTo>
                      <a:lnTo>
                        <a:pt x="0" y="72"/>
                      </a:lnTo>
                      <a:lnTo>
                        <a:pt x="10" y="84"/>
                      </a:lnTo>
                      <a:lnTo>
                        <a:pt x="107" y="12"/>
                      </a:lnTo>
                      <a:lnTo>
                        <a:pt x="102" y="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6" name="Freeform 123"/>
                <p:cNvSpPr>
                  <a:spLocks/>
                </p:cNvSpPr>
                <p:nvPr/>
              </p:nvSpPr>
              <p:spPr bwMode="auto">
                <a:xfrm>
                  <a:off x="1650" y="2192"/>
                  <a:ext cx="12" cy="13"/>
                </a:xfrm>
                <a:custGeom>
                  <a:avLst/>
                  <a:gdLst>
                    <a:gd name="T0" fmla="*/ 10 w 12"/>
                    <a:gd name="T1" fmla="*/ 13 h 13"/>
                    <a:gd name="T2" fmla="*/ 12 w 12"/>
                    <a:gd name="T3" fmla="*/ 9 h 13"/>
                    <a:gd name="T4" fmla="*/ 11 w 12"/>
                    <a:gd name="T5" fmla="*/ 3 h 13"/>
                    <a:gd name="T6" fmla="*/ 6 w 12"/>
                    <a:gd name="T7" fmla="*/ 0 h 13"/>
                    <a:gd name="T8" fmla="*/ 0 w 12"/>
                    <a:gd name="T9" fmla="*/ 1 h 13"/>
                    <a:gd name="T10" fmla="*/ 10 w 12"/>
                    <a:gd name="T11" fmla="*/ 13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"/>
                    <a:gd name="T19" fmla="*/ 0 h 13"/>
                    <a:gd name="T20" fmla="*/ 12 w 12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" h="13">
                      <a:moveTo>
                        <a:pt x="10" y="13"/>
                      </a:moveTo>
                      <a:lnTo>
                        <a:pt x="12" y="9"/>
                      </a:lnTo>
                      <a:lnTo>
                        <a:pt x="11" y="3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87" name="Rounded Rectangular Callout 186"/>
            <p:cNvSpPr/>
            <p:nvPr/>
          </p:nvSpPr>
          <p:spPr bwMode="auto">
            <a:xfrm>
              <a:off x="609600" y="1638300"/>
              <a:ext cx="4685506" cy="1028700"/>
            </a:xfrm>
            <a:prstGeom prst="wedgeRoundRectCallout">
              <a:avLst>
                <a:gd name="adj1" fmla="val 72152"/>
                <a:gd name="adj2" fmla="val 26033"/>
                <a:gd name="adj3" fmla="val 16667"/>
              </a:avLst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eaLnBrk="1" hangingPunct="1">
                <a:spcBef>
                  <a:spcPct val="50000"/>
                </a:spcBef>
                <a:buNone/>
              </a:pPr>
              <a:r>
                <a:rPr lang="en-US" altLang="en-US" i="0" dirty="0"/>
                <a:t>It can be difficult to understand </a:t>
              </a:r>
              <a:br>
                <a:rPr lang="en-US" altLang="en-US" i="0" dirty="0"/>
              </a:br>
              <a:r>
                <a:rPr lang="en-US" altLang="en-US" i="0" dirty="0"/>
                <a:t>where computation go. </a:t>
              </a:r>
            </a:p>
          </p:txBody>
        </p:sp>
      </p:grpSp>
      <p:grpSp>
        <p:nvGrpSpPr>
          <p:cNvPr id="207" name="Group 3"/>
          <p:cNvGrpSpPr>
            <a:grpSpLocks/>
          </p:cNvGrpSpPr>
          <p:nvPr/>
        </p:nvGrpSpPr>
        <p:grpSpPr bwMode="auto">
          <a:xfrm>
            <a:off x="2477557" y="7845038"/>
            <a:ext cx="1871216" cy="1955385"/>
            <a:chOff x="-144" y="1147"/>
            <a:chExt cx="3264" cy="3173"/>
          </a:xfrm>
        </p:grpSpPr>
        <p:grpSp>
          <p:nvGrpSpPr>
            <p:cNvPr id="208" name="Group 4"/>
            <p:cNvGrpSpPr>
              <a:grpSpLocks noChangeAspect="1"/>
            </p:cNvGrpSpPr>
            <p:nvPr/>
          </p:nvGrpSpPr>
          <p:grpSpPr bwMode="auto">
            <a:xfrm>
              <a:off x="336" y="2447"/>
              <a:ext cx="1814" cy="1873"/>
              <a:chOff x="384" y="816"/>
              <a:chExt cx="2947" cy="3043"/>
            </a:xfrm>
          </p:grpSpPr>
          <p:sp>
            <p:nvSpPr>
              <p:cNvPr id="278" name="Oval 5" descr="Stationery"/>
              <p:cNvSpPr>
                <a:spLocks noChangeAspect="1" noChangeArrowheads="1"/>
              </p:cNvSpPr>
              <p:nvPr/>
            </p:nvSpPr>
            <p:spPr bwMode="auto">
              <a:xfrm>
                <a:off x="384" y="912"/>
                <a:ext cx="2947" cy="2947"/>
              </a:xfrm>
              <a:prstGeom prst="ellipse">
                <a:avLst/>
              </a:prstGeom>
              <a:blipFill dpi="0" rotWithShape="0">
                <a:blip r:embed="rId7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 useBgFill="1">
            <p:nvSpPr>
              <p:cNvPr id="279" name="Oval 6"/>
              <p:cNvSpPr>
                <a:spLocks noChangeAspect="1" noChangeArrowheads="1"/>
              </p:cNvSpPr>
              <p:nvPr/>
            </p:nvSpPr>
            <p:spPr bwMode="auto">
              <a:xfrm>
                <a:off x="610" y="1138"/>
                <a:ext cx="2494" cy="2494"/>
              </a:xfrm>
              <a:prstGeom prst="ellipse">
                <a:avLst/>
              </a:prstGeom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80" name="Freeform 7" descr="Green marble"/>
              <p:cNvSpPr>
                <a:spLocks noChangeAspect="1"/>
              </p:cNvSpPr>
              <p:nvPr/>
            </p:nvSpPr>
            <p:spPr bwMode="auto">
              <a:xfrm rot="2360341">
                <a:off x="1632" y="816"/>
                <a:ext cx="445" cy="491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8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9" name="Group 8"/>
            <p:cNvGrpSpPr>
              <a:grpSpLocks noChangeAspect="1"/>
            </p:cNvGrpSpPr>
            <p:nvPr/>
          </p:nvGrpSpPr>
          <p:grpSpPr bwMode="auto">
            <a:xfrm>
              <a:off x="1329" y="1989"/>
              <a:ext cx="647" cy="603"/>
              <a:chOff x="2836" y="2439"/>
              <a:chExt cx="1451" cy="1352"/>
            </a:xfrm>
          </p:grpSpPr>
          <p:sp>
            <p:nvSpPr>
              <p:cNvPr id="272" name="Freeform 9"/>
              <p:cNvSpPr>
                <a:spLocks noChangeAspect="1"/>
              </p:cNvSpPr>
              <p:nvPr/>
            </p:nvSpPr>
            <p:spPr bwMode="auto">
              <a:xfrm>
                <a:off x="3551" y="2439"/>
                <a:ext cx="406" cy="277"/>
              </a:xfrm>
              <a:custGeom>
                <a:avLst/>
                <a:gdLst>
                  <a:gd name="T0" fmla="*/ 360 w 406"/>
                  <a:gd name="T1" fmla="*/ 13 h 277"/>
                  <a:gd name="T2" fmla="*/ 319 w 406"/>
                  <a:gd name="T3" fmla="*/ 4 h 277"/>
                  <a:gd name="T4" fmla="*/ 256 w 406"/>
                  <a:gd name="T5" fmla="*/ 4 h 277"/>
                  <a:gd name="T6" fmla="*/ 215 w 406"/>
                  <a:gd name="T7" fmla="*/ 22 h 277"/>
                  <a:gd name="T8" fmla="*/ 193 w 406"/>
                  <a:gd name="T9" fmla="*/ 40 h 277"/>
                  <a:gd name="T10" fmla="*/ 147 w 406"/>
                  <a:gd name="T11" fmla="*/ 96 h 277"/>
                  <a:gd name="T12" fmla="*/ 130 w 406"/>
                  <a:gd name="T13" fmla="*/ 118 h 277"/>
                  <a:gd name="T14" fmla="*/ 121 w 406"/>
                  <a:gd name="T15" fmla="*/ 121 h 277"/>
                  <a:gd name="T16" fmla="*/ 97 w 406"/>
                  <a:gd name="T17" fmla="*/ 127 h 277"/>
                  <a:gd name="T18" fmla="*/ 95 w 406"/>
                  <a:gd name="T19" fmla="*/ 127 h 277"/>
                  <a:gd name="T20" fmla="*/ 73 w 406"/>
                  <a:gd name="T21" fmla="*/ 128 h 277"/>
                  <a:gd name="T22" fmla="*/ 62 w 406"/>
                  <a:gd name="T23" fmla="*/ 128 h 277"/>
                  <a:gd name="T24" fmla="*/ 39 w 406"/>
                  <a:gd name="T25" fmla="*/ 127 h 277"/>
                  <a:gd name="T26" fmla="*/ 18 w 406"/>
                  <a:gd name="T27" fmla="*/ 132 h 277"/>
                  <a:gd name="T28" fmla="*/ 4 w 406"/>
                  <a:gd name="T29" fmla="*/ 143 h 277"/>
                  <a:gd name="T30" fmla="*/ 0 w 406"/>
                  <a:gd name="T31" fmla="*/ 155 h 277"/>
                  <a:gd name="T32" fmla="*/ 4 w 406"/>
                  <a:gd name="T33" fmla="*/ 172 h 277"/>
                  <a:gd name="T34" fmla="*/ 11 w 406"/>
                  <a:gd name="T35" fmla="*/ 178 h 277"/>
                  <a:gd name="T36" fmla="*/ 39 w 406"/>
                  <a:gd name="T37" fmla="*/ 183 h 277"/>
                  <a:gd name="T38" fmla="*/ 41 w 406"/>
                  <a:gd name="T39" fmla="*/ 183 h 277"/>
                  <a:gd name="T40" fmla="*/ 72 w 406"/>
                  <a:gd name="T41" fmla="*/ 183 h 277"/>
                  <a:gd name="T42" fmla="*/ 97 w 406"/>
                  <a:gd name="T43" fmla="*/ 176 h 277"/>
                  <a:gd name="T44" fmla="*/ 119 w 406"/>
                  <a:gd name="T45" fmla="*/ 169 h 277"/>
                  <a:gd name="T46" fmla="*/ 128 w 406"/>
                  <a:gd name="T47" fmla="*/ 182 h 277"/>
                  <a:gd name="T48" fmla="*/ 130 w 406"/>
                  <a:gd name="T49" fmla="*/ 218 h 277"/>
                  <a:gd name="T50" fmla="*/ 134 w 406"/>
                  <a:gd name="T51" fmla="*/ 231 h 277"/>
                  <a:gd name="T52" fmla="*/ 146 w 406"/>
                  <a:gd name="T53" fmla="*/ 252 h 277"/>
                  <a:gd name="T54" fmla="*/ 161 w 406"/>
                  <a:gd name="T55" fmla="*/ 264 h 277"/>
                  <a:gd name="T56" fmla="*/ 181 w 406"/>
                  <a:gd name="T57" fmla="*/ 272 h 277"/>
                  <a:gd name="T58" fmla="*/ 221 w 406"/>
                  <a:gd name="T59" fmla="*/ 277 h 277"/>
                  <a:gd name="T60" fmla="*/ 250 w 406"/>
                  <a:gd name="T61" fmla="*/ 273 h 277"/>
                  <a:gd name="T62" fmla="*/ 279 w 406"/>
                  <a:gd name="T63" fmla="*/ 264 h 277"/>
                  <a:gd name="T64" fmla="*/ 298 w 406"/>
                  <a:gd name="T65" fmla="*/ 254 h 277"/>
                  <a:gd name="T66" fmla="*/ 324 w 406"/>
                  <a:gd name="T67" fmla="*/ 235 h 277"/>
                  <a:gd name="T68" fmla="*/ 333 w 406"/>
                  <a:gd name="T69" fmla="*/ 226 h 277"/>
                  <a:gd name="T70" fmla="*/ 342 w 406"/>
                  <a:gd name="T71" fmla="*/ 217 h 277"/>
                  <a:gd name="T72" fmla="*/ 365 w 406"/>
                  <a:gd name="T73" fmla="*/ 187 h 277"/>
                  <a:gd name="T74" fmla="*/ 388 w 406"/>
                  <a:gd name="T75" fmla="*/ 154 h 277"/>
                  <a:gd name="T76" fmla="*/ 395 w 406"/>
                  <a:gd name="T77" fmla="*/ 142 h 277"/>
                  <a:gd name="T78" fmla="*/ 403 w 406"/>
                  <a:gd name="T79" fmla="*/ 116 h 277"/>
                  <a:gd name="T80" fmla="*/ 406 w 406"/>
                  <a:gd name="T81" fmla="*/ 98 h 277"/>
                  <a:gd name="T82" fmla="*/ 406 w 406"/>
                  <a:gd name="T83" fmla="*/ 89 h 277"/>
                  <a:gd name="T84" fmla="*/ 400 w 406"/>
                  <a:gd name="T85" fmla="*/ 57 h 277"/>
                  <a:gd name="T86" fmla="*/ 384 w 406"/>
                  <a:gd name="T87" fmla="*/ 31 h 27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6"/>
                  <a:gd name="T133" fmla="*/ 0 h 277"/>
                  <a:gd name="T134" fmla="*/ 406 w 406"/>
                  <a:gd name="T135" fmla="*/ 277 h 27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6" h="277">
                    <a:moveTo>
                      <a:pt x="368" y="17"/>
                    </a:moveTo>
                    <a:lnTo>
                      <a:pt x="364" y="15"/>
                    </a:lnTo>
                    <a:lnTo>
                      <a:pt x="360" y="13"/>
                    </a:lnTo>
                    <a:lnTo>
                      <a:pt x="356" y="11"/>
                    </a:lnTo>
                    <a:lnTo>
                      <a:pt x="352" y="10"/>
                    </a:lnTo>
                    <a:lnTo>
                      <a:pt x="319" y="4"/>
                    </a:lnTo>
                    <a:lnTo>
                      <a:pt x="286" y="0"/>
                    </a:lnTo>
                    <a:lnTo>
                      <a:pt x="270" y="2"/>
                    </a:lnTo>
                    <a:lnTo>
                      <a:pt x="256" y="4"/>
                    </a:lnTo>
                    <a:lnTo>
                      <a:pt x="242" y="9"/>
                    </a:lnTo>
                    <a:lnTo>
                      <a:pt x="228" y="15"/>
                    </a:lnTo>
                    <a:lnTo>
                      <a:pt x="215" y="22"/>
                    </a:lnTo>
                    <a:lnTo>
                      <a:pt x="204" y="31"/>
                    </a:lnTo>
                    <a:lnTo>
                      <a:pt x="198" y="35"/>
                    </a:lnTo>
                    <a:lnTo>
                      <a:pt x="193" y="40"/>
                    </a:lnTo>
                    <a:lnTo>
                      <a:pt x="182" y="51"/>
                    </a:lnTo>
                    <a:lnTo>
                      <a:pt x="165" y="73"/>
                    </a:lnTo>
                    <a:lnTo>
                      <a:pt x="147" y="96"/>
                    </a:lnTo>
                    <a:lnTo>
                      <a:pt x="140" y="106"/>
                    </a:lnTo>
                    <a:lnTo>
                      <a:pt x="136" y="116"/>
                    </a:lnTo>
                    <a:lnTo>
                      <a:pt x="130" y="118"/>
                    </a:lnTo>
                    <a:lnTo>
                      <a:pt x="125" y="120"/>
                    </a:lnTo>
                    <a:lnTo>
                      <a:pt x="123" y="121"/>
                    </a:lnTo>
                    <a:lnTo>
                      <a:pt x="121" y="121"/>
                    </a:lnTo>
                    <a:lnTo>
                      <a:pt x="111" y="124"/>
                    </a:lnTo>
                    <a:lnTo>
                      <a:pt x="102" y="126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2" y="128"/>
                    </a:lnTo>
                    <a:lnTo>
                      <a:pt x="82" y="128"/>
                    </a:lnTo>
                    <a:lnTo>
                      <a:pt x="73" y="128"/>
                    </a:lnTo>
                    <a:lnTo>
                      <a:pt x="70" y="128"/>
                    </a:lnTo>
                    <a:lnTo>
                      <a:pt x="67" y="128"/>
                    </a:lnTo>
                    <a:lnTo>
                      <a:pt x="62" y="128"/>
                    </a:lnTo>
                    <a:lnTo>
                      <a:pt x="53" y="128"/>
                    </a:lnTo>
                    <a:lnTo>
                      <a:pt x="46" y="127"/>
                    </a:lnTo>
                    <a:lnTo>
                      <a:pt x="39" y="127"/>
                    </a:lnTo>
                    <a:lnTo>
                      <a:pt x="32" y="128"/>
                    </a:lnTo>
                    <a:lnTo>
                      <a:pt x="26" y="129"/>
                    </a:lnTo>
                    <a:lnTo>
                      <a:pt x="18" y="132"/>
                    </a:lnTo>
                    <a:lnTo>
                      <a:pt x="12" y="135"/>
                    </a:lnTo>
                    <a:lnTo>
                      <a:pt x="7" y="139"/>
                    </a:lnTo>
                    <a:lnTo>
                      <a:pt x="4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61"/>
                    </a:lnTo>
                    <a:lnTo>
                      <a:pt x="3" y="169"/>
                    </a:lnTo>
                    <a:lnTo>
                      <a:pt x="4" y="172"/>
                    </a:lnTo>
                    <a:lnTo>
                      <a:pt x="5" y="175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23" y="182"/>
                    </a:lnTo>
                    <a:lnTo>
                      <a:pt x="35" y="183"/>
                    </a:lnTo>
                    <a:lnTo>
                      <a:pt x="39" y="183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7" y="184"/>
                    </a:lnTo>
                    <a:lnTo>
                      <a:pt x="60" y="184"/>
                    </a:lnTo>
                    <a:lnTo>
                      <a:pt x="72" y="183"/>
                    </a:lnTo>
                    <a:lnTo>
                      <a:pt x="85" y="181"/>
                    </a:lnTo>
                    <a:lnTo>
                      <a:pt x="90" y="178"/>
                    </a:lnTo>
                    <a:lnTo>
                      <a:pt x="97" y="176"/>
                    </a:lnTo>
                    <a:lnTo>
                      <a:pt x="109" y="172"/>
                    </a:lnTo>
                    <a:lnTo>
                      <a:pt x="115" y="169"/>
                    </a:lnTo>
                    <a:lnTo>
                      <a:pt x="119" y="169"/>
                    </a:lnTo>
                    <a:lnTo>
                      <a:pt x="129" y="170"/>
                    </a:lnTo>
                    <a:lnTo>
                      <a:pt x="128" y="176"/>
                    </a:lnTo>
                    <a:lnTo>
                      <a:pt x="128" y="182"/>
                    </a:lnTo>
                    <a:lnTo>
                      <a:pt x="128" y="193"/>
                    </a:lnTo>
                    <a:lnTo>
                      <a:pt x="129" y="205"/>
                    </a:lnTo>
                    <a:lnTo>
                      <a:pt x="130" y="218"/>
                    </a:lnTo>
                    <a:lnTo>
                      <a:pt x="130" y="222"/>
                    </a:lnTo>
                    <a:lnTo>
                      <a:pt x="132" y="227"/>
                    </a:lnTo>
                    <a:lnTo>
                      <a:pt x="134" y="231"/>
                    </a:lnTo>
                    <a:lnTo>
                      <a:pt x="136" y="237"/>
                    </a:lnTo>
                    <a:lnTo>
                      <a:pt x="140" y="245"/>
                    </a:lnTo>
                    <a:lnTo>
                      <a:pt x="146" y="252"/>
                    </a:lnTo>
                    <a:lnTo>
                      <a:pt x="153" y="259"/>
                    </a:lnTo>
                    <a:lnTo>
                      <a:pt x="157" y="261"/>
                    </a:lnTo>
                    <a:lnTo>
                      <a:pt x="161" y="264"/>
                    </a:lnTo>
                    <a:lnTo>
                      <a:pt x="165" y="266"/>
                    </a:lnTo>
                    <a:lnTo>
                      <a:pt x="170" y="268"/>
                    </a:lnTo>
                    <a:lnTo>
                      <a:pt x="181" y="272"/>
                    </a:lnTo>
                    <a:lnTo>
                      <a:pt x="194" y="274"/>
                    </a:lnTo>
                    <a:lnTo>
                      <a:pt x="208" y="276"/>
                    </a:lnTo>
                    <a:lnTo>
                      <a:pt x="221" y="277"/>
                    </a:lnTo>
                    <a:lnTo>
                      <a:pt x="235" y="276"/>
                    </a:lnTo>
                    <a:lnTo>
                      <a:pt x="243" y="275"/>
                    </a:lnTo>
                    <a:lnTo>
                      <a:pt x="250" y="273"/>
                    </a:lnTo>
                    <a:lnTo>
                      <a:pt x="257" y="272"/>
                    </a:lnTo>
                    <a:lnTo>
                      <a:pt x="265" y="270"/>
                    </a:lnTo>
                    <a:lnTo>
                      <a:pt x="279" y="264"/>
                    </a:lnTo>
                    <a:lnTo>
                      <a:pt x="293" y="258"/>
                    </a:lnTo>
                    <a:lnTo>
                      <a:pt x="296" y="256"/>
                    </a:lnTo>
                    <a:lnTo>
                      <a:pt x="298" y="254"/>
                    </a:lnTo>
                    <a:lnTo>
                      <a:pt x="304" y="251"/>
                    </a:lnTo>
                    <a:lnTo>
                      <a:pt x="314" y="243"/>
                    </a:lnTo>
                    <a:lnTo>
                      <a:pt x="324" y="235"/>
                    </a:lnTo>
                    <a:lnTo>
                      <a:pt x="326" y="232"/>
                    </a:lnTo>
                    <a:lnTo>
                      <a:pt x="328" y="231"/>
                    </a:lnTo>
                    <a:lnTo>
                      <a:pt x="333" y="226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2" y="217"/>
                    </a:lnTo>
                    <a:lnTo>
                      <a:pt x="350" y="207"/>
                    </a:lnTo>
                    <a:lnTo>
                      <a:pt x="358" y="197"/>
                    </a:lnTo>
                    <a:lnTo>
                      <a:pt x="365" y="187"/>
                    </a:lnTo>
                    <a:lnTo>
                      <a:pt x="375" y="171"/>
                    </a:lnTo>
                    <a:lnTo>
                      <a:pt x="385" y="158"/>
                    </a:lnTo>
                    <a:lnTo>
                      <a:pt x="388" y="154"/>
                    </a:lnTo>
                    <a:lnTo>
                      <a:pt x="389" y="152"/>
                    </a:lnTo>
                    <a:lnTo>
                      <a:pt x="390" y="150"/>
                    </a:lnTo>
                    <a:lnTo>
                      <a:pt x="395" y="142"/>
                    </a:lnTo>
                    <a:lnTo>
                      <a:pt x="398" y="134"/>
                    </a:lnTo>
                    <a:lnTo>
                      <a:pt x="402" y="126"/>
                    </a:lnTo>
                    <a:lnTo>
                      <a:pt x="403" y="116"/>
                    </a:lnTo>
                    <a:lnTo>
                      <a:pt x="405" y="107"/>
                    </a:lnTo>
                    <a:lnTo>
                      <a:pt x="405" y="103"/>
                    </a:lnTo>
                    <a:lnTo>
                      <a:pt x="406" y="98"/>
                    </a:lnTo>
                    <a:lnTo>
                      <a:pt x="406" y="93"/>
                    </a:lnTo>
                    <a:lnTo>
                      <a:pt x="406" y="91"/>
                    </a:lnTo>
                    <a:lnTo>
                      <a:pt x="406" y="89"/>
                    </a:lnTo>
                    <a:lnTo>
                      <a:pt x="405" y="77"/>
                    </a:lnTo>
                    <a:lnTo>
                      <a:pt x="403" y="67"/>
                    </a:lnTo>
                    <a:lnTo>
                      <a:pt x="400" y="57"/>
                    </a:lnTo>
                    <a:lnTo>
                      <a:pt x="396" y="48"/>
                    </a:lnTo>
                    <a:lnTo>
                      <a:pt x="390" y="39"/>
                    </a:lnTo>
                    <a:lnTo>
                      <a:pt x="384" y="31"/>
                    </a:lnTo>
                    <a:lnTo>
                      <a:pt x="376" y="24"/>
                    </a:lnTo>
                    <a:lnTo>
                      <a:pt x="368" y="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10"/>
              <p:cNvSpPr>
                <a:spLocks noChangeAspect="1"/>
              </p:cNvSpPr>
              <p:nvPr/>
            </p:nvSpPr>
            <p:spPr bwMode="auto">
              <a:xfrm>
                <a:off x="3450" y="2729"/>
                <a:ext cx="368" cy="512"/>
              </a:xfrm>
              <a:custGeom>
                <a:avLst/>
                <a:gdLst>
                  <a:gd name="T0" fmla="*/ 188 w 368"/>
                  <a:gd name="T1" fmla="*/ 19 h 512"/>
                  <a:gd name="T2" fmla="*/ 161 w 368"/>
                  <a:gd name="T3" fmla="*/ 38 h 512"/>
                  <a:gd name="T4" fmla="*/ 96 w 368"/>
                  <a:gd name="T5" fmla="*/ 104 h 512"/>
                  <a:gd name="T6" fmla="*/ 63 w 368"/>
                  <a:gd name="T7" fmla="*/ 150 h 512"/>
                  <a:gd name="T8" fmla="*/ 43 w 368"/>
                  <a:gd name="T9" fmla="*/ 189 h 512"/>
                  <a:gd name="T10" fmla="*/ 39 w 368"/>
                  <a:gd name="T11" fmla="*/ 203 h 512"/>
                  <a:gd name="T12" fmla="*/ 16 w 368"/>
                  <a:gd name="T13" fmla="*/ 271 h 512"/>
                  <a:gd name="T14" fmla="*/ 14 w 368"/>
                  <a:gd name="T15" fmla="*/ 282 h 512"/>
                  <a:gd name="T16" fmla="*/ 2 w 368"/>
                  <a:gd name="T17" fmla="*/ 337 h 512"/>
                  <a:gd name="T18" fmla="*/ 0 w 368"/>
                  <a:gd name="T19" fmla="*/ 398 h 512"/>
                  <a:gd name="T20" fmla="*/ 3 w 368"/>
                  <a:gd name="T21" fmla="*/ 418 h 512"/>
                  <a:gd name="T22" fmla="*/ 16 w 368"/>
                  <a:gd name="T23" fmla="*/ 456 h 512"/>
                  <a:gd name="T24" fmla="*/ 31 w 368"/>
                  <a:gd name="T25" fmla="*/ 477 h 512"/>
                  <a:gd name="T26" fmla="*/ 51 w 368"/>
                  <a:gd name="T27" fmla="*/ 497 h 512"/>
                  <a:gd name="T28" fmla="*/ 83 w 368"/>
                  <a:gd name="T29" fmla="*/ 509 h 512"/>
                  <a:gd name="T30" fmla="*/ 117 w 368"/>
                  <a:gd name="T31" fmla="*/ 512 h 512"/>
                  <a:gd name="T32" fmla="*/ 146 w 368"/>
                  <a:gd name="T33" fmla="*/ 507 h 512"/>
                  <a:gd name="T34" fmla="*/ 154 w 368"/>
                  <a:gd name="T35" fmla="*/ 504 h 512"/>
                  <a:gd name="T36" fmla="*/ 167 w 368"/>
                  <a:gd name="T37" fmla="*/ 498 h 512"/>
                  <a:gd name="T38" fmla="*/ 178 w 368"/>
                  <a:gd name="T39" fmla="*/ 491 h 512"/>
                  <a:gd name="T40" fmla="*/ 183 w 368"/>
                  <a:gd name="T41" fmla="*/ 488 h 512"/>
                  <a:gd name="T42" fmla="*/ 197 w 368"/>
                  <a:gd name="T43" fmla="*/ 475 h 512"/>
                  <a:gd name="T44" fmla="*/ 206 w 368"/>
                  <a:gd name="T45" fmla="*/ 464 h 512"/>
                  <a:gd name="T46" fmla="*/ 209 w 368"/>
                  <a:gd name="T47" fmla="*/ 461 h 512"/>
                  <a:gd name="T48" fmla="*/ 211 w 368"/>
                  <a:gd name="T49" fmla="*/ 456 h 512"/>
                  <a:gd name="T50" fmla="*/ 218 w 368"/>
                  <a:gd name="T51" fmla="*/ 445 h 512"/>
                  <a:gd name="T52" fmla="*/ 227 w 368"/>
                  <a:gd name="T53" fmla="*/ 423 h 512"/>
                  <a:gd name="T54" fmla="*/ 231 w 368"/>
                  <a:gd name="T55" fmla="*/ 406 h 512"/>
                  <a:gd name="T56" fmla="*/ 230 w 368"/>
                  <a:gd name="T57" fmla="*/ 379 h 512"/>
                  <a:gd name="T58" fmla="*/ 227 w 368"/>
                  <a:gd name="T59" fmla="*/ 359 h 512"/>
                  <a:gd name="T60" fmla="*/ 220 w 368"/>
                  <a:gd name="T61" fmla="*/ 342 h 512"/>
                  <a:gd name="T62" fmla="*/ 216 w 368"/>
                  <a:gd name="T63" fmla="*/ 319 h 512"/>
                  <a:gd name="T64" fmla="*/ 218 w 368"/>
                  <a:gd name="T65" fmla="*/ 297 h 512"/>
                  <a:gd name="T66" fmla="*/ 229 w 368"/>
                  <a:gd name="T67" fmla="*/ 270 h 512"/>
                  <a:gd name="T68" fmla="*/ 251 w 368"/>
                  <a:gd name="T69" fmla="*/ 248 h 512"/>
                  <a:gd name="T70" fmla="*/ 278 w 368"/>
                  <a:gd name="T71" fmla="*/ 233 h 512"/>
                  <a:gd name="T72" fmla="*/ 301 w 368"/>
                  <a:gd name="T73" fmla="*/ 216 h 512"/>
                  <a:gd name="T74" fmla="*/ 315 w 368"/>
                  <a:gd name="T75" fmla="*/ 203 h 512"/>
                  <a:gd name="T76" fmla="*/ 325 w 368"/>
                  <a:gd name="T77" fmla="*/ 192 h 512"/>
                  <a:gd name="T78" fmla="*/ 334 w 368"/>
                  <a:gd name="T79" fmla="*/ 182 h 512"/>
                  <a:gd name="T80" fmla="*/ 345 w 368"/>
                  <a:gd name="T81" fmla="*/ 166 h 512"/>
                  <a:gd name="T82" fmla="*/ 354 w 368"/>
                  <a:gd name="T83" fmla="*/ 148 h 512"/>
                  <a:gd name="T84" fmla="*/ 366 w 368"/>
                  <a:gd name="T85" fmla="*/ 119 h 512"/>
                  <a:gd name="T86" fmla="*/ 368 w 368"/>
                  <a:gd name="T87" fmla="*/ 88 h 512"/>
                  <a:gd name="T88" fmla="*/ 362 w 368"/>
                  <a:gd name="T89" fmla="*/ 60 h 512"/>
                  <a:gd name="T90" fmla="*/ 350 w 368"/>
                  <a:gd name="T91" fmla="*/ 35 h 512"/>
                  <a:gd name="T92" fmla="*/ 337 w 368"/>
                  <a:gd name="T93" fmla="*/ 21 h 512"/>
                  <a:gd name="T94" fmla="*/ 322 w 368"/>
                  <a:gd name="T95" fmla="*/ 11 h 512"/>
                  <a:gd name="T96" fmla="*/ 300 w 368"/>
                  <a:gd name="T97" fmla="*/ 5 h 512"/>
                  <a:gd name="T98" fmla="*/ 273 w 368"/>
                  <a:gd name="T99" fmla="*/ 1 h 512"/>
                  <a:gd name="T100" fmla="*/ 236 w 368"/>
                  <a:gd name="T101" fmla="*/ 2 h 51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68"/>
                  <a:gd name="T154" fmla="*/ 0 h 512"/>
                  <a:gd name="T155" fmla="*/ 368 w 368"/>
                  <a:gd name="T156" fmla="*/ 512 h 51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68" h="512">
                    <a:moveTo>
                      <a:pt x="208" y="11"/>
                    </a:moveTo>
                    <a:lnTo>
                      <a:pt x="194" y="16"/>
                    </a:lnTo>
                    <a:lnTo>
                      <a:pt x="188" y="19"/>
                    </a:lnTo>
                    <a:lnTo>
                      <a:pt x="183" y="22"/>
                    </a:lnTo>
                    <a:lnTo>
                      <a:pt x="171" y="30"/>
                    </a:lnTo>
                    <a:lnTo>
                      <a:pt x="161" y="38"/>
                    </a:lnTo>
                    <a:lnTo>
                      <a:pt x="133" y="64"/>
                    </a:lnTo>
                    <a:lnTo>
                      <a:pt x="108" y="91"/>
                    </a:lnTo>
                    <a:lnTo>
                      <a:pt x="96" y="104"/>
                    </a:lnTo>
                    <a:lnTo>
                      <a:pt x="85" y="119"/>
                    </a:lnTo>
                    <a:lnTo>
                      <a:pt x="74" y="134"/>
                    </a:lnTo>
                    <a:lnTo>
                      <a:pt x="63" y="150"/>
                    </a:lnTo>
                    <a:lnTo>
                      <a:pt x="55" y="168"/>
                    </a:lnTo>
                    <a:lnTo>
                      <a:pt x="47" y="184"/>
                    </a:lnTo>
                    <a:lnTo>
                      <a:pt x="43" y="189"/>
                    </a:lnTo>
                    <a:lnTo>
                      <a:pt x="40" y="194"/>
                    </a:lnTo>
                    <a:lnTo>
                      <a:pt x="39" y="200"/>
                    </a:lnTo>
                    <a:lnTo>
                      <a:pt x="39" y="203"/>
                    </a:lnTo>
                    <a:lnTo>
                      <a:pt x="36" y="209"/>
                    </a:lnTo>
                    <a:lnTo>
                      <a:pt x="26" y="239"/>
                    </a:lnTo>
                    <a:lnTo>
                      <a:pt x="16" y="271"/>
                    </a:lnTo>
                    <a:lnTo>
                      <a:pt x="15" y="274"/>
                    </a:lnTo>
                    <a:lnTo>
                      <a:pt x="15" y="279"/>
                    </a:lnTo>
                    <a:lnTo>
                      <a:pt x="14" y="282"/>
                    </a:lnTo>
                    <a:lnTo>
                      <a:pt x="12" y="287"/>
                    </a:lnTo>
                    <a:lnTo>
                      <a:pt x="7" y="312"/>
                    </a:lnTo>
                    <a:lnTo>
                      <a:pt x="2" y="337"/>
                    </a:lnTo>
                    <a:lnTo>
                      <a:pt x="0" y="364"/>
                    </a:lnTo>
                    <a:lnTo>
                      <a:pt x="0" y="391"/>
                    </a:lnTo>
                    <a:lnTo>
                      <a:pt x="0" y="398"/>
                    </a:lnTo>
                    <a:lnTo>
                      <a:pt x="1" y="404"/>
                    </a:lnTo>
                    <a:lnTo>
                      <a:pt x="1" y="411"/>
                    </a:lnTo>
                    <a:lnTo>
                      <a:pt x="3" y="418"/>
                    </a:lnTo>
                    <a:lnTo>
                      <a:pt x="7" y="431"/>
                    </a:lnTo>
                    <a:lnTo>
                      <a:pt x="11" y="443"/>
                    </a:lnTo>
                    <a:lnTo>
                      <a:pt x="16" y="456"/>
                    </a:lnTo>
                    <a:lnTo>
                      <a:pt x="20" y="461"/>
                    </a:lnTo>
                    <a:lnTo>
                      <a:pt x="23" y="467"/>
                    </a:lnTo>
                    <a:lnTo>
                      <a:pt x="31" y="477"/>
                    </a:lnTo>
                    <a:lnTo>
                      <a:pt x="41" y="489"/>
                    </a:lnTo>
                    <a:lnTo>
                      <a:pt x="46" y="492"/>
                    </a:lnTo>
                    <a:lnTo>
                      <a:pt x="51" y="497"/>
                    </a:lnTo>
                    <a:lnTo>
                      <a:pt x="62" y="501"/>
                    </a:lnTo>
                    <a:lnTo>
                      <a:pt x="72" y="505"/>
                    </a:lnTo>
                    <a:lnTo>
                      <a:pt x="83" y="509"/>
                    </a:lnTo>
                    <a:lnTo>
                      <a:pt x="94" y="511"/>
                    </a:lnTo>
                    <a:lnTo>
                      <a:pt x="105" y="512"/>
                    </a:lnTo>
                    <a:lnTo>
                      <a:pt x="117" y="512"/>
                    </a:lnTo>
                    <a:lnTo>
                      <a:pt x="128" y="511"/>
                    </a:lnTo>
                    <a:lnTo>
                      <a:pt x="140" y="509"/>
                    </a:lnTo>
                    <a:lnTo>
                      <a:pt x="146" y="507"/>
                    </a:lnTo>
                    <a:lnTo>
                      <a:pt x="149" y="505"/>
                    </a:lnTo>
                    <a:lnTo>
                      <a:pt x="152" y="505"/>
                    </a:lnTo>
                    <a:lnTo>
                      <a:pt x="154" y="504"/>
                    </a:lnTo>
                    <a:lnTo>
                      <a:pt x="157" y="503"/>
                    </a:lnTo>
                    <a:lnTo>
                      <a:pt x="162" y="500"/>
                    </a:lnTo>
                    <a:lnTo>
                      <a:pt x="167" y="498"/>
                    </a:lnTo>
                    <a:lnTo>
                      <a:pt x="173" y="495"/>
                    </a:lnTo>
                    <a:lnTo>
                      <a:pt x="178" y="491"/>
                    </a:lnTo>
                    <a:lnTo>
                      <a:pt x="179" y="490"/>
                    </a:lnTo>
                    <a:lnTo>
                      <a:pt x="180" y="490"/>
                    </a:lnTo>
                    <a:lnTo>
                      <a:pt x="183" y="488"/>
                    </a:lnTo>
                    <a:lnTo>
                      <a:pt x="187" y="484"/>
                    </a:lnTo>
                    <a:lnTo>
                      <a:pt x="193" y="479"/>
                    </a:lnTo>
                    <a:lnTo>
                      <a:pt x="197" y="475"/>
                    </a:lnTo>
                    <a:lnTo>
                      <a:pt x="201" y="470"/>
                    </a:lnTo>
                    <a:lnTo>
                      <a:pt x="205" y="466"/>
                    </a:lnTo>
                    <a:lnTo>
                      <a:pt x="206" y="464"/>
                    </a:lnTo>
                    <a:lnTo>
                      <a:pt x="206" y="463"/>
                    </a:lnTo>
                    <a:lnTo>
                      <a:pt x="207" y="463"/>
                    </a:lnTo>
                    <a:lnTo>
                      <a:pt x="209" y="461"/>
                    </a:lnTo>
                    <a:lnTo>
                      <a:pt x="210" y="458"/>
                    </a:lnTo>
                    <a:lnTo>
                      <a:pt x="211" y="457"/>
                    </a:lnTo>
                    <a:lnTo>
                      <a:pt x="211" y="456"/>
                    </a:lnTo>
                    <a:lnTo>
                      <a:pt x="212" y="456"/>
                    </a:lnTo>
                    <a:lnTo>
                      <a:pt x="215" y="451"/>
                    </a:lnTo>
                    <a:lnTo>
                      <a:pt x="218" y="445"/>
                    </a:lnTo>
                    <a:lnTo>
                      <a:pt x="221" y="441"/>
                    </a:lnTo>
                    <a:lnTo>
                      <a:pt x="225" y="429"/>
                    </a:lnTo>
                    <a:lnTo>
                      <a:pt x="227" y="423"/>
                    </a:lnTo>
                    <a:lnTo>
                      <a:pt x="229" y="418"/>
                    </a:lnTo>
                    <a:lnTo>
                      <a:pt x="229" y="411"/>
                    </a:lnTo>
                    <a:lnTo>
                      <a:pt x="231" y="406"/>
                    </a:lnTo>
                    <a:lnTo>
                      <a:pt x="231" y="399"/>
                    </a:lnTo>
                    <a:lnTo>
                      <a:pt x="231" y="392"/>
                    </a:lnTo>
                    <a:lnTo>
                      <a:pt x="230" y="379"/>
                    </a:lnTo>
                    <a:lnTo>
                      <a:pt x="229" y="372"/>
                    </a:lnTo>
                    <a:lnTo>
                      <a:pt x="229" y="365"/>
                    </a:lnTo>
                    <a:lnTo>
                      <a:pt x="227" y="359"/>
                    </a:lnTo>
                    <a:lnTo>
                      <a:pt x="224" y="353"/>
                    </a:lnTo>
                    <a:lnTo>
                      <a:pt x="222" y="348"/>
                    </a:lnTo>
                    <a:lnTo>
                      <a:pt x="220" y="342"/>
                    </a:lnTo>
                    <a:lnTo>
                      <a:pt x="218" y="330"/>
                    </a:lnTo>
                    <a:lnTo>
                      <a:pt x="217" y="325"/>
                    </a:lnTo>
                    <a:lnTo>
                      <a:pt x="216" y="319"/>
                    </a:lnTo>
                    <a:lnTo>
                      <a:pt x="216" y="313"/>
                    </a:lnTo>
                    <a:lnTo>
                      <a:pt x="217" y="308"/>
                    </a:lnTo>
                    <a:lnTo>
                      <a:pt x="218" y="297"/>
                    </a:lnTo>
                    <a:lnTo>
                      <a:pt x="221" y="288"/>
                    </a:lnTo>
                    <a:lnTo>
                      <a:pt x="224" y="278"/>
                    </a:lnTo>
                    <a:lnTo>
                      <a:pt x="229" y="270"/>
                    </a:lnTo>
                    <a:lnTo>
                      <a:pt x="236" y="262"/>
                    </a:lnTo>
                    <a:lnTo>
                      <a:pt x="243" y="255"/>
                    </a:lnTo>
                    <a:lnTo>
                      <a:pt x="251" y="248"/>
                    </a:lnTo>
                    <a:lnTo>
                      <a:pt x="262" y="243"/>
                    </a:lnTo>
                    <a:lnTo>
                      <a:pt x="270" y="238"/>
                    </a:lnTo>
                    <a:lnTo>
                      <a:pt x="278" y="233"/>
                    </a:lnTo>
                    <a:lnTo>
                      <a:pt x="286" y="227"/>
                    </a:lnTo>
                    <a:lnTo>
                      <a:pt x="294" y="222"/>
                    </a:lnTo>
                    <a:lnTo>
                      <a:pt x="301" y="216"/>
                    </a:lnTo>
                    <a:lnTo>
                      <a:pt x="309" y="210"/>
                    </a:lnTo>
                    <a:lnTo>
                      <a:pt x="312" y="206"/>
                    </a:lnTo>
                    <a:lnTo>
                      <a:pt x="315" y="203"/>
                    </a:lnTo>
                    <a:lnTo>
                      <a:pt x="319" y="199"/>
                    </a:lnTo>
                    <a:lnTo>
                      <a:pt x="322" y="196"/>
                    </a:lnTo>
                    <a:lnTo>
                      <a:pt x="325" y="192"/>
                    </a:lnTo>
                    <a:lnTo>
                      <a:pt x="328" y="189"/>
                    </a:lnTo>
                    <a:lnTo>
                      <a:pt x="331" y="185"/>
                    </a:lnTo>
                    <a:lnTo>
                      <a:pt x="334" y="182"/>
                    </a:lnTo>
                    <a:lnTo>
                      <a:pt x="336" y="177"/>
                    </a:lnTo>
                    <a:lnTo>
                      <a:pt x="340" y="174"/>
                    </a:lnTo>
                    <a:lnTo>
                      <a:pt x="345" y="166"/>
                    </a:lnTo>
                    <a:lnTo>
                      <a:pt x="347" y="161"/>
                    </a:lnTo>
                    <a:lnTo>
                      <a:pt x="349" y="157"/>
                    </a:lnTo>
                    <a:lnTo>
                      <a:pt x="354" y="148"/>
                    </a:lnTo>
                    <a:lnTo>
                      <a:pt x="358" y="140"/>
                    </a:lnTo>
                    <a:lnTo>
                      <a:pt x="362" y="131"/>
                    </a:lnTo>
                    <a:lnTo>
                      <a:pt x="366" y="119"/>
                    </a:lnTo>
                    <a:lnTo>
                      <a:pt x="368" y="107"/>
                    </a:lnTo>
                    <a:lnTo>
                      <a:pt x="368" y="97"/>
                    </a:lnTo>
                    <a:lnTo>
                      <a:pt x="368" y="88"/>
                    </a:lnTo>
                    <a:lnTo>
                      <a:pt x="367" y="78"/>
                    </a:lnTo>
                    <a:lnTo>
                      <a:pt x="365" y="70"/>
                    </a:lnTo>
                    <a:lnTo>
                      <a:pt x="362" y="60"/>
                    </a:lnTo>
                    <a:lnTo>
                      <a:pt x="359" y="51"/>
                    </a:lnTo>
                    <a:lnTo>
                      <a:pt x="354" y="43"/>
                    </a:lnTo>
                    <a:lnTo>
                      <a:pt x="350" y="35"/>
                    </a:lnTo>
                    <a:lnTo>
                      <a:pt x="346" y="29"/>
                    </a:lnTo>
                    <a:lnTo>
                      <a:pt x="341" y="25"/>
                    </a:lnTo>
                    <a:lnTo>
                      <a:pt x="337" y="21"/>
                    </a:lnTo>
                    <a:lnTo>
                      <a:pt x="333" y="17"/>
                    </a:lnTo>
                    <a:lnTo>
                      <a:pt x="327" y="14"/>
                    </a:lnTo>
                    <a:lnTo>
                      <a:pt x="322" y="11"/>
                    </a:lnTo>
                    <a:lnTo>
                      <a:pt x="316" y="9"/>
                    </a:lnTo>
                    <a:lnTo>
                      <a:pt x="310" y="7"/>
                    </a:lnTo>
                    <a:lnTo>
                      <a:pt x="300" y="5"/>
                    </a:lnTo>
                    <a:lnTo>
                      <a:pt x="292" y="3"/>
                    </a:lnTo>
                    <a:lnTo>
                      <a:pt x="282" y="2"/>
                    </a:lnTo>
                    <a:lnTo>
                      <a:pt x="273" y="1"/>
                    </a:lnTo>
                    <a:lnTo>
                      <a:pt x="254" y="0"/>
                    </a:lnTo>
                    <a:lnTo>
                      <a:pt x="244" y="1"/>
                    </a:lnTo>
                    <a:lnTo>
                      <a:pt x="236" y="2"/>
                    </a:lnTo>
                    <a:lnTo>
                      <a:pt x="222" y="6"/>
                    </a:lnTo>
                    <a:lnTo>
                      <a:pt x="208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11"/>
              <p:cNvSpPr>
                <a:spLocks noChangeAspect="1"/>
              </p:cNvSpPr>
              <p:nvPr/>
            </p:nvSpPr>
            <p:spPr bwMode="auto">
              <a:xfrm>
                <a:off x="3743" y="2767"/>
                <a:ext cx="544" cy="306"/>
              </a:xfrm>
              <a:custGeom>
                <a:avLst/>
                <a:gdLst>
                  <a:gd name="T0" fmla="*/ 41 w 544"/>
                  <a:gd name="T1" fmla="*/ 158 h 306"/>
                  <a:gd name="T2" fmla="*/ 58 w 544"/>
                  <a:gd name="T3" fmla="*/ 184 h 306"/>
                  <a:gd name="T4" fmla="*/ 96 w 544"/>
                  <a:gd name="T5" fmla="*/ 230 h 306"/>
                  <a:gd name="T6" fmla="*/ 119 w 544"/>
                  <a:gd name="T7" fmla="*/ 270 h 306"/>
                  <a:gd name="T8" fmla="*/ 126 w 544"/>
                  <a:gd name="T9" fmla="*/ 289 h 306"/>
                  <a:gd name="T10" fmla="*/ 139 w 544"/>
                  <a:gd name="T11" fmla="*/ 296 h 306"/>
                  <a:gd name="T12" fmla="*/ 197 w 544"/>
                  <a:gd name="T13" fmla="*/ 296 h 306"/>
                  <a:gd name="T14" fmla="*/ 343 w 544"/>
                  <a:gd name="T15" fmla="*/ 272 h 306"/>
                  <a:gd name="T16" fmla="*/ 353 w 544"/>
                  <a:gd name="T17" fmla="*/ 284 h 306"/>
                  <a:gd name="T18" fmla="*/ 374 w 544"/>
                  <a:gd name="T19" fmla="*/ 300 h 306"/>
                  <a:gd name="T20" fmla="*/ 395 w 544"/>
                  <a:gd name="T21" fmla="*/ 304 h 306"/>
                  <a:gd name="T22" fmla="*/ 399 w 544"/>
                  <a:gd name="T23" fmla="*/ 299 h 306"/>
                  <a:gd name="T24" fmla="*/ 402 w 544"/>
                  <a:gd name="T25" fmla="*/ 291 h 306"/>
                  <a:gd name="T26" fmla="*/ 401 w 544"/>
                  <a:gd name="T27" fmla="*/ 285 h 306"/>
                  <a:gd name="T28" fmla="*/ 416 w 544"/>
                  <a:gd name="T29" fmla="*/ 265 h 306"/>
                  <a:gd name="T30" fmla="*/ 445 w 544"/>
                  <a:gd name="T31" fmla="*/ 291 h 306"/>
                  <a:gd name="T32" fmla="*/ 481 w 544"/>
                  <a:gd name="T33" fmla="*/ 303 h 306"/>
                  <a:gd name="T34" fmla="*/ 484 w 544"/>
                  <a:gd name="T35" fmla="*/ 301 h 306"/>
                  <a:gd name="T36" fmla="*/ 487 w 544"/>
                  <a:gd name="T37" fmla="*/ 299 h 306"/>
                  <a:gd name="T38" fmla="*/ 490 w 544"/>
                  <a:gd name="T39" fmla="*/ 294 h 306"/>
                  <a:gd name="T40" fmla="*/ 490 w 544"/>
                  <a:gd name="T41" fmla="*/ 290 h 306"/>
                  <a:gd name="T42" fmla="*/ 484 w 544"/>
                  <a:gd name="T43" fmla="*/ 273 h 306"/>
                  <a:gd name="T44" fmla="*/ 464 w 544"/>
                  <a:gd name="T45" fmla="*/ 251 h 306"/>
                  <a:gd name="T46" fmla="*/ 458 w 544"/>
                  <a:gd name="T47" fmla="*/ 245 h 306"/>
                  <a:gd name="T48" fmla="*/ 495 w 544"/>
                  <a:gd name="T49" fmla="*/ 256 h 306"/>
                  <a:gd name="T50" fmla="*/ 514 w 544"/>
                  <a:gd name="T51" fmla="*/ 268 h 306"/>
                  <a:gd name="T52" fmla="*/ 527 w 544"/>
                  <a:gd name="T53" fmla="*/ 272 h 306"/>
                  <a:gd name="T54" fmla="*/ 540 w 544"/>
                  <a:gd name="T55" fmla="*/ 267 h 306"/>
                  <a:gd name="T56" fmla="*/ 544 w 544"/>
                  <a:gd name="T57" fmla="*/ 256 h 306"/>
                  <a:gd name="T58" fmla="*/ 531 w 544"/>
                  <a:gd name="T59" fmla="*/ 236 h 306"/>
                  <a:gd name="T60" fmla="*/ 513 w 544"/>
                  <a:gd name="T61" fmla="*/ 219 h 306"/>
                  <a:gd name="T62" fmla="*/ 490 w 544"/>
                  <a:gd name="T63" fmla="*/ 207 h 306"/>
                  <a:gd name="T64" fmla="*/ 463 w 544"/>
                  <a:gd name="T65" fmla="*/ 203 h 306"/>
                  <a:gd name="T66" fmla="*/ 386 w 544"/>
                  <a:gd name="T67" fmla="*/ 216 h 306"/>
                  <a:gd name="T68" fmla="*/ 329 w 544"/>
                  <a:gd name="T69" fmla="*/ 234 h 306"/>
                  <a:gd name="T70" fmla="*/ 313 w 544"/>
                  <a:gd name="T71" fmla="*/ 239 h 306"/>
                  <a:gd name="T72" fmla="*/ 261 w 544"/>
                  <a:gd name="T73" fmla="*/ 248 h 306"/>
                  <a:gd name="T74" fmla="*/ 214 w 544"/>
                  <a:gd name="T75" fmla="*/ 248 h 306"/>
                  <a:gd name="T76" fmla="*/ 198 w 544"/>
                  <a:gd name="T77" fmla="*/ 247 h 306"/>
                  <a:gd name="T78" fmla="*/ 165 w 544"/>
                  <a:gd name="T79" fmla="*/ 226 h 306"/>
                  <a:gd name="T80" fmla="*/ 131 w 544"/>
                  <a:gd name="T81" fmla="*/ 186 h 306"/>
                  <a:gd name="T82" fmla="*/ 106 w 544"/>
                  <a:gd name="T83" fmla="*/ 141 h 306"/>
                  <a:gd name="T84" fmla="*/ 86 w 544"/>
                  <a:gd name="T85" fmla="*/ 54 h 306"/>
                  <a:gd name="T86" fmla="*/ 76 w 544"/>
                  <a:gd name="T87" fmla="*/ 33 h 306"/>
                  <a:gd name="T88" fmla="*/ 60 w 544"/>
                  <a:gd name="T89" fmla="*/ 16 h 306"/>
                  <a:gd name="T90" fmla="*/ 35 w 544"/>
                  <a:gd name="T91" fmla="*/ 3 h 306"/>
                  <a:gd name="T92" fmla="*/ 14 w 544"/>
                  <a:gd name="T93" fmla="*/ 2 h 306"/>
                  <a:gd name="T94" fmla="*/ 7 w 544"/>
                  <a:gd name="T95" fmla="*/ 21 h 306"/>
                  <a:gd name="T96" fmla="*/ 1 w 544"/>
                  <a:gd name="T97" fmla="*/ 44 h 306"/>
                  <a:gd name="T98" fmla="*/ 0 w 544"/>
                  <a:gd name="T99" fmla="*/ 73 h 306"/>
                  <a:gd name="T100" fmla="*/ 14 w 544"/>
                  <a:gd name="T101" fmla="*/ 114 h 3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44"/>
                  <a:gd name="T154" fmla="*/ 0 h 306"/>
                  <a:gd name="T155" fmla="*/ 544 w 544"/>
                  <a:gd name="T156" fmla="*/ 306 h 3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44" h="306">
                    <a:moveTo>
                      <a:pt x="32" y="138"/>
                    </a:moveTo>
                    <a:lnTo>
                      <a:pt x="34" y="145"/>
                    </a:lnTo>
                    <a:lnTo>
                      <a:pt x="37" y="152"/>
                    </a:lnTo>
                    <a:lnTo>
                      <a:pt x="41" y="158"/>
                    </a:lnTo>
                    <a:lnTo>
                      <a:pt x="45" y="165"/>
                    </a:lnTo>
                    <a:lnTo>
                      <a:pt x="49" y="171"/>
                    </a:lnTo>
                    <a:lnTo>
                      <a:pt x="53" y="178"/>
                    </a:lnTo>
                    <a:lnTo>
                      <a:pt x="58" y="184"/>
                    </a:lnTo>
                    <a:lnTo>
                      <a:pt x="64" y="190"/>
                    </a:lnTo>
                    <a:lnTo>
                      <a:pt x="76" y="203"/>
                    </a:lnTo>
                    <a:lnTo>
                      <a:pt x="86" y="216"/>
                    </a:lnTo>
                    <a:lnTo>
                      <a:pt x="96" y="230"/>
                    </a:lnTo>
                    <a:lnTo>
                      <a:pt x="106" y="245"/>
                    </a:lnTo>
                    <a:lnTo>
                      <a:pt x="111" y="253"/>
                    </a:lnTo>
                    <a:lnTo>
                      <a:pt x="115" y="262"/>
                    </a:lnTo>
                    <a:lnTo>
                      <a:pt x="119" y="270"/>
                    </a:lnTo>
                    <a:lnTo>
                      <a:pt x="121" y="279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6" y="289"/>
                    </a:lnTo>
                    <a:lnTo>
                      <a:pt x="128" y="292"/>
                    </a:lnTo>
                    <a:lnTo>
                      <a:pt x="131" y="293"/>
                    </a:lnTo>
                    <a:lnTo>
                      <a:pt x="134" y="295"/>
                    </a:lnTo>
                    <a:lnTo>
                      <a:pt x="139" y="296"/>
                    </a:lnTo>
                    <a:lnTo>
                      <a:pt x="143" y="297"/>
                    </a:lnTo>
                    <a:lnTo>
                      <a:pt x="164" y="298"/>
                    </a:lnTo>
                    <a:lnTo>
                      <a:pt x="186" y="298"/>
                    </a:lnTo>
                    <a:lnTo>
                      <a:pt x="197" y="296"/>
                    </a:lnTo>
                    <a:lnTo>
                      <a:pt x="207" y="296"/>
                    </a:lnTo>
                    <a:lnTo>
                      <a:pt x="229" y="292"/>
                    </a:lnTo>
                    <a:lnTo>
                      <a:pt x="285" y="283"/>
                    </a:lnTo>
                    <a:lnTo>
                      <a:pt x="343" y="272"/>
                    </a:lnTo>
                    <a:lnTo>
                      <a:pt x="346" y="275"/>
                    </a:lnTo>
                    <a:lnTo>
                      <a:pt x="348" y="277"/>
                    </a:lnTo>
                    <a:lnTo>
                      <a:pt x="350" y="278"/>
                    </a:lnTo>
                    <a:lnTo>
                      <a:pt x="353" y="284"/>
                    </a:lnTo>
                    <a:lnTo>
                      <a:pt x="359" y="289"/>
                    </a:lnTo>
                    <a:lnTo>
                      <a:pt x="363" y="293"/>
                    </a:lnTo>
                    <a:lnTo>
                      <a:pt x="368" y="298"/>
                    </a:lnTo>
                    <a:lnTo>
                      <a:pt x="374" y="300"/>
                    </a:lnTo>
                    <a:lnTo>
                      <a:pt x="380" y="303"/>
                    </a:lnTo>
                    <a:lnTo>
                      <a:pt x="385" y="305"/>
                    </a:lnTo>
                    <a:lnTo>
                      <a:pt x="392" y="306"/>
                    </a:lnTo>
                    <a:lnTo>
                      <a:pt x="395" y="304"/>
                    </a:lnTo>
                    <a:lnTo>
                      <a:pt x="397" y="302"/>
                    </a:lnTo>
                    <a:lnTo>
                      <a:pt x="398" y="300"/>
                    </a:lnTo>
                    <a:lnTo>
                      <a:pt x="398" y="299"/>
                    </a:lnTo>
                    <a:lnTo>
                      <a:pt x="399" y="299"/>
                    </a:lnTo>
                    <a:lnTo>
                      <a:pt x="401" y="298"/>
                    </a:lnTo>
                    <a:lnTo>
                      <a:pt x="402" y="294"/>
                    </a:lnTo>
                    <a:lnTo>
                      <a:pt x="402" y="292"/>
                    </a:lnTo>
                    <a:lnTo>
                      <a:pt x="402" y="291"/>
                    </a:lnTo>
                    <a:lnTo>
                      <a:pt x="402" y="290"/>
                    </a:lnTo>
                    <a:lnTo>
                      <a:pt x="402" y="289"/>
                    </a:lnTo>
                    <a:lnTo>
                      <a:pt x="401" y="285"/>
                    </a:lnTo>
                    <a:lnTo>
                      <a:pt x="398" y="280"/>
                    </a:lnTo>
                    <a:lnTo>
                      <a:pt x="396" y="275"/>
                    </a:lnTo>
                    <a:lnTo>
                      <a:pt x="389" y="265"/>
                    </a:lnTo>
                    <a:lnTo>
                      <a:pt x="416" y="265"/>
                    </a:lnTo>
                    <a:lnTo>
                      <a:pt x="422" y="272"/>
                    </a:lnTo>
                    <a:lnTo>
                      <a:pt x="430" y="279"/>
                    </a:lnTo>
                    <a:lnTo>
                      <a:pt x="437" y="285"/>
                    </a:lnTo>
                    <a:lnTo>
                      <a:pt x="445" y="291"/>
                    </a:lnTo>
                    <a:lnTo>
                      <a:pt x="454" y="294"/>
                    </a:lnTo>
                    <a:lnTo>
                      <a:pt x="463" y="298"/>
                    </a:lnTo>
                    <a:lnTo>
                      <a:pt x="472" y="301"/>
                    </a:lnTo>
                    <a:lnTo>
                      <a:pt x="481" y="303"/>
                    </a:lnTo>
                    <a:lnTo>
                      <a:pt x="482" y="303"/>
                    </a:lnTo>
                    <a:lnTo>
                      <a:pt x="482" y="302"/>
                    </a:lnTo>
                    <a:lnTo>
                      <a:pt x="484" y="301"/>
                    </a:lnTo>
                    <a:lnTo>
                      <a:pt x="485" y="300"/>
                    </a:lnTo>
                    <a:lnTo>
                      <a:pt x="487" y="299"/>
                    </a:lnTo>
                    <a:lnTo>
                      <a:pt x="487" y="298"/>
                    </a:lnTo>
                    <a:lnTo>
                      <a:pt x="489" y="297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1" y="291"/>
                    </a:lnTo>
                    <a:lnTo>
                      <a:pt x="490" y="290"/>
                    </a:lnTo>
                    <a:lnTo>
                      <a:pt x="490" y="289"/>
                    </a:lnTo>
                    <a:lnTo>
                      <a:pt x="490" y="287"/>
                    </a:lnTo>
                    <a:lnTo>
                      <a:pt x="487" y="280"/>
                    </a:lnTo>
                    <a:lnTo>
                      <a:pt x="484" y="273"/>
                    </a:lnTo>
                    <a:lnTo>
                      <a:pt x="480" y="267"/>
                    </a:lnTo>
                    <a:lnTo>
                      <a:pt x="475" y="261"/>
                    </a:lnTo>
                    <a:lnTo>
                      <a:pt x="470" y="256"/>
                    </a:lnTo>
                    <a:lnTo>
                      <a:pt x="464" y="251"/>
                    </a:lnTo>
                    <a:lnTo>
                      <a:pt x="458" y="247"/>
                    </a:lnTo>
                    <a:lnTo>
                      <a:pt x="451" y="243"/>
                    </a:lnTo>
                    <a:lnTo>
                      <a:pt x="454" y="243"/>
                    </a:lnTo>
                    <a:lnTo>
                      <a:pt x="458" y="245"/>
                    </a:lnTo>
                    <a:lnTo>
                      <a:pt x="466" y="249"/>
                    </a:lnTo>
                    <a:lnTo>
                      <a:pt x="476" y="252"/>
                    </a:lnTo>
                    <a:lnTo>
                      <a:pt x="486" y="255"/>
                    </a:lnTo>
                    <a:lnTo>
                      <a:pt x="495" y="256"/>
                    </a:lnTo>
                    <a:lnTo>
                      <a:pt x="498" y="258"/>
                    </a:lnTo>
                    <a:lnTo>
                      <a:pt x="509" y="262"/>
                    </a:lnTo>
                    <a:lnTo>
                      <a:pt x="512" y="265"/>
                    </a:lnTo>
                    <a:lnTo>
                      <a:pt x="514" y="268"/>
                    </a:lnTo>
                    <a:lnTo>
                      <a:pt x="516" y="270"/>
                    </a:lnTo>
                    <a:lnTo>
                      <a:pt x="518" y="270"/>
                    </a:lnTo>
                    <a:lnTo>
                      <a:pt x="522" y="272"/>
                    </a:lnTo>
                    <a:lnTo>
                      <a:pt x="527" y="272"/>
                    </a:lnTo>
                    <a:lnTo>
                      <a:pt x="534" y="272"/>
                    </a:lnTo>
                    <a:lnTo>
                      <a:pt x="536" y="270"/>
                    </a:lnTo>
                    <a:lnTo>
                      <a:pt x="538" y="269"/>
                    </a:lnTo>
                    <a:lnTo>
                      <a:pt x="540" y="267"/>
                    </a:lnTo>
                    <a:lnTo>
                      <a:pt x="543" y="265"/>
                    </a:lnTo>
                    <a:lnTo>
                      <a:pt x="544" y="262"/>
                    </a:lnTo>
                    <a:lnTo>
                      <a:pt x="544" y="259"/>
                    </a:lnTo>
                    <a:lnTo>
                      <a:pt x="544" y="256"/>
                    </a:lnTo>
                    <a:lnTo>
                      <a:pt x="543" y="254"/>
                    </a:lnTo>
                    <a:lnTo>
                      <a:pt x="539" y="248"/>
                    </a:lnTo>
                    <a:lnTo>
                      <a:pt x="536" y="242"/>
                    </a:lnTo>
                    <a:lnTo>
                      <a:pt x="531" y="236"/>
                    </a:lnTo>
                    <a:lnTo>
                      <a:pt x="527" y="231"/>
                    </a:lnTo>
                    <a:lnTo>
                      <a:pt x="523" y="227"/>
                    </a:lnTo>
                    <a:lnTo>
                      <a:pt x="518" y="222"/>
                    </a:lnTo>
                    <a:lnTo>
                      <a:pt x="513" y="219"/>
                    </a:lnTo>
                    <a:lnTo>
                      <a:pt x="508" y="215"/>
                    </a:lnTo>
                    <a:lnTo>
                      <a:pt x="502" y="212"/>
                    </a:lnTo>
                    <a:lnTo>
                      <a:pt x="496" y="210"/>
                    </a:lnTo>
                    <a:lnTo>
                      <a:pt x="490" y="207"/>
                    </a:lnTo>
                    <a:lnTo>
                      <a:pt x="484" y="206"/>
                    </a:lnTo>
                    <a:lnTo>
                      <a:pt x="477" y="204"/>
                    </a:lnTo>
                    <a:lnTo>
                      <a:pt x="470" y="203"/>
                    </a:lnTo>
                    <a:lnTo>
                      <a:pt x="463" y="203"/>
                    </a:lnTo>
                    <a:lnTo>
                      <a:pt x="455" y="203"/>
                    </a:lnTo>
                    <a:lnTo>
                      <a:pt x="439" y="204"/>
                    </a:lnTo>
                    <a:lnTo>
                      <a:pt x="424" y="206"/>
                    </a:lnTo>
                    <a:lnTo>
                      <a:pt x="386" y="216"/>
                    </a:lnTo>
                    <a:lnTo>
                      <a:pt x="367" y="222"/>
                    </a:lnTo>
                    <a:lnTo>
                      <a:pt x="348" y="228"/>
                    </a:lnTo>
                    <a:lnTo>
                      <a:pt x="331" y="234"/>
                    </a:lnTo>
                    <a:lnTo>
                      <a:pt x="329" y="234"/>
                    </a:lnTo>
                    <a:lnTo>
                      <a:pt x="328" y="235"/>
                    </a:lnTo>
                    <a:lnTo>
                      <a:pt x="325" y="235"/>
                    </a:lnTo>
                    <a:lnTo>
                      <a:pt x="322" y="236"/>
                    </a:lnTo>
                    <a:lnTo>
                      <a:pt x="313" y="239"/>
                    </a:lnTo>
                    <a:lnTo>
                      <a:pt x="296" y="242"/>
                    </a:lnTo>
                    <a:lnTo>
                      <a:pt x="287" y="244"/>
                    </a:lnTo>
                    <a:lnTo>
                      <a:pt x="279" y="246"/>
                    </a:lnTo>
                    <a:lnTo>
                      <a:pt x="261" y="248"/>
                    </a:lnTo>
                    <a:lnTo>
                      <a:pt x="243" y="249"/>
                    </a:lnTo>
                    <a:lnTo>
                      <a:pt x="225" y="249"/>
                    </a:lnTo>
                    <a:lnTo>
                      <a:pt x="216" y="249"/>
                    </a:lnTo>
                    <a:lnTo>
                      <a:pt x="214" y="248"/>
                    </a:lnTo>
                    <a:lnTo>
                      <a:pt x="213" y="248"/>
                    </a:lnTo>
                    <a:lnTo>
                      <a:pt x="211" y="248"/>
                    </a:lnTo>
                    <a:lnTo>
                      <a:pt x="207" y="248"/>
                    </a:lnTo>
                    <a:lnTo>
                      <a:pt x="198" y="247"/>
                    </a:lnTo>
                    <a:lnTo>
                      <a:pt x="191" y="244"/>
                    </a:lnTo>
                    <a:lnTo>
                      <a:pt x="183" y="241"/>
                    </a:lnTo>
                    <a:lnTo>
                      <a:pt x="177" y="235"/>
                    </a:lnTo>
                    <a:lnTo>
                      <a:pt x="165" y="226"/>
                    </a:lnTo>
                    <a:lnTo>
                      <a:pt x="154" y="215"/>
                    </a:lnTo>
                    <a:lnTo>
                      <a:pt x="144" y="204"/>
                    </a:lnTo>
                    <a:lnTo>
                      <a:pt x="135" y="192"/>
                    </a:lnTo>
                    <a:lnTo>
                      <a:pt x="131" y="186"/>
                    </a:lnTo>
                    <a:lnTo>
                      <a:pt x="127" y="180"/>
                    </a:lnTo>
                    <a:lnTo>
                      <a:pt x="120" y="167"/>
                    </a:lnTo>
                    <a:lnTo>
                      <a:pt x="113" y="154"/>
                    </a:lnTo>
                    <a:lnTo>
                      <a:pt x="106" y="141"/>
                    </a:lnTo>
                    <a:lnTo>
                      <a:pt x="103" y="118"/>
                    </a:lnTo>
                    <a:lnTo>
                      <a:pt x="99" y="96"/>
                    </a:lnTo>
                    <a:lnTo>
                      <a:pt x="92" y="75"/>
                    </a:lnTo>
                    <a:lnTo>
                      <a:pt x="86" y="54"/>
                    </a:lnTo>
                    <a:lnTo>
                      <a:pt x="84" y="48"/>
                    </a:lnTo>
                    <a:lnTo>
                      <a:pt x="81" y="43"/>
                    </a:lnTo>
                    <a:lnTo>
                      <a:pt x="78" y="37"/>
                    </a:lnTo>
                    <a:lnTo>
                      <a:pt x="76" y="33"/>
                    </a:lnTo>
                    <a:lnTo>
                      <a:pt x="72" y="28"/>
                    </a:lnTo>
                    <a:lnTo>
                      <a:pt x="69" y="23"/>
                    </a:lnTo>
                    <a:lnTo>
                      <a:pt x="64" y="20"/>
                    </a:lnTo>
                    <a:lnTo>
                      <a:pt x="60" y="16"/>
                    </a:lnTo>
                    <a:lnTo>
                      <a:pt x="56" y="13"/>
                    </a:lnTo>
                    <a:lnTo>
                      <a:pt x="51" y="10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9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9" y="8"/>
                    </a:lnTo>
                    <a:lnTo>
                      <a:pt x="8" y="13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5" y="28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87"/>
                    </a:lnTo>
                    <a:lnTo>
                      <a:pt x="7" y="100"/>
                    </a:lnTo>
                    <a:lnTo>
                      <a:pt x="10" y="107"/>
                    </a:lnTo>
                    <a:lnTo>
                      <a:pt x="14" y="114"/>
                    </a:lnTo>
                    <a:lnTo>
                      <a:pt x="21" y="126"/>
                    </a:lnTo>
                    <a:lnTo>
                      <a:pt x="26" y="132"/>
                    </a:lnTo>
                    <a:lnTo>
                      <a:pt x="32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12"/>
              <p:cNvSpPr>
                <a:spLocks noChangeAspect="1"/>
              </p:cNvSpPr>
              <p:nvPr/>
            </p:nvSpPr>
            <p:spPr bwMode="auto">
              <a:xfrm>
                <a:off x="2836" y="3137"/>
                <a:ext cx="760" cy="438"/>
              </a:xfrm>
              <a:custGeom>
                <a:avLst/>
                <a:gdLst>
                  <a:gd name="T0" fmla="*/ 753 w 760"/>
                  <a:gd name="T1" fmla="*/ 23 h 438"/>
                  <a:gd name="T2" fmla="*/ 731 w 760"/>
                  <a:gd name="T3" fmla="*/ 4 h 438"/>
                  <a:gd name="T4" fmla="*/ 704 w 760"/>
                  <a:gd name="T5" fmla="*/ 0 h 438"/>
                  <a:gd name="T6" fmla="*/ 659 w 760"/>
                  <a:gd name="T7" fmla="*/ 16 h 438"/>
                  <a:gd name="T8" fmla="*/ 632 w 760"/>
                  <a:gd name="T9" fmla="*/ 46 h 438"/>
                  <a:gd name="T10" fmla="*/ 576 w 760"/>
                  <a:gd name="T11" fmla="*/ 208 h 438"/>
                  <a:gd name="T12" fmla="*/ 532 w 760"/>
                  <a:gd name="T13" fmla="*/ 313 h 438"/>
                  <a:gd name="T14" fmla="*/ 517 w 760"/>
                  <a:gd name="T15" fmla="*/ 341 h 438"/>
                  <a:gd name="T16" fmla="*/ 499 w 760"/>
                  <a:gd name="T17" fmla="*/ 357 h 438"/>
                  <a:gd name="T18" fmla="*/ 484 w 760"/>
                  <a:gd name="T19" fmla="*/ 364 h 438"/>
                  <a:gd name="T20" fmla="*/ 467 w 760"/>
                  <a:gd name="T21" fmla="*/ 364 h 438"/>
                  <a:gd name="T22" fmla="*/ 432 w 760"/>
                  <a:gd name="T23" fmla="*/ 330 h 438"/>
                  <a:gd name="T24" fmla="*/ 378 w 760"/>
                  <a:gd name="T25" fmla="*/ 283 h 438"/>
                  <a:gd name="T26" fmla="*/ 322 w 760"/>
                  <a:gd name="T27" fmla="*/ 250 h 438"/>
                  <a:gd name="T28" fmla="*/ 292 w 760"/>
                  <a:gd name="T29" fmla="*/ 224 h 438"/>
                  <a:gd name="T30" fmla="*/ 262 w 760"/>
                  <a:gd name="T31" fmla="*/ 182 h 438"/>
                  <a:gd name="T32" fmla="*/ 246 w 760"/>
                  <a:gd name="T33" fmla="*/ 126 h 438"/>
                  <a:gd name="T34" fmla="*/ 231 w 760"/>
                  <a:gd name="T35" fmla="*/ 97 h 438"/>
                  <a:gd name="T36" fmla="*/ 196 w 760"/>
                  <a:gd name="T37" fmla="*/ 89 h 438"/>
                  <a:gd name="T38" fmla="*/ 164 w 760"/>
                  <a:gd name="T39" fmla="*/ 111 h 438"/>
                  <a:gd name="T40" fmla="*/ 106 w 760"/>
                  <a:gd name="T41" fmla="*/ 174 h 438"/>
                  <a:gd name="T42" fmla="*/ 66 w 760"/>
                  <a:gd name="T43" fmla="*/ 208 h 438"/>
                  <a:gd name="T44" fmla="*/ 47 w 760"/>
                  <a:gd name="T45" fmla="*/ 219 h 438"/>
                  <a:gd name="T46" fmla="*/ 32 w 760"/>
                  <a:gd name="T47" fmla="*/ 225 h 438"/>
                  <a:gd name="T48" fmla="*/ 13 w 760"/>
                  <a:gd name="T49" fmla="*/ 237 h 438"/>
                  <a:gd name="T50" fmla="*/ 2 w 760"/>
                  <a:gd name="T51" fmla="*/ 269 h 438"/>
                  <a:gd name="T52" fmla="*/ 4 w 760"/>
                  <a:gd name="T53" fmla="*/ 314 h 438"/>
                  <a:gd name="T54" fmla="*/ 15 w 760"/>
                  <a:gd name="T55" fmla="*/ 336 h 438"/>
                  <a:gd name="T56" fmla="*/ 38 w 760"/>
                  <a:gd name="T57" fmla="*/ 352 h 438"/>
                  <a:gd name="T58" fmla="*/ 63 w 760"/>
                  <a:gd name="T59" fmla="*/ 356 h 438"/>
                  <a:gd name="T60" fmla="*/ 88 w 760"/>
                  <a:gd name="T61" fmla="*/ 344 h 438"/>
                  <a:gd name="T62" fmla="*/ 89 w 760"/>
                  <a:gd name="T63" fmla="*/ 341 h 438"/>
                  <a:gd name="T64" fmla="*/ 129 w 760"/>
                  <a:gd name="T65" fmla="*/ 258 h 438"/>
                  <a:gd name="T66" fmla="*/ 140 w 760"/>
                  <a:gd name="T67" fmla="*/ 239 h 438"/>
                  <a:gd name="T68" fmla="*/ 169 w 760"/>
                  <a:gd name="T69" fmla="*/ 204 h 438"/>
                  <a:gd name="T70" fmla="*/ 222 w 760"/>
                  <a:gd name="T71" fmla="*/ 234 h 438"/>
                  <a:gd name="T72" fmla="*/ 294 w 760"/>
                  <a:gd name="T73" fmla="*/ 334 h 438"/>
                  <a:gd name="T74" fmla="*/ 338 w 760"/>
                  <a:gd name="T75" fmla="*/ 381 h 438"/>
                  <a:gd name="T76" fmla="*/ 387 w 760"/>
                  <a:gd name="T77" fmla="*/ 412 h 438"/>
                  <a:gd name="T78" fmla="*/ 457 w 760"/>
                  <a:gd name="T79" fmla="*/ 435 h 438"/>
                  <a:gd name="T80" fmla="*/ 501 w 760"/>
                  <a:gd name="T81" fmla="*/ 435 h 438"/>
                  <a:gd name="T82" fmla="*/ 529 w 760"/>
                  <a:gd name="T83" fmla="*/ 426 h 438"/>
                  <a:gd name="T84" fmla="*/ 542 w 760"/>
                  <a:gd name="T85" fmla="*/ 419 h 438"/>
                  <a:gd name="T86" fmla="*/ 588 w 760"/>
                  <a:gd name="T87" fmla="*/ 377 h 438"/>
                  <a:gd name="T88" fmla="*/ 623 w 760"/>
                  <a:gd name="T89" fmla="*/ 332 h 438"/>
                  <a:gd name="T90" fmla="*/ 666 w 760"/>
                  <a:gd name="T91" fmla="*/ 264 h 438"/>
                  <a:gd name="T92" fmla="*/ 687 w 760"/>
                  <a:gd name="T93" fmla="*/ 224 h 438"/>
                  <a:gd name="T94" fmla="*/ 730 w 760"/>
                  <a:gd name="T95" fmla="*/ 159 h 438"/>
                  <a:gd name="T96" fmla="*/ 733 w 760"/>
                  <a:gd name="T97" fmla="*/ 157 h 438"/>
                  <a:gd name="T98" fmla="*/ 749 w 760"/>
                  <a:gd name="T99" fmla="*/ 123 h 438"/>
                  <a:gd name="T100" fmla="*/ 751 w 760"/>
                  <a:gd name="T101" fmla="*/ 113 h 438"/>
                  <a:gd name="T102" fmla="*/ 758 w 760"/>
                  <a:gd name="T103" fmla="*/ 79 h 438"/>
                  <a:gd name="T104" fmla="*/ 760 w 760"/>
                  <a:gd name="T105" fmla="*/ 59 h 43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60"/>
                  <a:gd name="T160" fmla="*/ 0 h 438"/>
                  <a:gd name="T161" fmla="*/ 760 w 760"/>
                  <a:gd name="T162" fmla="*/ 438 h 43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60" h="438">
                    <a:moveTo>
                      <a:pt x="759" y="39"/>
                    </a:moveTo>
                    <a:lnTo>
                      <a:pt x="757" y="34"/>
                    </a:lnTo>
                    <a:lnTo>
                      <a:pt x="756" y="30"/>
                    </a:lnTo>
                    <a:lnTo>
                      <a:pt x="755" y="26"/>
                    </a:lnTo>
                    <a:lnTo>
                      <a:pt x="753" y="23"/>
                    </a:lnTo>
                    <a:lnTo>
                      <a:pt x="749" y="16"/>
                    </a:lnTo>
                    <a:lnTo>
                      <a:pt x="744" y="11"/>
                    </a:lnTo>
                    <a:lnTo>
                      <a:pt x="737" y="6"/>
                    </a:lnTo>
                    <a:lnTo>
                      <a:pt x="734" y="4"/>
                    </a:lnTo>
                    <a:lnTo>
                      <a:pt x="731" y="4"/>
                    </a:lnTo>
                    <a:lnTo>
                      <a:pt x="727" y="2"/>
                    </a:lnTo>
                    <a:lnTo>
                      <a:pt x="723" y="1"/>
                    </a:lnTo>
                    <a:lnTo>
                      <a:pt x="719" y="0"/>
                    </a:lnTo>
                    <a:lnTo>
                      <a:pt x="714" y="0"/>
                    </a:lnTo>
                    <a:lnTo>
                      <a:pt x="704" y="0"/>
                    </a:lnTo>
                    <a:lnTo>
                      <a:pt x="694" y="2"/>
                    </a:lnTo>
                    <a:lnTo>
                      <a:pt x="685" y="4"/>
                    </a:lnTo>
                    <a:lnTo>
                      <a:pt x="676" y="7"/>
                    </a:lnTo>
                    <a:lnTo>
                      <a:pt x="668" y="11"/>
                    </a:lnTo>
                    <a:lnTo>
                      <a:pt x="659" y="16"/>
                    </a:lnTo>
                    <a:lnTo>
                      <a:pt x="652" y="21"/>
                    </a:lnTo>
                    <a:lnTo>
                      <a:pt x="645" y="29"/>
                    </a:lnTo>
                    <a:lnTo>
                      <a:pt x="640" y="34"/>
                    </a:lnTo>
                    <a:lnTo>
                      <a:pt x="636" y="40"/>
                    </a:lnTo>
                    <a:lnTo>
                      <a:pt x="632" y="46"/>
                    </a:lnTo>
                    <a:lnTo>
                      <a:pt x="630" y="53"/>
                    </a:lnTo>
                    <a:lnTo>
                      <a:pt x="617" y="88"/>
                    </a:lnTo>
                    <a:lnTo>
                      <a:pt x="605" y="123"/>
                    </a:lnTo>
                    <a:lnTo>
                      <a:pt x="591" y="166"/>
                    </a:lnTo>
                    <a:lnTo>
                      <a:pt x="576" y="208"/>
                    </a:lnTo>
                    <a:lnTo>
                      <a:pt x="553" y="269"/>
                    </a:lnTo>
                    <a:lnTo>
                      <a:pt x="545" y="287"/>
                    </a:lnTo>
                    <a:lnTo>
                      <a:pt x="541" y="296"/>
                    </a:lnTo>
                    <a:lnTo>
                      <a:pt x="538" y="305"/>
                    </a:lnTo>
                    <a:lnTo>
                      <a:pt x="532" y="313"/>
                    </a:lnTo>
                    <a:lnTo>
                      <a:pt x="531" y="317"/>
                    </a:lnTo>
                    <a:lnTo>
                      <a:pt x="528" y="321"/>
                    </a:lnTo>
                    <a:lnTo>
                      <a:pt x="518" y="339"/>
                    </a:lnTo>
                    <a:lnTo>
                      <a:pt x="517" y="339"/>
                    </a:lnTo>
                    <a:lnTo>
                      <a:pt x="517" y="341"/>
                    </a:lnTo>
                    <a:lnTo>
                      <a:pt x="516" y="343"/>
                    </a:lnTo>
                    <a:lnTo>
                      <a:pt x="513" y="346"/>
                    </a:lnTo>
                    <a:lnTo>
                      <a:pt x="510" y="350"/>
                    </a:lnTo>
                    <a:lnTo>
                      <a:pt x="506" y="353"/>
                    </a:lnTo>
                    <a:lnTo>
                      <a:pt x="499" y="357"/>
                    </a:lnTo>
                    <a:lnTo>
                      <a:pt x="496" y="360"/>
                    </a:lnTo>
                    <a:lnTo>
                      <a:pt x="492" y="362"/>
                    </a:lnTo>
                    <a:lnTo>
                      <a:pt x="488" y="363"/>
                    </a:lnTo>
                    <a:lnTo>
                      <a:pt x="486" y="364"/>
                    </a:lnTo>
                    <a:lnTo>
                      <a:pt x="484" y="364"/>
                    </a:lnTo>
                    <a:lnTo>
                      <a:pt x="475" y="364"/>
                    </a:lnTo>
                    <a:lnTo>
                      <a:pt x="473" y="364"/>
                    </a:lnTo>
                    <a:lnTo>
                      <a:pt x="471" y="364"/>
                    </a:lnTo>
                    <a:lnTo>
                      <a:pt x="467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45" y="346"/>
                    </a:lnTo>
                    <a:lnTo>
                      <a:pt x="438" y="338"/>
                    </a:lnTo>
                    <a:lnTo>
                      <a:pt x="432" y="330"/>
                    </a:lnTo>
                    <a:lnTo>
                      <a:pt x="424" y="323"/>
                    </a:lnTo>
                    <a:lnTo>
                      <a:pt x="417" y="316"/>
                    </a:lnTo>
                    <a:lnTo>
                      <a:pt x="402" y="302"/>
                    </a:lnTo>
                    <a:lnTo>
                      <a:pt x="386" y="289"/>
                    </a:lnTo>
                    <a:lnTo>
                      <a:pt x="378" y="283"/>
                    </a:lnTo>
                    <a:lnTo>
                      <a:pt x="370" y="278"/>
                    </a:lnTo>
                    <a:lnTo>
                      <a:pt x="353" y="266"/>
                    </a:lnTo>
                    <a:lnTo>
                      <a:pt x="344" y="262"/>
                    </a:lnTo>
                    <a:lnTo>
                      <a:pt x="335" y="257"/>
                    </a:lnTo>
                    <a:lnTo>
                      <a:pt x="322" y="250"/>
                    </a:lnTo>
                    <a:lnTo>
                      <a:pt x="316" y="245"/>
                    </a:lnTo>
                    <a:lnTo>
                      <a:pt x="310" y="241"/>
                    </a:lnTo>
                    <a:lnTo>
                      <a:pt x="304" y="236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7" y="219"/>
                    </a:lnTo>
                    <a:lnTo>
                      <a:pt x="282" y="214"/>
                    </a:lnTo>
                    <a:lnTo>
                      <a:pt x="278" y="208"/>
                    </a:lnTo>
                    <a:lnTo>
                      <a:pt x="270" y="195"/>
                    </a:lnTo>
                    <a:lnTo>
                      <a:pt x="262" y="182"/>
                    </a:lnTo>
                    <a:lnTo>
                      <a:pt x="259" y="175"/>
                    </a:lnTo>
                    <a:lnTo>
                      <a:pt x="257" y="169"/>
                    </a:lnTo>
                    <a:lnTo>
                      <a:pt x="252" y="155"/>
                    </a:lnTo>
                    <a:lnTo>
                      <a:pt x="250" y="140"/>
                    </a:lnTo>
                    <a:lnTo>
                      <a:pt x="246" y="126"/>
                    </a:lnTo>
                    <a:lnTo>
                      <a:pt x="243" y="114"/>
                    </a:lnTo>
                    <a:lnTo>
                      <a:pt x="241" y="109"/>
                    </a:lnTo>
                    <a:lnTo>
                      <a:pt x="238" y="104"/>
                    </a:lnTo>
                    <a:lnTo>
                      <a:pt x="235" y="101"/>
                    </a:lnTo>
                    <a:lnTo>
                      <a:pt x="231" y="97"/>
                    </a:lnTo>
                    <a:lnTo>
                      <a:pt x="227" y="95"/>
                    </a:lnTo>
                    <a:lnTo>
                      <a:pt x="222" y="93"/>
                    </a:lnTo>
                    <a:lnTo>
                      <a:pt x="212" y="90"/>
                    </a:lnTo>
                    <a:lnTo>
                      <a:pt x="204" y="89"/>
                    </a:lnTo>
                    <a:lnTo>
                      <a:pt x="196" y="89"/>
                    </a:lnTo>
                    <a:lnTo>
                      <a:pt x="189" y="91"/>
                    </a:lnTo>
                    <a:lnTo>
                      <a:pt x="181" y="95"/>
                    </a:lnTo>
                    <a:lnTo>
                      <a:pt x="175" y="98"/>
                    </a:lnTo>
                    <a:lnTo>
                      <a:pt x="169" y="104"/>
                    </a:lnTo>
                    <a:lnTo>
                      <a:pt x="164" y="111"/>
                    </a:lnTo>
                    <a:lnTo>
                      <a:pt x="153" y="124"/>
                    </a:lnTo>
                    <a:lnTo>
                      <a:pt x="142" y="138"/>
                    </a:lnTo>
                    <a:lnTo>
                      <a:pt x="130" y="150"/>
                    </a:lnTo>
                    <a:lnTo>
                      <a:pt x="118" y="162"/>
                    </a:lnTo>
                    <a:lnTo>
                      <a:pt x="106" y="174"/>
                    </a:lnTo>
                    <a:lnTo>
                      <a:pt x="99" y="180"/>
                    </a:lnTo>
                    <a:lnTo>
                      <a:pt x="93" y="186"/>
                    </a:lnTo>
                    <a:lnTo>
                      <a:pt x="80" y="197"/>
                    </a:lnTo>
                    <a:lnTo>
                      <a:pt x="73" y="202"/>
                    </a:lnTo>
                    <a:lnTo>
                      <a:pt x="66" y="208"/>
                    </a:lnTo>
                    <a:lnTo>
                      <a:pt x="61" y="210"/>
                    </a:lnTo>
                    <a:lnTo>
                      <a:pt x="59" y="212"/>
                    </a:lnTo>
                    <a:lnTo>
                      <a:pt x="56" y="214"/>
                    </a:lnTo>
                    <a:lnTo>
                      <a:pt x="52" y="216"/>
                    </a:lnTo>
                    <a:lnTo>
                      <a:pt x="47" y="219"/>
                    </a:lnTo>
                    <a:lnTo>
                      <a:pt x="42" y="221"/>
                    </a:lnTo>
                    <a:lnTo>
                      <a:pt x="37" y="223"/>
                    </a:lnTo>
                    <a:lnTo>
                      <a:pt x="34" y="223"/>
                    </a:lnTo>
                    <a:lnTo>
                      <a:pt x="32" y="224"/>
                    </a:lnTo>
                    <a:lnTo>
                      <a:pt x="32" y="225"/>
                    </a:lnTo>
                    <a:lnTo>
                      <a:pt x="27" y="227"/>
                    </a:lnTo>
                    <a:lnTo>
                      <a:pt x="24" y="228"/>
                    </a:lnTo>
                    <a:lnTo>
                      <a:pt x="21" y="229"/>
                    </a:lnTo>
                    <a:lnTo>
                      <a:pt x="17" y="232"/>
                    </a:lnTo>
                    <a:lnTo>
                      <a:pt x="13" y="237"/>
                    </a:lnTo>
                    <a:lnTo>
                      <a:pt x="11" y="239"/>
                    </a:lnTo>
                    <a:lnTo>
                      <a:pt x="10" y="242"/>
                    </a:lnTo>
                    <a:lnTo>
                      <a:pt x="6" y="251"/>
                    </a:lnTo>
                    <a:lnTo>
                      <a:pt x="4" y="260"/>
                    </a:lnTo>
                    <a:lnTo>
                      <a:pt x="2" y="269"/>
                    </a:lnTo>
                    <a:lnTo>
                      <a:pt x="1" y="279"/>
                    </a:lnTo>
                    <a:lnTo>
                      <a:pt x="0" y="287"/>
                    </a:lnTo>
                    <a:lnTo>
                      <a:pt x="1" y="296"/>
                    </a:lnTo>
                    <a:lnTo>
                      <a:pt x="2" y="306"/>
                    </a:lnTo>
                    <a:lnTo>
                      <a:pt x="4" y="314"/>
                    </a:lnTo>
                    <a:lnTo>
                      <a:pt x="5" y="319"/>
                    </a:lnTo>
                    <a:lnTo>
                      <a:pt x="8" y="323"/>
                    </a:lnTo>
                    <a:lnTo>
                      <a:pt x="10" y="328"/>
                    </a:lnTo>
                    <a:lnTo>
                      <a:pt x="12" y="332"/>
                    </a:lnTo>
                    <a:lnTo>
                      <a:pt x="15" y="336"/>
                    </a:lnTo>
                    <a:lnTo>
                      <a:pt x="18" y="339"/>
                    </a:lnTo>
                    <a:lnTo>
                      <a:pt x="22" y="343"/>
                    </a:lnTo>
                    <a:lnTo>
                      <a:pt x="27" y="346"/>
                    </a:lnTo>
                    <a:lnTo>
                      <a:pt x="34" y="350"/>
                    </a:lnTo>
                    <a:lnTo>
                      <a:pt x="38" y="352"/>
                    </a:lnTo>
                    <a:lnTo>
                      <a:pt x="39" y="353"/>
                    </a:lnTo>
                    <a:lnTo>
                      <a:pt x="41" y="354"/>
                    </a:lnTo>
                    <a:lnTo>
                      <a:pt x="48" y="356"/>
                    </a:lnTo>
                    <a:lnTo>
                      <a:pt x="56" y="357"/>
                    </a:lnTo>
                    <a:lnTo>
                      <a:pt x="63" y="356"/>
                    </a:lnTo>
                    <a:lnTo>
                      <a:pt x="67" y="355"/>
                    </a:lnTo>
                    <a:lnTo>
                      <a:pt x="70" y="355"/>
                    </a:lnTo>
                    <a:lnTo>
                      <a:pt x="77" y="351"/>
                    </a:lnTo>
                    <a:lnTo>
                      <a:pt x="85" y="347"/>
                    </a:lnTo>
                    <a:lnTo>
                      <a:pt x="88" y="344"/>
                    </a:lnTo>
                    <a:lnTo>
                      <a:pt x="88" y="343"/>
                    </a:lnTo>
                    <a:lnTo>
                      <a:pt x="89" y="341"/>
                    </a:lnTo>
                    <a:lnTo>
                      <a:pt x="100" y="311"/>
                    </a:lnTo>
                    <a:lnTo>
                      <a:pt x="105" y="297"/>
                    </a:lnTo>
                    <a:lnTo>
                      <a:pt x="111" y="284"/>
                    </a:lnTo>
                    <a:lnTo>
                      <a:pt x="119" y="271"/>
                    </a:lnTo>
                    <a:lnTo>
                      <a:pt x="129" y="258"/>
                    </a:lnTo>
                    <a:lnTo>
                      <a:pt x="131" y="253"/>
                    </a:lnTo>
                    <a:lnTo>
                      <a:pt x="133" y="251"/>
                    </a:lnTo>
                    <a:lnTo>
                      <a:pt x="135" y="249"/>
                    </a:lnTo>
                    <a:lnTo>
                      <a:pt x="137" y="244"/>
                    </a:lnTo>
                    <a:lnTo>
                      <a:pt x="140" y="239"/>
                    </a:lnTo>
                    <a:lnTo>
                      <a:pt x="144" y="230"/>
                    </a:lnTo>
                    <a:lnTo>
                      <a:pt x="150" y="223"/>
                    </a:lnTo>
                    <a:lnTo>
                      <a:pt x="156" y="215"/>
                    </a:lnTo>
                    <a:lnTo>
                      <a:pt x="162" y="209"/>
                    </a:lnTo>
                    <a:lnTo>
                      <a:pt x="169" y="204"/>
                    </a:lnTo>
                    <a:lnTo>
                      <a:pt x="177" y="200"/>
                    </a:lnTo>
                    <a:lnTo>
                      <a:pt x="186" y="195"/>
                    </a:lnTo>
                    <a:lnTo>
                      <a:pt x="195" y="193"/>
                    </a:lnTo>
                    <a:lnTo>
                      <a:pt x="208" y="214"/>
                    </a:lnTo>
                    <a:lnTo>
                      <a:pt x="222" y="234"/>
                    </a:lnTo>
                    <a:lnTo>
                      <a:pt x="236" y="255"/>
                    </a:lnTo>
                    <a:lnTo>
                      <a:pt x="250" y="275"/>
                    </a:lnTo>
                    <a:lnTo>
                      <a:pt x="264" y="294"/>
                    </a:lnTo>
                    <a:lnTo>
                      <a:pt x="278" y="314"/>
                    </a:lnTo>
                    <a:lnTo>
                      <a:pt x="294" y="334"/>
                    </a:lnTo>
                    <a:lnTo>
                      <a:pt x="310" y="353"/>
                    </a:lnTo>
                    <a:lnTo>
                      <a:pt x="317" y="361"/>
                    </a:lnTo>
                    <a:lnTo>
                      <a:pt x="324" y="368"/>
                    </a:lnTo>
                    <a:lnTo>
                      <a:pt x="331" y="374"/>
                    </a:lnTo>
                    <a:lnTo>
                      <a:pt x="338" y="381"/>
                    </a:lnTo>
                    <a:lnTo>
                      <a:pt x="348" y="388"/>
                    </a:lnTo>
                    <a:lnTo>
                      <a:pt x="357" y="394"/>
                    </a:lnTo>
                    <a:lnTo>
                      <a:pt x="367" y="400"/>
                    </a:lnTo>
                    <a:lnTo>
                      <a:pt x="377" y="406"/>
                    </a:lnTo>
                    <a:lnTo>
                      <a:pt x="387" y="412"/>
                    </a:lnTo>
                    <a:lnTo>
                      <a:pt x="398" y="417"/>
                    </a:lnTo>
                    <a:lnTo>
                      <a:pt x="409" y="421"/>
                    </a:lnTo>
                    <a:lnTo>
                      <a:pt x="420" y="426"/>
                    </a:lnTo>
                    <a:lnTo>
                      <a:pt x="434" y="429"/>
                    </a:lnTo>
                    <a:lnTo>
                      <a:pt x="457" y="435"/>
                    </a:lnTo>
                    <a:lnTo>
                      <a:pt x="465" y="437"/>
                    </a:lnTo>
                    <a:lnTo>
                      <a:pt x="473" y="438"/>
                    </a:lnTo>
                    <a:lnTo>
                      <a:pt x="481" y="438"/>
                    </a:lnTo>
                    <a:lnTo>
                      <a:pt x="489" y="437"/>
                    </a:lnTo>
                    <a:lnTo>
                      <a:pt x="501" y="435"/>
                    </a:lnTo>
                    <a:lnTo>
                      <a:pt x="506" y="434"/>
                    </a:lnTo>
                    <a:lnTo>
                      <a:pt x="512" y="432"/>
                    </a:lnTo>
                    <a:lnTo>
                      <a:pt x="524" y="428"/>
                    </a:lnTo>
                    <a:lnTo>
                      <a:pt x="526" y="427"/>
                    </a:lnTo>
                    <a:lnTo>
                      <a:pt x="529" y="426"/>
                    </a:lnTo>
                    <a:lnTo>
                      <a:pt x="534" y="423"/>
                    </a:lnTo>
                    <a:lnTo>
                      <a:pt x="539" y="420"/>
                    </a:lnTo>
                    <a:lnTo>
                      <a:pt x="540" y="420"/>
                    </a:lnTo>
                    <a:lnTo>
                      <a:pt x="542" y="419"/>
                    </a:lnTo>
                    <a:lnTo>
                      <a:pt x="545" y="417"/>
                    </a:lnTo>
                    <a:lnTo>
                      <a:pt x="554" y="411"/>
                    </a:lnTo>
                    <a:lnTo>
                      <a:pt x="564" y="403"/>
                    </a:lnTo>
                    <a:lnTo>
                      <a:pt x="573" y="394"/>
                    </a:lnTo>
                    <a:lnTo>
                      <a:pt x="588" y="377"/>
                    </a:lnTo>
                    <a:lnTo>
                      <a:pt x="595" y="368"/>
                    </a:lnTo>
                    <a:lnTo>
                      <a:pt x="602" y="359"/>
                    </a:lnTo>
                    <a:lnTo>
                      <a:pt x="616" y="341"/>
                    </a:lnTo>
                    <a:lnTo>
                      <a:pt x="620" y="336"/>
                    </a:lnTo>
                    <a:lnTo>
                      <a:pt x="623" y="332"/>
                    </a:lnTo>
                    <a:lnTo>
                      <a:pt x="630" y="322"/>
                    </a:lnTo>
                    <a:lnTo>
                      <a:pt x="643" y="303"/>
                    </a:lnTo>
                    <a:lnTo>
                      <a:pt x="655" y="284"/>
                    </a:lnTo>
                    <a:lnTo>
                      <a:pt x="661" y="273"/>
                    </a:lnTo>
                    <a:lnTo>
                      <a:pt x="666" y="264"/>
                    </a:lnTo>
                    <a:lnTo>
                      <a:pt x="668" y="261"/>
                    </a:lnTo>
                    <a:lnTo>
                      <a:pt x="669" y="258"/>
                    </a:lnTo>
                    <a:lnTo>
                      <a:pt x="672" y="254"/>
                    </a:lnTo>
                    <a:lnTo>
                      <a:pt x="678" y="244"/>
                    </a:lnTo>
                    <a:lnTo>
                      <a:pt x="687" y="224"/>
                    </a:lnTo>
                    <a:lnTo>
                      <a:pt x="699" y="206"/>
                    </a:lnTo>
                    <a:lnTo>
                      <a:pt x="711" y="187"/>
                    </a:lnTo>
                    <a:lnTo>
                      <a:pt x="724" y="170"/>
                    </a:lnTo>
                    <a:lnTo>
                      <a:pt x="728" y="163"/>
                    </a:lnTo>
                    <a:lnTo>
                      <a:pt x="730" y="159"/>
                    </a:lnTo>
                    <a:lnTo>
                      <a:pt x="731" y="159"/>
                    </a:lnTo>
                    <a:lnTo>
                      <a:pt x="732" y="158"/>
                    </a:lnTo>
                    <a:lnTo>
                      <a:pt x="733" y="157"/>
                    </a:lnTo>
                    <a:lnTo>
                      <a:pt x="737" y="150"/>
                    </a:lnTo>
                    <a:lnTo>
                      <a:pt x="741" y="143"/>
                    </a:lnTo>
                    <a:lnTo>
                      <a:pt x="746" y="130"/>
                    </a:lnTo>
                    <a:lnTo>
                      <a:pt x="749" y="124"/>
                    </a:lnTo>
                    <a:lnTo>
                      <a:pt x="749" y="123"/>
                    </a:lnTo>
                    <a:lnTo>
                      <a:pt x="749" y="122"/>
                    </a:lnTo>
                    <a:lnTo>
                      <a:pt x="749" y="121"/>
                    </a:lnTo>
                    <a:lnTo>
                      <a:pt x="751" y="117"/>
                    </a:lnTo>
                    <a:lnTo>
                      <a:pt x="751" y="114"/>
                    </a:lnTo>
                    <a:lnTo>
                      <a:pt x="751" y="113"/>
                    </a:lnTo>
                    <a:lnTo>
                      <a:pt x="752" y="112"/>
                    </a:lnTo>
                    <a:lnTo>
                      <a:pt x="753" y="111"/>
                    </a:lnTo>
                    <a:lnTo>
                      <a:pt x="755" y="105"/>
                    </a:lnTo>
                    <a:lnTo>
                      <a:pt x="757" y="92"/>
                    </a:lnTo>
                    <a:lnTo>
                      <a:pt x="758" y="79"/>
                    </a:lnTo>
                    <a:lnTo>
                      <a:pt x="758" y="75"/>
                    </a:lnTo>
                    <a:lnTo>
                      <a:pt x="758" y="74"/>
                    </a:lnTo>
                    <a:lnTo>
                      <a:pt x="759" y="73"/>
                    </a:lnTo>
                    <a:lnTo>
                      <a:pt x="760" y="66"/>
                    </a:lnTo>
                    <a:lnTo>
                      <a:pt x="760" y="59"/>
                    </a:lnTo>
                    <a:lnTo>
                      <a:pt x="760" y="53"/>
                    </a:lnTo>
                    <a:lnTo>
                      <a:pt x="759" y="3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13"/>
              <p:cNvSpPr>
                <a:spLocks noChangeAspect="1"/>
              </p:cNvSpPr>
              <p:nvPr/>
            </p:nvSpPr>
            <p:spPr bwMode="auto">
              <a:xfrm>
                <a:off x="3004" y="2741"/>
                <a:ext cx="682" cy="256"/>
              </a:xfrm>
              <a:custGeom>
                <a:avLst/>
                <a:gdLst>
                  <a:gd name="T0" fmla="*/ 635 w 682"/>
                  <a:gd name="T1" fmla="*/ 0 h 256"/>
                  <a:gd name="T2" fmla="*/ 605 w 682"/>
                  <a:gd name="T3" fmla="*/ 4 h 256"/>
                  <a:gd name="T4" fmla="*/ 552 w 682"/>
                  <a:gd name="T5" fmla="*/ 31 h 256"/>
                  <a:gd name="T6" fmla="*/ 472 w 682"/>
                  <a:gd name="T7" fmla="*/ 81 h 256"/>
                  <a:gd name="T8" fmla="*/ 343 w 682"/>
                  <a:gd name="T9" fmla="*/ 172 h 256"/>
                  <a:gd name="T10" fmla="*/ 314 w 682"/>
                  <a:gd name="T11" fmla="*/ 191 h 256"/>
                  <a:gd name="T12" fmla="*/ 306 w 682"/>
                  <a:gd name="T13" fmla="*/ 195 h 256"/>
                  <a:gd name="T14" fmla="*/ 298 w 682"/>
                  <a:gd name="T15" fmla="*/ 197 h 256"/>
                  <a:gd name="T16" fmla="*/ 295 w 682"/>
                  <a:gd name="T17" fmla="*/ 198 h 256"/>
                  <a:gd name="T18" fmla="*/ 269 w 682"/>
                  <a:gd name="T19" fmla="*/ 199 h 256"/>
                  <a:gd name="T20" fmla="*/ 227 w 682"/>
                  <a:gd name="T21" fmla="*/ 186 h 256"/>
                  <a:gd name="T22" fmla="*/ 181 w 682"/>
                  <a:gd name="T23" fmla="*/ 174 h 256"/>
                  <a:gd name="T24" fmla="*/ 142 w 682"/>
                  <a:gd name="T25" fmla="*/ 168 h 256"/>
                  <a:gd name="T26" fmla="*/ 98 w 682"/>
                  <a:gd name="T27" fmla="*/ 159 h 256"/>
                  <a:gd name="T28" fmla="*/ 90 w 682"/>
                  <a:gd name="T29" fmla="*/ 153 h 256"/>
                  <a:gd name="T30" fmla="*/ 90 w 682"/>
                  <a:gd name="T31" fmla="*/ 132 h 256"/>
                  <a:gd name="T32" fmla="*/ 91 w 682"/>
                  <a:gd name="T33" fmla="*/ 105 h 256"/>
                  <a:gd name="T34" fmla="*/ 87 w 682"/>
                  <a:gd name="T35" fmla="*/ 81 h 256"/>
                  <a:gd name="T36" fmla="*/ 78 w 682"/>
                  <a:gd name="T37" fmla="*/ 65 h 256"/>
                  <a:gd name="T38" fmla="*/ 65 w 682"/>
                  <a:gd name="T39" fmla="*/ 56 h 256"/>
                  <a:gd name="T40" fmla="*/ 50 w 682"/>
                  <a:gd name="T41" fmla="*/ 53 h 256"/>
                  <a:gd name="T42" fmla="*/ 38 w 682"/>
                  <a:gd name="T43" fmla="*/ 60 h 256"/>
                  <a:gd name="T44" fmla="*/ 33 w 682"/>
                  <a:gd name="T45" fmla="*/ 70 h 256"/>
                  <a:gd name="T46" fmla="*/ 37 w 682"/>
                  <a:gd name="T47" fmla="*/ 160 h 256"/>
                  <a:gd name="T48" fmla="*/ 4 w 682"/>
                  <a:gd name="T49" fmla="*/ 203 h 256"/>
                  <a:gd name="T50" fmla="*/ 1 w 682"/>
                  <a:gd name="T51" fmla="*/ 215 h 256"/>
                  <a:gd name="T52" fmla="*/ 10 w 682"/>
                  <a:gd name="T53" fmla="*/ 226 h 256"/>
                  <a:gd name="T54" fmla="*/ 87 w 682"/>
                  <a:gd name="T55" fmla="*/ 204 h 256"/>
                  <a:gd name="T56" fmla="*/ 135 w 682"/>
                  <a:gd name="T57" fmla="*/ 213 h 256"/>
                  <a:gd name="T58" fmla="*/ 207 w 682"/>
                  <a:gd name="T59" fmla="*/ 237 h 256"/>
                  <a:gd name="T60" fmla="*/ 284 w 682"/>
                  <a:gd name="T61" fmla="*/ 256 h 256"/>
                  <a:gd name="T62" fmla="*/ 305 w 682"/>
                  <a:gd name="T63" fmla="*/ 255 h 256"/>
                  <a:gd name="T64" fmla="*/ 326 w 682"/>
                  <a:gd name="T65" fmla="*/ 248 h 256"/>
                  <a:gd name="T66" fmla="*/ 345 w 682"/>
                  <a:gd name="T67" fmla="*/ 238 h 256"/>
                  <a:gd name="T68" fmla="*/ 399 w 682"/>
                  <a:gd name="T69" fmla="*/ 203 h 256"/>
                  <a:gd name="T70" fmla="*/ 469 w 682"/>
                  <a:gd name="T71" fmla="*/ 172 h 256"/>
                  <a:gd name="T72" fmla="*/ 571 w 682"/>
                  <a:gd name="T73" fmla="*/ 133 h 256"/>
                  <a:gd name="T74" fmla="*/ 595 w 682"/>
                  <a:gd name="T75" fmla="*/ 123 h 256"/>
                  <a:gd name="T76" fmla="*/ 620 w 682"/>
                  <a:gd name="T77" fmla="*/ 107 h 256"/>
                  <a:gd name="T78" fmla="*/ 638 w 682"/>
                  <a:gd name="T79" fmla="*/ 94 h 256"/>
                  <a:gd name="T80" fmla="*/ 656 w 682"/>
                  <a:gd name="T81" fmla="*/ 76 h 256"/>
                  <a:gd name="T82" fmla="*/ 675 w 682"/>
                  <a:gd name="T83" fmla="*/ 57 h 256"/>
                  <a:gd name="T84" fmla="*/ 681 w 682"/>
                  <a:gd name="T85" fmla="*/ 45 h 256"/>
                  <a:gd name="T86" fmla="*/ 682 w 682"/>
                  <a:gd name="T87" fmla="*/ 39 h 256"/>
                  <a:gd name="T88" fmla="*/ 682 w 682"/>
                  <a:gd name="T89" fmla="*/ 31 h 256"/>
                  <a:gd name="T90" fmla="*/ 681 w 682"/>
                  <a:gd name="T91" fmla="*/ 24 h 256"/>
                  <a:gd name="T92" fmla="*/ 675 w 682"/>
                  <a:gd name="T93" fmla="*/ 14 h 256"/>
                  <a:gd name="T94" fmla="*/ 666 w 682"/>
                  <a:gd name="T95" fmla="*/ 7 h 256"/>
                  <a:gd name="T96" fmla="*/ 647 w 682"/>
                  <a:gd name="T97" fmla="*/ 4 h 25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82"/>
                  <a:gd name="T148" fmla="*/ 0 h 256"/>
                  <a:gd name="T149" fmla="*/ 682 w 682"/>
                  <a:gd name="T150" fmla="*/ 256 h 25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82" h="256">
                    <a:moveTo>
                      <a:pt x="647" y="4"/>
                    </a:moveTo>
                    <a:lnTo>
                      <a:pt x="641" y="1"/>
                    </a:lnTo>
                    <a:lnTo>
                      <a:pt x="635" y="0"/>
                    </a:lnTo>
                    <a:lnTo>
                      <a:pt x="623" y="0"/>
                    </a:lnTo>
                    <a:lnTo>
                      <a:pt x="611" y="2"/>
                    </a:lnTo>
                    <a:lnTo>
                      <a:pt x="605" y="4"/>
                    </a:lnTo>
                    <a:lnTo>
                      <a:pt x="599" y="6"/>
                    </a:lnTo>
                    <a:lnTo>
                      <a:pt x="575" y="18"/>
                    </a:lnTo>
                    <a:lnTo>
                      <a:pt x="552" y="31"/>
                    </a:lnTo>
                    <a:lnTo>
                      <a:pt x="528" y="44"/>
                    </a:lnTo>
                    <a:lnTo>
                      <a:pt x="506" y="59"/>
                    </a:lnTo>
                    <a:lnTo>
                      <a:pt x="472" y="81"/>
                    </a:lnTo>
                    <a:lnTo>
                      <a:pt x="440" y="103"/>
                    </a:lnTo>
                    <a:lnTo>
                      <a:pt x="352" y="165"/>
                    </a:lnTo>
                    <a:lnTo>
                      <a:pt x="343" y="172"/>
                    </a:lnTo>
                    <a:lnTo>
                      <a:pt x="337" y="174"/>
                    </a:lnTo>
                    <a:lnTo>
                      <a:pt x="333" y="178"/>
                    </a:lnTo>
                    <a:lnTo>
                      <a:pt x="314" y="191"/>
                    </a:lnTo>
                    <a:lnTo>
                      <a:pt x="308" y="194"/>
                    </a:lnTo>
                    <a:lnTo>
                      <a:pt x="307" y="194"/>
                    </a:lnTo>
                    <a:lnTo>
                      <a:pt x="306" y="195"/>
                    </a:lnTo>
                    <a:lnTo>
                      <a:pt x="305" y="195"/>
                    </a:lnTo>
                    <a:lnTo>
                      <a:pt x="302" y="196"/>
                    </a:lnTo>
                    <a:lnTo>
                      <a:pt x="298" y="197"/>
                    </a:lnTo>
                    <a:lnTo>
                      <a:pt x="297" y="197"/>
                    </a:lnTo>
                    <a:lnTo>
                      <a:pt x="296" y="197"/>
                    </a:lnTo>
                    <a:lnTo>
                      <a:pt x="295" y="198"/>
                    </a:lnTo>
                    <a:lnTo>
                      <a:pt x="288" y="200"/>
                    </a:lnTo>
                    <a:lnTo>
                      <a:pt x="279" y="200"/>
                    </a:lnTo>
                    <a:lnTo>
                      <a:pt x="269" y="199"/>
                    </a:lnTo>
                    <a:lnTo>
                      <a:pt x="260" y="197"/>
                    </a:lnTo>
                    <a:lnTo>
                      <a:pt x="251" y="195"/>
                    </a:lnTo>
                    <a:lnTo>
                      <a:pt x="227" y="186"/>
                    </a:lnTo>
                    <a:lnTo>
                      <a:pt x="204" y="180"/>
                    </a:lnTo>
                    <a:lnTo>
                      <a:pt x="192" y="177"/>
                    </a:lnTo>
                    <a:lnTo>
                      <a:pt x="181" y="174"/>
                    </a:lnTo>
                    <a:lnTo>
                      <a:pt x="169" y="173"/>
                    </a:lnTo>
                    <a:lnTo>
                      <a:pt x="158" y="171"/>
                    </a:lnTo>
                    <a:lnTo>
                      <a:pt x="142" y="168"/>
                    </a:lnTo>
                    <a:lnTo>
                      <a:pt x="127" y="166"/>
                    </a:lnTo>
                    <a:lnTo>
                      <a:pt x="112" y="162"/>
                    </a:lnTo>
                    <a:lnTo>
                      <a:pt x="98" y="159"/>
                    </a:lnTo>
                    <a:lnTo>
                      <a:pt x="93" y="157"/>
                    </a:lnTo>
                    <a:lnTo>
                      <a:pt x="91" y="155"/>
                    </a:lnTo>
                    <a:lnTo>
                      <a:pt x="90" y="153"/>
                    </a:lnTo>
                    <a:lnTo>
                      <a:pt x="86" y="149"/>
                    </a:lnTo>
                    <a:lnTo>
                      <a:pt x="88" y="139"/>
                    </a:lnTo>
                    <a:lnTo>
                      <a:pt x="90" y="132"/>
                    </a:lnTo>
                    <a:lnTo>
                      <a:pt x="91" y="123"/>
                    </a:lnTo>
                    <a:lnTo>
                      <a:pt x="91" y="114"/>
                    </a:lnTo>
                    <a:lnTo>
                      <a:pt x="91" y="105"/>
                    </a:lnTo>
                    <a:lnTo>
                      <a:pt x="90" y="97"/>
                    </a:lnTo>
                    <a:lnTo>
                      <a:pt x="89" y="89"/>
                    </a:lnTo>
                    <a:lnTo>
                      <a:pt x="87" y="81"/>
                    </a:lnTo>
                    <a:lnTo>
                      <a:pt x="84" y="74"/>
                    </a:lnTo>
                    <a:lnTo>
                      <a:pt x="80" y="68"/>
                    </a:lnTo>
                    <a:lnTo>
                      <a:pt x="78" y="65"/>
                    </a:lnTo>
                    <a:lnTo>
                      <a:pt x="76" y="62"/>
                    </a:lnTo>
                    <a:lnTo>
                      <a:pt x="71" y="59"/>
                    </a:lnTo>
                    <a:lnTo>
                      <a:pt x="65" y="56"/>
                    </a:lnTo>
                    <a:lnTo>
                      <a:pt x="60" y="54"/>
                    </a:lnTo>
                    <a:lnTo>
                      <a:pt x="55" y="53"/>
                    </a:lnTo>
                    <a:lnTo>
                      <a:pt x="50" y="53"/>
                    </a:lnTo>
                    <a:lnTo>
                      <a:pt x="45" y="55"/>
                    </a:lnTo>
                    <a:lnTo>
                      <a:pt x="42" y="58"/>
                    </a:lnTo>
                    <a:lnTo>
                      <a:pt x="38" y="60"/>
                    </a:lnTo>
                    <a:lnTo>
                      <a:pt x="35" y="63"/>
                    </a:lnTo>
                    <a:lnTo>
                      <a:pt x="34" y="66"/>
                    </a:lnTo>
                    <a:lnTo>
                      <a:pt x="33" y="70"/>
                    </a:lnTo>
                    <a:lnTo>
                      <a:pt x="56" y="132"/>
                    </a:lnTo>
                    <a:lnTo>
                      <a:pt x="50" y="147"/>
                    </a:lnTo>
                    <a:lnTo>
                      <a:pt x="37" y="160"/>
                    </a:lnTo>
                    <a:lnTo>
                      <a:pt x="26" y="174"/>
                    </a:lnTo>
                    <a:lnTo>
                      <a:pt x="14" y="188"/>
                    </a:lnTo>
                    <a:lnTo>
                      <a:pt x="4" y="203"/>
                    </a:lnTo>
                    <a:lnTo>
                      <a:pt x="1" y="206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3" y="218"/>
                    </a:lnTo>
                    <a:lnTo>
                      <a:pt x="7" y="222"/>
                    </a:lnTo>
                    <a:lnTo>
                      <a:pt x="10" y="226"/>
                    </a:lnTo>
                    <a:lnTo>
                      <a:pt x="55" y="202"/>
                    </a:lnTo>
                    <a:lnTo>
                      <a:pt x="70" y="203"/>
                    </a:lnTo>
                    <a:lnTo>
                      <a:pt x="87" y="204"/>
                    </a:lnTo>
                    <a:lnTo>
                      <a:pt x="103" y="207"/>
                    </a:lnTo>
                    <a:lnTo>
                      <a:pt x="120" y="210"/>
                    </a:lnTo>
                    <a:lnTo>
                      <a:pt x="135" y="213"/>
                    </a:lnTo>
                    <a:lnTo>
                      <a:pt x="151" y="217"/>
                    </a:lnTo>
                    <a:lnTo>
                      <a:pt x="183" y="228"/>
                    </a:lnTo>
                    <a:lnTo>
                      <a:pt x="207" y="237"/>
                    </a:lnTo>
                    <a:lnTo>
                      <a:pt x="232" y="245"/>
                    </a:lnTo>
                    <a:lnTo>
                      <a:pt x="258" y="251"/>
                    </a:lnTo>
                    <a:lnTo>
                      <a:pt x="284" y="256"/>
                    </a:lnTo>
                    <a:lnTo>
                      <a:pt x="295" y="256"/>
                    </a:lnTo>
                    <a:lnTo>
                      <a:pt x="300" y="256"/>
                    </a:lnTo>
                    <a:lnTo>
                      <a:pt x="305" y="255"/>
                    </a:lnTo>
                    <a:lnTo>
                      <a:pt x="312" y="253"/>
                    </a:lnTo>
                    <a:lnTo>
                      <a:pt x="320" y="252"/>
                    </a:lnTo>
                    <a:lnTo>
                      <a:pt x="326" y="248"/>
                    </a:lnTo>
                    <a:lnTo>
                      <a:pt x="333" y="245"/>
                    </a:lnTo>
                    <a:lnTo>
                      <a:pt x="338" y="241"/>
                    </a:lnTo>
                    <a:lnTo>
                      <a:pt x="345" y="238"/>
                    </a:lnTo>
                    <a:lnTo>
                      <a:pt x="362" y="225"/>
                    </a:lnTo>
                    <a:lnTo>
                      <a:pt x="380" y="214"/>
                    </a:lnTo>
                    <a:lnTo>
                      <a:pt x="399" y="203"/>
                    </a:lnTo>
                    <a:lnTo>
                      <a:pt x="418" y="193"/>
                    </a:lnTo>
                    <a:lnTo>
                      <a:pt x="443" y="181"/>
                    </a:lnTo>
                    <a:lnTo>
                      <a:pt x="469" y="172"/>
                    </a:lnTo>
                    <a:lnTo>
                      <a:pt x="516" y="154"/>
                    </a:lnTo>
                    <a:lnTo>
                      <a:pt x="563" y="137"/>
                    </a:lnTo>
                    <a:lnTo>
                      <a:pt x="571" y="133"/>
                    </a:lnTo>
                    <a:lnTo>
                      <a:pt x="579" y="130"/>
                    </a:lnTo>
                    <a:lnTo>
                      <a:pt x="587" y="126"/>
                    </a:lnTo>
                    <a:lnTo>
                      <a:pt x="595" y="123"/>
                    </a:lnTo>
                    <a:lnTo>
                      <a:pt x="610" y="114"/>
                    </a:lnTo>
                    <a:lnTo>
                      <a:pt x="617" y="109"/>
                    </a:lnTo>
                    <a:lnTo>
                      <a:pt x="620" y="107"/>
                    </a:lnTo>
                    <a:lnTo>
                      <a:pt x="624" y="104"/>
                    </a:lnTo>
                    <a:lnTo>
                      <a:pt x="631" y="99"/>
                    </a:lnTo>
                    <a:lnTo>
                      <a:pt x="638" y="94"/>
                    </a:lnTo>
                    <a:lnTo>
                      <a:pt x="644" y="88"/>
                    </a:lnTo>
                    <a:lnTo>
                      <a:pt x="651" y="82"/>
                    </a:lnTo>
                    <a:lnTo>
                      <a:pt x="656" y="76"/>
                    </a:lnTo>
                    <a:lnTo>
                      <a:pt x="663" y="70"/>
                    </a:lnTo>
                    <a:lnTo>
                      <a:pt x="668" y="63"/>
                    </a:lnTo>
                    <a:lnTo>
                      <a:pt x="675" y="57"/>
                    </a:lnTo>
                    <a:lnTo>
                      <a:pt x="677" y="53"/>
                    </a:lnTo>
                    <a:lnTo>
                      <a:pt x="679" y="49"/>
                    </a:lnTo>
                    <a:lnTo>
                      <a:pt x="681" y="45"/>
                    </a:lnTo>
                    <a:lnTo>
                      <a:pt x="681" y="43"/>
                    </a:lnTo>
                    <a:lnTo>
                      <a:pt x="682" y="41"/>
                    </a:lnTo>
                    <a:lnTo>
                      <a:pt x="682" y="39"/>
                    </a:lnTo>
                    <a:lnTo>
                      <a:pt x="682" y="36"/>
                    </a:lnTo>
                    <a:lnTo>
                      <a:pt x="682" y="32"/>
                    </a:lnTo>
                    <a:lnTo>
                      <a:pt x="682" y="31"/>
                    </a:lnTo>
                    <a:lnTo>
                      <a:pt x="682" y="30"/>
                    </a:lnTo>
                    <a:lnTo>
                      <a:pt x="682" y="27"/>
                    </a:lnTo>
                    <a:lnTo>
                      <a:pt x="681" y="24"/>
                    </a:lnTo>
                    <a:lnTo>
                      <a:pt x="679" y="20"/>
                    </a:lnTo>
                    <a:lnTo>
                      <a:pt x="678" y="18"/>
                    </a:lnTo>
                    <a:lnTo>
                      <a:pt x="675" y="14"/>
                    </a:lnTo>
                    <a:lnTo>
                      <a:pt x="674" y="12"/>
                    </a:lnTo>
                    <a:lnTo>
                      <a:pt x="669" y="9"/>
                    </a:lnTo>
                    <a:lnTo>
                      <a:pt x="666" y="7"/>
                    </a:lnTo>
                    <a:lnTo>
                      <a:pt x="663" y="6"/>
                    </a:lnTo>
                    <a:lnTo>
                      <a:pt x="655" y="4"/>
                    </a:lnTo>
                    <a:lnTo>
                      <a:pt x="647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14"/>
              <p:cNvSpPr>
                <a:spLocks noChangeAspect="1"/>
              </p:cNvSpPr>
              <p:nvPr/>
            </p:nvSpPr>
            <p:spPr bwMode="auto">
              <a:xfrm>
                <a:off x="3580" y="3105"/>
                <a:ext cx="345" cy="686"/>
              </a:xfrm>
              <a:custGeom>
                <a:avLst/>
                <a:gdLst>
                  <a:gd name="T0" fmla="*/ 57 w 345"/>
                  <a:gd name="T1" fmla="*/ 2 h 686"/>
                  <a:gd name="T2" fmla="*/ 89 w 345"/>
                  <a:gd name="T3" fmla="*/ 0 h 686"/>
                  <a:gd name="T4" fmla="*/ 113 w 345"/>
                  <a:gd name="T5" fmla="*/ 15 h 686"/>
                  <a:gd name="T6" fmla="*/ 169 w 345"/>
                  <a:gd name="T7" fmla="*/ 64 h 686"/>
                  <a:gd name="T8" fmla="*/ 227 w 345"/>
                  <a:gd name="T9" fmla="*/ 121 h 686"/>
                  <a:gd name="T10" fmla="*/ 278 w 345"/>
                  <a:gd name="T11" fmla="*/ 176 h 686"/>
                  <a:gd name="T12" fmla="*/ 315 w 345"/>
                  <a:gd name="T13" fmla="*/ 225 h 686"/>
                  <a:gd name="T14" fmla="*/ 337 w 345"/>
                  <a:gd name="T15" fmla="*/ 263 h 686"/>
                  <a:gd name="T16" fmla="*/ 345 w 345"/>
                  <a:gd name="T17" fmla="*/ 293 h 686"/>
                  <a:gd name="T18" fmla="*/ 341 w 345"/>
                  <a:gd name="T19" fmla="*/ 321 h 686"/>
                  <a:gd name="T20" fmla="*/ 329 w 345"/>
                  <a:gd name="T21" fmla="*/ 349 h 686"/>
                  <a:gd name="T22" fmla="*/ 302 w 345"/>
                  <a:gd name="T23" fmla="*/ 382 h 686"/>
                  <a:gd name="T24" fmla="*/ 262 w 345"/>
                  <a:gd name="T25" fmla="*/ 416 h 686"/>
                  <a:gd name="T26" fmla="*/ 201 w 345"/>
                  <a:gd name="T27" fmla="*/ 467 h 686"/>
                  <a:gd name="T28" fmla="*/ 154 w 345"/>
                  <a:gd name="T29" fmla="*/ 496 h 686"/>
                  <a:gd name="T30" fmla="*/ 127 w 345"/>
                  <a:gd name="T31" fmla="*/ 521 h 686"/>
                  <a:gd name="T32" fmla="*/ 115 w 345"/>
                  <a:gd name="T33" fmla="*/ 544 h 686"/>
                  <a:gd name="T34" fmla="*/ 117 w 345"/>
                  <a:gd name="T35" fmla="*/ 559 h 686"/>
                  <a:gd name="T36" fmla="*/ 133 w 345"/>
                  <a:gd name="T37" fmla="*/ 575 h 686"/>
                  <a:gd name="T38" fmla="*/ 171 w 345"/>
                  <a:gd name="T39" fmla="*/ 600 h 686"/>
                  <a:gd name="T40" fmla="*/ 203 w 345"/>
                  <a:gd name="T41" fmla="*/ 619 h 686"/>
                  <a:gd name="T42" fmla="*/ 241 w 345"/>
                  <a:gd name="T43" fmla="*/ 631 h 686"/>
                  <a:gd name="T44" fmla="*/ 264 w 345"/>
                  <a:gd name="T45" fmla="*/ 638 h 686"/>
                  <a:gd name="T46" fmla="*/ 269 w 345"/>
                  <a:gd name="T47" fmla="*/ 654 h 686"/>
                  <a:gd name="T48" fmla="*/ 262 w 345"/>
                  <a:gd name="T49" fmla="*/ 664 h 686"/>
                  <a:gd name="T50" fmla="*/ 229 w 345"/>
                  <a:gd name="T51" fmla="*/ 678 h 686"/>
                  <a:gd name="T52" fmla="*/ 224 w 345"/>
                  <a:gd name="T53" fmla="*/ 680 h 686"/>
                  <a:gd name="T54" fmla="*/ 180 w 345"/>
                  <a:gd name="T55" fmla="*/ 686 h 686"/>
                  <a:gd name="T56" fmla="*/ 157 w 345"/>
                  <a:gd name="T57" fmla="*/ 686 h 686"/>
                  <a:gd name="T58" fmla="*/ 134 w 345"/>
                  <a:gd name="T59" fmla="*/ 668 h 686"/>
                  <a:gd name="T60" fmla="*/ 112 w 345"/>
                  <a:gd name="T61" fmla="*/ 635 h 686"/>
                  <a:gd name="T62" fmla="*/ 89 w 345"/>
                  <a:gd name="T63" fmla="*/ 614 h 686"/>
                  <a:gd name="T64" fmla="*/ 56 w 345"/>
                  <a:gd name="T65" fmla="*/ 596 h 686"/>
                  <a:gd name="T66" fmla="*/ 33 w 345"/>
                  <a:gd name="T67" fmla="*/ 575 h 686"/>
                  <a:gd name="T68" fmla="*/ 31 w 345"/>
                  <a:gd name="T69" fmla="*/ 547 h 686"/>
                  <a:gd name="T70" fmla="*/ 36 w 345"/>
                  <a:gd name="T71" fmla="*/ 526 h 686"/>
                  <a:gd name="T72" fmla="*/ 57 w 345"/>
                  <a:gd name="T73" fmla="*/ 505 h 686"/>
                  <a:gd name="T74" fmla="*/ 91 w 345"/>
                  <a:gd name="T75" fmla="*/ 486 h 686"/>
                  <a:gd name="T76" fmla="*/ 119 w 345"/>
                  <a:gd name="T77" fmla="*/ 463 h 686"/>
                  <a:gd name="T78" fmla="*/ 145 w 345"/>
                  <a:gd name="T79" fmla="*/ 424 h 686"/>
                  <a:gd name="T80" fmla="*/ 169 w 345"/>
                  <a:gd name="T81" fmla="*/ 381 h 686"/>
                  <a:gd name="T82" fmla="*/ 201 w 345"/>
                  <a:gd name="T83" fmla="*/ 339 h 686"/>
                  <a:gd name="T84" fmla="*/ 234 w 345"/>
                  <a:gd name="T85" fmla="*/ 314 h 686"/>
                  <a:gd name="T86" fmla="*/ 252 w 345"/>
                  <a:gd name="T87" fmla="*/ 302 h 686"/>
                  <a:gd name="T88" fmla="*/ 255 w 345"/>
                  <a:gd name="T89" fmla="*/ 291 h 686"/>
                  <a:gd name="T90" fmla="*/ 238 w 345"/>
                  <a:gd name="T91" fmla="*/ 279 h 686"/>
                  <a:gd name="T92" fmla="*/ 185 w 345"/>
                  <a:gd name="T93" fmla="*/ 237 h 686"/>
                  <a:gd name="T94" fmla="*/ 115 w 345"/>
                  <a:gd name="T95" fmla="*/ 193 h 686"/>
                  <a:gd name="T96" fmla="*/ 63 w 345"/>
                  <a:gd name="T97" fmla="*/ 153 h 686"/>
                  <a:gd name="T98" fmla="*/ 19 w 345"/>
                  <a:gd name="T99" fmla="*/ 102 h 686"/>
                  <a:gd name="T100" fmla="*/ 0 w 345"/>
                  <a:gd name="T101" fmla="*/ 53 h 686"/>
                  <a:gd name="T102" fmla="*/ 7 w 345"/>
                  <a:gd name="T103" fmla="*/ 27 h 686"/>
                  <a:gd name="T104" fmla="*/ 33 w 345"/>
                  <a:gd name="T105" fmla="*/ 9 h 686"/>
                  <a:gd name="T106" fmla="*/ 57 w 345"/>
                  <a:gd name="T107" fmla="*/ 2 h 68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45"/>
                  <a:gd name="T163" fmla="*/ 0 h 686"/>
                  <a:gd name="T164" fmla="*/ 345 w 345"/>
                  <a:gd name="T165" fmla="*/ 686 h 68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45" h="686">
                    <a:moveTo>
                      <a:pt x="57" y="2"/>
                    </a:moveTo>
                    <a:lnTo>
                      <a:pt x="89" y="0"/>
                    </a:lnTo>
                    <a:lnTo>
                      <a:pt x="113" y="15"/>
                    </a:lnTo>
                    <a:lnTo>
                      <a:pt x="169" y="64"/>
                    </a:lnTo>
                    <a:lnTo>
                      <a:pt x="227" y="121"/>
                    </a:lnTo>
                    <a:lnTo>
                      <a:pt x="278" y="176"/>
                    </a:lnTo>
                    <a:lnTo>
                      <a:pt x="315" y="225"/>
                    </a:lnTo>
                    <a:lnTo>
                      <a:pt x="337" y="263"/>
                    </a:lnTo>
                    <a:lnTo>
                      <a:pt x="345" y="293"/>
                    </a:lnTo>
                    <a:lnTo>
                      <a:pt x="341" y="321"/>
                    </a:lnTo>
                    <a:lnTo>
                      <a:pt x="329" y="349"/>
                    </a:lnTo>
                    <a:lnTo>
                      <a:pt x="302" y="382"/>
                    </a:lnTo>
                    <a:lnTo>
                      <a:pt x="262" y="416"/>
                    </a:lnTo>
                    <a:lnTo>
                      <a:pt x="201" y="467"/>
                    </a:lnTo>
                    <a:lnTo>
                      <a:pt x="154" y="496"/>
                    </a:lnTo>
                    <a:lnTo>
                      <a:pt x="127" y="521"/>
                    </a:lnTo>
                    <a:lnTo>
                      <a:pt x="115" y="544"/>
                    </a:lnTo>
                    <a:lnTo>
                      <a:pt x="117" y="559"/>
                    </a:lnTo>
                    <a:lnTo>
                      <a:pt x="133" y="575"/>
                    </a:lnTo>
                    <a:lnTo>
                      <a:pt x="171" y="600"/>
                    </a:lnTo>
                    <a:lnTo>
                      <a:pt x="203" y="619"/>
                    </a:lnTo>
                    <a:lnTo>
                      <a:pt x="241" y="631"/>
                    </a:lnTo>
                    <a:lnTo>
                      <a:pt x="264" y="638"/>
                    </a:lnTo>
                    <a:lnTo>
                      <a:pt x="269" y="654"/>
                    </a:lnTo>
                    <a:lnTo>
                      <a:pt x="262" y="664"/>
                    </a:lnTo>
                    <a:lnTo>
                      <a:pt x="229" y="678"/>
                    </a:lnTo>
                    <a:lnTo>
                      <a:pt x="224" y="680"/>
                    </a:lnTo>
                    <a:lnTo>
                      <a:pt x="180" y="686"/>
                    </a:lnTo>
                    <a:lnTo>
                      <a:pt x="157" y="686"/>
                    </a:lnTo>
                    <a:lnTo>
                      <a:pt x="134" y="668"/>
                    </a:lnTo>
                    <a:lnTo>
                      <a:pt x="112" y="635"/>
                    </a:lnTo>
                    <a:lnTo>
                      <a:pt x="89" y="614"/>
                    </a:lnTo>
                    <a:lnTo>
                      <a:pt x="56" y="596"/>
                    </a:lnTo>
                    <a:lnTo>
                      <a:pt x="33" y="575"/>
                    </a:lnTo>
                    <a:lnTo>
                      <a:pt x="31" y="547"/>
                    </a:lnTo>
                    <a:lnTo>
                      <a:pt x="36" y="526"/>
                    </a:lnTo>
                    <a:lnTo>
                      <a:pt x="57" y="505"/>
                    </a:lnTo>
                    <a:lnTo>
                      <a:pt x="91" y="486"/>
                    </a:lnTo>
                    <a:lnTo>
                      <a:pt x="119" y="463"/>
                    </a:lnTo>
                    <a:lnTo>
                      <a:pt x="145" y="424"/>
                    </a:lnTo>
                    <a:lnTo>
                      <a:pt x="169" y="381"/>
                    </a:lnTo>
                    <a:lnTo>
                      <a:pt x="201" y="339"/>
                    </a:lnTo>
                    <a:lnTo>
                      <a:pt x="234" y="314"/>
                    </a:lnTo>
                    <a:lnTo>
                      <a:pt x="252" y="302"/>
                    </a:lnTo>
                    <a:lnTo>
                      <a:pt x="255" y="291"/>
                    </a:lnTo>
                    <a:lnTo>
                      <a:pt x="238" y="279"/>
                    </a:lnTo>
                    <a:lnTo>
                      <a:pt x="185" y="237"/>
                    </a:lnTo>
                    <a:lnTo>
                      <a:pt x="115" y="193"/>
                    </a:lnTo>
                    <a:lnTo>
                      <a:pt x="63" y="153"/>
                    </a:lnTo>
                    <a:lnTo>
                      <a:pt x="19" y="102"/>
                    </a:lnTo>
                    <a:lnTo>
                      <a:pt x="0" y="53"/>
                    </a:lnTo>
                    <a:lnTo>
                      <a:pt x="7" y="27"/>
                    </a:lnTo>
                    <a:lnTo>
                      <a:pt x="33" y="9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0" name="Group 15"/>
            <p:cNvGrpSpPr>
              <a:grpSpLocks noChangeAspect="1"/>
            </p:cNvGrpSpPr>
            <p:nvPr/>
          </p:nvGrpSpPr>
          <p:grpSpPr bwMode="auto">
            <a:xfrm>
              <a:off x="1355" y="2053"/>
              <a:ext cx="144" cy="186"/>
              <a:chOff x="2895" y="2582"/>
              <a:chExt cx="322" cy="418"/>
            </a:xfrm>
          </p:grpSpPr>
          <p:sp>
            <p:nvSpPr>
              <p:cNvPr id="270" name="Freeform 16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22"/>
                  <a:gd name="T157" fmla="*/ 0 h 418"/>
                  <a:gd name="T158" fmla="*/ 322 w 322"/>
                  <a:gd name="T159" fmla="*/ 418 h 4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 17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84"/>
                  <a:gd name="T190" fmla="*/ 0 h 378"/>
                  <a:gd name="T191" fmla="*/ 284 w 284"/>
                  <a:gd name="T192" fmla="*/ 378 h 3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1" name="Group 18"/>
            <p:cNvGrpSpPr>
              <a:grpSpLocks noChangeAspect="1"/>
            </p:cNvGrpSpPr>
            <p:nvPr/>
          </p:nvGrpSpPr>
          <p:grpSpPr bwMode="auto">
            <a:xfrm>
              <a:off x="720" y="1912"/>
              <a:ext cx="762" cy="646"/>
              <a:chOff x="1471" y="2266"/>
              <a:chExt cx="1709" cy="1449"/>
            </a:xfrm>
          </p:grpSpPr>
          <p:sp>
            <p:nvSpPr>
              <p:cNvPr id="264" name="Freeform 19"/>
              <p:cNvSpPr>
                <a:spLocks noChangeAspect="1"/>
              </p:cNvSpPr>
              <p:nvPr/>
            </p:nvSpPr>
            <p:spPr bwMode="auto">
              <a:xfrm>
                <a:off x="2351" y="2266"/>
                <a:ext cx="351" cy="352"/>
              </a:xfrm>
              <a:custGeom>
                <a:avLst/>
                <a:gdLst>
                  <a:gd name="T0" fmla="*/ 201 w 351"/>
                  <a:gd name="T1" fmla="*/ 22 h 352"/>
                  <a:gd name="T2" fmla="*/ 175 w 351"/>
                  <a:gd name="T3" fmla="*/ 7 h 352"/>
                  <a:gd name="T4" fmla="*/ 151 w 351"/>
                  <a:gd name="T5" fmla="*/ 1 h 352"/>
                  <a:gd name="T6" fmla="*/ 127 w 351"/>
                  <a:gd name="T7" fmla="*/ 0 h 352"/>
                  <a:gd name="T8" fmla="*/ 100 w 351"/>
                  <a:gd name="T9" fmla="*/ 7 h 352"/>
                  <a:gd name="T10" fmla="*/ 73 w 351"/>
                  <a:gd name="T11" fmla="*/ 20 h 352"/>
                  <a:gd name="T12" fmla="*/ 55 w 351"/>
                  <a:gd name="T13" fmla="*/ 35 h 352"/>
                  <a:gd name="T14" fmla="*/ 33 w 351"/>
                  <a:gd name="T15" fmla="*/ 61 h 352"/>
                  <a:gd name="T16" fmla="*/ 15 w 351"/>
                  <a:gd name="T17" fmla="*/ 95 h 352"/>
                  <a:gd name="T18" fmla="*/ 4 w 351"/>
                  <a:gd name="T19" fmla="*/ 133 h 352"/>
                  <a:gd name="T20" fmla="*/ 0 w 351"/>
                  <a:gd name="T21" fmla="*/ 204 h 352"/>
                  <a:gd name="T22" fmla="*/ 10 w 351"/>
                  <a:gd name="T23" fmla="*/ 254 h 352"/>
                  <a:gd name="T24" fmla="*/ 24 w 351"/>
                  <a:gd name="T25" fmla="*/ 289 h 352"/>
                  <a:gd name="T26" fmla="*/ 39 w 351"/>
                  <a:gd name="T27" fmla="*/ 310 h 352"/>
                  <a:gd name="T28" fmla="*/ 53 w 351"/>
                  <a:gd name="T29" fmla="*/ 324 h 352"/>
                  <a:gd name="T30" fmla="*/ 69 w 351"/>
                  <a:gd name="T31" fmla="*/ 337 h 352"/>
                  <a:gd name="T32" fmla="*/ 93 w 351"/>
                  <a:gd name="T33" fmla="*/ 348 h 352"/>
                  <a:gd name="T34" fmla="*/ 131 w 351"/>
                  <a:gd name="T35" fmla="*/ 352 h 352"/>
                  <a:gd name="T36" fmla="*/ 158 w 351"/>
                  <a:gd name="T37" fmla="*/ 345 h 352"/>
                  <a:gd name="T38" fmla="*/ 167 w 351"/>
                  <a:gd name="T39" fmla="*/ 340 h 352"/>
                  <a:gd name="T40" fmla="*/ 180 w 351"/>
                  <a:gd name="T41" fmla="*/ 332 h 352"/>
                  <a:gd name="T42" fmla="*/ 189 w 351"/>
                  <a:gd name="T43" fmla="*/ 324 h 352"/>
                  <a:gd name="T44" fmla="*/ 198 w 351"/>
                  <a:gd name="T45" fmla="*/ 314 h 352"/>
                  <a:gd name="T46" fmla="*/ 225 w 351"/>
                  <a:gd name="T47" fmla="*/ 266 h 352"/>
                  <a:gd name="T48" fmla="*/ 248 w 351"/>
                  <a:gd name="T49" fmla="*/ 225 h 352"/>
                  <a:gd name="T50" fmla="*/ 259 w 351"/>
                  <a:gd name="T51" fmla="*/ 228 h 352"/>
                  <a:gd name="T52" fmla="*/ 269 w 351"/>
                  <a:gd name="T53" fmla="*/ 236 h 352"/>
                  <a:gd name="T54" fmla="*/ 284 w 351"/>
                  <a:gd name="T55" fmla="*/ 253 h 352"/>
                  <a:gd name="T56" fmla="*/ 296 w 351"/>
                  <a:gd name="T57" fmla="*/ 261 h 352"/>
                  <a:gd name="T58" fmla="*/ 311 w 351"/>
                  <a:gd name="T59" fmla="*/ 265 h 352"/>
                  <a:gd name="T60" fmla="*/ 325 w 351"/>
                  <a:gd name="T61" fmla="*/ 264 h 352"/>
                  <a:gd name="T62" fmla="*/ 335 w 351"/>
                  <a:gd name="T63" fmla="*/ 259 h 352"/>
                  <a:gd name="T64" fmla="*/ 344 w 351"/>
                  <a:gd name="T65" fmla="*/ 252 h 352"/>
                  <a:gd name="T66" fmla="*/ 350 w 351"/>
                  <a:gd name="T67" fmla="*/ 237 h 352"/>
                  <a:gd name="T68" fmla="*/ 349 w 351"/>
                  <a:gd name="T69" fmla="*/ 222 h 352"/>
                  <a:gd name="T70" fmla="*/ 340 w 351"/>
                  <a:gd name="T71" fmla="*/ 208 h 352"/>
                  <a:gd name="T72" fmla="*/ 328 w 351"/>
                  <a:gd name="T73" fmla="*/ 199 h 352"/>
                  <a:gd name="T74" fmla="*/ 297 w 351"/>
                  <a:gd name="T75" fmla="*/ 186 h 352"/>
                  <a:gd name="T76" fmla="*/ 277 w 351"/>
                  <a:gd name="T77" fmla="*/ 176 h 352"/>
                  <a:gd name="T78" fmla="*/ 262 w 351"/>
                  <a:gd name="T79" fmla="*/ 159 h 352"/>
                  <a:gd name="T80" fmla="*/ 253 w 351"/>
                  <a:gd name="T81" fmla="*/ 131 h 352"/>
                  <a:gd name="T82" fmla="*/ 244 w 351"/>
                  <a:gd name="T83" fmla="*/ 90 h 352"/>
                  <a:gd name="T84" fmla="*/ 227 w 351"/>
                  <a:gd name="T85" fmla="*/ 53 h 35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1"/>
                  <a:gd name="T130" fmla="*/ 0 h 352"/>
                  <a:gd name="T131" fmla="*/ 351 w 351"/>
                  <a:gd name="T132" fmla="*/ 352 h 35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1" h="352">
                    <a:moveTo>
                      <a:pt x="210" y="31"/>
                    </a:moveTo>
                    <a:lnTo>
                      <a:pt x="206" y="26"/>
                    </a:lnTo>
                    <a:lnTo>
                      <a:pt x="201" y="22"/>
                    </a:lnTo>
                    <a:lnTo>
                      <a:pt x="196" y="18"/>
                    </a:lnTo>
                    <a:lnTo>
                      <a:pt x="192" y="14"/>
                    </a:lnTo>
                    <a:lnTo>
                      <a:pt x="175" y="7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1"/>
                    </a:lnTo>
                    <a:lnTo>
                      <a:pt x="143" y="0"/>
                    </a:lnTo>
                    <a:lnTo>
                      <a:pt x="135" y="0"/>
                    </a:lnTo>
                    <a:lnTo>
                      <a:pt x="127" y="0"/>
                    </a:lnTo>
                    <a:lnTo>
                      <a:pt x="112" y="2"/>
                    </a:lnTo>
                    <a:lnTo>
                      <a:pt x="106" y="4"/>
                    </a:lnTo>
                    <a:lnTo>
                      <a:pt x="100" y="7"/>
                    </a:lnTo>
                    <a:lnTo>
                      <a:pt x="85" y="13"/>
                    </a:lnTo>
                    <a:lnTo>
                      <a:pt x="79" y="16"/>
                    </a:lnTo>
                    <a:lnTo>
                      <a:pt x="73" y="20"/>
                    </a:lnTo>
                    <a:lnTo>
                      <a:pt x="66" y="24"/>
                    </a:lnTo>
                    <a:lnTo>
                      <a:pt x="60" y="29"/>
                    </a:lnTo>
                    <a:lnTo>
                      <a:pt x="55" y="35"/>
                    </a:lnTo>
                    <a:lnTo>
                      <a:pt x="50" y="40"/>
                    </a:lnTo>
                    <a:lnTo>
                      <a:pt x="41" y="50"/>
                    </a:lnTo>
                    <a:lnTo>
                      <a:pt x="33" y="61"/>
                    </a:lnTo>
                    <a:lnTo>
                      <a:pt x="26" y="71"/>
                    </a:lnTo>
                    <a:lnTo>
                      <a:pt x="20" y="83"/>
                    </a:lnTo>
                    <a:lnTo>
                      <a:pt x="15" y="95"/>
                    </a:lnTo>
                    <a:lnTo>
                      <a:pt x="10" y="107"/>
                    </a:lnTo>
                    <a:lnTo>
                      <a:pt x="7" y="120"/>
                    </a:lnTo>
                    <a:lnTo>
                      <a:pt x="4" y="133"/>
                    </a:lnTo>
                    <a:lnTo>
                      <a:pt x="1" y="157"/>
                    </a:lnTo>
                    <a:lnTo>
                      <a:pt x="0" y="180"/>
                    </a:lnTo>
                    <a:lnTo>
                      <a:pt x="0" y="204"/>
                    </a:lnTo>
                    <a:lnTo>
                      <a:pt x="3" y="228"/>
                    </a:lnTo>
                    <a:lnTo>
                      <a:pt x="6" y="241"/>
                    </a:lnTo>
                    <a:lnTo>
                      <a:pt x="10" y="254"/>
                    </a:lnTo>
                    <a:lnTo>
                      <a:pt x="13" y="265"/>
                    </a:lnTo>
                    <a:lnTo>
                      <a:pt x="18" y="277"/>
                    </a:lnTo>
                    <a:lnTo>
                      <a:pt x="24" y="289"/>
                    </a:lnTo>
                    <a:lnTo>
                      <a:pt x="28" y="294"/>
                    </a:lnTo>
                    <a:lnTo>
                      <a:pt x="31" y="299"/>
                    </a:lnTo>
                    <a:lnTo>
                      <a:pt x="39" y="310"/>
                    </a:lnTo>
                    <a:lnTo>
                      <a:pt x="44" y="314"/>
                    </a:lnTo>
                    <a:lnTo>
                      <a:pt x="48" y="319"/>
                    </a:lnTo>
                    <a:lnTo>
                      <a:pt x="53" y="324"/>
                    </a:lnTo>
                    <a:lnTo>
                      <a:pt x="59" y="329"/>
                    </a:lnTo>
                    <a:lnTo>
                      <a:pt x="64" y="333"/>
                    </a:lnTo>
                    <a:lnTo>
                      <a:pt x="69" y="337"/>
                    </a:lnTo>
                    <a:lnTo>
                      <a:pt x="74" y="340"/>
                    </a:lnTo>
                    <a:lnTo>
                      <a:pt x="80" y="343"/>
                    </a:lnTo>
                    <a:lnTo>
                      <a:pt x="93" y="348"/>
                    </a:lnTo>
                    <a:lnTo>
                      <a:pt x="105" y="351"/>
                    </a:lnTo>
                    <a:lnTo>
                      <a:pt x="117" y="352"/>
                    </a:lnTo>
                    <a:lnTo>
                      <a:pt x="131" y="352"/>
                    </a:lnTo>
                    <a:lnTo>
                      <a:pt x="145" y="349"/>
                    </a:lnTo>
                    <a:lnTo>
                      <a:pt x="154" y="346"/>
                    </a:lnTo>
                    <a:lnTo>
                      <a:pt x="158" y="345"/>
                    </a:lnTo>
                    <a:lnTo>
                      <a:pt x="163" y="343"/>
                    </a:lnTo>
                    <a:lnTo>
                      <a:pt x="164" y="341"/>
                    </a:lnTo>
                    <a:lnTo>
                      <a:pt x="167" y="340"/>
                    </a:lnTo>
                    <a:lnTo>
                      <a:pt x="171" y="338"/>
                    </a:lnTo>
                    <a:lnTo>
                      <a:pt x="179" y="334"/>
                    </a:lnTo>
                    <a:lnTo>
                      <a:pt x="180" y="332"/>
                    </a:lnTo>
                    <a:lnTo>
                      <a:pt x="182" y="331"/>
                    </a:lnTo>
                    <a:lnTo>
                      <a:pt x="186" y="328"/>
                    </a:lnTo>
                    <a:lnTo>
                      <a:pt x="189" y="324"/>
                    </a:lnTo>
                    <a:lnTo>
                      <a:pt x="193" y="321"/>
                    </a:lnTo>
                    <a:lnTo>
                      <a:pt x="195" y="317"/>
                    </a:lnTo>
                    <a:lnTo>
                      <a:pt x="198" y="314"/>
                    </a:lnTo>
                    <a:lnTo>
                      <a:pt x="204" y="306"/>
                    </a:lnTo>
                    <a:lnTo>
                      <a:pt x="214" y="286"/>
                    </a:lnTo>
                    <a:lnTo>
                      <a:pt x="225" y="266"/>
                    </a:lnTo>
                    <a:lnTo>
                      <a:pt x="235" y="245"/>
                    </a:lnTo>
                    <a:lnTo>
                      <a:pt x="244" y="225"/>
                    </a:lnTo>
                    <a:lnTo>
                      <a:pt x="248" y="225"/>
                    </a:lnTo>
                    <a:lnTo>
                      <a:pt x="252" y="226"/>
                    </a:lnTo>
                    <a:lnTo>
                      <a:pt x="256" y="227"/>
                    </a:lnTo>
                    <a:lnTo>
                      <a:pt x="259" y="228"/>
                    </a:lnTo>
                    <a:lnTo>
                      <a:pt x="263" y="230"/>
                    </a:lnTo>
                    <a:lnTo>
                      <a:pt x="266" y="234"/>
                    </a:lnTo>
                    <a:lnTo>
                      <a:pt x="269" y="236"/>
                    </a:lnTo>
                    <a:lnTo>
                      <a:pt x="272" y="240"/>
                    </a:lnTo>
                    <a:lnTo>
                      <a:pt x="280" y="249"/>
                    </a:lnTo>
                    <a:lnTo>
                      <a:pt x="284" y="253"/>
                    </a:lnTo>
                    <a:lnTo>
                      <a:pt x="287" y="255"/>
                    </a:lnTo>
                    <a:lnTo>
                      <a:pt x="291" y="259"/>
                    </a:lnTo>
                    <a:lnTo>
                      <a:pt x="296" y="261"/>
                    </a:lnTo>
                    <a:lnTo>
                      <a:pt x="300" y="262"/>
                    </a:lnTo>
                    <a:lnTo>
                      <a:pt x="305" y="264"/>
                    </a:lnTo>
                    <a:lnTo>
                      <a:pt x="311" y="265"/>
                    </a:lnTo>
                    <a:lnTo>
                      <a:pt x="317" y="265"/>
                    </a:lnTo>
                    <a:lnTo>
                      <a:pt x="320" y="264"/>
                    </a:lnTo>
                    <a:lnTo>
                      <a:pt x="325" y="264"/>
                    </a:lnTo>
                    <a:lnTo>
                      <a:pt x="328" y="262"/>
                    </a:lnTo>
                    <a:lnTo>
                      <a:pt x="333" y="262"/>
                    </a:lnTo>
                    <a:lnTo>
                      <a:pt x="335" y="259"/>
                    </a:lnTo>
                    <a:lnTo>
                      <a:pt x="339" y="257"/>
                    </a:lnTo>
                    <a:lnTo>
                      <a:pt x="341" y="255"/>
                    </a:lnTo>
                    <a:lnTo>
                      <a:pt x="344" y="252"/>
                    </a:lnTo>
                    <a:lnTo>
                      <a:pt x="347" y="247"/>
                    </a:lnTo>
                    <a:lnTo>
                      <a:pt x="349" y="241"/>
                    </a:lnTo>
                    <a:lnTo>
                      <a:pt x="350" y="237"/>
                    </a:lnTo>
                    <a:lnTo>
                      <a:pt x="351" y="232"/>
                    </a:lnTo>
                    <a:lnTo>
                      <a:pt x="350" y="227"/>
                    </a:lnTo>
                    <a:lnTo>
                      <a:pt x="349" y="222"/>
                    </a:lnTo>
                    <a:lnTo>
                      <a:pt x="347" y="217"/>
                    </a:lnTo>
                    <a:lnTo>
                      <a:pt x="345" y="213"/>
                    </a:lnTo>
                    <a:lnTo>
                      <a:pt x="340" y="208"/>
                    </a:lnTo>
                    <a:lnTo>
                      <a:pt x="337" y="205"/>
                    </a:lnTo>
                    <a:lnTo>
                      <a:pt x="333" y="201"/>
                    </a:lnTo>
                    <a:lnTo>
                      <a:pt x="328" y="199"/>
                    </a:lnTo>
                    <a:lnTo>
                      <a:pt x="316" y="193"/>
                    </a:lnTo>
                    <a:lnTo>
                      <a:pt x="305" y="189"/>
                    </a:lnTo>
                    <a:lnTo>
                      <a:pt x="297" y="186"/>
                    </a:lnTo>
                    <a:lnTo>
                      <a:pt x="289" y="184"/>
                    </a:lnTo>
                    <a:lnTo>
                      <a:pt x="283" y="180"/>
                    </a:lnTo>
                    <a:lnTo>
                      <a:pt x="277" y="176"/>
                    </a:lnTo>
                    <a:lnTo>
                      <a:pt x="270" y="171"/>
                    </a:lnTo>
                    <a:lnTo>
                      <a:pt x="266" y="166"/>
                    </a:lnTo>
                    <a:lnTo>
                      <a:pt x="262" y="159"/>
                    </a:lnTo>
                    <a:lnTo>
                      <a:pt x="258" y="153"/>
                    </a:lnTo>
                    <a:lnTo>
                      <a:pt x="255" y="142"/>
                    </a:lnTo>
                    <a:lnTo>
                      <a:pt x="253" y="131"/>
                    </a:lnTo>
                    <a:lnTo>
                      <a:pt x="251" y="117"/>
                    </a:lnTo>
                    <a:lnTo>
                      <a:pt x="248" y="104"/>
                    </a:lnTo>
                    <a:lnTo>
                      <a:pt x="244" y="90"/>
                    </a:lnTo>
                    <a:lnTo>
                      <a:pt x="239" y="77"/>
                    </a:lnTo>
                    <a:lnTo>
                      <a:pt x="234" y="65"/>
                    </a:lnTo>
                    <a:lnTo>
                      <a:pt x="227" y="53"/>
                    </a:lnTo>
                    <a:lnTo>
                      <a:pt x="219" y="42"/>
                    </a:lnTo>
                    <a:lnTo>
                      <a:pt x="210" y="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20"/>
              <p:cNvSpPr>
                <a:spLocks noChangeAspect="1"/>
              </p:cNvSpPr>
              <p:nvPr/>
            </p:nvSpPr>
            <p:spPr bwMode="auto">
              <a:xfrm>
                <a:off x="2122" y="2623"/>
                <a:ext cx="357" cy="538"/>
              </a:xfrm>
              <a:custGeom>
                <a:avLst/>
                <a:gdLst>
                  <a:gd name="T0" fmla="*/ 229 w 357"/>
                  <a:gd name="T1" fmla="*/ 2 h 538"/>
                  <a:gd name="T2" fmla="*/ 191 w 357"/>
                  <a:gd name="T3" fmla="*/ 4 h 538"/>
                  <a:gd name="T4" fmla="*/ 151 w 357"/>
                  <a:gd name="T5" fmla="*/ 18 h 538"/>
                  <a:gd name="T6" fmla="*/ 116 w 357"/>
                  <a:gd name="T7" fmla="*/ 41 h 538"/>
                  <a:gd name="T8" fmla="*/ 87 w 357"/>
                  <a:gd name="T9" fmla="*/ 67 h 538"/>
                  <a:gd name="T10" fmla="*/ 54 w 357"/>
                  <a:gd name="T11" fmla="*/ 113 h 538"/>
                  <a:gd name="T12" fmla="*/ 31 w 357"/>
                  <a:gd name="T13" fmla="*/ 159 h 538"/>
                  <a:gd name="T14" fmla="*/ 18 w 357"/>
                  <a:gd name="T15" fmla="*/ 191 h 538"/>
                  <a:gd name="T16" fmla="*/ 8 w 357"/>
                  <a:gd name="T17" fmla="*/ 237 h 538"/>
                  <a:gd name="T18" fmla="*/ 7 w 357"/>
                  <a:gd name="T19" fmla="*/ 276 h 538"/>
                  <a:gd name="T20" fmla="*/ 5 w 357"/>
                  <a:gd name="T21" fmla="*/ 307 h 538"/>
                  <a:gd name="T22" fmla="*/ 1 w 357"/>
                  <a:gd name="T23" fmla="*/ 351 h 538"/>
                  <a:gd name="T24" fmla="*/ 5 w 357"/>
                  <a:gd name="T25" fmla="*/ 406 h 538"/>
                  <a:gd name="T26" fmla="*/ 8 w 357"/>
                  <a:gd name="T27" fmla="*/ 415 h 538"/>
                  <a:gd name="T28" fmla="*/ 13 w 357"/>
                  <a:gd name="T29" fmla="*/ 433 h 538"/>
                  <a:gd name="T30" fmla="*/ 18 w 357"/>
                  <a:gd name="T31" fmla="*/ 452 h 538"/>
                  <a:gd name="T32" fmla="*/ 28 w 357"/>
                  <a:gd name="T33" fmla="*/ 472 h 538"/>
                  <a:gd name="T34" fmla="*/ 38 w 357"/>
                  <a:gd name="T35" fmla="*/ 487 h 538"/>
                  <a:gd name="T36" fmla="*/ 57 w 357"/>
                  <a:gd name="T37" fmla="*/ 504 h 538"/>
                  <a:gd name="T38" fmla="*/ 81 w 357"/>
                  <a:gd name="T39" fmla="*/ 520 h 538"/>
                  <a:gd name="T40" fmla="*/ 108 w 357"/>
                  <a:gd name="T41" fmla="*/ 531 h 538"/>
                  <a:gd name="T42" fmla="*/ 133 w 357"/>
                  <a:gd name="T43" fmla="*/ 537 h 538"/>
                  <a:gd name="T44" fmla="*/ 155 w 357"/>
                  <a:gd name="T45" fmla="*/ 538 h 538"/>
                  <a:gd name="T46" fmla="*/ 177 w 357"/>
                  <a:gd name="T47" fmla="*/ 534 h 538"/>
                  <a:gd name="T48" fmla="*/ 203 w 357"/>
                  <a:gd name="T49" fmla="*/ 526 h 538"/>
                  <a:gd name="T50" fmla="*/ 219 w 357"/>
                  <a:gd name="T51" fmla="*/ 518 h 538"/>
                  <a:gd name="T52" fmla="*/ 236 w 357"/>
                  <a:gd name="T53" fmla="*/ 500 h 538"/>
                  <a:gd name="T54" fmla="*/ 245 w 357"/>
                  <a:gd name="T55" fmla="*/ 488 h 538"/>
                  <a:gd name="T56" fmla="*/ 249 w 357"/>
                  <a:gd name="T57" fmla="*/ 485 h 538"/>
                  <a:gd name="T58" fmla="*/ 252 w 357"/>
                  <a:gd name="T59" fmla="*/ 480 h 538"/>
                  <a:gd name="T60" fmla="*/ 259 w 357"/>
                  <a:gd name="T61" fmla="*/ 464 h 538"/>
                  <a:gd name="T62" fmla="*/ 264 w 357"/>
                  <a:gd name="T63" fmla="*/ 454 h 538"/>
                  <a:gd name="T64" fmla="*/ 268 w 357"/>
                  <a:gd name="T65" fmla="*/ 440 h 538"/>
                  <a:gd name="T66" fmla="*/ 269 w 357"/>
                  <a:gd name="T67" fmla="*/ 433 h 538"/>
                  <a:gd name="T68" fmla="*/ 272 w 357"/>
                  <a:gd name="T69" fmla="*/ 412 h 538"/>
                  <a:gd name="T70" fmla="*/ 271 w 357"/>
                  <a:gd name="T71" fmla="*/ 401 h 538"/>
                  <a:gd name="T72" fmla="*/ 268 w 357"/>
                  <a:gd name="T73" fmla="*/ 379 h 538"/>
                  <a:gd name="T74" fmla="*/ 267 w 357"/>
                  <a:gd name="T75" fmla="*/ 371 h 538"/>
                  <a:gd name="T76" fmla="*/ 257 w 357"/>
                  <a:gd name="T77" fmla="*/ 342 h 538"/>
                  <a:gd name="T78" fmla="*/ 252 w 357"/>
                  <a:gd name="T79" fmla="*/ 313 h 538"/>
                  <a:gd name="T80" fmla="*/ 256 w 357"/>
                  <a:gd name="T81" fmla="*/ 283 h 538"/>
                  <a:gd name="T82" fmla="*/ 266 w 357"/>
                  <a:gd name="T83" fmla="*/ 257 h 538"/>
                  <a:gd name="T84" fmla="*/ 280 w 357"/>
                  <a:gd name="T85" fmla="*/ 234 h 538"/>
                  <a:gd name="T86" fmla="*/ 300 w 357"/>
                  <a:gd name="T87" fmla="*/ 214 h 538"/>
                  <a:gd name="T88" fmla="*/ 314 w 357"/>
                  <a:gd name="T89" fmla="*/ 200 h 538"/>
                  <a:gd name="T90" fmla="*/ 327 w 357"/>
                  <a:gd name="T91" fmla="*/ 184 h 538"/>
                  <a:gd name="T92" fmla="*/ 343 w 357"/>
                  <a:gd name="T93" fmla="*/ 158 h 538"/>
                  <a:gd name="T94" fmla="*/ 352 w 357"/>
                  <a:gd name="T95" fmla="*/ 137 h 538"/>
                  <a:gd name="T96" fmla="*/ 357 w 357"/>
                  <a:gd name="T97" fmla="*/ 110 h 538"/>
                  <a:gd name="T98" fmla="*/ 357 w 357"/>
                  <a:gd name="T99" fmla="*/ 96 h 538"/>
                  <a:gd name="T100" fmla="*/ 353 w 357"/>
                  <a:gd name="T101" fmla="*/ 77 h 538"/>
                  <a:gd name="T102" fmla="*/ 345 w 357"/>
                  <a:gd name="T103" fmla="*/ 60 h 538"/>
                  <a:gd name="T104" fmla="*/ 330 w 357"/>
                  <a:gd name="T105" fmla="*/ 43 h 538"/>
                  <a:gd name="T106" fmla="*/ 315 w 357"/>
                  <a:gd name="T107" fmla="*/ 32 h 5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57"/>
                  <a:gd name="T163" fmla="*/ 0 h 538"/>
                  <a:gd name="T164" fmla="*/ 357 w 357"/>
                  <a:gd name="T165" fmla="*/ 538 h 5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57" h="538">
                    <a:moveTo>
                      <a:pt x="304" y="26"/>
                    </a:moveTo>
                    <a:lnTo>
                      <a:pt x="266" y="13"/>
                    </a:lnTo>
                    <a:lnTo>
                      <a:pt x="229" y="2"/>
                    </a:lnTo>
                    <a:lnTo>
                      <a:pt x="221" y="0"/>
                    </a:lnTo>
                    <a:lnTo>
                      <a:pt x="214" y="0"/>
                    </a:lnTo>
                    <a:lnTo>
                      <a:pt x="191" y="4"/>
                    </a:lnTo>
                    <a:lnTo>
                      <a:pt x="181" y="5"/>
                    </a:lnTo>
                    <a:lnTo>
                      <a:pt x="170" y="10"/>
                    </a:lnTo>
                    <a:lnTo>
                      <a:pt x="151" y="18"/>
                    </a:lnTo>
                    <a:lnTo>
                      <a:pt x="141" y="24"/>
                    </a:lnTo>
                    <a:lnTo>
                      <a:pt x="132" y="30"/>
                    </a:lnTo>
                    <a:lnTo>
                      <a:pt x="116" y="41"/>
                    </a:lnTo>
                    <a:lnTo>
                      <a:pt x="108" y="47"/>
                    </a:lnTo>
                    <a:lnTo>
                      <a:pt x="101" y="54"/>
                    </a:lnTo>
                    <a:lnTo>
                      <a:pt x="87" y="67"/>
                    </a:lnTo>
                    <a:lnTo>
                      <a:pt x="75" y="82"/>
                    </a:lnTo>
                    <a:lnTo>
                      <a:pt x="63" y="97"/>
                    </a:lnTo>
                    <a:lnTo>
                      <a:pt x="54" y="113"/>
                    </a:lnTo>
                    <a:lnTo>
                      <a:pt x="44" y="130"/>
                    </a:lnTo>
                    <a:lnTo>
                      <a:pt x="36" y="147"/>
                    </a:lnTo>
                    <a:lnTo>
                      <a:pt x="31" y="159"/>
                    </a:lnTo>
                    <a:lnTo>
                      <a:pt x="27" y="169"/>
                    </a:lnTo>
                    <a:lnTo>
                      <a:pt x="21" y="181"/>
                    </a:lnTo>
                    <a:lnTo>
                      <a:pt x="18" y="191"/>
                    </a:lnTo>
                    <a:lnTo>
                      <a:pt x="12" y="215"/>
                    </a:lnTo>
                    <a:lnTo>
                      <a:pt x="9" y="225"/>
                    </a:lnTo>
                    <a:lnTo>
                      <a:pt x="8" y="237"/>
                    </a:lnTo>
                    <a:lnTo>
                      <a:pt x="7" y="250"/>
                    </a:lnTo>
                    <a:lnTo>
                      <a:pt x="8" y="261"/>
                    </a:lnTo>
                    <a:lnTo>
                      <a:pt x="7" y="276"/>
                    </a:lnTo>
                    <a:lnTo>
                      <a:pt x="7" y="292"/>
                    </a:lnTo>
                    <a:lnTo>
                      <a:pt x="6" y="300"/>
                    </a:lnTo>
                    <a:lnTo>
                      <a:pt x="5" y="307"/>
                    </a:lnTo>
                    <a:lnTo>
                      <a:pt x="7" y="323"/>
                    </a:lnTo>
                    <a:lnTo>
                      <a:pt x="4" y="334"/>
                    </a:lnTo>
                    <a:lnTo>
                      <a:pt x="1" y="351"/>
                    </a:lnTo>
                    <a:lnTo>
                      <a:pt x="0" y="370"/>
                    </a:lnTo>
                    <a:lnTo>
                      <a:pt x="2" y="388"/>
                    </a:lnTo>
                    <a:lnTo>
                      <a:pt x="5" y="406"/>
                    </a:lnTo>
                    <a:lnTo>
                      <a:pt x="6" y="409"/>
                    </a:lnTo>
                    <a:lnTo>
                      <a:pt x="7" y="413"/>
                    </a:lnTo>
                    <a:lnTo>
                      <a:pt x="8" y="415"/>
                    </a:lnTo>
                    <a:lnTo>
                      <a:pt x="11" y="418"/>
                    </a:lnTo>
                    <a:lnTo>
                      <a:pt x="12" y="425"/>
                    </a:lnTo>
                    <a:lnTo>
                      <a:pt x="13" y="433"/>
                    </a:lnTo>
                    <a:lnTo>
                      <a:pt x="14" y="439"/>
                    </a:lnTo>
                    <a:lnTo>
                      <a:pt x="16" y="446"/>
                    </a:lnTo>
                    <a:lnTo>
                      <a:pt x="18" y="452"/>
                    </a:lnTo>
                    <a:lnTo>
                      <a:pt x="21" y="459"/>
                    </a:lnTo>
                    <a:lnTo>
                      <a:pt x="24" y="465"/>
                    </a:lnTo>
                    <a:lnTo>
                      <a:pt x="28" y="472"/>
                    </a:lnTo>
                    <a:lnTo>
                      <a:pt x="30" y="478"/>
                    </a:lnTo>
                    <a:lnTo>
                      <a:pt x="35" y="483"/>
                    </a:lnTo>
                    <a:lnTo>
                      <a:pt x="38" y="487"/>
                    </a:lnTo>
                    <a:lnTo>
                      <a:pt x="43" y="492"/>
                    </a:lnTo>
                    <a:lnTo>
                      <a:pt x="49" y="498"/>
                    </a:lnTo>
                    <a:lnTo>
                      <a:pt x="57" y="504"/>
                    </a:lnTo>
                    <a:lnTo>
                      <a:pt x="64" y="509"/>
                    </a:lnTo>
                    <a:lnTo>
                      <a:pt x="73" y="514"/>
                    </a:lnTo>
                    <a:lnTo>
                      <a:pt x="81" y="520"/>
                    </a:lnTo>
                    <a:lnTo>
                      <a:pt x="91" y="524"/>
                    </a:lnTo>
                    <a:lnTo>
                      <a:pt x="98" y="527"/>
                    </a:lnTo>
                    <a:lnTo>
                      <a:pt x="108" y="531"/>
                    </a:lnTo>
                    <a:lnTo>
                      <a:pt x="116" y="534"/>
                    </a:lnTo>
                    <a:lnTo>
                      <a:pt x="126" y="536"/>
                    </a:lnTo>
                    <a:lnTo>
                      <a:pt x="133" y="537"/>
                    </a:lnTo>
                    <a:lnTo>
                      <a:pt x="143" y="538"/>
                    </a:lnTo>
                    <a:lnTo>
                      <a:pt x="151" y="538"/>
                    </a:lnTo>
                    <a:lnTo>
                      <a:pt x="155" y="538"/>
                    </a:lnTo>
                    <a:lnTo>
                      <a:pt x="160" y="538"/>
                    </a:lnTo>
                    <a:lnTo>
                      <a:pt x="168" y="536"/>
                    </a:lnTo>
                    <a:lnTo>
                      <a:pt x="177" y="534"/>
                    </a:lnTo>
                    <a:lnTo>
                      <a:pt x="186" y="533"/>
                    </a:lnTo>
                    <a:lnTo>
                      <a:pt x="195" y="529"/>
                    </a:lnTo>
                    <a:lnTo>
                      <a:pt x="203" y="526"/>
                    </a:lnTo>
                    <a:lnTo>
                      <a:pt x="212" y="522"/>
                    </a:lnTo>
                    <a:lnTo>
                      <a:pt x="217" y="520"/>
                    </a:lnTo>
                    <a:lnTo>
                      <a:pt x="219" y="518"/>
                    </a:lnTo>
                    <a:lnTo>
                      <a:pt x="221" y="516"/>
                    </a:lnTo>
                    <a:lnTo>
                      <a:pt x="229" y="508"/>
                    </a:lnTo>
                    <a:lnTo>
                      <a:pt x="236" y="500"/>
                    </a:lnTo>
                    <a:lnTo>
                      <a:pt x="239" y="496"/>
                    </a:lnTo>
                    <a:lnTo>
                      <a:pt x="243" y="492"/>
                    </a:lnTo>
                    <a:lnTo>
                      <a:pt x="245" y="488"/>
                    </a:lnTo>
                    <a:lnTo>
                      <a:pt x="247" y="486"/>
                    </a:lnTo>
                    <a:lnTo>
                      <a:pt x="248" y="485"/>
                    </a:lnTo>
                    <a:lnTo>
                      <a:pt x="249" y="485"/>
                    </a:lnTo>
                    <a:lnTo>
                      <a:pt x="249" y="483"/>
                    </a:lnTo>
                    <a:lnTo>
                      <a:pt x="250" y="482"/>
                    </a:lnTo>
                    <a:lnTo>
                      <a:pt x="252" y="480"/>
                    </a:lnTo>
                    <a:lnTo>
                      <a:pt x="254" y="476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0" y="463"/>
                    </a:lnTo>
                    <a:lnTo>
                      <a:pt x="262" y="458"/>
                    </a:lnTo>
                    <a:lnTo>
                      <a:pt x="264" y="454"/>
                    </a:lnTo>
                    <a:lnTo>
                      <a:pt x="266" y="450"/>
                    </a:lnTo>
                    <a:lnTo>
                      <a:pt x="266" y="445"/>
                    </a:lnTo>
                    <a:lnTo>
                      <a:pt x="268" y="440"/>
                    </a:lnTo>
                    <a:lnTo>
                      <a:pt x="269" y="435"/>
                    </a:lnTo>
                    <a:lnTo>
                      <a:pt x="269" y="434"/>
                    </a:lnTo>
                    <a:lnTo>
                      <a:pt x="269" y="433"/>
                    </a:lnTo>
                    <a:lnTo>
                      <a:pt x="270" y="431"/>
                    </a:lnTo>
                    <a:lnTo>
                      <a:pt x="271" y="421"/>
                    </a:lnTo>
                    <a:lnTo>
                      <a:pt x="272" y="412"/>
                    </a:lnTo>
                    <a:lnTo>
                      <a:pt x="271" y="409"/>
                    </a:lnTo>
                    <a:lnTo>
                      <a:pt x="271" y="407"/>
                    </a:lnTo>
                    <a:lnTo>
                      <a:pt x="271" y="401"/>
                    </a:lnTo>
                    <a:lnTo>
                      <a:pt x="271" y="392"/>
                    </a:lnTo>
                    <a:lnTo>
                      <a:pt x="269" y="381"/>
                    </a:lnTo>
                    <a:lnTo>
                      <a:pt x="268" y="379"/>
                    </a:lnTo>
                    <a:lnTo>
                      <a:pt x="267" y="377"/>
                    </a:lnTo>
                    <a:lnTo>
                      <a:pt x="267" y="376"/>
                    </a:lnTo>
                    <a:lnTo>
                      <a:pt x="267" y="371"/>
                    </a:lnTo>
                    <a:lnTo>
                      <a:pt x="264" y="361"/>
                    </a:lnTo>
                    <a:lnTo>
                      <a:pt x="261" y="351"/>
                    </a:lnTo>
                    <a:lnTo>
                      <a:pt x="257" y="342"/>
                    </a:lnTo>
                    <a:lnTo>
                      <a:pt x="254" y="332"/>
                    </a:lnTo>
                    <a:lnTo>
                      <a:pt x="252" y="322"/>
                    </a:lnTo>
                    <a:lnTo>
                      <a:pt x="252" y="313"/>
                    </a:lnTo>
                    <a:lnTo>
                      <a:pt x="252" y="302"/>
                    </a:lnTo>
                    <a:lnTo>
                      <a:pt x="253" y="293"/>
                    </a:lnTo>
                    <a:lnTo>
                      <a:pt x="256" y="283"/>
                    </a:lnTo>
                    <a:lnTo>
                      <a:pt x="259" y="274"/>
                    </a:lnTo>
                    <a:lnTo>
                      <a:pt x="263" y="265"/>
                    </a:lnTo>
                    <a:lnTo>
                      <a:pt x="266" y="257"/>
                    </a:lnTo>
                    <a:lnTo>
                      <a:pt x="271" y="249"/>
                    </a:lnTo>
                    <a:lnTo>
                      <a:pt x="276" y="241"/>
                    </a:lnTo>
                    <a:lnTo>
                      <a:pt x="280" y="234"/>
                    </a:lnTo>
                    <a:lnTo>
                      <a:pt x="287" y="227"/>
                    </a:lnTo>
                    <a:lnTo>
                      <a:pt x="293" y="220"/>
                    </a:lnTo>
                    <a:lnTo>
                      <a:pt x="300" y="214"/>
                    </a:lnTo>
                    <a:lnTo>
                      <a:pt x="303" y="210"/>
                    </a:lnTo>
                    <a:lnTo>
                      <a:pt x="307" y="207"/>
                    </a:lnTo>
                    <a:lnTo>
                      <a:pt x="314" y="200"/>
                    </a:lnTo>
                    <a:lnTo>
                      <a:pt x="317" y="195"/>
                    </a:lnTo>
                    <a:lnTo>
                      <a:pt x="321" y="191"/>
                    </a:lnTo>
                    <a:lnTo>
                      <a:pt x="327" y="184"/>
                    </a:lnTo>
                    <a:lnTo>
                      <a:pt x="333" y="175"/>
                    </a:lnTo>
                    <a:lnTo>
                      <a:pt x="338" y="166"/>
                    </a:lnTo>
                    <a:lnTo>
                      <a:pt x="343" y="158"/>
                    </a:lnTo>
                    <a:lnTo>
                      <a:pt x="349" y="148"/>
                    </a:lnTo>
                    <a:lnTo>
                      <a:pt x="350" y="143"/>
                    </a:lnTo>
                    <a:lnTo>
                      <a:pt x="352" y="137"/>
                    </a:lnTo>
                    <a:lnTo>
                      <a:pt x="356" y="125"/>
                    </a:lnTo>
                    <a:lnTo>
                      <a:pt x="357" y="114"/>
                    </a:lnTo>
                    <a:lnTo>
                      <a:pt x="357" y="110"/>
                    </a:lnTo>
                    <a:lnTo>
                      <a:pt x="357" y="108"/>
                    </a:lnTo>
                    <a:lnTo>
                      <a:pt x="357" y="103"/>
                    </a:lnTo>
                    <a:lnTo>
                      <a:pt x="357" y="96"/>
                    </a:lnTo>
                    <a:lnTo>
                      <a:pt x="356" y="89"/>
                    </a:lnTo>
                    <a:lnTo>
                      <a:pt x="354" y="82"/>
                    </a:lnTo>
                    <a:lnTo>
                      <a:pt x="353" y="77"/>
                    </a:lnTo>
                    <a:lnTo>
                      <a:pt x="350" y="71"/>
                    </a:lnTo>
                    <a:lnTo>
                      <a:pt x="348" y="66"/>
                    </a:lnTo>
                    <a:lnTo>
                      <a:pt x="345" y="60"/>
                    </a:lnTo>
                    <a:lnTo>
                      <a:pt x="343" y="56"/>
                    </a:lnTo>
                    <a:lnTo>
                      <a:pt x="335" y="46"/>
                    </a:lnTo>
                    <a:lnTo>
                      <a:pt x="330" y="43"/>
                    </a:lnTo>
                    <a:lnTo>
                      <a:pt x="326" y="39"/>
                    </a:lnTo>
                    <a:lnTo>
                      <a:pt x="321" y="35"/>
                    </a:lnTo>
                    <a:lnTo>
                      <a:pt x="315" y="32"/>
                    </a:lnTo>
                    <a:lnTo>
                      <a:pt x="310" y="29"/>
                    </a:lnTo>
                    <a:lnTo>
                      <a:pt x="304" y="2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21"/>
              <p:cNvSpPr>
                <a:spLocks noChangeAspect="1"/>
              </p:cNvSpPr>
              <p:nvPr/>
            </p:nvSpPr>
            <p:spPr bwMode="auto">
              <a:xfrm>
                <a:off x="2368" y="2629"/>
                <a:ext cx="812" cy="237"/>
              </a:xfrm>
              <a:custGeom>
                <a:avLst/>
                <a:gdLst>
                  <a:gd name="T0" fmla="*/ 368 w 812"/>
                  <a:gd name="T1" fmla="*/ 166 h 237"/>
                  <a:gd name="T2" fmla="*/ 318 w 812"/>
                  <a:gd name="T3" fmla="*/ 151 h 237"/>
                  <a:gd name="T4" fmla="*/ 243 w 812"/>
                  <a:gd name="T5" fmla="*/ 112 h 237"/>
                  <a:gd name="T6" fmla="*/ 198 w 812"/>
                  <a:gd name="T7" fmla="*/ 86 h 237"/>
                  <a:gd name="T8" fmla="*/ 155 w 812"/>
                  <a:gd name="T9" fmla="*/ 61 h 237"/>
                  <a:gd name="T10" fmla="*/ 101 w 812"/>
                  <a:gd name="T11" fmla="*/ 41 h 237"/>
                  <a:gd name="T12" fmla="*/ 60 w 812"/>
                  <a:gd name="T13" fmla="*/ 35 h 237"/>
                  <a:gd name="T14" fmla="*/ 29 w 812"/>
                  <a:gd name="T15" fmla="*/ 39 h 237"/>
                  <a:gd name="T16" fmla="*/ 8 w 812"/>
                  <a:gd name="T17" fmla="*/ 53 h 237"/>
                  <a:gd name="T18" fmla="*/ 0 w 812"/>
                  <a:gd name="T19" fmla="*/ 77 h 237"/>
                  <a:gd name="T20" fmla="*/ 8 w 812"/>
                  <a:gd name="T21" fmla="*/ 102 h 237"/>
                  <a:gd name="T22" fmla="*/ 23 w 812"/>
                  <a:gd name="T23" fmla="*/ 116 h 237"/>
                  <a:gd name="T24" fmla="*/ 79 w 812"/>
                  <a:gd name="T25" fmla="*/ 137 h 237"/>
                  <a:gd name="T26" fmla="*/ 170 w 812"/>
                  <a:gd name="T27" fmla="*/ 165 h 237"/>
                  <a:gd name="T28" fmla="*/ 261 w 812"/>
                  <a:gd name="T29" fmla="*/ 203 h 237"/>
                  <a:gd name="T30" fmla="*/ 319 w 812"/>
                  <a:gd name="T31" fmla="*/ 231 h 237"/>
                  <a:gd name="T32" fmla="*/ 353 w 812"/>
                  <a:gd name="T33" fmla="*/ 237 h 237"/>
                  <a:gd name="T34" fmla="*/ 400 w 812"/>
                  <a:gd name="T35" fmla="*/ 235 h 237"/>
                  <a:gd name="T36" fmla="*/ 434 w 812"/>
                  <a:gd name="T37" fmla="*/ 226 h 237"/>
                  <a:gd name="T38" fmla="*/ 605 w 812"/>
                  <a:gd name="T39" fmla="*/ 156 h 237"/>
                  <a:gd name="T40" fmla="*/ 637 w 812"/>
                  <a:gd name="T41" fmla="*/ 156 h 237"/>
                  <a:gd name="T42" fmla="*/ 645 w 812"/>
                  <a:gd name="T43" fmla="*/ 152 h 237"/>
                  <a:gd name="T44" fmla="*/ 657 w 812"/>
                  <a:gd name="T45" fmla="*/ 143 h 237"/>
                  <a:gd name="T46" fmla="*/ 662 w 812"/>
                  <a:gd name="T47" fmla="*/ 135 h 237"/>
                  <a:gd name="T48" fmla="*/ 686 w 812"/>
                  <a:gd name="T49" fmla="*/ 113 h 237"/>
                  <a:gd name="T50" fmla="*/ 718 w 812"/>
                  <a:gd name="T51" fmla="*/ 115 h 237"/>
                  <a:gd name="T52" fmla="*/ 743 w 812"/>
                  <a:gd name="T53" fmla="*/ 127 h 237"/>
                  <a:gd name="T54" fmla="*/ 761 w 812"/>
                  <a:gd name="T55" fmla="*/ 127 h 237"/>
                  <a:gd name="T56" fmla="*/ 779 w 812"/>
                  <a:gd name="T57" fmla="*/ 116 h 237"/>
                  <a:gd name="T58" fmla="*/ 783 w 812"/>
                  <a:gd name="T59" fmla="*/ 110 h 237"/>
                  <a:gd name="T60" fmla="*/ 784 w 812"/>
                  <a:gd name="T61" fmla="*/ 107 h 237"/>
                  <a:gd name="T62" fmla="*/ 777 w 812"/>
                  <a:gd name="T63" fmla="*/ 91 h 237"/>
                  <a:gd name="T64" fmla="*/ 762 w 812"/>
                  <a:gd name="T65" fmla="*/ 75 h 237"/>
                  <a:gd name="T66" fmla="*/ 741 w 812"/>
                  <a:gd name="T67" fmla="*/ 68 h 237"/>
                  <a:gd name="T68" fmla="*/ 727 w 812"/>
                  <a:gd name="T69" fmla="*/ 60 h 237"/>
                  <a:gd name="T70" fmla="*/ 763 w 812"/>
                  <a:gd name="T71" fmla="*/ 50 h 237"/>
                  <a:gd name="T72" fmla="*/ 782 w 812"/>
                  <a:gd name="T73" fmla="*/ 48 h 237"/>
                  <a:gd name="T74" fmla="*/ 802 w 812"/>
                  <a:gd name="T75" fmla="*/ 44 h 237"/>
                  <a:gd name="T76" fmla="*/ 806 w 812"/>
                  <a:gd name="T77" fmla="*/ 41 h 237"/>
                  <a:gd name="T78" fmla="*/ 812 w 812"/>
                  <a:gd name="T79" fmla="*/ 34 h 237"/>
                  <a:gd name="T80" fmla="*/ 812 w 812"/>
                  <a:gd name="T81" fmla="*/ 25 h 237"/>
                  <a:gd name="T82" fmla="*/ 811 w 812"/>
                  <a:gd name="T83" fmla="*/ 20 h 237"/>
                  <a:gd name="T84" fmla="*/ 803 w 812"/>
                  <a:gd name="T85" fmla="*/ 6 h 237"/>
                  <a:gd name="T86" fmla="*/ 787 w 812"/>
                  <a:gd name="T87" fmla="*/ 0 h 237"/>
                  <a:gd name="T88" fmla="*/ 752 w 812"/>
                  <a:gd name="T89" fmla="*/ 7 h 237"/>
                  <a:gd name="T90" fmla="*/ 712 w 812"/>
                  <a:gd name="T91" fmla="*/ 30 h 237"/>
                  <a:gd name="T92" fmla="*/ 688 w 812"/>
                  <a:gd name="T93" fmla="*/ 55 h 237"/>
                  <a:gd name="T94" fmla="*/ 684 w 812"/>
                  <a:gd name="T95" fmla="*/ 59 h 237"/>
                  <a:gd name="T96" fmla="*/ 672 w 812"/>
                  <a:gd name="T97" fmla="*/ 68 h 237"/>
                  <a:gd name="T98" fmla="*/ 657 w 812"/>
                  <a:gd name="T99" fmla="*/ 75 h 237"/>
                  <a:gd name="T100" fmla="*/ 647 w 812"/>
                  <a:gd name="T101" fmla="*/ 80 h 237"/>
                  <a:gd name="T102" fmla="*/ 620 w 812"/>
                  <a:gd name="T103" fmla="*/ 89 h 237"/>
                  <a:gd name="T104" fmla="*/ 594 w 812"/>
                  <a:gd name="T105" fmla="*/ 104 h 237"/>
                  <a:gd name="T106" fmla="*/ 576 w 812"/>
                  <a:gd name="T107" fmla="*/ 111 h 237"/>
                  <a:gd name="T108" fmla="*/ 535 w 812"/>
                  <a:gd name="T109" fmla="*/ 128 h 237"/>
                  <a:gd name="T110" fmla="*/ 474 w 812"/>
                  <a:gd name="T111" fmla="*/ 148 h 237"/>
                  <a:gd name="T112" fmla="*/ 400 w 812"/>
                  <a:gd name="T113" fmla="*/ 164 h 23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12"/>
                  <a:gd name="T172" fmla="*/ 0 h 237"/>
                  <a:gd name="T173" fmla="*/ 812 w 812"/>
                  <a:gd name="T174" fmla="*/ 237 h 23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12" h="237">
                    <a:moveTo>
                      <a:pt x="400" y="164"/>
                    </a:moveTo>
                    <a:lnTo>
                      <a:pt x="384" y="166"/>
                    </a:lnTo>
                    <a:lnTo>
                      <a:pt x="376" y="166"/>
                    </a:lnTo>
                    <a:lnTo>
                      <a:pt x="368" y="166"/>
                    </a:lnTo>
                    <a:lnTo>
                      <a:pt x="353" y="163"/>
                    </a:lnTo>
                    <a:lnTo>
                      <a:pt x="346" y="161"/>
                    </a:lnTo>
                    <a:lnTo>
                      <a:pt x="339" y="159"/>
                    </a:lnTo>
                    <a:lnTo>
                      <a:pt x="318" y="151"/>
                    </a:lnTo>
                    <a:lnTo>
                      <a:pt x="297" y="143"/>
                    </a:lnTo>
                    <a:lnTo>
                      <a:pt x="278" y="132"/>
                    </a:lnTo>
                    <a:lnTo>
                      <a:pt x="259" y="122"/>
                    </a:lnTo>
                    <a:lnTo>
                      <a:pt x="243" y="112"/>
                    </a:lnTo>
                    <a:lnTo>
                      <a:pt x="228" y="103"/>
                    </a:lnTo>
                    <a:lnTo>
                      <a:pt x="218" y="98"/>
                    </a:lnTo>
                    <a:lnTo>
                      <a:pt x="208" y="93"/>
                    </a:lnTo>
                    <a:lnTo>
                      <a:pt x="198" y="86"/>
                    </a:lnTo>
                    <a:lnTo>
                      <a:pt x="188" y="79"/>
                    </a:lnTo>
                    <a:lnTo>
                      <a:pt x="177" y="73"/>
                    </a:lnTo>
                    <a:lnTo>
                      <a:pt x="167" y="67"/>
                    </a:lnTo>
                    <a:lnTo>
                      <a:pt x="155" y="61"/>
                    </a:lnTo>
                    <a:lnTo>
                      <a:pt x="145" y="56"/>
                    </a:lnTo>
                    <a:lnTo>
                      <a:pt x="134" y="52"/>
                    </a:lnTo>
                    <a:lnTo>
                      <a:pt x="122" y="48"/>
                    </a:lnTo>
                    <a:lnTo>
                      <a:pt x="101" y="41"/>
                    </a:lnTo>
                    <a:lnTo>
                      <a:pt x="91" y="38"/>
                    </a:lnTo>
                    <a:lnTo>
                      <a:pt x="81" y="37"/>
                    </a:lnTo>
                    <a:lnTo>
                      <a:pt x="71" y="36"/>
                    </a:lnTo>
                    <a:lnTo>
                      <a:pt x="60" y="35"/>
                    </a:lnTo>
                    <a:lnTo>
                      <a:pt x="49" y="36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9"/>
                    </a:lnTo>
                    <a:lnTo>
                      <a:pt x="24" y="41"/>
                    </a:lnTo>
                    <a:lnTo>
                      <a:pt x="20" y="43"/>
                    </a:lnTo>
                    <a:lnTo>
                      <a:pt x="14" y="48"/>
                    </a:lnTo>
                    <a:lnTo>
                      <a:pt x="8" y="53"/>
                    </a:lnTo>
                    <a:lnTo>
                      <a:pt x="4" y="58"/>
                    </a:lnTo>
                    <a:lnTo>
                      <a:pt x="2" y="64"/>
                    </a:lnTo>
                    <a:lnTo>
                      <a:pt x="0" y="70"/>
                    </a:lnTo>
                    <a:lnTo>
                      <a:pt x="0" y="77"/>
                    </a:lnTo>
                    <a:lnTo>
                      <a:pt x="1" y="84"/>
                    </a:lnTo>
                    <a:lnTo>
                      <a:pt x="4" y="91"/>
                    </a:lnTo>
                    <a:lnTo>
                      <a:pt x="6" y="96"/>
                    </a:lnTo>
                    <a:lnTo>
                      <a:pt x="8" y="102"/>
                    </a:lnTo>
                    <a:lnTo>
                      <a:pt x="12" y="105"/>
                    </a:lnTo>
                    <a:lnTo>
                      <a:pt x="15" y="109"/>
                    </a:lnTo>
                    <a:lnTo>
                      <a:pt x="19" y="113"/>
                    </a:lnTo>
                    <a:lnTo>
                      <a:pt x="23" y="116"/>
                    </a:lnTo>
                    <a:lnTo>
                      <a:pt x="28" y="118"/>
                    </a:lnTo>
                    <a:lnTo>
                      <a:pt x="34" y="121"/>
                    </a:lnTo>
                    <a:lnTo>
                      <a:pt x="56" y="129"/>
                    </a:lnTo>
                    <a:lnTo>
                      <a:pt x="79" y="137"/>
                    </a:lnTo>
                    <a:lnTo>
                      <a:pt x="102" y="144"/>
                    </a:lnTo>
                    <a:lnTo>
                      <a:pt x="126" y="151"/>
                    </a:lnTo>
                    <a:lnTo>
                      <a:pt x="148" y="157"/>
                    </a:lnTo>
                    <a:lnTo>
                      <a:pt x="170" y="165"/>
                    </a:lnTo>
                    <a:lnTo>
                      <a:pt x="192" y="173"/>
                    </a:lnTo>
                    <a:lnTo>
                      <a:pt x="214" y="182"/>
                    </a:lnTo>
                    <a:lnTo>
                      <a:pt x="237" y="192"/>
                    </a:lnTo>
                    <a:lnTo>
                      <a:pt x="261" y="203"/>
                    </a:lnTo>
                    <a:lnTo>
                      <a:pt x="283" y="214"/>
                    </a:lnTo>
                    <a:lnTo>
                      <a:pt x="306" y="226"/>
                    </a:lnTo>
                    <a:lnTo>
                      <a:pt x="312" y="229"/>
                    </a:lnTo>
                    <a:lnTo>
                      <a:pt x="319" y="231"/>
                    </a:lnTo>
                    <a:lnTo>
                      <a:pt x="326" y="233"/>
                    </a:lnTo>
                    <a:lnTo>
                      <a:pt x="334" y="235"/>
                    </a:lnTo>
                    <a:lnTo>
                      <a:pt x="344" y="237"/>
                    </a:lnTo>
                    <a:lnTo>
                      <a:pt x="353" y="237"/>
                    </a:lnTo>
                    <a:lnTo>
                      <a:pt x="373" y="237"/>
                    </a:lnTo>
                    <a:lnTo>
                      <a:pt x="381" y="237"/>
                    </a:lnTo>
                    <a:lnTo>
                      <a:pt x="391" y="237"/>
                    </a:lnTo>
                    <a:lnTo>
                      <a:pt x="400" y="235"/>
                    </a:lnTo>
                    <a:lnTo>
                      <a:pt x="409" y="233"/>
                    </a:lnTo>
                    <a:lnTo>
                      <a:pt x="417" y="231"/>
                    </a:lnTo>
                    <a:lnTo>
                      <a:pt x="425" y="230"/>
                    </a:lnTo>
                    <a:lnTo>
                      <a:pt x="434" y="226"/>
                    </a:lnTo>
                    <a:lnTo>
                      <a:pt x="443" y="224"/>
                    </a:lnTo>
                    <a:lnTo>
                      <a:pt x="483" y="207"/>
                    </a:lnTo>
                    <a:lnTo>
                      <a:pt x="524" y="190"/>
                    </a:lnTo>
                    <a:lnTo>
                      <a:pt x="605" y="156"/>
                    </a:lnTo>
                    <a:lnTo>
                      <a:pt x="613" y="152"/>
                    </a:lnTo>
                    <a:lnTo>
                      <a:pt x="622" y="149"/>
                    </a:lnTo>
                    <a:lnTo>
                      <a:pt x="631" y="157"/>
                    </a:lnTo>
                    <a:lnTo>
                      <a:pt x="637" y="156"/>
                    </a:lnTo>
                    <a:lnTo>
                      <a:pt x="643" y="154"/>
                    </a:lnTo>
                    <a:lnTo>
                      <a:pt x="643" y="153"/>
                    </a:lnTo>
                    <a:lnTo>
                      <a:pt x="645" y="152"/>
                    </a:lnTo>
                    <a:lnTo>
                      <a:pt x="648" y="150"/>
                    </a:lnTo>
                    <a:lnTo>
                      <a:pt x="650" y="149"/>
                    </a:lnTo>
                    <a:lnTo>
                      <a:pt x="653" y="147"/>
                    </a:lnTo>
                    <a:lnTo>
                      <a:pt x="657" y="143"/>
                    </a:lnTo>
                    <a:lnTo>
                      <a:pt x="657" y="141"/>
                    </a:lnTo>
                    <a:lnTo>
                      <a:pt x="658" y="139"/>
                    </a:lnTo>
                    <a:lnTo>
                      <a:pt x="659" y="139"/>
                    </a:lnTo>
                    <a:lnTo>
                      <a:pt x="662" y="135"/>
                    </a:lnTo>
                    <a:lnTo>
                      <a:pt x="664" y="130"/>
                    </a:lnTo>
                    <a:lnTo>
                      <a:pt x="671" y="117"/>
                    </a:lnTo>
                    <a:lnTo>
                      <a:pt x="679" y="115"/>
                    </a:lnTo>
                    <a:lnTo>
                      <a:pt x="686" y="113"/>
                    </a:lnTo>
                    <a:lnTo>
                      <a:pt x="694" y="112"/>
                    </a:lnTo>
                    <a:lnTo>
                      <a:pt x="703" y="112"/>
                    </a:lnTo>
                    <a:lnTo>
                      <a:pt x="711" y="113"/>
                    </a:lnTo>
                    <a:lnTo>
                      <a:pt x="718" y="115"/>
                    </a:lnTo>
                    <a:lnTo>
                      <a:pt x="726" y="118"/>
                    </a:lnTo>
                    <a:lnTo>
                      <a:pt x="734" y="122"/>
                    </a:lnTo>
                    <a:lnTo>
                      <a:pt x="738" y="125"/>
                    </a:lnTo>
                    <a:lnTo>
                      <a:pt x="743" y="127"/>
                    </a:lnTo>
                    <a:lnTo>
                      <a:pt x="747" y="128"/>
                    </a:lnTo>
                    <a:lnTo>
                      <a:pt x="752" y="129"/>
                    </a:lnTo>
                    <a:lnTo>
                      <a:pt x="756" y="128"/>
                    </a:lnTo>
                    <a:lnTo>
                      <a:pt x="761" y="127"/>
                    </a:lnTo>
                    <a:lnTo>
                      <a:pt x="766" y="125"/>
                    </a:lnTo>
                    <a:lnTo>
                      <a:pt x="770" y="123"/>
                    </a:lnTo>
                    <a:lnTo>
                      <a:pt x="776" y="120"/>
                    </a:lnTo>
                    <a:lnTo>
                      <a:pt x="779" y="116"/>
                    </a:lnTo>
                    <a:lnTo>
                      <a:pt x="780" y="115"/>
                    </a:lnTo>
                    <a:lnTo>
                      <a:pt x="782" y="113"/>
                    </a:lnTo>
                    <a:lnTo>
                      <a:pt x="783" y="111"/>
                    </a:lnTo>
                    <a:lnTo>
                      <a:pt x="783" y="110"/>
                    </a:lnTo>
                    <a:lnTo>
                      <a:pt x="784" y="109"/>
                    </a:lnTo>
                    <a:lnTo>
                      <a:pt x="784" y="107"/>
                    </a:lnTo>
                    <a:lnTo>
                      <a:pt x="784" y="105"/>
                    </a:lnTo>
                    <a:lnTo>
                      <a:pt x="783" y="101"/>
                    </a:lnTo>
                    <a:lnTo>
                      <a:pt x="781" y="95"/>
                    </a:lnTo>
                    <a:lnTo>
                      <a:pt x="777" y="91"/>
                    </a:lnTo>
                    <a:lnTo>
                      <a:pt x="774" y="86"/>
                    </a:lnTo>
                    <a:lnTo>
                      <a:pt x="770" y="82"/>
                    </a:lnTo>
                    <a:lnTo>
                      <a:pt x="766" y="78"/>
                    </a:lnTo>
                    <a:lnTo>
                      <a:pt x="762" y="75"/>
                    </a:lnTo>
                    <a:lnTo>
                      <a:pt x="756" y="72"/>
                    </a:lnTo>
                    <a:lnTo>
                      <a:pt x="752" y="70"/>
                    </a:lnTo>
                    <a:lnTo>
                      <a:pt x="746" y="68"/>
                    </a:lnTo>
                    <a:lnTo>
                      <a:pt x="741" y="68"/>
                    </a:lnTo>
                    <a:lnTo>
                      <a:pt x="728" y="67"/>
                    </a:lnTo>
                    <a:lnTo>
                      <a:pt x="721" y="67"/>
                    </a:lnTo>
                    <a:lnTo>
                      <a:pt x="715" y="68"/>
                    </a:lnTo>
                    <a:lnTo>
                      <a:pt x="727" y="60"/>
                    </a:lnTo>
                    <a:lnTo>
                      <a:pt x="734" y="57"/>
                    </a:lnTo>
                    <a:lnTo>
                      <a:pt x="741" y="55"/>
                    </a:lnTo>
                    <a:lnTo>
                      <a:pt x="756" y="51"/>
                    </a:lnTo>
                    <a:lnTo>
                      <a:pt x="763" y="50"/>
                    </a:lnTo>
                    <a:lnTo>
                      <a:pt x="770" y="50"/>
                    </a:lnTo>
                    <a:lnTo>
                      <a:pt x="777" y="49"/>
                    </a:lnTo>
                    <a:lnTo>
                      <a:pt x="779" y="48"/>
                    </a:lnTo>
                    <a:lnTo>
                      <a:pt x="782" y="48"/>
                    </a:lnTo>
                    <a:lnTo>
                      <a:pt x="794" y="47"/>
                    </a:lnTo>
                    <a:lnTo>
                      <a:pt x="797" y="46"/>
                    </a:lnTo>
                    <a:lnTo>
                      <a:pt x="799" y="45"/>
                    </a:lnTo>
                    <a:lnTo>
                      <a:pt x="802" y="44"/>
                    </a:lnTo>
                    <a:lnTo>
                      <a:pt x="803" y="43"/>
                    </a:lnTo>
                    <a:lnTo>
                      <a:pt x="805" y="43"/>
                    </a:lnTo>
                    <a:lnTo>
                      <a:pt x="805" y="41"/>
                    </a:lnTo>
                    <a:lnTo>
                      <a:pt x="806" y="41"/>
                    </a:lnTo>
                    <a:lnTo>
                      <a:pt x="808" y="40"/>
                    </a:lnTo>
                    <a:lnTo>
                      <a:pt x="809" y="38"/>
                    </a:lnTo>
                    <a:lnTo>
                      <a:pt x="811" y="36"/>
                    </a:lnTo>
                    <a:lnTo>
                      <a:pt x="812" y="34"/>
                    </a:lnTo>
                    <a:lnTo>
                      <a:pt x="812" y="32"/>
                    </a:lnTo>
                    <a:lnTo>
                      <a:pt x="812" y="29"/>
                    </a:lnTo>
                    <a:lnTo>
                      <a:pt x="812" y="28"/>
                    </a:lnTo>
                    <a:lnTo>
                      <a:pt x="812" y="25"/>
                    </a:lnTo>
                    <a:lnTo>
                      <a:pt x="812" y="23"/>
                    </a:lnTo>
                    <a:lnTo>
                      <a:pt x="812" y="22"/>
                    </a:lnTo>
                    <a:lnTo>
                      <a:pt x="811" y="21"/>
                    </a:lnTo>
                    <a:lnTo>
                      <a:pt x="811" y="20"/>
                    </a:lnTo>
                    <a:lnTo>
                      <a:pt x="810" y="16"/>
                    </a:lnTo>
                    <a:lnTo>
                      <a:pt x="808" y="12"/>
                    </a:lnTo>
                    <a:lnTo>
                      <a:pt x="805" y="8"/>
                    </a:lnTo>
                    <a:lnTo>
                      <a:pt x="803" y="6"/>
                    </a:lnTo>
                    <a:lnTo>
                      <a:pt x="799" y="3"/>
                    </a:lnTo>
                    <a:lnTo>
                      <a:pt x="796" y="1"/>
                    </a:lnTo>
                    <a:lnTo>
                      <a:pt x="791" y="0"/>
                    </a:lnTo>
                    <a:lnTo>
                      <a:pt x="787" y="0"/>
                    </a:lnTo>
                    <a:lnTo>
                      <a:pt x="783" y="0"/>
                    </a:lnTo>
                    <a:lnTo>
                      <a:pt x="767" y="3"/>
                    </a:lnTo>
                    <a:lnTo>
                      <a:pt x="759" y="5"/>
                    </a:lnTo>
                    <a:lnTo>
                      <a:pt x="752" y="7"/>
                    </a:lnTo>
                    <a:lnTo>
                      <a:pt x="738" y="13"/>
                    </a:lnTo>
                    <a:lnTo>
                      <a:pt x="725" y="21"/>
                    </a:lnTo>
                    <a:lnTo>
                      <a:pt x="718" y="25"/>
                    </a:lnTo>
                    <a:lnTo>
                      <a:pt x="712" y="30"/>
                    </a:lnTo>
                    <a:lnTo>
                      <a:pt x="706" y="35"/>
                    </a:lnTo>
                    <a:lnTo>
                      <a:pt x="700" y="41"/>
                    </a:lnTo>
                    <a:lnTo>
                      <a:pt x="692" y="50"/>
                    </a:lnTo>
                    <a:lnTo>
                      <a:pt x="688" y="55"/>
                    </a:lnTo>
                    <a:lnTo>
                      <a:pt x="685" y="56"/>
                    </a:lnTo>
                    <a:lnTo>
                      <a:pt x="685" y="57"/>
                    </a:lnTo>
                    <a:lnTo>
                      <a:pt x="684" y="59"/>
                    </a:lnTo>
                    <a:lnTo>
                      <a:pt x="682" y="60"/>
                    </a:lnTo>
                    <a:lnTo>
                      <a:pt x="681" y="61"/>
                    </a:lnTo>
                    <a:lnTo>
                      <a:pt x="676" y="64"/>
                    </a:lnTo>
                    <a:lnTo>
                      <a:pt x="672" y="68"/>
                    </a:lnTo>
                    <a:lnTo>
                      <a:pt x="667" y="70"/>
                    </a:lnTo>
                    <a:lnTo>
                      <a:pt x="664" y="72"/>
                    </a:lnTo>
                    <a:lnTo>
                      <a:pt x="663" y="74"/>
                    </a:lnTo>
                    <a:lnTo>
                      <a:pt x="657" y="75"/>
                    </a:lnTo>
                    <a:lnTo>
                      <a:pt x="652" y="78"/>
                    </a:lnTo>
                    <a:lnTo>
                      <a:pt x="650" y="79"/>
                    </a:lnTo>
                    <a:lnTo>
                      <a:pt x="648" y="79"/>
                    </a:lnTo>
                    <a:lnTo>
                      <a:pt x="647" y="80"/>
                    </a:lnTo>
                    <a:lnTo>
                      <a:pt x="643" y="82"/>
                    </a:lnTo>
                    <a:lnTo>
                      <a:pt x="630" y="85"/>
                    </a:lnTo>
                    <a:lnTo>
                      <a:pt x="625" y="87"/>
                    </a:lnTo>
                    <a:lnTo>
                      <a:pt x="620" y="89"/>
                    </a:lnTo>
                    <a:lnTo>
                      <a:pt x="613" y="93"/>
                    </a:lnTo>
                    <a:lnTo>
                      <a:pt x="607" y="96"/>
                    </a:lnTo>
                    <a:lnTo>
                      <a:pt x="600" y="100"/>
                    </a:lnTo>
                    <a:lnTo>
                      <a:pt x="594" y="104"/>
                    </a:lnTo>
                    <a:lnTo>
                      <a:pt x="582" y="109"/>
                    </a:lnTo>
                    <a:lnTo>
                      <a:pt x="580" y="109"/>
                    </a:lnTo>
                    <a:lnTo>
                      <a:pt x="579" y="110"/>
                    </a:lnTo>
                    <a:lnTo>
                      <a:pt x="576" y="111"/>
                    </a:lnTo>
                    <a:lnTo>
                      <a:pt x="571" y="114"/>
                    </a:lnTo>
                    <a:lnTo>
                      <a:pt x="558" y="119"/>
                    </a:lnTo>
                    <a:lnTo>
                      <a:pt x="547" y="123"/>
                    </a:lnTo>
                    <a:lnTo>
                      <a:pt x="535" y="128"/>
                    </a:lnTo>
                    <a:lnTo>
                      <a:pt x="523" y="132"/>
                    </a:lnTo>
                    <a:lnTo>
                      <a:pt x="499" y="141"/>
                    </a:lnTo>
                    <a:lnTo>
                      <a:pt x="487" y="144"/>
                    </a:lnTo>
                    <a:lnTo>
                      <a:pt x="474" y="148"/>
                    </a:lnTo>
                    <a:lnTo>
                      <a:pt x="450" y="154"/>
                    </a:lnTo>
                    <a:lnTo>
                      <a:pt x="424" y="159"/>
                    </a:lnTo>
                    <a:lnTo>
                      <a:pt x="412" y="162"/>
                    </a:lnTo>
                    <a:lnTo>
                      <a:pt x="400" y="16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22"/>
              <p:cNvSpPr>
                <a:spLocks noChangeAspect="1"/>
              </p:cNvSpPr>
              <p:nvPr/>
            </p:nvSpPr>
            <p:spPr bwMode="auto">
              <a:xfrm>
                <a:off x="1861" y="2608"/>
                <a:ext cx="480" cy="486"/>
              </a:xfrm>
              <a:custGeom>
                <a:avLst/>
                <a:gdLst>
                  <a:gd name="T0" fmla="*/ 12 w 480"/>
                  <a:gd name="T1" fmla="*/ 76 h 486"/>
                  <a:gd name="T2" fmla="*/ 2 w 480"/>
                  <a:gd name="T3" fmla="*/ 99 h 486"/>
                  <a:gd name="T4" fmla="*/ 2 w 480"/>
                  <a:gd name="T5" fmla="*/ 156 h 486"/>
                  <a:gd name="T6" fmla="*/ 11 w 480"/>
                  <a:gd name="T7" fmla="*/ 205 h 486"/>
                  <a:gd name="T8" fmla="*/ 32 w 480"/>
                  <a:gd name="T9" fmla="*/ 272 h 486"/>
                  <a:gd name="T10" fmla="*/ 60 w 480"/>
                  <a:gd name="T11" fmla="*/ 338 h 486"/>
                  <a:gd name="T12" fmla="*/ 81 w 480"/>
                  <a:gd name="T13" fmla="*/ 361 h 486"/>
                  <a:gd name="T14" fmla="*/ 106 w 480"/>
                  <a:gd name="T15" fmla="*/ 375 h 486"/>
                  <a:gd name="T16" fmla="*/ 127 w 480"/>
                  <a:gd name="T17" fmla="*/ 398 h 486"/>
                  <a:gd name="T18" fmla="*/ 106 w 480"/>
                  <a:gd name="T19" fmla="*/ 437 h 486"/>
                  <a:gd name="T20" fmla="*/ 105 w 480"/>
                  <a:gd name="T21" fmla="*/ 452 h 486"/>
                  <a:gd name="T22" fmla="*/ 116 w 480"/>
                  <a:gd name="T23" fmla="*/ 465 h 486"/>
                  <a:gd name="T24" fmla="*/ 161 w 480"/>
                  <a:gd name="T25" fmla="*/ 458 h 486"/>
                  <a:gd name="T26" fmla="*/ 173 w 480"/>
                  <a:gd name="T27" fmla="*/ 484 h 486"/>
                  <a:gd name="T28" fmla="*/ 182 w 480"/>
                  <a:gd name="T29" fmla="*/ 486 h 486"/>
                  <a:gd name="T30" fmla="*/ 187 w 480"/>
                  <a:gd name="T31" fmla="*/ 486 h 486"/>
                  <a:gd name="T32" fmla="*/ 194 w 480"/>
                  <a:gd name="T33" fmla="*/ 484 h 486"/>
                  <a:gd name="T34" fmla="*/ 205 w 480"/>
                  <a:gd name="T35" fmla="*/ 474 h 486"/>
                  <a:gd name="T36" fmla="*/ 244 w 480"/>
                  <a:gd name="T37" fmla="*/ 479 h 486"/>
                  <a:gd name="T38" fmla="*/ 248 w 480"/>
                  <a:gd name="T39" fmla="*/ 474 h 486"/>
                  <a:gd name="T40" fmla="*/ 254 w 480"/>
                  <a:gd name="T41" fmla="*/ 463 h 486"/>
                  <a:gd name="T42" fmla="*/ 254 w 480"/>
                  <a:gd name="T43" fmla="*/ 458 h 486"/>
                  <a:gd name="T44" fmla="*/ 252 w 480"/>
                  <a:gd name="T45" fmla="*/ 447 h 486"/>
                  <a:gd name="T46" fmla="*/ 247 w 480"/>
                  <a:gd name="T47" fmla="*/ 430 h 486"/>
                  <a:gd name="T48" fmla="*/ 245 w 480"/>
                  <a:gd name="T49" fmla="*/ 396 h 486"/>
                  <a:gd name="T50" fmla="*/ 235 w 480"/>
                  <a:gd name="T51" fmla="*/ 371 h 486"/>
                  <a:gd name="T52" fmla="*/ 194 w 480"/>
                  <a:gd name="T53" fmla="*/ 344 h 486"/>
                  <a:gd name="T54" fmla="*/ 136 w 480"/>
                  <a:gd name="T55" fmla="*/ 323 h 486"/>
                  <a:gd name="T56" fmla="*/ 117 w 480"/>
                  <a:gd name="T57" fmla="*/ 312 h 486"/>
                  <a:gd name="T58" fmla="*/ 100 w 480"/>
                  <a:gd name="T59" fmla="*/ 290 h 486"/>
                  <a:gd name="T60" fmla="*/ 85 w 480"/>
                  <a:gd name="T61" fmla="*/ 243 h 486"/>
                  <a:gd name="T62" fmla="*/ 75 w 480"/>
                  <a:gd name="T63" fmla="*/ 187 h 486"/>
                  <a:gd name="T64" fmla="*/ 71 w 480"/>
                  <a:gd name="T65" fmla="*/ 138 h 486"/>
                  <a:gd name="T66" fmla="*/ 101 w 480"/>
                  <a:gd name="T67" fmla="*/ 103 h 486"/>
                  <a:gd name="T68" fmla="*/ 176 w 480"/>
                  <a:gd name="T69" fmla="*/ 87 h 486"/>
                  <a:gd name="T70" fmla="*/ 235 w 480"/>
                  <a:gd name="T71" fmla="*/ 88 h 486"/>
                  <a:gd name="T72" fmla="*/ 344 w 480"/>
                  <a:gd name="T73" fmla="*/ 110 h 486"/>
                  <a:gd name="T74" fmla="*/ 427 w 480"/>
                  <a:gd name="T75" fmla="*/ 125 h 486"/>
                  <a:gd name="T76" fmla="*/ 439 w 480"/>
                  <a:gd name="T77" fmla="*/ 123 h 486"/>
                  <a:gd name="T78" fmla="*/ 454 w 480"/>
                  <a:gd name="T79" fmla="*/ 116 h 486"/>
                  <a:gd name="T80" fmla="*/ 467 w 480"/>
                  <a:gd name="T81" fmla="*/ 105 h 486"/>
                  <a:gd name="T82" fmla="*/ 478 w 480"/>
                  <a:gd name="T83" fmla="*/ 79 h 486"/>
                  <a:gd name="T84" fmla="*/ 476 w 480"/>
                  <a:gd name="T85" fmla="*/ 44 h 486"/>
                  <a:gd name="T86" fmla="*/ 475 w 480"/>
                  <a:gd name="T87" fmla="*/ 40 h 486"/>
                  <a:gd name="T88" fmla="*/ 458 w 480"/>
                  <a:gd name="T89" fmla="*/ 21 h 486"/>
                  <a:gd name="T90" fmla="*/ 403 w 480"/>
                  <a:gd name="T91" fmla="*/ 8 h 486"/>
                  <a:gd name="T92" fmla="*/ 329 w 480"/>
                  <a:gd name="T93" fmla="*/ 0 h 486"/>
                  <a:gd name="T94" fmla="*/ 256 w 480"/>
                  <a:gd name="T95" fmla="*/ 4 h 486"/>
                  <a:gd name="T96" fmla="*/ 95 w 480"/>
                  <a:gd name="T97" fmla="*/ 40 h 4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80"/>
                  <a:gd name="T148" fmla="*/ 0 h 486"/>
                  <a:gd name="T149" fmla="*/ 480 w 480"/>
                  <a:gd name="T150" fmla="*/ 486 h 4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80" h="486">
                    <a:moveTo>
                      <a:pt x="28" y="65"/>
                    </a:moveTo>
                    <a:lnTo>
                      <a:pt x="22" y="68"/>
                    </a:lnTo>
                    <a:lnTo>
                      <a:pt x="17" y="72"/>
                    </a:lnTo>
                    <a:lnTo>
                      <a:pt x="12" y="76"/>
                    </a:lnTo>
                    <a:lnTo>
                      <a:pt x="9" y="81"/>
                    </a:lnTo>
                    <a:lnTo>
                      <a:pt x="5" y="86"/>
                    </a:lnTo>
                    <a:lnTo>
                      <a:pt x="4" y="92"/>
                    </a:lnTo>
                    <a:lnTo>
                      <a:pt x="2" y="99"/>
                    </a:lnTo>
                    <a:lnTo>
                      <a:pt x="2" y="106"/>
                    </a:lnTo>
                    <a:lnTo>
                      <a:pt x="0" y="119"/>
                    </a:lnTo>
                    <a:lnTo>
                      <a:pt x="0" y="131"/>
                    </a:lnTo>
                    <a:lnTo>
                      <a:pt x="2" y="156"/>
                    </a:lnTo>
                    <a:lnTo>
                      <a:pt x="3" y="169"/>
                    </a:lnTo>
                    <a:lnTo>
                      <a:pt x="4" y="181"/>
                    </a:lnTo>
                    <a:lnTo>
                      <a:pt x="7" y="193"/>
                    </a:lnTo>
                    <a:lnTo>
                      <a:pt x="11" y="205"/>
                    </a:lnTo>
                    <a:lnTo>
                      <a:pt x="15" y="222"/>
                    </a:lnTo>
                    <a:lnTo>
                      <a:pt x="20" y="239"/>
                    </a:lnTo>
                    <a:lnTo>
                      <a:pt x="26" y="256"/>
                    </a:lnTo>
                    <a:lnTo>
                      <a:pt x="32" y="272"/>
                    </a:lnTo>
                    <a:lnTo>
                      <a:pt x="42" y="297"/>
                    </a:lnTo>
                    <a:lnTo>
                      <a:pt x="53" y="323"/>
                    </a:lnTo>
                    <a:lnTo>
                      <a:pt x="56" y="331"/>
                    </a:lnTo>
                    <a:lnTo>
                      <a:pt x="60" y="338"/>
                    </a:lnTo>
                    <a:lnTo>
                      <a:pt x="64" y="345"/>
                    </a:lnTo>
                    <a:lnTo>
                      <a:pt x="69" y="351"/>
                    </a:lnTo>
                    <a:lnTo>
                      <a:pt x="75" y="356"/>
                    </a:lnTo>
                    <a:lnTo>
                      <a:pt x="81" y="361"/>
                    </a:lnTo>
                    <a:lnTo>
                      <a:pt x="88" y="366"/>
                    </a:lnTo>
                    <a:lnTo>
                      <a:pt x="97" y="370"/>
                    </a:lnTo>
                    <a:lnTo>
                      <a:pt x="102" y="373"/>
                    </a:lnTo>
                    <a:lnTo>
                      <a:pt x="106" y="375"/>
                    </a:lnTo>
                    <a:lnTo>
                      <a:pt x="114" y="381"/>
                    </a:lnTo>
                    <a:lnTo>
                      <a:pt x="121" y="389"/>
                    </a:lnTo>
                    <a:lnTo>
                      <a:pt x="124" y="394"/>
                    </a:lnTo>
                    <a:lnTo>
                      <a:pt x="127" y="398"/>
                    </a:lnTo>
                    <a:lnTo>
                      <a:pt x="119" y="407"/>
                    </a:lnTo>
                    <a:lnTo>
                      <a:pt x="114" y="416"/>
                    </a:lnTo>
                    <a:lnTo>
                      <a:pt x="109" y="426"/>
                    </a:lnTo>
                    <a:lnTo>
                      <a:pt x="106" y="437"/>
                    </a:lnTo>
                    <a:lnTo>
                      <a:pt x="104" y="440"/>
                    </a:lnTo>
                    <a:lnTo>
                      <a:pt x="104" y="445"/>
                    </a:lnTo>
                    <a:lnTo>
                      <a:pt x="104" y="449"/>
                    </a:lnTo>
                    <a:lnTo>
                      <a:pt x="105" y="452"/>
                    </a:lnTo>
                    <a:lnTo>
                      <a:pt x="107" y="456"/>
                    </a:lnTo>
                    <a:lnTo>
                      <a:pt x="109" y="459"/>
                    </a:lnTo>
                    <a:lnTo>
                      <a:pt x="112" y="462"/>
                    </a:lnTo>
                    <a:lnTo>
                      <a:pt x="116" y="465"/>
                    </a:lnTo>
                    <a:lnTo>
                      <a:pt x="123" y="468"/>
                    </a:lnTo>
                    <a:lnTo>
                      <a:pt x="131" y="471"/>
                    </a:lnTo>
                    <a:lnTo>
                      <a:pt x="140" y="472"/>
                    </a:lnTo>
                    <a:lnTo>
                      <a:pt x="161" y="458"/>
                    </a:lnTo>
                    <a:lnTo>
                      <a:pt x="162" y="474"/>
                    </a:lnTo>
                    <a:lnTo>
                      <a:pt x="165" y="478"/>
                    </a:lnTo>
                    <a:lnTo>
                      <a:pt x="169" y="481"/>
                    </a:lnTo>
                    <a:lnTo>
                      <a:pt x="173" y="484"/>
                    </a:lnTo>
                    <a:lnTo>
                      <a:pt x="177" y="486"/>
                    </a:lnTo>
                    <a:lnTo>
                      <a:pt x="180" y="486"/>
                    </a:lnTo>
                    <a:lnTo>
                      <a:pt x="181" y="486"/>
                    </a:lnTo>
                    <a:lnTo>
                      <a:pt x="182" y="486"/>
                    </a:lnTo>
                    <a:lnTo>
                      <a:pt x="183" y="486"/>
                    </a:lnTo>
                    <a:lnTo>
                      <a:pt x="186" y="486"/>
                    </a:lnTo>
                    <a:lnTo>
                      <a:pt x="187" y="486"/>
                    </a:lnTo>
                    <a:lnTo>
                      <a:pt x="189" y="486"/>
                    </a:lnTo>
                    <a:lnTo>
                      <a:pt x="190" y="485"/>
                    </a:lnTo>
                    <a:lnTo>
                      <a:pt x="191" y="485"/>
                    </a:lnTo>
                    <a:lnTo>
                      <a:pt x="194" y="484"/>
                    </a:lnTo>
                    <a:lnTo>
                      <a:pt x="196" y="482"/>
                    </a:lnTo>
                    <a:lnTo>
                      <a:pt x="200" y="480"/>
                    </a:lnTo>
                    <a:lnTo>
                      <a:pt x="202" y="478"/>
                    </a:lnTo>
                    <a:lnTo>
                      <a:pt x="205" y="474"/>
                    </a:lnTo>
                    <a:lnTo>
                      <a:pt x="210" y="474"/>
                    </a:lnTo>
                    <a:lnTo>
                      <a:pt x="222" y="482"/>
                    </a:lnTo>
                    <a:lnTo>
                      <a:pt x="242" y="481"/>
                    </a:lnTo>
                    <a:lnTo>
                      <a:pt x="244" y="479"/>
                    </a:lnTo>
                    <a:lnTo>
                      <a:pt x="246" y="477"/>
                    </a:lnTo>
                    <a:lnTo>
                      <a:pt x="247" y="475"/>
                    </a:lnTo>
                    <a:lnTo>
                      <a:pt x="247" y="474"/>
                    </a:lnTo>
                    <a:lnTo>
                      <a:pt x="248" y="474"/>
                    </a:lnTo>
                    <a:lnTo>
                      <a:pt x="250" y="472"/>
                    </a:lnTo>
                    <a:lnTo>
                      <a:pt x="252" y="467"/>
                    </a:lnTo>
                    <a:lnTo>
                      <a:pt x="253" y="465"/>
                    </a:lnTo>
                    <a:lnTo>
                      <a:pt x="254" y="463"/>
                    </a:lnTo>
                    <a:lnTo>
                      <a:pt x="254" y="460"/>
                    </a:lnTo>
                    <a:lnTo>
                      <a:pt x="254" y="458"/>
                    </a:lnTo>
                    <a:lnTo>
                      <a:pt x="254" y="455"/>
                    </a:lnTo>
                    <a:lnTo>
                      <a:pt x="254" y="452"/>
                    </a:lnTo>
                    <a:lnTo>
                      <a:pt x="252" y="447"/>
                    </a:lnTo>
                    <a:lnTo>
                      <a:pt x="251" y="441"/>
                    </a:lnTo>
                    <a:lnTo>
                      <a:pt x="248" y="435"/>
                    </a:lnTo>
                    <a:lnTo>
                      <a:pt x="247" y="432"/>
                    </a:lnTo>
                    <a:lnTo>
                      <a:pt x="247" y="430"/>
                    </a:lnTo>
                    <a:lnTo>
                      <a:pt x="246" y="423"/>
                    </a:lnTo>
                    <a:lnTo>
                      <a:pt x="247" y="416"/>
                    </a:lnTo>
                    <a:lnTo>
                      <a:pt x="247" y="406"/>
                    </a:lnTo>
                    <a:lnTo>
                      <a:pt x="245" y="396"/>
                    </a:lnTo>
                    <a:lnTo>
                      <a:pt x="244" y="391"/>
                    </a:lnTo>
                    <a:lnTo>
                      <a:pt x="244" y="387"/>
                    </a:lnTo>
                    <a:lnTo>
                      <a:pt x="240" y="379"/>
                    </a:lnTo>
                    <a:lnTo>
                      <a:pt x="235" y="371"/>
                    </a:lnTo>
                    <a:lnTo>
                      <a:pt x="229" y="364"/>
                    </a:lnTo>
                    <a:lnTo>
                      <a:pt x="222" y="359"/>
                    </a:lnTo>
                    <a:lnTo>
                      <a:pt x="214" y="353"/>
                    </a:lnTo>
                    <a:lnTo>
                      <a:pt x="194" y="344"/>
                    </a:lnTo>
                    <a:lnTo>
                      <a:pt x="176" y="335"/>
                    </a:lnTo>
                    <a:lnTo>
                      <a:pt x="156" y="328"/>
                    </a:lnTo>
                    <a:lnTo>
                      <a:pt x="146" y="325"/>
                    </a:lnTo>
                    <a:lnTo>
                      <a:pt x="136" y="323"/>
                    </a:lnTo>
                    <a:lnTo>
                      <a:pt x="132" y="322"/>
                    </a:lnTo>
                    <a:lnTo>
                      <a:pt x="129" y="321"/>
                    </a:lnTo>
                    <a:lnTo>
                      <a:pt x="124" y="317"/>
                    </a:lnTo>
                    <a:lnTo>
                      <a:pt x="117" y="312"/>
                    </a:lnTo>
                    <a:lnTo>
                      <a:pt x="112" y="308"/>
                    </a:lnTo>
                    <a:lnTo>
                      <a:pt x="108" y="302"/>
                    </a:lnTo>
                    <a:lnTo>
                      <a:pt x="103" y="296"/>
                    </a:lnTo>
                    <a:lnTo>
                      <a:pt x="100" y="290"/>
                    </a:lnTo>
                    <a:lnTo>
                      <a:pt x="96" y="283"/>
                    </a:lnTo>
                    <a:lnTo>
                      <a:pt x="94" y="276"/>
                    </a:lnTo>
                    <a:lnTo>
                      <a:pt x="92" y="270"/>
                    </a:lnTo>
                    <a:lnTo>
                      <a:pt x="85" y="243"/>
                    </a:lnTo>
                    <a:lnTo>
                      <a:pt x="81" y="229"/>
                    </a:lnTo>
                    <a:lnTo>
                      <a:pt x="80" y="215"/>
                    </a:lnTo>
                    <a:lnTo>
                      <a:pt x="77" y="201"/>
                    </a:lnTo>
                    <a:lnTo>
                      <a:pt x="75" y="187"/>
                    </a:lnTo>
                    <a:lnTo>
                      <a:pt x="74" y="173"/>
                    </a:lnTo>
                    <a:lnTo>
                      <a:pt x="74" y="159"/>
                    </a:lnTo>
                    <a:lnTo>
                      <a:pt x="73" y="148"/>
                    </a:lnTo>
                    <a:lnTo>
                      <a:pt x="71" y="138"/>
                    </a:lnTo>
                    <a:lnTo>
                      <a:pt x="67" y="119"/>
                    </a:lnTo>
                    <a:lnTo>
                      <a:pt x="78" y="113"/>
                    </a:lnTo>
                    <a:lnTo>
                      <a:pt x="89" y="108"/>
                    </a:lnTo>
                    <a:lnTo>
                      <a:pt x="101" y="103"/>
                    </a:lnTo>
                    <a:lnTo>
                      <a:pt x="112" y="99"/>
                    </a:lnTo>
                    <a:lnTo>
                      <a:pt x="137" y="92"/>
                    </a:lnTo>
                    <a:lnTo>
                      <a:pt x="162" y="89"/>
                    </a:lnTo>
                    <a:lnTo>
                      <a:pt x="176" y="87"/>
                    </a:lnTo>
                    <a:lnTo>
                      <a:pt x="191" y="86"/>
                    </a:lnTo>
                    <a:lnTo>
                      <a:pt x="206" y="85"/>
                    </a:lnTo>
                    <a:lnTo>
                      <a:pt x="221" y="86"/>
                    </a:lnTo>
                    <a:lnTo>
                      <a:pt x="235" y="88"/>
                    </a:lnTo>
                    <a:lnTo>
                      <a:pt x="250" y="90"/>
                    </a:lnTo>
                    <a:lnTo>
                      <a:pt x="265" y="92"/>
                    </a:lnTo>
                    <a:lnTo>
                      <a:pt x="279" y="96"/>
                    </a:lnTo>
                    <a:lnTo>
                      <a:pt x="344" y="110"/>
                    </a:lnTo>
                    <a:lnTo>
                      <a:pt x="377" y="117"/>
                    </a:lnTo>
                    <a:lnTo>
                      <a:pt x="410" y="123"/>
                    </a:lnTo>
                    <a:lnTo>
                      <a:pt x="418" y="124"/>
                    </a:lnTo>
                    <a:lnTo>
                      <a:pt x="427" y="125"/>
                    </a:lnTo>
                    <a:lnTo>
                      <a:pt x="433" y="124"/>
                    </a:lnTo>
                    <a:lnTo>
                      <a:pt x="435" y="123"/>
                    </a:lnTo>
                    <a:lnTo>
                      <a:pt x="437" y="123"/>
                    </a:lnTo>
                    <a:lnTo>
                      <a:pt x="439" y="123"/>
                    </a:lnTo>
                    <a:lnTo>
                      <a:pt x="444" y="121"/>
                    </a:lnTo>
                    <a:lnTo>
                      <a:pt x="449" y="119"/>
                    </a:lnTo>
                    <a:lnTo>
                      <a:pt x="452" y="117"/>
                    </a:lnTo>
                    <a:lnTo>
                      <a:pt x="454" y="116"/>
                    </a:lnTo>
                    <a:lnTo>
                      <a:pt x="456" y="114"/>
                    </a:lnTo>
                    <a:lnTo>
                      <a:pt x="459" y="113"/>
                    </a:lnTo>
                    <a:lnTo>
                      <a:pt x="462" y="109"/>
                    </a:lnTo>
                    <a:lnTo>
                      <a:pt x="467" y="105"/>
                    </a:lnTo>
                    <a:lnTo>
                      <a:pt x="472" y="96"/>
                    </a:lnTo>
                    <a:lnTo>
                      <a:pt x="476" y="88"/>
                    </a:lnTo>
                    <a:lnTo>
                      <a:pt x="477" y="83"/>
                    </a:lnTo>
                    <a:lnTo>
                      <a:pt x="478" y="79"/>
                    </a:lnTo>
                    <a:lnTo>
                      <a:pt x="480" y="70"/>
                    </a:lnTo>
                    <a:lnTo>
                      <a:pt x="480" y="62"/>
                    </a:lnTo>
                    <a:lnTo>
                      <a:pt x="478" y="53"/>
                    </a:lnTo>
                    <a:lnTo>
                      <a:pt x="476" y="44"/>
                    </a:lnTo>
                    <a:lnTo>
                      <a:pt x="476" y="42"/>
                    </a:lnTo>
                    <a:lnTo>
                      <a:pt x="475" y="42"/>
                    </a:lnTo>
                    <a:lnTo>
                      <a:pt x="475" y="40"/>
                    </a:lnTo>
                    <a:lnTo>
                      <a:pt x="473" y="35"/>
                    </a:lnTo>
                    <a:lnTo>
                      <a:pt x="469" y="29"/>
                    </a:lnTo>
                    <a:lnTo>
                      <a:pt x="464" y="25"/>
                    </a:lnTo>
                    <a:lnTo>
                      <a:pt x="458" y="21"/>
                    </a:lnTo>
                    <a:lnTo>
                      <a:pt x="455" y="20"/>
                    </a:lnTo>
                    <a:lnTo>
                      <a:pt x="452" y="19"/>
                    </a:lnTo>
                    <a:lnTo>
                      <a:pt x="427" y="13"/>
                    </a:lnTo>
                    <a:lnTo>
                      <a:pt x="403" y="8"/>
                    </a:lnTo>
                    <a:lnTo>
                      <a:pt x="378" y="4"/>
                    </a:lnTo>
                    <a:lnTo>
                      <a:pt x="354" y="2"/>
                    </a:lnTo>
                    <a:lnTo>
                      <a:pt x="342" y="1"/>
                    </a:lnTo>
                    <a:lnTo>
                      <a:pt x="329" y="0"/>
                    </a:lnTo>
                    <a:lnTo>
                      <a:pt x="305" y="0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56" y="4"/>
                    </a:lnTo>
                    <a:lnTo>
                      <a:pt x="214" y="9"/>
                    </a:lnTo>
                    <a:lnTo>
                      <a:pt x="174" y="17"/>
                    </a:lnTo>
                    <a:lnTo>
                      <a:pt x="134" y="28"/>
                    </a:lnTo>
                    <a:lnTo>
                      <a:pt x="95" y="40"/>
                    </a:lnTo>
                    <a:lnTo>
                      <a:pt x="61" y="52"/>
                    </a:lnTo>
                    <a:lnTo>
                      <a:pt x="28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 23"/>
              <p:cNvSpPr>
                <a:spLocks noChangeAspect="1"/>
              </p:cNvSpPr>
              <p:nvPr/>
            </p:nvSpPr>
            <p:spPr bwMode="auto">
              <a:xfrm>
                <a:off x="2282" y="3046"/>
                <a:ext cx="804" cy="669"/>
              </a:xfrm>
              <a:custGeom>
                <a:avLst/>
                <a:gdLst>
                  <a:gd name="T0" fmla="*/ 4 w 804"/>
                  <a:gd name="T1" fmla="*/ 81 h 669"/>
                  <a:gd name="T2" fmla="*/ 14 w 804"/>
                  <a:gd name="T3" fmla="*/ 102 h 669"/>
                  <a:gd name="T4" fmla="*/ 33 w 804"/>
                  <a:gd name="T5" fmla="*/ 117 h 669"/>
                  <a:gd name="T6" fmla="*/ 77 w 804"/>
                  <a:gd name="T7" fmla="*/ 137 h 669"/>
                  <a:gd name="T8" fmla="*/ 292 w 804"/>
                  <a:gd name="T9" fmla="*/ 202 h 669"/>
                  <a:gd name="T10" fmla="*/ 338 w 804"/>
                  <a:gd name="T11" fmla="*/ 225 h 669"/>
                  <a:gd name="T12" fmla="*/ 351 w 804"/>
                  <a:gd name="T13" fmla="*/ 247 h 669"/>
                  <a:gd name="T14" fmla="*/ 354 w 804"/>
                  <a:gd name="T15" fmla="*/ 275 h 669"/>
                  <a:gd name="T16" fmla="*/ 346 w 804"/>
                  <a:gd name="T17" fmla="*/ 315 h 669"/>
                  <a:gd name="T18" fmla="*/ 346 w 804"/>
                  <a:gd name="T19" fmla="*/ 356 h 669"/>
                  <a:gd name="T20" fmla="*/ 358 w 804"/>
                  <a:gd name="T21" fmla="*/ 376 h 669"/>
                  <a:gd name="T22" fmla="*/ 384 w 804"/>
                  <a:gd name="T23" fmla="*/ 427 h 669"/>
                  <a:gd name="T24" fmla="*/ 429 w 804"/>
                  <a:gd name="T25" fmla="*/ 494 h 669"/>
                  <a:gd name="T26" fmla="*/ 455 w 804"/>
                  <a:gd name="T27" fmla="*/ 535 h 669"/>
                  <a:gd name="T28" fmla="*/ 482 w 804"/>
                  <a:gd name="T29" fmla="*/ 580 h 669"/>
                  <a:gd name="T30" fmla="*/ 498 w 804"/>
                  <a:gd name="T31" fmla="*/ 624 h 669"/>
                  <a:gd name="T32" fmla="*/ 510 w 804"/>
                  <a:gd name="T33" fmla="*/ 645 h 669"/>
                  <a:gd name="T34" fmla="*/ 525 w 804"/>
                  <a:gd name="T35" fmla="*/ 659 h 669"/>
                  <a:gd name="T36" fmla="*/ 547 w 804"/>
                  <a:gd name="T37" fmla="*/ 667 h 669"/>
                  <a:gd name="T38" fmla="*/ 573 w 804"/>
                  <a:gd name="T39" fmla="*/ 667 h 669"/>
                  <a:gd name="T40" fmla="*/ 577 w 804"/>
                  <a:gd name="T41" fmla="*/ 664 h 669"/>
                  <a:gd name="T42" fmla="*/ 581 w 804"/>
                  <a:gd name="T43" fmla="*/ 661 h 669"/>
                  <a:gd name="T44" fmla="*/ 600 w 804"/>
                  <a:gd name="T45" fmla="*/ 626 h 669"/>
                  <a:gd name="T46" fmla="*/ 605 w 804"/>
                  <a:gd name="T47" fmla="*/ 615 h 669"/>
                  <a:gd name="T48" fmla="*/ 621 w 804"/>
                  <a:gd name="T49" fmla="*/ 588 h 669"/>
                  <a:gd name="T50" fmla="*/ 673 w 804"/>
                  <a:gd name="T51" fmla="*/ 551 h 669"/>
                  <a:gd name="T52" fmla="*/ 732 w 804"/>
                  <a:gd name="T53" fmla="*/ 531 h 669"/>
                  <a:gd name="T54" fmla="*/ 779 w 804"/>
                  <a:gd name="T55" fmla="*/ 529 h 669"/>
                  <a:gd name="T56" fmla="*/ 784 w 804"/>
                  <a:gd name="T57" fmla="*/ 528 h 669"/>
                  <a:gd name="T58" fmla="*/ 796 w 804"/>
                  <a:gd name="T59" fmla="*/ 520 h 669"/>
                  <a:gd name="T60" fmla="*/ 803 w 804"/>
                  <a:gd name="T61" fmla="*/ 509 h 669"/>
                  <a:gd name="T62" fmla="*/ 804 w 804"/>
                  <a:gd name="T63" fmla="*/ 503 h 669"/>
                  <a:gd name="T64" fmla="*/ 803 w 804"/>
                  <a:gd name="T65" fmla="*/ 490 h 669"/>
                  <a:gd name="T66" fmla="*/ 798 w 804"/>
                  <a:gd name="T67" fmla="*/ 479 h 669"/>
                  <a:gd name="T68" fmla="*/ 789 w 804"/>
                  <a:gd name="T69" fmla="*/ 459 h 669"/>
                  <a:gd name="T70" fmla="*/ 765 w 804"/>
                  <a:gd name="T71" fmla="*/ 437 h 669"/>
                  <a:gd name="T72" fmla="*/ 741 w 804"/>
                  <a:gd name="T73" fmla="*/ 430 h 669"/>
                  <a:gd name="T74" fmla="*/ 703 w 804"/>
                  <a:gd name="T75" fmla="*/ 437 h 669"/>
                  <a:gd name="T76" fmla="*/ 670 w 804"/>
                  <a:gd name="T77" fmla="*/ 456 h 669"/>
                  <a:gd name="T78" fmla="*/ 597 w 804"/>
                  <a:gd name="T79" fmla="*/ 513 h 669"/>
                  <a:gd name="T80" fmla="*/ 571 w 804"/>
                  <a:gd name="T81" fmla="*/ 546 h 669"/>
                  <a:gd name="T82" fmla="*/ 557 w 804"/>
                  <a:gd name="T83" fmla="*/ 565 h 669"/>
                  <a:gd name="T84" fmla="*/ 529 w 804"/>
                  <a:gd name="T85" fmla="*/ 530 h 669"/>
                  <a:gd name="T86" fmla="*/ 501 w 804"/>
                  <a:gd name="T87" fmla="*/ 478 h 669"/>
                  <a:gd name="T88" fmla="*/ 471 w 804"/>
                  <a:gd name="T89" fmla="*/ 406 h 669"/>
                  <a:gd name="T90" fmla="*/ 447 w 804"/>
                  <a:gd name="T91" fmla="*/ 335 h 669"/>
                  <a:gd name="T92" fmla="*/ 438 w 804"/>
                  <a:gd name="T93" fmla="*/ 281 h 669"/>
                  <a:gd name="T94" fmla="*/ 437 w 804"/>
                  <a:gd name="T95" fmla="*/ 225 h 669"/>
                  <a:gd name="T96" fmla="*/ 439 w 804"/>
                  <a:gd name="T97" fmla="*/ 197 h 669"/>
                  <a:gd name="T98" fmla="*/ 426 w 804"/>
                  <a:gd name="T99" fmla="*/ 174 h 669"/>
                  <a:gd name="T100" fmla="*/ 388 w 804"/>
                  <a:gd name="T101" fmla="*/ 139 h 669"/>
                  <a:gd name="T102" fmla="*/ 343 w 804"/>
                  <a:gd name="T103" fmla="*/ 118 h 669"/>
                  <a:gd name="T104" fmla="*/ 328 w 804"/>
                  <a:gd name="T105" fmla="*/ 108 h 669"/>
                  <a:gd name="T106" fmla="*/ 189 w 804"/>
                  <a:gd name="T107" fmla="*/ 41 h 669"/>
                  <a:gd name="T108" fmla="*/ 135 w 804"/>
                  <a:gd name="T109" fmla="*/ 17 h 669"/>
                  <a:gd name="T110" fmla="*/ 60 w 804"/>
                  <a:gd name="T111" fmla="*/ 1 h 669"/>
                  <a:gd name="T112" fmla="*/ 26 w 804"/>
                  <a:gd name="T113" fmla="*/ 6 h 669"/>
                  <a:gd name="T114" fmla="*/ 7 w 804"/>
                  <a:gd name="T115" fmla="*/ 25 h 669"/>
                  <a:gd name="T116" fmla="*/ 0 w 804"/>
                  <a:gd name="T117" fmla="*/ 49 h 66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04"/>
                  <a:gd name="T178" fmla="*/ 0 h 669"/>
                  <a:gd name="T179" fmla="*/ 804 w 804"/>
                  <a:gd name="T180" fmla="*/ 669 h 66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04" h="669">
                    <a:moveTo>
                      <a:pt x="0" y="60"/>
                    </a:moveTo>
                    <a:lnTo>
                      <a:pt x="0" y="65"/>
                    </a:lnTo>
                    <a:lnTo>
                      <a:pt x="1" y="70"/>
                    </a:lnTo>
                    <a:lnTo>
                      <a:pt x="4" y="81"/>
                    </a:lnTo>
                    <a:lnTo>
                      <a:pt x="7" y="89"/>
                    </a:lnTo>
                    <a:lnTo>
                      <a:pt x="9" y="93"/>
                    </a:lnTo>
                    <a:lnTo>
                      <a:pt x="12" y="98"/>
                    </a:lnTo>
                    <a:lnTo>
                      <a:pt x="14" y="102"/>
                    </a:lnTo>
                    <a:lnTo>
                      <a:pt x="17" y="105"/>
                    </a:lnTo>
                    <a:lnTo>
                      <a:pt x="21" y="108"/>
                    </a:lnTo>
                    <a:lnTo>
                      <a:pt x="24" y="111"/>
                    </a:lnTo>
                    <a:lnTo>
                      <a:pt x="33" y="117"/>
                    </a:lnTo>
                    <a:lnTo>
                      <a:pt x="42" y="124"/>
                    </a:lnTo>
                    <a:lnTo>
                      <a:pt x="44" y="125"/>
                    </a:lnTo>
                    <a:lnTo>
                      <a:pt x="47" y="127"/>
                    </a:lnTo>
                    <a:lnTo>
                      <a:pt x="77" y="137"/>
                    </a:lnTo>
                    <a:lnTo>
                      <a:pt x="108" y="147"/>
                    </a:lnTo>
                    <a:lnTo>
                      <a:pt x="196" y="174"/>
                    </a:lnTo>
                    <a:lnTo>
                      <a:pt x="285" y="201"/>
                    </a:lnTo>
                    <a:lnTo>
                      <a:pt x="292" y="202"/>
                    </a:lnTo>
                    <a:lnTo>
                      <a:pt x="299" y="204"/>
                    </a:lnTo>
                    <a:lnTo>
                      <a:pt x="312" y="210"/>
                    </a:lnTo>
                    <a:lnTo>
                      <a:pt x="325" y="217"/>
                    </a:lnTo>
                    <a:lnTo>
                      <a:pt x="338" y="225"/>
                    </a:lnTo>
                    <a:lnTo>
                      <a:pt x="340" y="229"/>
                    </a:lnTo>
                    <a:lnTo>
                      <a:pt x="344" y="235"/>
                    </a:lnTo>
                    <a:lnTo>
                      <a:pt x="349" y="242"/>
                    </a:lnTo>
                    <a:lnTo>
                      <a:pt x="351" y="247"/>
                    </a:lnTo>
                    <a:lnTo>
                      <a:pt x="353" y="254"/>
                    </a:lnTo>
                    <a:lnTo>
                      <a:pt x="354" y="261"/>
                    </a:lnTo>
                    <a:lnTo>
                      <a:pt x="355" y="268"/>
                    </a:lnTo>
                    <a:lnTo>
                      <a:pt x="354" y="275"/>
                    </a:lnTo>
                    <a:lnTo>
                      <a:pt x="353" y="282"/>
                    </a:lnTo>
                    <a:lnTo>
                      <a:pt x="350" y="284"/>
                    </a:lnTo>
                    <a:lnTo>
                      <a:pt x="350" y="288"/>
                    </a:lnTo>
                    <a:lnTo>
                      <a:pt x="346" y="315"/>
                    </a:lnTo>
                    <a:lnTo>
                      <a:pt x="345" y="343"/>
                    </a:lnTo>
                    <a:lnTo>
                      <a:pt x="345" y="347"/>
                    </a:lnTo>
                    <a:lnTo>
                      <a:pt x="345" y="352"/>
                    </a:lnTo>
                    <a:lnTo>
                      <a:pt x="346" y="356"/>
                    </a:lnTo>
                    <a:lnTo>
                      <a:pt x="348" y="360"/>
                    </a:lnTo>
                    <a:lnTo>
                      <a:pt x="350" y="365"/>
                    </a:lnTo>
                    <a:lnTo>
                      <a:pt x="352" y="368"/>
                    </a:lnTo>
                    <a:lnTo>
                      <a:pt x="358" y="376"/>
                    </a:lnTo>
                    <a:lnTo>
                      <a:pt x="365" y="394"/>
                    </a:lnTo>
                    <a:lnTo>
                      <a:pt x="374" y="411"/>
                    </a:lnTo>
                    <a:lnTo>
                      <a:pt x="378" y="419"/>
                    </a:lnTo>
                    <a:lnTo>
                      <a:pt x="384" y="427"/>
                    </a:lnTo>
                    <a:lnTo>
                      <a:pt x="395" y="444"/>
                    </a:lnTo>
                    <a:lnTo>
                      <a:pt x="407" y="460"/>
                    </a:lnTo>
                    <a:lnTo>
                      <a:pt x="419" y="477"/>
                    </a:lnTo>
                    <a:lnTo>
                      <a:pt x="429" y="494"/>
                    </a:lnTo>
                    <a:lnTo>
                      <a:pt x="440" y="512"/>
                    </a:lnTo>
                    <a:lnTo>
                      <a:pt x="443" y="518"/>
                    </a:lnTo>
                    <a:lnTo>
                      <a:pt x="447" y="524"/>
                    </a:lnTo>
                    <a:lnTo>
                      <a:pt x="455" y="535"/>
                    </a:lnTo>
                    <a:lnTo>
                      <a:pt x="463" y="545"/>
                    </a:lnTo>
                    <a:lnTo>
                      <a:pt x="470" y="557"/>
                    </a:lnTo>
                    <a:lnTo>
                      <a:pt x="476" y="568"/>
                    </a:lnTo>
                    <a:lnTo>
                      <a:pt x="482" y="580"/>
                    </a:lnTo>
                    <a:lnTo>
                      <a:pt x="488" y="593"/>
                    </a:lnTo>
                    <a:lnTo>
                      <a:pt x="492" y="605"/>
                    </a:lnTo>
                    <a:lnTo>
                      <a:pt x="496" y="618"/>
                    </a:lnTo>
                    <a:lnTo>
                      <a:pt x="498" y="624"/>
                    </a:lnTo>
                    <a:lnTo>
                      <a:pt x="501" y="629"/>
                    </a:lnTo>
                    <a:lnTo>
                      <a:pt x="503" y="636"/>
                    </a:lnTo>
                    <a:lnTo>
                      <a:pt x="506" y="641"/>
                    </a:lnTo>
                    <a:lnTo>
                      <a:pt x="510" y="645"/>
                    </a:lnTo>
                    <a:lnTo>
                      <a:pt x="513" y="650"/>
                    </a:lnTo>
                    <a:lnTo>
                      <a:pt x="517" y="653"/>
                    </a:lnTo>
                    <a:lnTo>
                      <a:pt x="521" y="657"/>
                    </a:lnTo>
                    <a:lnTo>
                      <a:pt x="525" y="659"/>
                    </a:lnTo>
                    <a:lnTo>
                      <a:pt x="531" y="662"/>
                    </a:lnTo>
                    <a:lnTo>
                      <a:pt x="536" y="664"/>
                    </a:lnTo>
                    <a:lnTo>
                      <a:pt x="541" y="666"/>
                    </a:lnTo>
                    <a:lnTo>
                      <a:pt x="547" y="667"/>
                    </a:lnTo>
                    <a:lnTo>
                      <a:pt x="553" y="668"/>
                    </a:lnTo>
                    <a:lnTo>
                      <a:pt x="567" y="669"/>
                    </a:lnTo>
                    <a:lnTo>
                      <a:pt x="571" y="668"/>
                    </a:lnTo>
                    <a:lnTo>
                      <a:pt x="573" y="667"/>
                    </a:lnTo>
                    <a:lnTo>
                      <a:pt x="575" y="666"/>
                    </a:lnTo>
                    <a:lnTo>
                      <a:pt x="576" y="665"/>
                    </a:lnTo>
                    <a:lnTo>
                      <a:pt x="577" y="665"/>
                    </a:lnTo>
                    <a:lnTo>
                      <a:pt x="577" y="664"/>
                    </a:lnTo>
                    <a:lnTo>
                      <a:pt x="578" y="664"/>
                    </a:lnTo>
                    <a:lnTo>
                      <a:pt x="580" y="662"/>
                    </a:lnTo>
                    <a:lnTo>
                      <a:pt x="581" y="661"/>
                    </a:lnTo>
                    <a:lnTo>
                      <a:pt x="588" y="650"/>
                    </a:lnTo>
                    <a:lnTo>
                      <a:pt x="594" y="638"/>
                    </a:lnTo>
                    <a:lnTo>
                      <a:pt x="600" y="627"/>
                    </a:lnTo>
                    <a:lnTo>
                      <a:pt x="600" y="626"/>
                    </a:lnTo>
                    <a:lnTo>
                      <a:pt x="600" y="625"/>
                    </a:lnTo>
                    <a:lnTo>
                      <a:pt x="601" y="623"/>
                    </a:lnTo>
                    <a:lnTo>
                      <a:pt x="601" y="621"/>
                    </a:lnTo>
                    <a:lnTo>
                      <a:pt x="605" y="615"/>
                    </a:lnTo>
                    <a:lnTo>
                      <a:pt x="607" y="610"/>
                    </a:lnTo>
                    <a:lnTo>
                      <a:pt x="608" y="605"/>
                    </a:lnTo>
                    <a:lnTo>
                      <a:pt x="615" y="597"/>
                    </a:lnTo>
                    <a:lnTo>
                      <a:pt x="621" y="588"/>
                    </a:lnTo>
                    <a:lnTo>
                      <a:pt x="629" y="581"/>
                    </a:lnTo>
                    <a:lnTo>
                      <a:pt x="643" y="569"/>
                    </a:lnTo>
                    <a:lnTo>
                      <a:pt x="659" y="558"/>
                    </a:lnTo>
                    <a:lnTo>
                      <a:pt x="673" y="551"/>
                    </a:lnTo>
                    <a:lnTo>
                      <a:pt x="687" y="544"/>
                    </a:lnTo>
                    <a:lnTo>
                      <a:pt x="702" y="539"/>
                    </a:lnTo>
                    <a:lnTo>
                      <a:pt x="717" y="535"/>
                    </a:lnTo>
                    <a:lnTo>
                      <a:pt x="732" y="531"/>
                    </a:lnTo>
                    <a:lnTo>
                      <a:pt x="748" y="530"/>
                    </a:lnTo>
                    <a:lnTo>
                      <a:pt x="763" y="529"/>
                    </a:lnTo>
                    <a:lnTo>
                      <a:pt x="779" y="529"/>
                    </a:lnTo>
                    <a:lnTo>
                      <a:pt x="780" y="529"/>
                    </a:lnTo>
                    <a:lnTo>
                      <a:pt x="781" y="529"/>
                    </a:lnTo>
                    <a:lnTo>
                      <a:pt x="782" y="529"/>
                    </a:lnTo>
                    <a:lnTo>
                      <a:pt x="784" y="528"/>
                    </a:lnTo>
                    <a:lnTo>
                      <a:pt x="786" y="528"/>
                    </a:lnTo>
                    <a:lnTo>
                      <a:pt x="787" y="527"/>
                    </a:lnTo>
                    <a:lnTo>
                      <a:pt x="790" y="526"/>
                    </a:lnTo>
                    <a:lnTo>
                      <a:pt x="796" y="520"/>
                    </a:lnTo>
                    <a:lnTo>
                      <a:pt x="798" y="517"/>
                    </a:lnTo>
                    <a:lnTo>
                      <a:pt x="800" y="515"/>
                    </a:lnTo>
                    <a:lnTo>
                      <a:pt x="802" y="512"/>
                    </a:lnTo>
                    <a:lnTo>
                      <a:pt x="803" y="509"/>
                    </a:lnTo>
                    <a:lnTo>
                      <a:pt x="803" y="508"/>
                    </a:lnTo>
                    <a:lnTo>
                      <a:pt x="804" y="506"/>
                    </a:lnTo>
                    <a:lnTo>
                      <a:pt x="804" y="503"/>
                    </a:lnTo>
                    <a:lnTo>
                      <a:pt x="804" y="500"/>
                    </a:lnTo>
                    <a:lnTo>
                      <a:pt x="804" y="496"/>
                    </a:lnTo>
                    <a:lnTo>
                      <a:pt x="804" y="493"/>
                    </a:lnTo>
                    <a:lnTo>
                      <a:pt x="803" y="490"/>
                    </a:lnTo>
                    <a:lnTo>
                      <a:pt x="802" y="486"/>
                    </a:lnTo>
                    <a:lnTo>
                      <a:pt x="800" y="482"/>
                    </a:lnTo>
                    <a:lnTo>
                      <a:pt x="799" y="480"/>
                    </a:lnTo>
                    <a:lnTo>
                      <a:pt x="798" y="479"/>
                    </a:lnTo>
                    <a:lnTo>
                      <a:pt x="797" y="475"/>
                    </a:lnTo>
                    <a:lnTo>
                      <a:pt x="795" y="471"/>
                    </a:lnTo>
                    <a:lnTo>
                      <a:pt x="793" y="466"/>
                    </a:lnTo>
                    <a:lnTo>
                      <a:pt x="789" y="459"/>
                    </a:lnTo>
                    <a:lnTo>
                      <a:pt x="783" y="452"/>
                    </a:lnTo>
                    <a:lnTo>
                      <a:pt x="778" y="447"/>
                    </a:lnTo>
                    <a:lnTo>
                      <a:pt x="772" y="442"/>
                    </a:lnTo>
                    <a:lnTo>
                      <a:pt x="765" y="437"/>
                    </a:lnTo>
                    <a:lnTo>
                      <a:pt x="757" y="433"/>
                    </a:lnTo>
                    <a:lnTo>
                      <a:pt x="749" y="430"/>
                    </a:lnTo>
                    <a:lnTo>
                      <a:pt x="745" y="430"/>
                    </a:lnTo>
                    <a:lnTo>
                      <a:pt x="741" y="430"/>
                    </a:lnTo>
                    <a:lnTo>
                      <a:pt x="731" y="430"/>
                    </a:lnTo>
                    <a:lnTo>
                      <a:pt x="721" y="431"/>
                    </a:lnTo>
                    <a:lnTo>
                      <a:pt x="712" y="433"/>
                    </a:lnTo>
                    <a:lnTo>
                      <a:pt x="703" y="437"/>
                    </a:lnTo>
                    <a:lnTo>
                      <a:pt x="694" y="440"/>
                    </a:lnTo>
                    <a:lnTo>
                      <a:pt x="685" y="444"/>
                    </a:lnTo>
                    <a:lnTo>
                      <a:pt x="678" y="450"/>
                    </a:lnTo>
                    <a:lnTo>
                      <a:pt x="670" y="456"/>
                    </a:lnTo>
                    <a:lnTo>
                      <a:pt x="642" y="478"/>
                    </a:lnTo>
                    <a:lnTo>
                      <a:pt x="614" y="499"/>
                    </a:lnTo>
                    <a:lnTo>
                      <a:pt x="605" y="506"/>
                    </a:lnTo>
                    <a:lnTo>
                      <a:pt x="597" y="513"/>
                    </a:lnTo>
                    <a:lnTo>
                      <a:pt x="589" y="521"/>
                    </a:lnTo>
                    <a:lnTo>
                      <a:pt x="583" y="529"/>
                    </a:lnTo>
                    <a:lnTo>
                      <a:pt x="576" y="537"/>
                    </a:lnTo>
                    <a:lnTo>
                      <a:pt x="571" y="546"/>
                    </a:lnTo>
                    <a:lnTo>
                      <a:pt x="566" y="556"/>
                    </a:lnTo>
                    <a:lnTo>
                      <a:pt x="560" y="565"/>
                    </a:lnTo>
                    <a:lnTo>
                      <a:pt x="557" y="565"/>
                    </a:lnTo>
                    <a:lnTo>
                      <a:pt x="556" y="565"/>
                    </a:lnTo>
                    <a:lnTo>
                      <a:pt x="546" y="554"/>
                    </a:lnTo>
                    <a:lnTo>
                      <a:pt x="538" y="542"/>
                    </a:lnTo>
                    <a:lnTo>
                      <a:pt x="529" y="530"/>
                    </a:lnTo>
                    <a:lnTo>
                      <a:pt x="521" y="517"/>
                    </a:lnTo>
                    <a:lnTo>
                      <a:pt x="513" y="504"/>
                    </a:lnTo>
                    <a:lnTo>
                      <a:pt x="507" y="492"/>
                    </a:lnTo>
                    <a:lnTo>
                      <a:pt x="501" y="478"/>
                    </a:lnTo>
                    <a:lnTo>
                      <a:pt x="496" y="465"/>
                    </a:lnTo>
                    <a:lnTo>
                      <a:pt x="489" y="446"/>
                    </a:lnTo>
                    <a:lnTo>
                      <a:pt x="481" y="430"/>
                    </a:lnTo>
                    <a:lnTo>
                      <a:pt x="471" y="406"/>
                    </a:lnTo>
                    <a:lnTo>
                      <a:pt x="466" y="394"/>
                    </a:lnTo>
                    <a:lnTo>
                      <a:pt x="461" y="382"/>
                    </a:lnTo>
                    <a:lnTo>
                      <a:pt x="454" y="359"/>
                    </a:lnTo>
                    <a:lnTo>
                      <a:pt x="447" y="335"/>
                    </a:lnTo>
                    <a:lnTo>
                      <a:pt x="446" y="329"/>
                    </a:lnTo>
                    <a:lnTo>
                      <a:pt x="445" y="324"/>
                    </a:lnTo>
                    <a:lnTo>
                      <a:pt x="440" y="302"/>
                    </a:lnTo>
                    <a:lnTo>
                      <a:pt x="438" y="281"/>
                    </a:lnTo>
                    <a:lnTo>
                      <a:pt x="436" y="258"/>
                    </a:lnTo>
                    <a:lnTo>
                      <a:pt x="436" y="236"/>
                    </a:lnTo>
                    <a:lnTo>
                      <a:pt x="436" y="231"/>
                    </a:lnTo>
                    <a:lnTo>
                      <a:pt x="437" y="225"/>
                    </a:lnTo>
                    <a:lnTo>
                      <a:pt x="439" y="217"/>
                    </a:lnTo>
                    <a:lnTo>
                      <a:pt x="440" y="210"/>
                    </a:lnTo>
                    <a:lnTo>
                      <a:pt x="439" y="203"/>
                    </a:lnTo>
                    <a:lnTo>
                      <a:pt x="439" y="197"/>
                    </a:lnTo>
                    <a:lnTo>
                      <a:pt x="436" y="190"/>
                    </a:lnTo>
                    <a:lnTo>
                      <a:pt x="433" y="184"/>
                    </a:lnTo>
                    <a:lnTo>
                      <a:pt x="430" y="179"/>
                    </a:lnTo>
                    <a:lnTo>
                      <a:pt x="426" y="174"/>
                    </a:lnTo>
                    <a:lnTo>
                      <a:pt x="418" y="164"/>
                    </a:lnTo>
                    <a:lnTo>
                      <a:pt x="408" y="155"/>
                    </a:lnTo>
                    <a:lnTo>
                      <a:pt x="399" y="147"/>
                    </a:lnTo>
                    <a:lnTo>
                      <a:pt x="388" y="139"/>
                    </a:lnTo>
                    <a:lnTo>
                      <a:pt x="378" y="133"/>
                    </a:lnTo>
                    <a:lnTo>
                      <a:pt x="366" y="127"/>
                    </a:lnTo>
                    <a:lnTo>
                      <a:pt x="355" y="122"/>
                    </a:lnTo>
                    <a:lnTo>
                      <a:pt x="343" y="118"/>
                    </a:lnTo>
                    <a:lnTo>
                      <a:pt x="339" y="115"/>
                    </a:lnTo>
                    <a:lnTo>
                      <a:pt x="336" y="112"/>
                    </a:lnTo>
                    <a:lnTo>
                      <a:pt x="331" y="110"/>
                    </a:lnTo>
                    <a:lnTo>
                      <a:pt x="328" y="108"/>
                    </a:lnTo>
                    <a:lnTo>
                      <a:pt x="292" y="92"/>
                    </a:lnTo>
                    <a:lnTo>
                      <a:pt x="258" y="76"/>
                    </a:lnTo>
                    <a:lnTo>
                      <a:pt x="223" y="59"/>
                    </a:lnTo>
                    <a:lnTo>
                      <a:pt x="189" y="41"/>
                    </a:lnTo>
                    <a:lnTo>
                      <a:pt x="172" y="32"/>
                    </a:lnTo>
                    <a:lnTo>
                      <a:pt x="154" y="24"/>
                    </a:lnTo>
                    <a:lnTo>
                      <a:pt x="144" y="20"/>
                    </a:lnTo>
                    <a:lnTo>
                      <a:pt x="135" y="17"/>
                    </a:lnTo>
                    <a:lnTo>
                      <a:pt x="117" y="11"/>
                    </a:lnTo>
                    <a:lnTo>
                      <a:pt x="98" y="7"/>
                    </a:lnTo>
                    <a:lnTo>
                      <a:pt x="79" y="3"/>
                    </a:lnTo>
                    <a:lnTo>
                      <a:pt x="60" y="1"/>
                    </a:lnTo>
                    <a:lnTo>
                      <a:pt x="50" y="0"/>
                    </a:lnTo>
                    <a:lnTo>
                      <a:pt x="41" y="0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1" y="9"/>
                    </a:lnTo>
                    <a:lnTo>
                      <a:pt x="14" y="15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5" y="30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 24"/>
              <p:cNvSpPr>
                <a:spLocks noChangeAspect="1"/>
              </p:cNvSpPr>
              <p:nvPr/>
            </p:nvSpPr>
            <p:spPr bwMode="auto">
              <a:xfrm>
                <a:off x="1471" y="3026"/>
                <a:ext cx="788" cy="432"/>
              </a:xfrm>
              <a:custGeom>
                <a:avLst/>
                <a:gdLst>
                  <a:gd name="T0" fmla="*/ 787 w 788"/>
                  <a:gd name="T1" fmla="*/ 82 h 432"/>
                  <a:gd name="T2" fmla="*/ 777 w 788"/>
                  <a:gd name="T3" fmla="*/ 48 h 432"/>
                  <a:gd name="T4" fmla="*/ 750 w 788"/>
                  <a:gd name="T5" fmla="*/ 26 h 432"/>
                  <a:gd name="T6" fmla="*/ 714 w 788"/>
                  <a:gd name="T7" fmla="*/ 22 h 432"/>
                  <a:gd name="T8" fmla="*/ 691 w 788"/>
                  <a:gd name="T9" fmla="*/ 34 h 432"/>
                  <a:gd name="T10" fmla="*/ 634 w 788"/>
                  <a:gd name="T11" fmla="*/ 105 h 432"/>
                  <a:gd name="T12" fmla="*/ 566 w 788"/>
                  <a:gd name="T13" fmla="*/ 213 h 432"/>
                  <a:gd name="T14" fmla="*/ 530 w 788"/>
                  <a:gd name="T15" fmla="*/ 286 h 432"/>
                  <a:gd name="T16" fmla="*/ 510 w 788"/>
                  <a:gd name="T17" fmla="*/ 314 h 432"/>
                  <a:gd name="T18" fmla="*/ 478 w 788"/>
                  <a:gd name="T19" fmla="*/ 331 h 432"/>
                  <a:gd name="T20" fmla="*/ 431 w 788"/>
                  <a:gd name="T21" fmla="*/ 280 h 432"/>
                  <a:gd name="T22" fmla="*/ 371 w 788"/>
                  <a:gd name="T23" fmla="*/ 226 h 432"/>
                  <a:gd name="T24" fmla="*/ 300 w 788"/>
                  <a:gd name="T25" fmla="*/ 178 h 432"/>
                  <a:gd name="T26" fmla="*/ 257 w 788"/>
                  <a:gd name="T27" fmla="*/ 144 h 432"/>
                  <a:gd name="T28" fmla="*/ 228 w 788"/>
                  <a:gd name="T29" fmla="*/ 94 h 432"/>
                  <a:gd name="T30" fmla="*/ 198 w 788"/>
                  <a:gd name="T31" fmla="*/ 21 h 432"/>
                  <a:gd name="T32" fmla="*/ 184 w 788"/>
                  <a:gd name="T33" fmla="*/ 6 h 432"/>
                  <a:gd name="T34" fmla="*/ 155 w 788"/>
                  <a:gd name="T35" fmla="*/ 0 h 432"/>
                  <a:gd name="T36" fmla="*/ 123 w 788"/>
                  <a:gd name="T37" fmla="*/ 22 h 432"/>
                  <a:gd name="T38" fmla="*/ 120 w 788"/>
                  <a:gd name="T39" fmla="*/ 57 h 432"/>
                  <a:gd name="T40" fmla="*/ 118 w 788"/>
                  <a:gd name="T41" fmla="*/ 89 h 432"/>
                  <a:gd name="T42" fmla="*/ 106 w 788"/>
                  <a:gd name="T43" fmla="*/ 127 h 432"/>
                  <a:gd name="T44" fmla="*/ 95 w 788"/>
                  <a:gd name="T45" fmla="*/ 146 h 432"/>
                  <a:gd name="T46" fmla="*/ 80 w 788"/>
                  <a:gd name="T47" fmla="*/ 162 h 432"/>
                  <a:gd name="T48" fmla="*/ 25 w 788"/>
                  <a:gd name="T49" fmla="*/ 219 h 432"/>
                  <a:gd name="T50" fmla="*/ 0 w 788"/>
                  <a:gd name="T51" fmla="*/ 266 h 432"/>
                  <a:gd name="T52" fmla="*/ 3 w 788"/>
                  <a:gd name="T53" fmla="*/ 287 h 432"/>
                  <a:gd name="T54" fmla="*/ 32 w 788"/>
                  <a:gd name="T55" fmla="*/ 300 h 432"/>
                  <a:gd name="T56" fmla="*/ 50 w 788"/>
                  <a:gd name="T57" fmla="*/ 295 h 432"/>
                  <a:gd name="T58" fmla="*/ 74 w 788"/>
                  <a:gd name="T59" fmla="*/ 283 h 432"/>
                  <a:gd name="T60" fmla="*/ 91 w 788"/>
                  <a:gd name="T61" fmla="*/ 269 h 432"/>
                  <a:gd name="T62" fmla="*/ 97 w 788"/>
                  <a:gd name="T63" fmla="*/ 264 h 432"/>
                  <a:gd name="T64" fmla="*/ 118 w 788"/>
                  <a:gd name="T65" fmla="*/ 237 h 432"/>
                  <a:gd name="T66" fmla="*/ 130 w 788"/>
                  <a:gd name="T67" fmla="*/ 211 h 432"/>
                  <a:gd name="T68" fmla="*/ 140 w 788"/>
                  <a:gd name="T69" fmla="*/ 169 h 432"/>
                  <a:gd name="T70" fmla="*/ 150 w 788"/>
                  <a:gd name="T71" fmla="*/ 131 h 432"/>
                  <a:gd name="T72" fmla="*/ 172 w 788"/>
                  <a:gd name="T73" fmla="*/ 116 h 432"/>
                  <a:gd name="T74" fmla="*/ 190 w 788"/>
                  <a:gd name="T75" fmla="*/ 130 h 432"/>
                  <a:gd name="T76" fmla="*/ 207 w 788"/>
                  <a:gd name="T77" fmla="*/ 158 h 432"/>
                  <a:gd name="T78" fmla="*/ 250 w 788"/>
                  <a:gd name="T79" fmla="*/ 223 h 432"/>
                  <a:gd name="T80" fmla="*/ 373 w 788"/>
                  <a:gd name="T81" fmla="*/ 329 h 432"/>
                  <a:gd name="T82" fmla="*/ 433 w 788"/>
                  <a:gd name="T83" fmla="*/ 377 h 432"/>
                  <a:gd name="T84" fmla="*/ 454 w 788"/>
                  <a:gd name="T85" fmla="*/ 413 h 432"/>
                  <a:gd name="T86" fmla="*/ 496 w 788"/>
                  <a:gd name="T87" fmla="*/ 432 h 432"/>
                  <a:gd name="T88" fmla="*/ 517 w 788"/>
                  <a:gd name="T89" fmla="*/ 427 h 432"/>
                  <a:gd name="T90" fmla="*/ 561 w 788"/>
                  <a:gd name="T91" fmla="*/ 399 h 432"/>
                  <a:gd name="T92" fmla="*/ 577 w 788"/>
                  <a:gd name="T93" fmla="*/ 384 h 432"/>
                  <a:gd name="T94" fmla="*/ 646 w 788"/>
                  <a:gd name="T95" fmla="*/ 310 h 432"/>
                  <a:gd name="T96" fmla="*/ 693 w 788"/>
                  <a:gd name="T97" fmla="*/ 253 h 432"/>
                  <a:gd name="T98" fmla="*/ 714 w 788"/>
                  <a:gd name="T99" fmla="*/ 225 h 432"/>
                  <a:gd name="T100" fmla="*/ 753 w 788"/>
                  <a:gd name="T101" fmla="*/ 165 h 432"/>
                  <a:gd name="T102" fmla="*/ 782 w 788"/>
                  <a:gd name="T103" fmla="*/ 106 h 43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88"/>
                  <a:gd name="T157" fmla="*/ 0 h 432"/>
                  <a:gd name="T158" fmla="*/ 788 w 788"/>
                  <a:gd name="T159" fmla="*/ 432 h 43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88" h="432">
                    <a:moveTo>
                      <a:pt x="782" y="106"/>
                    </a:moveTo>
                    <a:lnTo>
                      <a:pt x="784" y="98"/>
                    </a:lnTo>
                    <a:lnTo>
                      <a:pt x="786" y="91"/>
                    </a:lnTo>
                    <a:lnTo>
                      <a:pt x="786" y="87"/>
                    </a:lnTo>
                    <a:lnTo>
                      <a:pt x="787" y="82"/>
                    </a:lnTo>
                    <a:lnTo>
                      <a:pt x="788" y="75"/>
                    </a:lnTo>
                    <a:lnTo>
                      <a:pt x="785" y="64"/>
                    </a:lnTo>
                    <a:lnTo>
                      <a:pt x="784" y="60"/>
                    </a:lnTo>
                    <a:lnTo>
                      <a:pt x="782" y="55"/>
                    </a:lnTo>
                    <a:lnTo>
                      <a:pt x="777" y="48"/>
                    </a:lnTo>
                    <a:lnTo>
                      <a:pt x="770" y="39"/>
                    </a:lnTo>
                    <a:lnTo>
                      <a:pt x="766" y="35"/>
                    </a:lnTo>
                    <a:lnTo>
                      <a:pt x="763" y="33"/>
                    </a:lnTo>
                    <a:lnTo>
                      <a:pt x="755" y="27"/>
                    </a:lnTo>
                    <a:lnTo>
                      <a:pt x="750" y="26"/>
                    </a:lnTo>
                    <a:lnTo>
                      <a:pt x="747" y="24"/>
                    </a:lnTo>
                    <a:lnTo>
                      <a:pt x="738" y="21"/>
                    </a:lnTo>
                    <a:lnTo>
                      <a:pt x="728" y="21"/>
                    </a:lnTo>
                    <a:lnTo>
                      <a:pt x="719" y="21"/>
                    </a:lnTo>
                    <a:lnTo>
                      <a:pt x="714" y="22"/>
                    </a:lnTo>
                    <a:lnTo>
                      <a:pt x="708" y="24"/>
                    </a:lnTo>
                    <a:lnTo>
                      <a:pt x="703" y="25"/>
                    </a:lnTo>
                    <a:lnTo>
                      <a:pt x="699" y="27"/>
                    </a:lnTo>
                    <a:lnTo>
                      <a:pt x="694" y="31"/>
                    </a:lnTo>
                    <a:lnTo>
                      <a:pt x="691" y="34"/>
                    </a:lnTo>
                    <a:lnTo>
                      <a:pt x="679" y="48"/>
                    </a:lnTo>
                    <a:lnTo>
                      <a:pt x="667" y="62"/>
                    </a:lnTo>
                    <a:lnTo>
                      <a:pt x="656" y="76"/>
                    </a:lnTo>
                    <a:lnTo>
                      <a:pt x="644" y="90"/>
                    </a:lnTo>
                    <a:lnTo>
                      <a:pt x="634" y="105"/>
                    </a:lnTo>
                    <a:lnTo>
                      <a:pt x="623" y="120"/>
                    </a:lnTo>
                    <a:lnTo>
                      <a:pt x="603" y="150"/>
                    </a:lnTo>
                    <a:lnTo>
                      <a:pt x="583" y="182"/>
                    </a:lnTo>
                    <a:lnTo>
                      <a:pt x="573" y="198"/>
                    </a:lnTo>
                    <a:lnTo>
                      <a:pt x="566" y="213"/>
                    </a:lnTo>
                    <a:lnTo>
                      <a:pt x="558" y="232"/>
                    </a:lnTo>
                    <a:lnTo>
                      <a:pt x="549" y="250"/>
                    </a:lnTo>
                    <a:lnTo>
                      <a:pt x="544" y="259"/>
                    </a:lnTo>
                    <a:lnTo>
                      <a:pt x="539" y="267"/>
                    </a:lnTo>
                    <a:lnTo>
                      <a:pt x="530" y="286"/>
                    </a:lnTo>
                    <a:lnTo>
                      <a:pt x="525" y="293"/>
                    </a:lnTo>
                    <a:lnTo>
                      <a:pt x="523" y="296"/>
                    </a:lnTo>
                    <a:lnTo>
                      <a:pt x="521" y="300"/>
                    </a:lnTo>
                    <a:lnTo>
                      <a:pt x="516" y="307"/>
                    </a:lnTo>
                    <a:lnTo>
                      <a:pt x="510" y="314"/>
                    </a:lnTo>
                    <a:lnTo>
                      <a:pt x="504" y="320"/>
                    </a:lnTo>
                    <a:lnTo>
                      <a:pt x="499" y="327"/>
                    </a:lnTo>
                    <a:lnTo>
                      <a:pt x="493" y="333"/>
                    </a:lnTo>
                    <a:lnTo>
                      <a:pt x="486" y="339"/>
                    </a:lnTo>
                    <a:lnTo>
                      <a:pt x="478" y="331"/>
                    </a:lnTo>
                    <a:lnTo>
                      <a:pt x="470" y="324"/>
                    </a:lnTo>
                    <a:lnTo>
                      <a:pt x="455" y="309"/>
                    </a:lnTo>
                    <a:lnTo>
                      <a:pt x="448" y="301"/>
                    </a:lnTo>
                    <a:lnTo>
                      <a:pt x="441" y="292"/>
                    </a:lnTo>
                    <a:lnTo>
                      <a:pt x="431" y="280"/>
                    </a:lnTo>
                    <a:lnTo>
                      <a:pt x="419" y="267"/>
                    </a:lnTo>
                    <a:lnTo>
                      <a:pt x="408" y="256"/>
                    </a:lnTo>
                    <a:lnTo>
                      <a:pt x="397" y="246"/>
                    </a:lnTo>
                    <a:lnTo>
                      <a:pt x="383" y="235"/>
                    </a:lnTo>
                    <a:lnTo>
                      <a:pt x="371" y="226"/>
                    </a:lnTo>
                    <a:lnTo>
                      <a:pt x="358" y="216"/>
                    </a:lnTo>
                    <a:lnTo>
                      <a:pt x="344" y="208"/>
                    </a:lnTo>
                    <a:lnTo>
                      <a:pt x="328" y="198"/>
                    </a:lnTo>
                    <a:lnTo>
                      <a:pt x="313" y="188"/>
                    </a:lnTo>
                    <a:lnTo>
                      <a:pt x="300" y="178"/>
                    </a:lnTo>
                    <a:lnTo>
                      <a:pt x="288" y="170"/>
                    </a:lnTo>
                    <a:lnTo>
                      <a:pt x="276" y="160"/>
                    </a:lnTo>
                    <a:lnTo>
                      <a:pt x="264" y="151"/>
                    </a:lnTo>
                    <a:lnTo>
                      <a:pt x="260" y="147"/>
                    </a:lnTo>
                    <a:lnTo>
                      <a:pt x="257" y="144"/>
                    </a:lnTo>
                    <a:lnTo>
                      <a:pt x="254" y="139"/>
                    </a:lnTo>
                    <a:lnTo>
                      <a:pt x="251" y="136"/>
                    </a:lnTo>
                    <a:lnTo>
                      <a:pt x="243" y="122"/>
                    </a:lnTo>
                    <a:lnTo>
                      <a:pt x="235" y="108"/>
                    </a:lnTo>
                    <a:lnTo>
                      <a:pt x="228" y="94"/>
                    </a:lnTo>
                    <a:lnTo>
                      <a:pt x="221" y="80"/>
                    </a:lnTo>
                    <a:lnTo>
                      <a:pt x="215" y="65"/>
                    </a:lnTo>
                    <a:lnTo>
                      <a:pt x="208" y="51"/>
                    </a:lnTo>
                    <a:lnTo>
                      <a:pt x="203" y="36"/>
                    </a:lnTo>
                    <a:lnTo>
                      <a:pt x="198" y="21"/>
                    </a:lnTo>
                    <a:lnTo>
                      <a:pt x="196" y="17"/>
                    </a:lnTo>
                    <a:lnTo>
                      <a:pt x="193" y="14"/>
                    </a:lnTo>
                    <a:lnTo>
                      <a:pt x="190" y="10"/>
                    </a:lnTo>
                    <a:lnTo>
                      <a:pt x="187" y="7"/>
                    </a:lnTo>
                    <a:lnTo>
                      <a:pt x="184" y="6"/>
                    </a:lnTo>
                    <a:lnTo>
                      <a:pt x="180" y="4"/>
                    </a:lnTo>
                    <a:lnTo>
                      <a:pt x="176" y="2"/>
                    </a:lnTo>
                    <a:lnTo>
                      <a:pt x="172" y="1"/>
                    </a:lnTo>
                    <a:lnTo>
                      <a:pt x="163" y="0"/>
                    </a:lnTo>
                    <a:lnTo>
                      <a:pt x="155" y="0"/>
                    </a:lnTo>
                    <a:lnTo>
                      <a:pt x="148" y="2"/>
                    </a:lnTo>
                    <a:lnTo>
                      <a:pt x="141" y="5"/>
                    </a:lnTo>
                    <a:lnTo>
                      <a:pt x="135" y="9"/>
                    </a:lnTo>
                    <a:lnTo>
                      <a:pt x="128" y="15"/>
                    </a:lnTo>
                    <a:lnTo>
                      <a:pt x="123" y="22"/>
                    </a:lnTo>
                    <a:lnTo>
                      <a:pt x="120" y="26"/>
                    </a:lnTo>
                    <a:lnTo>
                      <a:pt x="118" y="30"/>
                    </a:lnTo>
                    <a:lnTo>
                      <a:pt x="116" y="39"/>
                    </a:lnTo>
                    <a:lnTo>
                      <a:pt x="118" y="48"/>
                    </a:lnTo>
                    <a:lnTo>
                      <a:pt x="120" y="57"/>
                    </a:lnTo>
                    <a:lnTo>
                      <a:pt x="121" y="68"/>
                    </a:lnTo>
                    <a:lnTo>
                      <a:pt x="121" y="77"/>
                    </a:lnTo>
                    <a:lnTo>
                      <a:pt x="120" y="83"/>
                    </a:lnTo>
                    <a:lnTo>
                      <a:pt x="119" y="86"/>
                    </a:lnTo>
                    <a:lnTo>
                      <a:pt x="118" y="89"/>
                    </a:lnTo>
                    <a:lnTo>
                      <a:pt x="116" y="96"/>
                    </a:lnTo>
                    <a:lnTo>
                      <a:pt x="116" y="103"/>
                    </a:lnTo>
                    <a:lnTo>
                      <a:pt x="113" y="109"/>
                    </a:lnTo>
                    <a:lnTo>
                      <a:pt x="111" y="115"/>
                    </a:lnTo>
                    <a:lnTo>
                      <a:pt x="106" y="127"/>
                    </a:lnTo>
                    <a:lnTo>
                      <a:pt x="103" y="131"/>
                    </a:lnTo>
                    <a:lnTo>
                      <a:pt x="101" y="137"/>
                    </a:lnTo>
                    <a:lnTo>
                      <a:pt x="99" y="138"/>
                    </a:lnTo>
                    <a:lnTo>
                      <a:pt x="97" y="141"/>
                    </a:lnTo>
                    <a:lnTo>
                      <a:pt x="95" y="146"/>
                    </a:lnTo>
                    <a:lnTo>
                      <a:pt x="90" y="150"/>
                    </a:lnTo>
                    <a:lnTo>
                      <a:pt x="87" y="154"/>
                    </a:lnTo>
                    <a:lnTo>
                      <a:pt x="85" y="156"/>
                    </a:lnTo>
                    <a:lnTo>
                      <a:pt x="83" y="158"/>
                    </a:lnTo>
                    <a:lnTo>
                      <a:pt x="80" y="162"/>
                    </a:lnTo>
                    <a:lnTo>
                      <a:pt x="64" y="177"/>
                    </a:lnTo>
                    <a:lnTo>
                      <a:pt x="49" y="192"/>
                    </a:lnTo>
                    <a:lnTo>
                      <a:pt x="38" y="204"/>
                    </a:lnTo>
                    <a:lnTo>
                      <a:pt x="32" y="210"/>
                    </a:lnTo>
                    <a:lnTo>
                      <a:pt x="25" y="219"/>
                    </a:lnTo>
                    <a:lnTo>
                      <a:pt x="18" y="228"/>
                    </a:lnTo>
                    <a:lnTo>
                      <a:pt x="11" y="241"/>
                    </a:lnTo>
                    <a:lnTo>
                      <a:pt x="4" y="254"/>
                    </a:lnTo>
                    <a:lnTo>
                      <a:pt x="2" y="260"/>
                    </a:lnTo>
                    <a:lnTo>
                      <a:pt x="0" y="266"/>
                    </a:lnTo>
                    <a:lnTo>
                      <a:pt x="0" y="267"/>
                    </a:lnTo>
                    <a:lnTo>
                      <a:pt x="0" y="271"/>
                    </a:lnTo>
                    <a:lnTo>
                      <a:pt x="0" y="276"/>
                    </a:lnTo>
                    <a:lnTo>
                      <a:pt x="1" y="281"/>
                    </a:lnTo>
                    <a:lnTo>
                      <a:pt x="3" y="287"/>
                    </a:lnTo>
                    <a:lnTo>
                      <a:pt x="5" y="291"/>
                    </a:lnTo>
                    <a:lnTo>
                      <a:pt x="9" y="297"/>
                    </a:lnTo>
                    <a:lnTo>
                      <a:pt x="18" y="299"/>
                    </a:lnTo>
                    <a:lnTo>
                      <a:pt x="28" y="300"/>
                    </a:lnTo>
                    <a:lnTo>
                      <a:pt x="32" y="300"/>
                    </a:lnTo>
                    <a:lnTo>
                      <a:pt x="37" y="300"/>
                    </a:lnTo>
                    <a:lnTo>
                      <a:pt x="42" y="299"/>
                    </a:lnTo>
                    <a:lnTo>
                      <a:pt x="47" y="297"/>
                    </a:lnTo>
                    <a:lnTo>
                      <a:pt x="48" y="296"/>
                    </a:lnTo>
                    <a:lnTo>
                      <a:pt x="50" y="295"/>
                    </a:lnTo>
                    <a:lnTo>
                      <a:pt x="53" y="294"/>
                    </a:lnTo>
                    <a:lnTo>
                      <a:pt x="60" y="291"/>
                    </a:lnTo>
                    <a:lnTo>
                      <a:pt x="67" y="288"/>
                    </a:lnTo>
                    <a:lnTo>
                      <a:pt x="70" y="285"/>
                    </a:lnTo>
                    <a:lnTo>
                      <a:pt x="74" y="283"/>
                    </a:lnTo>
                    <a:lnTo>
                      <a:pt x="76" y="281"/>
                    </a:lnTo>
                    <a:lnTo>
                      <a:pt x="80" y="279"/>
                    </a:lnTo>
                    <a:lnTo>
                      <a:pt x="82" y="276"/>
                    </a:lnTo>
                    <a:lnTo>
                      <a:pt x="85" y="274"/>
                    </a:lnTo>
                    <a:lnTo>
                      <a:pt x="91" y="269"/>
                    </a:lnTo>
                    <a:lnTo>
                      <a:pt x="94" y="267"/>
                    </a:lnTo>
                    <a:lnTo>
                      <a:pt x="95" y="266"/>
                    </a:lnTo>
                    <a:lnTo>
                      <a:pt x="95" y="265"/>
                    </a:lnTo>
                    <a:lnTo>
                      <a:pt x="96" y="264"/>
                    </a:lnTo>
                    <a:lnTo>
                      <a:pt x="97" y="264"/>
                    </a:lnTo>
                    <a:lnTo>
                      <a:pt x="104" y="255"/>
                    </a:lnTo>
                    <a:lnTo>
                      <a:pt x="113" y="247"/>
                    </a:lnTo>
                    <a:lnTo>
                      <a:pt x="117" y="240"/>
                    </a:lnTo>
                    <a:lnTo>
                      <a:pt x="118" y="237"/>
                    </a:lnTo>
                    <a:lnTo>
                      <a:pt x="118" y="236"/>
                    </a:lnTo>
                    <a:lnTo>
                      <a:pt x="119" y="235"/>
                    </a:lnTo>
                    <a:lnTo>
                      <a:pt x="122" y="232"/>
                    </a:lnTo>
                    <a:lnTo>
                      <a:pt x="130" y="211"/>
                    </a:lnTo>
                    <a:lnTo>
                      <a:pt x="133" y="199"/>
                    </a:lnTo>
                    <a:lnTo>
                      <a:pt x="135" y="194"/>
                    </a:lnTo>
                    <a:lnTo>
                      <a:pt x="137" y="189"/>
                    </a:lnTo>
                    <a:lnTo>
                      <a:pt x="139" y="178"/>
                    </a:lnTo>
                    <a:lnTo>
                      <a:pt x="140" y="169"/>
                    </a:lnTo>
                    <a:lnTo>
                      <a:pt x="141" y="161"/>
                    </a:lnTo>
                    <a:lnTo>
                      <a:pt x="142" y="153"/>
                    </a:lnTo>
                    <a:lnTo>
                      <a:pt x="144" y="145"/>
                    </a:lnTo>
                    <a:lnTo>
                      <a:pt x="146" y="138"/>
                    </a:lnTo>
                    <a:lnTo>
                      <a:pt x="150" y="131"/>
                    </a:lnTo>
                    <a:lnTo>
                      <a:pt x="153" y="125"/>
                    </a:lnTo>
                    <a:lnTo>
                      <a:pt x="158" y="119"/>
                    </a:lnTo>
                    <a:lnTo>
                      <a:pt x="163" y="113"/>
                    </a:lnTo>
                    <a:lnTo>
                      <a:pt x="168" y="114"/>
                    </a:lnTo>
                    <a:lnTo>
                      <a:pt x="172" y="116"/>
                    </a:lnTo>
                    <a:lnTo>
                      <a:pt x="177" y="117"/>
                    </a:lnTo>
                    <a:lnTo>
                      <a:pt x="180" y="120"/>
                    </a:lnTo>
                    <a:lnTo>
                      <a:pt x="184" y="123"/>
                    </a:lnTo>
                    <a:lnTo>
                      <a:pt x="187" y="126"/>
                    </a:lnTo>
                    <a:lnTo>
                      <a:pt x="190" y="130"/>
                    </a:lnTo>
                    <a:lnTo>
                      <a:pt x="193" y="135"/>
                    </a:lnTo>
                    <a:lnTo>
                      <a:pt x="196" y="141"/>
                    </a:lnTo>
                    <a:lnTo>
                      <a:pt x="200" y="147"/>
                    </a:lnTo>
                    <a:lnTo>
                      <a:pt x="203" y="152"/>
                    </a:lnTo>
                    <a:lnTo>
                      <a:pt x="207" y="158"/>
                    </a:lnTo>
                    <a:lnTo>
                      <a:pt x="215" y="174"/>
                    </a:lnTo>
                    <a:lnTo>
                      <a:pt x="225" y="190"/>
                    </a:lnTo>
                    <a:lnTo>
                      <a:pt x="235" y="204"/>
                    </a:lnTo>
                    <a:lnTo>
                      <a:pt x="245" y="217"/>
                    </a:lnTo>
                    <a:lnTo>
                      <a:pt x="250" y="223"/>
                    </a:lnTo>
                    <a:lnTo>
                      <a:pt x="257" y="230"/>
                    </a:lnTo>
                    <a:lnTo>
                      <a:pt x="270" y="242"/>
                    </a:lnTo>
                    <a:lnTo>
                      <a:pt x="327" y="293"/>
                    </a:lnTo>
                    <a:lnTo>
                      <a:pt x="357" y="317"/>
                    </a:lnTo>
                    <a:lnTo>
                      <a:pt x="373" y="329"/>
                    </a:lnTo>
                    <a:lnTo>
                      <a:pt x="389" y="341"/>
                    </a:lnTo>
                    <a:lnTo>
                      <a:pt x="400" y="349"/>
                    </a:lnTo>
                    <a:lnTo>
                      <a:pt x="412" y="358"/>
                    </a:lnTo>
                    <a:lnTo>
                      <a:pt x="422" y="367"/>
                    </a:lnTo>
                    <a:lnTo>
                      <a:pt x="433" y="377"/>
                    </a:lnTo>
                    <a:lnTo>
                      <a:pt x="436" y="381"/>
                    </a:lnTo>
                    <a:lnTo>
                      <a:pt x="440" y="385"/>
                    </a:lnTo>
                    <a:lnTo>
                      <a:pt x="446" y="394"/>
                    </a:lnTo>
                    <a:lnTo>
                      <a:pt x="450" y="403"/>
                    </a:lnTo>
                    <a:lnTo>
                      <a:pt x="454" y="413"/>
                    </a:lnTo>
                    <a:lnTo>
                      <a:pt x="462" y="419"/>
                    </a:lnTo>
                    <a:lnTo>
                      <a:pt x="470" y="425"/>
                    </a:lnTo>
                    <a:lnTo>
                      <a:pt x="479" y="428"/>
                    </a:lnTo>
                    <a:lnTo>
                      <a:pt x="489" y="432"/>
                    </a:lnTo>
                    <a:lnTo>
                      <a:pt x="496" y="432"/>
                    </a:lnTo>
                    <a:lnTo>
                      <a:pt x="500" y="432"/>
                    </a:lnTo>
                    <a:lnTo>
                      <a:pt x="503" y="432"/>
                    </a:lnTo>
                    <a:lnTo>
                      <a:pt x="510" y="431"/>
                    </a:lnTo>
                    <a:lnTo>
                      <a:pt x="514" y="429"/>
                    </a:lnTo>
                    <a:lnTo>
                      <a:pt x="517" y="427"/>
                    </a:lnTo>
                    <a:lnTo>
                      <a:pt x="523" y="424"/>
                    </a:lnTo>
                    <a:lnTo>
                      <a:pt x="529" y="421"/>
                    </a:lnTo>
                    <a:lnTo>
                      <a:pt x="540" y="414"/>
                    </a:lnTo>
                    <a:lnTo>
                      <a:pt x="551" y="406"/>
                    </a:lnTo>
                    <a:lnTo>
                      <a:pt x="561" y="399"/>
                    </a:lnTo>
                    <a:lnTo>
                      <a:pt x="570" y="391"/>
                    </a:lnTo>
                    <a:lnTo>
                      <a:pt x="573" y="387"/>
                    </a:lnTo>
                    <a:lnTo>
                      <a:pt x="576" y="385"/>
                    </a:lnTo>
                    <a:lnTo>
                      <a:pt x="576" y="384"/>
                    </a:lnTo>
                    <a:lnTo>
                      <a:pt x="577" y="384"/>
                    </a:lnTo>
                    <a:lnTo>
                      <a:pt x="578" y="384"/>
                    </a:lnTo>
                    <a:lnTo>
                      <a:pt x="587" y="375"/>
                    </a:lnTo>
                    <a:lnTo>
                      <a:pt x="595" y="367"/>
                    </a:lnTo>
                    <a:lnTo>
                      <a:pt x="621" y="338"/>
                    </a:lnTo>
                    <a:lnTo>
                      <a:pt x="646" y="310"/>
                    </a:lnTo>
                    <a:lnTo>
                      <a:pt x="653" y="301"/>
                    </a:lnTo>
                    <a:lnTo>
                      <a:pt x="658" y="295"/>
                    </a:lnTo>
                    <a:lnTo>
                      <a:pt x="662" y="291"/>
                    </a:lnTo>
                    <a:lnTo>
                      <a:pt x="677" y="273"/>
                    </a:lnTo>
                    <a:lnTo>
                      <a:pt x="693" y="253"/>
                    </a:lnTo>
                    <a:lnTo>
                      <a:pt x="700" y="243"/>
                    </a:lnTo>
                    <a:lnTo>
                      <a:pt x="704" y="239"/>
                    </a:lnTo>
                    <a:lnTo>
                      <a:pt x="708" y="233"/>
                    </a:lnTo>
                    <a:lnTo>
                      <a:pt x="713" y="227"/>
                    </a:lnTo>
                    <a:lnTo>
                      <a:pt x="714" y="225"/>
                    </a:lnTo>
                    <a:lnTo>
                      <a:pt x="717" y="221"/>
                    </a:lnTo>
                    <a:lnTo>
                      <a:pt x="726" y="210"/>
                    </a:lnTo>
                    <a:lnTo>
                      <a:pt x="734" y="198"/>
                    </a:lnTo>
                    <a:lnTo>
                      <a:pt x="742" y="185"/>
                    </a:lnTo>
                    <a:lnTo>
                      <a:pt x="753" y="165"/>
                    </a:lnTo>
                    <a:lnTo>
                      <a:pt x="763" y="146"/>
                    </a:lnTo>
                    <a:lnTo>
                      <a:pt x="766" y="141"/>
                    </a:lnTo>
                    <a:lnTo>
                      <a:pt x="768" y="136"/>
                    </a:lnTo>
                    <a:lnTo>
                      <a:pt x="773" y="126"/>
                    </a:lnTo>
                    <a:lnTo>
                      <a:pt x="782" y="10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2" name="Text Box 25"/>
            <p:cNvSpPr txBox="1">
              <a:spLocks noChangeArrowheads="1"/>
            </p:cNvSpPr>
            <p:nvPr/>
          </p:nvSpPr>
          <p:spPr bwMode="auto">
            <a:xfrm>
              <a:off x="959" y="2064"/>
              <a:ext cx="453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i-1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  <p:sp>
          <p:nvSpPr>
            <p:cNvPr id="213" name="Text Box 26"/>
            <p:cNvSpPr txBox="1">
              <a:spLocks noChangeArrowheads="1"/>
            </p:cNvSpPr>
            <p:nvPr/>
          </p:nvSpPr>
          <p:spPr bwMode="auto">
            <a:xfrm>
              <a:off x="1562" y="2160"/>
              <a:ext cx="277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i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  <p:grpSp>
          <p:nvGrpSpPr>
            <p:cNvPr id="214" name="Group 27"/>
            <p:cNvGrpSpPr>
              <a:grpSpLocks/>
            </p:cNvGrpSpPr>
            <p:nvPr/>
          </p:nvGrpSpPr>
          <p:grpSpPr bwMode="auto">
            <a:xfrm rot="5563661">
              <a:off x="1850" y="3599"/>
              <a:ext cx="647" cy="603"/>
              <a:chOff x="1329" y="1989"/>
              <a:chExt cx="647" cy="603"/>
            </a:xfrm>
          </p:grpSpPr>
          <p:grpSp>
            <p:nvGrpSpPr>
              <p:cNvPr id="253" name="Group 28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262" name="Freeform 29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Freeform 30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54" name="Group 31"/>
              <p:cNvGrpSpPr>
                <a:grpSpLocks noChangeAspect="1"/>
              </p:cNvGrpSpPr>
              <p:nvPr/>
            </p:nvGrpSpPr>
            <p:grpSpPr bwMode="auto">
              <a:xfrm>
                <a:off x="1329" y="1989"/>
                <a:ext cx="647" cy="603"/>
                <a:chOff x="2836" y="2439"/>
                <a:chExt cx="1451" cy="1352"/>
              </a:xfrm>
            </p:grpSpPr>
            <p:sp>
              <p:nvSpPr>
                <p:cNvPr id="256" name="Freeform 32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6"/>
                    <a:gd name="T133" fmla="*/ 0 h 277"/>
                    <a:gd name="T134" fmla="*/ 406 w 406"/>
                    <a:gd name="T135" fmla="*/ 277 h 27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Freeform 33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8"/>
                    <a:gd name="T154" fmla="*/ 0 h 512"/>
                    <a:gd name="T155" fmla="*/ 368 w 368"/>
                    <a:gd name="T156" fmla="*/ 512 h 51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Freeform 34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44"/>
                    <a:gd name="T154" fmla="*/ 0 h 306"/>
                    <a:gd name="T155" fmla="*/ 544 w 544"/>
                    <a:gd name="T156" fmla="*/ 306 h 3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Freeform 35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760"/>
                    <a:gd name="T160" fmla="*/ 0 h 438"/>
                    <a:gd name="T161" fmla="*/ 760 w 760"/>
                    <a:gd name="T162" fmla="*/ 438 h 43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Freeform 36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82"/>
                    <a:gd name="T148" fmla="*/ 0 h 256"/>
                    <a:gd name="T149" fmla="*/ 682 w 682"/>
                    <a:gd name="T150" fmla="*/ 256 h 25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37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45"/>
                    <a:gd name="T163" fmla="*/ 0 h 686"/>
                    <a:gd name="T164" fmla="*/ 345 w 345"/>
                    <a:gd name="T165" fmla="*/ 686 h 68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5" name="Text Box 38"/>
              <p:cNvSpPr txBox="1">
                <a:spLocks noChangeArrowheads="1"/>
              </p:cNvSpPr>
              <p:nvPr/>
            </p:nvSpPr>
            <p:spPr bwMode="auto">
              <a:xfrm>
                <a:off x="1558" y="2168"/>
                <a:ext cx="271" cy="3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</p:grpSp>
        <p:grpSp>
          <p:nvGrpSpPr>
            <p:cNvPr id="215" name="Group 39"/>
            <p:cNvGrpSpPr>
              <a:grpSpLocks/>
            </p:cNvGrpSpPr>
            <p:nvPr/>
          </p:nvGrpSpPr>
          <p:grpSpPr bwMode="auto">
            <a:xfrm rot="-8307170">
              <a:off x="37" y="3600"/>
              <a:ext cx="779" cy="646"/>
              <a:chOff x="720" y="1912"/>
              <a:chExt cx="779" cy="646"/>
            </a:xfrm>
          </p:grpSpPr>
          <p:grpSp>
            <p:nvGrpSpPr>
              <p:cNvPr id="242" name="Group 40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251" name="Freeform 41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" name="Freeform 42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43" name="Group 43"/>
              <p:cNvGrpSpPr>
                <a:grpSpLocks noChangeAspect="1"/>
              </p:cNvGrpSpPr>
              <p:nvPr/>
            </p:nvGrpSpPr>
            <p:grpSpPr bwMode="auto">
              <a:xfrm>
                <a:off x="720" y="1912"/>
                <a:ext cx="762" cy="646"/>
                <a:chOff x="1471" y="2266"/>
                <a:chExt cx="1709" cy="1449"/>
              </a:xfrm>
            </p:grpSpPr>
            <p:sp>
              <p:nvSpPr>
                <p:cNvPr id="245" name="Freeform 44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51"/>
                    <a:gd name="T130" fmla="*/ 0 h 352"/>
                    <a:gd name="T131" fmla="*/ 351 w 351"/>
                    <a:gd name="T132" fmla="*/ 352 h 3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" name="Freeform 45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57"/>
                    <a:gd name="T163" fmla="*/ 0 h 538"/>
                    <a:gd name="T164" fmla="*/ 357 w 357"/>
                    <a:gd name="T165" fmla="*/ 538 h 53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" name="Freeform 46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2"/>
                    <a:gd name="T172" fmla="*/ 0 h 237"/>
                    <a:gd name="T173" fmla="*/ 812 w 812"/>
                    <a:gd name="T174" fmla="*/ 237 h 2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" name="Freeform 47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80"/>
                    <a:gd name="T148" fmla="*/ 0 h 486"/>
                    <a:gd name="T149" fmla="*/ 480 w 480"/>
                    <a:gd name="T150" fmla="*/ 486 h 4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" name="Freeform 48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04"/>
                    <a:gd name="T178" fmla="*/ 0 h 669"/>
                    <a:gd name="T179" fmla="*/ 804 w 804"/>
                    <a:gd name="T180" fmla="*/ 669 h 66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" name="Freeform 49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8"/>
                    <a:gd name="T157" fmla="*/ 0 h 432"/>
                    <a:gd name="T158" fmla="*/ 788 w 788"/>
                    <a:gd name="T159" fmla="*/ 432 h 4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4" name="Text Box 50"/>
              <p:cNvSpPr txBox="1">
                <a:spLocks noChangeArrowheads="1"/>
              </p:cNvSpPr>
              <p:nvPr/>
            </p:nvSpPr>
            <p:spPr bwMode="auto">
              <a:xfrm>
                <a:off x="1002" y="2073"/>
                <a:ext cx="278" cy="3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</p:grpSp>
        <p:pic>
          <p:nvPicPr>
            <p:cNvPr id="216" name="Picture 51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44" y="1200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7" name="Group 52"/>
            <p:cNvGrpSpPr>
              <a:grpSpLocks noChangeAspect="1"/>
            </p:cNvGrpSpPr>
            <p:nvPr/>
          </p:nvGrpSpPr>
          <p:grpSpPr bwMode="auto">
            <a:xfrm rot="902222">
              <a:off x="48" y="1286"/>
              <a:ext cx="821" cy="682"/>
              <a:chOff x="1471" y="2266"/>
              <a:chExt cx="1746" cy="1449"/>
            </a:xfrm>
          </p:grpSpPr>
          <p:grpSp>
            <p:nvGrpSpPr>
              <p:cNvPr id="232" name="Group 53"/>
              <p:cNvGrpSpPr>
                <a:grpSpLocks noChangeAspect="1"/>
              </p:cNvGrpSpPr>
              <p:nvPr/>
            </p:nvGrpSpPr>
            <p:grpSpPr bwMode="auto">
              <a:xfrm>
                <a:off x="2895" y="2582"/>
                <a:ext cx="322" cy="418"/>
                <a:chOff x="2895" y="2582"/>
                <a:chExt cx="322" cy="418"/>
              </a:xfrm>
            </p:grpSpPr>
            <p:sp>
              <p:nvSpPr>
                <p:cNvPr id="240" name="Freeform 54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" name="Freeform 55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3" name="Group 56"/>
              <p:cNvGrpSpPr>
                <a:grpSpLocks noChangeAspect="1"/>
              </p:cNvGrpSpPr>
              <p:nvPr/>
            </p:nvGrpSpPr>
            <p:grpSpPr bwMode="auto">
              <a:xfrm>
                <a:off x="1471" y="2266"/>
                <a:ext cx="1709" cy="1449"/>
                <a:chOff x="1471" y="2266"/>
                <a:chExt cx="1709" cy="1449"/>
              </a:xfrm>
            </p:grpSpPr>
            <p:sp>
              <p:nvSpPr>
                <p:cNvPr id="234" name="Freeform 57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51"/>
                    <a:gd name="T130" fmla="*/ 0 h 352"/>
                    <a:gd name="T131" fmla="*/ 351 w 351"/>
                    <a:gd name="T132" fmla="*/ 352 h 3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" name="Freeform 58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57"/>
                    <a:gd name="T163" fmla="*/ 0 h 538"/>
                    <a:gd name="T164" fmla="*/ 357 w 357"/>
                    <a:gd name="T165" fmla="*/ 538 h 53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" name="Freeform 59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2"/>
                    <a:gd name="T172" fmla="*/ 0 h 237"/>
                    <a:gd name="T173" fmla="*/ 812 w 812"/>
                    <a:gd name="T174" fmla="*/ 237 h 2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" name="Freeform 60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80"/>
                    <a:gd name="T148" fmla="*/ 0 h 486"/>
                    <a:gd name="T149" fmla="*/ 480 w 480"/>
                    <a:gd name="T150" fmla="*/ 486 h 4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" name="Freeform 61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04"/>
                    <a:gd name="T178" fmla="*/ 0 h 669"/>
                    <a:gd name="T179" fmla="*/ 804 w 804"/>
                    <a:gd name="T180" fmla="*/ 669 h 66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" name="Freeform 62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8"/>
                    <a:gd name="T157" fmla="*/ 0 h 432"/>
                    <a:gd name="T158" fmla="*/ 788 w 788"/>
                    <a:gd name="T159" fmla="*/ 432 h 4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8" name="Text Box 63"/>
            <p:cNvSpPr txBox="1">
              <a:spLocks noChangeArrowheads="1"/>
            </p:cNvSpPr>
            <p:nvPr/>
          </p:nvSpPr>
          <p:spPr bwMode="auto">
            <a:xfrm>
              <a:off x="368" y="1440"/>
              <a:ext cx="325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0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  <p:grpSp>
          <p:nvGrpSpPr>
            <p:cNvPr id="219" name="Group 64"/>
            <p:cNvGrpSpPr>
              <a:grpSpLocks/>
            </p:cNvGrpSpPr>
            <p:nvPr/>
          </p:nvGrpSpPr>
          <p:grpSpPr bwMode="auto">
            <a:xfrm rot="-2627108">
              <a:off x="1918" y="1147"/>
              <a:ext cx="827" cy="603"/>
              <a:chOff x="1320" y="1966"/>
              <a:chExt cx="655" cy="603"/>
            </a:xfrm>
          </p:grpSpPr>
          <p:grpSp>
            <p:nvGrpSpPr>
              <p:cNvPr id="221" name="Group 65"/>
              <p:cNvGrpSpPr>
                <a:grpSpLocks noChangeAspect="1"/>
              </p:cNvGrpSpPr>
              <p:nvPr/>
            </p:nvGrpSpPr>
            <p:grpSpPr bwMode="auto">
              <a:xfrm>
                <a:off x="1320" y="1966"/>
                <a:ext cx="647" cy="603"/>
                <a:chOff x="2836" y="2439"/>
                <a:chExt cx="1451" cy="1352"/>
              </a:xfrm>
            </p:grpSpPr>
            <p:sp>
              <p:nvSpPr>
                <p:cNvPr id="226" name="Freeform 66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6"/>
                    <a:gd name="T133" fmla="*/ 0 h 277"/>
                    <a:gd name="T134" fmla="*/ 406 w 406"/>
                    <a:gd name="T135" fmla="*/ 277 h 27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Freeform 67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8"/>
                    <a:gd name="T154" fmla="*/ 0 h 512"/>
                    <a:gd name="T155" fmla="*/ 368 w 368"/>
                    <a:gd name="T156" fmla="*/ 512 h 51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68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44"/>
                    <a:gd name="T154" fmla="*/ 0 h 306"/>
                    <a:gd name="T155" fmla="*/ 544 w 544"/>
                    <a:gd name="T156" fmla="*/ 306 h 3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Freeform 69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760"/>
                    <a:gd name="T160" fmla="*/ 0 h 438"/>
                    <a:gd name="T161" fmla="*/ 760 w 760"/>
                    <a:gd name="T162" fmla="*/ 438 h 43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Freeform 70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82"/>
                    <a:gd name="T148" fmla="*/ 0 h 256"/>
                    <a:gd name="T149" fmla="*/ 682 w 682"/>
                    <a:gd name="T150" fmla="*/ 256 h 25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Freeform 71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45"/>
                    <a:gd name="T163" fmla="*/ 0 h 686"/>
                    <a:gd name="T164" fmla="*/ 345 w 345"/>
                    <a:gd name="T165" fmla="*/ 686 h 68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2" name="Group 72"/>
              <p:cNvGrpSpPr>
                <a:grpSpLocks noChangeAspect="1"/>
              </p:cNvGrpSpPr>
              <p:nvPr/>
            </p:nvGrpSpPr>
            <p:grpSpPr bwMode="auto">
              <a:xfrm>
                <a:off x="1346" y="2030"/>
                <a:ext cx="144" cy="186"/>
                <a:chOff x="2895" y="2582"/>
                <a:chExt cx="322" cy="418"/>
              </a:xfrm>
            </p:grpSpPr>
            <p:sp>
              <p:nvSpPr>
                <p:cNvPr id="224" name="Freeform 73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74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3" name="Text Box 75"/>
              <p:cNvSpPr txBox="1">
                <a:spLocks noChangeArrowheads="1"/>
              </p:cNvSpPr>
              <p:nvPr/>
            </p:nvSpPr>
            <p:spPr bwMode="auto">
              <a:xfrm>
                <a:off x="1521" y="2134"/>
                <a:ext cx="454" cy="3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 dirty="0">
                    <a:solidFill>
                      <a:schemeClr val="bg2"/>
                    </a:solidFill>
                  </a:rPr>
                  <a:t>T+1</a:t>
                </a:r>
                <a:endParaRPr lang="en-CA" altLang="en-US" sz="1400" i="0" dirty="0">
                  <a:solidFill>
                    <a:schemeClr val="bg2"/>
                  </a:solidFill>
                </a:endParaRPr>
              </a:p>
            </p:txBody>
          </p:sp>
        </p:grpSp>
        <p:pic>
          <p:nvPicPr>
            <p:cNvPr id="220" name="Picture 7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0" y="1226"/>
              <a:ext cx="480" cy="4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57" name="Picture 2" descr="http://351123777.r.lightningbase-cdn.com/wp-content/uploads/2015/03/Getting-a-Little-Help-From-Friends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7106" y="3991708"/>
            <a:ext cx="3731294" cy="27984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34" name="Group 433"/>
          <p:cNvGrpSpPr/>
          <p:nvPr/>
        </p:nvGrpSpPr>
        <p:grpSpPr>
          <a:xfrm>
            <a:off x="5562600" y="3733800"/>
            <a:ext cx="3891861" cy="3064641"/>
            <a:chOff x="5257800" y="2819400"/>
            <a:chExt cx="4191000" cy="3630109"/>
          </a:xfrm>
        </p:grpSpPr>
        <p:grpSp>
          <p:nvGrpSpPr>
            <p:cNvPr id="435" name="Group 434"/>
            <p:cNvGrpSpPr/>
            <p:nvPr/>
          </p:nvGrpSpPr>
          <p:grpSpPr>
            <a:xfrm>
              <a:off x="5257800" y="4495800"/>
              <a:ext cx="3180789" cy="1953709"/>
              <a:chOff x="990600" y="4495800"/>
              <a:chExt cx="3180789" cy="1953709"/>
            </a:xfrm>
          </p:grpSpPr>
          <p:sp>
            <p:nvSpPr>
              <p:cNvPr id="464" name="AutoShape 31"/>
              <p:cNvSpPr>
                <a:spLocks noChangeArrowheads="1"/>
              </p:cNvSpPr>
              <p:nvPr/>
            </p:nvSpPr>
            <p:spPr bwMode="auto">
              <a:xfrm>
                <a:off x="3124200" y="5105400"/>
                <a:ext cx="914400" cy="1295400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  <p:sp>
            <p:nvSpPr>
              <p:cNvPr id="465" name="AutoShape 32"/>
              <p:cNvSpPr>
                <a:spLocks noChangeArrowheads="1"/>
              </p:cNvSpPr>
              <p:nvPr/>
            </p:nvSpPr>
            <p:spPr bwMode="auto">
              <a:xfrm>
                <a:off x="1219200" y="5105400"/>
                <a:ext cx="914400" cy="1295400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  <p:sp>
            <p:nvSpPr>
              <p:cNvPr id="466" name="Text Box 33"/>
              <p:cNvSpPr txBox="1">
                <a:spLocks noChangeArrowheads="1"/>
              </p:cNvSpPr>
              <p:nvPr/>
            </p:nvSpPr>
            <p:spPr bwMode="auto">
              <a:xfrm>
                <a:off x="1279236" y="6121400"/>
                <a:ext cx="878988" cy="3281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200" i="0" dirty="0">
                    <a:solidFill>
                      <a:schemeClr val="accent1"/>
                    </a:solidFill>
                    <a:sym typeface="Symbol"/>
                  </a:rPr>
                  <a:t>x/4</a:t>
                </a:r>
                <a:r>
                  <a:rPr lang="en-US" altLang="en-US" sz="1200" i="0" dirty="0" smtClean="0">
                    <a:solidFill>
                      <a:schemeClr val="accent1"/>
                    </a:solidFill>
                    <a:sym typeface="Symbol"/>
                  </a:rPr>
                  <a:t></a:t>
                </a:r>
                <a:r>
                  <a:rPr lang="en-US" altLang="en-US" sz="1200" i="0" dirty="0">
                    <a:solidFill>
                      <a:schemeClr val="accent1"/>
                    </a:solidFill>
                    <a:sym typeface="Symbol"/>
                  </a:rPr>
                  <a:t> </a:t>
                </a:r>
                <a:r>
                  <a:rPr lang="en-US" altLang="en-US" sz="1200" i="0" dirty="0" smtClean="0">
                    <a:solidFill>
                      <a:schemeClr val="accent1"/>
                    </a:solidFill>
                    <a:sym typeface="Symbol"/>
                  </a:rPr>
                  <a:t> 3y</a:t>
                </a:r>
                <a:endParaRPr lang="en-US" altLang="en-US" sz="1200" dirty="0"/>
              </a:p>
            </p:txBody>
          </p:sp>
          <p:sp>
            <p:nvSpPr>
              <p:cNvPr id="467" name="Text Box 35"/>
              <p:cNvSpPr txBox="1">
                <a:spLocks noChangeArrowheads="1"/>
              </p:cNvSpPr>
              <p:nvPr/>
            </p:nvSpPr>
            <p:spPr bwMode="auto">
              <a:xfrm>
                <a:off x="3071446" y="6107722"/>
                <a:ext cx="1099943" cy="3281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i="0" dirty="0" smtClean="0">
                    <a:solidFill>
                      <a:schemeClr val="accent1"/>
                    </a:solidFill>
                    <a:sym typeface="Symbol"/>
                  </a:rPr>
                  <a:t>(x-3</a:t>
                </a:r>
                <a:r>
                  <a:rPr lang="en-US" altLang="en-US" sz="1200" i="0" dirty="0">
                    <a:solidFill>
                      <a:schemeClr val="accent1"/>
                    </a:solidFill>
                    <a:sym typeface="Symbol"/>
                  </a:rPr>
                  <a:t></a:t>
                </a:r>
                <a:r>
                  <a:rPr lang="en-US" altLang="en-US" sz="1200" i="0" dirty="0" smtClean="0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1200" i="0" baseline="-25000" dirty="0" smtClean="0">
                    <a:solidFill>
                      <a:schemeClr val="accent1"/>
                    </a:solidFill>
                  </a:rPr>
                  <a:t>1</a:t>
                </a:r>
                <a:r>
                  <a:rPr lang="en-US" altLang="en-US" sz="1200" i="0" dirty="0" smtClean="0">
                    <a:solidFill>
                      <a:schemeClr val="accent1"/>
                    </a:solidFill>
                    <a:sym typeface="Symbol"/>
                  </a:rPr>
                  <a:t>) </a:t>
                </a:r>
                <a:r>
                  <a:rPr lang="en-US" altLang="en-US" sz="1200" i="0" dirty="0">
                    <a:solidFill>
                      <a:schemeClr val="accent1"/>
                    </a:solidFill>
                    <a:sym typeface="Symbol"/>
                  </a:rPr>
                  <a:t> </a:t>
                </a:r>
                <a:r>
                  <a:rPr lang="en-US" altLang="en-US" sz="1200" i="0" dirty="0" smtClean="0">
                    <a:solidFill>
                      <a:schemeClr val="accent1"/>
                    </a:solidFill>
                    <a:sym typeface="Symbol"/>
                  </a:rPr>
                  <a:t>y  </a:t>
                </a:r>
                <a:endParaRPr lang="en-US" altLang="en-US" sz="1200" i="0" dirty="0"/>
              </a:p>
            </p:txBody>
          </p:sp>
          <p:sp>
            <p:nvSpPr>
              <p:cNvPr id="468" name="Line 36"/>
              <p:cNvSpPr>
                <a:spLocks noChangeShapeType="1"/>
              </p:cNvSpPr>
              <p:nvPr/>
            </p:nvSpPr>
            <p:spPr bwMode="auto">
              <a:xfrm flipH="1">
                <a:off x="1676400" y="4495800"/>
                <a:ext cx="1066800" cy="609600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Line 38"/>
              <p:cNvSpPr>
                <a:spLocks noChangeShapeType="1"/>
              </p:cNvSpPr>
              <p:nvPr/>
            </p:nvSpPr>
            <p:spPr bwMode="auto">
              <a:xfrm>
                <a:off x="2743200" y="4495800"/>
                <a:ext cx="838200" cy="609600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70" name="Group 39"/>
              <p:cNvGrpSpPr>
                <a:grpSpLocks/>
              </p:cNvGrpSpPr>
              <p:nvPr/>
            </p:nvGrpSpPr>
            <p:grpSpPr bwMode="auto">
              <a:xfrm flipH="1">
                <a:off x="990600" y="5181600"/>
                <a:ext cx="381000" cy="993775"/>
                <a:chOff x="2308" y="1513"/>
                <a:chExt cx="1162" cy="2570"/>
              </a:xfrm>
            </p:grpSpPr>
            <p:grpSp>
              <p:nvGrpSpPr>
                <p:cNvPr id="486" name="Group 40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494" name="Freeform 41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5" name="Freeform 42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6" name="Freeform 43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7" name="Freeform 44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8" name="Freeform 45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99" name="Freeform 46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7" name="Freeform 47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" name="Freeform 48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" name="Oval 49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490" name="Oval 50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491" name="Oval 51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492" name="Oval 52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493" name="Oval 53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grpSp>
            <p:nvGrpSpPr>
              <p:cNvPr id="471" name="Group 69"/>
              <p:cNvGrpSpPr>
                <a:grpSpLocks/>
              </p:cNvGrpSpPr>
              <p:nvPr/>
            </p:nvGrpSpPr>
            <p:grpSpPr bwMode="auto">
              <a:xfrm flipH="1">
                <a:off x="2971800" y="5181600"/>
                <a:ext cx="381000" cy="993775"/>
                <a:chOff x="2308" y="1513"/>
                <a:chExt cx="1162" cy="2570"/>
              </a:xfrm>
            </p:grpSpPr>
            <p:grpSp>
              <p:nvGrpSpPr>
                <p:cNvPr id="472" name="Group 70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480" name="Freeform 71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1" name="Freeform 72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2" name="Freeform 73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3" name="Freeform 74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4" name="Freeform 75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5" name="Freeform 76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73" name="Freeform 77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" name="Freeform 78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" name="Oval 79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476" name="Oval 80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477" name="Oval 81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478" name="Oval 82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479" name="Oval 83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</p:grpSp>
        <p:grpSp>
          <p:nvGrpSpPr>
            <p:cNvPr id="436" name="Group 435"/>
            <p:cNvGrpSpPr/>
            <p:nvPr/>
          </p:nvGrpSpPr>
          <p:grpSpPr>
            <a:xfrm>
              <a:off x="5257800" y="2819400"/>
              <a:ext cx="4191000" cy="1981200"/>
              <a:chOff x="990600" y="2819400"/>
              <a:chExt cx="4191000" cy="1981200"/>
            </a:xfrm>
          </p:grpSpPr>
          <p:sp>
            <p:nvSpPr>
              <p:cNvPr id="437" name="Rectangle 2"/>
              <p:cNvSpPr>
                <a:spLocks noChangeArrowheads="1"/>
              </p:cNvSpPr>
              <p:nvPr/>
            </p:nvSpPr>
            <p:spPr bwMode="auto">
              <a:xfrm>
                <a:off x="1295400" y="2819400"/>
                <a:ext cx="3429000" cy="1676400"/>
              </a:xfrm>
              <a:prstGeom prst="rect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  <p:grpSp>
            <p:nvGrpSpPr>
              <p:cNvPr id="438" name="Group 437"/>
              <p:cNvGrpSpPr/>
              <p:nvPr/>
            </p:nvGrpSpPr>
            <p:grpSpPr>
              <a:xfrm>
                <a:off x="990600" y="2838450"/>
                <a:ext cx="4191000" cy="1962150"/>
                <a:chOff x="990600" y="2838450"/>
                <a:chExt cx="4191000" cy="1962150"/>
              </a:xfrm>
            </p:grpSpPr>
            <p:grpSp>
              <p:nvGrpSpPr>
                <p:cNvPr id="439" name="Group 6"/>
                <p:cNvGrpSpPr>
                  <a:grpSpLocks/>
                </p:cNvGrpSpPr>
                <p:nvPr/>
              </p:nvGrpSpPr>
              <p:grpSpPr bwMode="auto">
                <a:xfrm>
                  <a:off x="990600" y="3733800"/>
                  <a:ext cx="441325" cy="1066800"/>
                  <a:chOff x="864" y="465"/>
                  <a:chExt cx="1046" cy="2358"/>
                </a:xfrm>
              </p:grpSpPr>
              <p:grpSp>
                <p:nvGrpSpPr>
                  <p:cNvPr id="441" name="Group 7"/>
                  <p:cNvGrpSpPr>
                    <a:grpSpLocks/>
                  </p:cNvGrpSpPr>
                  <p:nvPr/>
                </p:nvGrpSpPr>
                <p:grpSpPr bwMode="auto">
                  <a:xfrm>
                    <a:off x="864" y="465"/>
                    <a:ext cx="1008" cy="2319"/>
                    <a:chOff x="587" y="528"/>
                    <a:chExt cx="1008" cy="2319"/>
                  </a:xfrm>
                </p:grpSpPr>
                <p:grpSp>
                  <p:nvGrpSpPr>
                    <p:cNvPr id="444" name="Group 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87" y="528"/>
                      <a:ext cx="1008" cy="2319"/>
                      <a:chOff x="587" y="528"/>
                      <a:chExt cx="1008" cy="2319"/>
                    </a:xfrm>
                  </p:grpSpPr>
                  <p:grpSp>
                    <p:nvGrpSpPr>
                      <p:cNvPr id="446" name="Group 9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587" y="528"/>
                        <a:ext cx="1008" cy="2319"/>
                        <a:chOff x="1151" y="1104"/>
                        <a:chExt cx="686" cy="1741"/>
                      </a:xfrm>
                    </p:grpSpPr>
                    <p:sp>
                      <p:nvSpPr>
                        <p:cNvPr id="453" name="Freeform 10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21" y="1581"/>
                          <a:ext cx="304" cy="566"/>
                        </a:xfrm>
                        <a:custGeom>
                          <a:avLst/>
                          <a:gdLst>
                            <a:gd name="T0" fmla="*/ 7 w 304"/>
                            <a:gd name="T1" fmla="*/ 174 h 566"/>
                            <a:gd name="T2" fmla="*/ 18 w 304"/>
                            <a:gd name="T3" fmla="*/ 122 h 566"/>
                            <a:gd name="T4" fmla="*/ 42 w 304"/>
                            <a:gd name="T5" fmla="*/ 83 h 566"/>
                            <a:gd name="T6" fmla="*/ 81 w 304"/>
                            <a:gd name="T7" fmla="*/ 45 h 566"/>
                            <a:gd name="T8" fmla="*/ 148 w 304"/>
                            <a:gd name="T9" fmla="*/ 7 h 566"/>
                            <a:gd name="T10" fmla="*/ 205 w 304"/>
                            <a:gd name="T11" fmla="*/ 0 h 566"/>
                            <a:gd name="T12" fmla="*/ 255 w 304"/>
                            <a:gd name="T13" fmla="*/ 10 h 566"/>
                            <a:gd name="T14" fmla="*/ 290 w 304"/>
                            <a:gd name="T15" fmla="*/ 31 h 566"/>
                            <a:gd name="T16" fmla="*/ 304 w 304"/>
                            <a:gd name="T17" fmla="*/ 59 h 566"/>
                            <a:gd name="T18" fmla="*/ 304 w 304"/>
                            <a:gd name="T19" fmla="*/ 87 h 566"/>
                            <a:gd name="T20" fmla="*/ 290 w 304"/>
                            <a:gd name="T21" fmla="*/ 118 h 566"/>
                            <a:gd name="T22" fmla="*/ 262 w 304"/>
                            <a:gd name="T23" fmla="*/ 146 h 566"/>
                            <a:gd name="T24" fmla="*/ 223 w 304"/>
                            <a:gd name="T25" fmla="*/ 181 h 566"/>
                            <a:gd name="T26" fmla="*/ 201 w 304"/>
                            <a:gd name="T27" fmla="*/ 215 h 566"/>
                            <a:gd name="T28" fmla="*/ 194 w 304"/>
                            <a:gd name="T29" fmla="*/ 240 h 566"/>
                            <a:gd name="T30" fmla="*/ 194 w 304"/>
                            <a:gd name="T31" fmla="*/ 260 h 566"/>
                            <a:gd name="T32" fmla="*/ 205 w 304"/>
                            <a:gd name="T33" fmla="*/ 295 h 566"/>
                            <a:gd name="T34" fmla="*/ 230 w 304"/>
                            <a:gd name="T35" fmla="*/ 344 h 566"/>
                            <a:gd name="T36" fmla="*/ 247 w 304"/>
                            <a:gd name="T37" fmla="*/ 399 h 566"/>
                            <a:gd name="T38" fmla="*/ 251 w 304"/>
                            <a:gd name="T39" fmla="*/ 438 h 566"/>
                            <a:gd name="T40" fmla="*/ 244 w 304"/>
                            <a:gd name="T41" fmla="*/ 479 h 566"/>
                            <a:gd name="T42" fmla="*/ 233 w 304"/>
                            <a:gd name="T43" fmla="*/ 510 h 566"/>
                            <a:gd name="T44" fmla="*/ 201 w 304"/>
                            <a:gd name="T45" fmla="*/ 545 h 566"/>
                            <a:gd name="T46" fmla="*/ 173 w 304"/>
                            <a:gd name="T47" fmla="*/ 559 h 566"/>
                            <a:gd name="T48" fmla="*/ 141 w 304"/>
                            <a:gd name="T49" fmla="*/ 566 h 566"/>
                            <a:gd name="T50" fmla="*/ 113 w 304"/>
                            <a:gd name="T51" fmla="*/ 563 h 566"/>
                            <a:gd name="T52" fmla="*/ 92 w 304"/>
                            <a:gd name="T53" fmla="*/ 549 h 566"/>
                            <a:gd name="T54" fmla="*/ 67 w 304"/>
                            <a:gd name="T55" fmla="*/ 521 h 566"/>
                            <a:gd name="T56" fmla="*/ 42 w 304"/>
                            <a:gd name="T57" fmla="*/ 472 h 566"/>
                            <a:gd name="T58" fmla="*/ 14 w 304"/>
                            <a:gd name="T59" fmla="*/ 392 h 566"/>
                            <a:gd name="T60" fmla="*/ 4 w 304"/>
                            <a:gd name="T61" fmla="*/ 333 h 566"/>
                            <a:gd name="T62" fmla="*/ 0 w 304"/>
                            <a:gd name="T63" fmla="*/ 257 h 566"/>
                            <a:gd name="T64" fmla="*/ 0 w 304"/>
                            <a:gd name="T65" fmla="*/ 222 h 566"/>
                            <a:gd name="T66" fmla="*/ 7 w 304"/>
                            <a:gd name="T67" fmla="*/ 174 h 56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w 304"/>
                            <a:gd name="T103" fmla="*/ 0 h 566"/>
                            <a:gd name="T104" fmla="*/ 304 w 304"/>
                            <a:gd name="T105" fmla="*/ 566 h 566"/>
                          </a:gdLst>
                          <a:ahLst/>
                          <a:cxnLst>
                            <a:cxn ang="T68">
                              <a:pos x="T0" y="T1"/>
                            </a:cxn>
                            <a:cxn ang="T69">
                              <a:pos x="T2" y="T3"/>
                            </a:cxn>
                            <a:cxn ang="T70">
                              <a:pos x="T4" y="T5"/>
                            </a:cxn>
                            <a:cxn ang="T71">
                              <a:pos x="T6" y="T7"/>
                            </a:cxn>
                            <a:cxn ang="T72">
                              <a:pos x="T8" y="T9"/>
                            </a:cxn>
                            <a:cxn ang="T73">
                              <a:pos x="T10" y="T11"/>
                            </a:cxn>
                            <a:cxn ang="T74">
                              <a:pos x="T12" y="T13"/>
                            </a:cxn>
                            <a:cxn ang="T75">
                              <a:pos x="T14" y="T15"/>
                            </a:cxn>
                            <a:cxn ang="T76">
                              <a:pos x="T16" y="T17"/>
                            </a:cxn>
                            <a:cxn ang="T77">
                              <a:pos x="T18" y="T19"/>
                            </a:cxn>
                            <a:cxn ang="T78">
                              <a:pos x="T20" y="T21"/>
                            </a:cxn>
                            <a:cxn ang="T79">
                              <a:pos x="T22" y="T23"/>
                            </a:cxn>
                            <a:cxn ang="T80">
                              <a:pos x="T24" y="T25"/>
                            </a:cxn>
                            <a:cxn ang="T81">
                              <a:pos x="T26" y="T27"/>
                            </a:cxn>
                            <a:cxn ang="T82">
                              <a:pos x="T28" y="T29"/>
                            </a:cxn>
                            <a:cxn ang="T83">
                              <a:pos x="T30" y="T31"/>
                            </a:cxn>
                            <a:cxn ang="T84">
                              <a:pos x="T32" y="T33"/>
                            </a:cxn>
                            <a:cxn ang="T85">
                              <a:pos x="T34" y="T35"/>
                            </a:cxn>
                            <a:cxn ang="T86">
                              <a:pos x="T36" y="T37"/>
                            </a:cxn>
                            <a:cxn ang="T87">
                              <a:pos x="T38" y="T39"/>
                            </a:cxn>
                            <a:cxn ang="T88">
                              <a:pos x="T40" y="T41"/>
                            </a:cxn>
                            <a:cxn ang="T89">
                              <a:pos x="T42" y="T43"/>
                            </a:cxn>
                            <a:cxn ang="T90">
                              <a:pos x="T44" y="T45"/>
                            </a:cxn>
                            <a:cxn ang="T91">
                              <a:pos x="T46" y="T47"/>
                            </a:cxn>
                            <a:cxn ang="T92">
                              <a:pos x="T48" y="T49"/>
                            </a:cxn>
                            <a:cxn ang="T93">
                              <a:pos x="T50" y="T51"/>
                            </a:cxn>
                            <a:cxn ang="T94">
                              <a:pos x="T52" y="T53"/>
                            </a:cxn>
                            <a:cxn ang="T95">
                              <a:pos x="T54" y="T55"/>
                            </a:cxn>
                            <a:cxn ang="T96">
                              <a:pos x="T56" y="T57"/>
                            </a:cxn>
                            <a:cxn ang="T97">
                              <a:pos x="T58" y="T59"/>
                            </a:cxn>
                            <a:cxn ang="T98">
                              <a:pos x="T60" y="T61"/>
                            </a:cxn>
                            <a:cxn ang="T99">
                              <a:pos x="T62" y="T63"/>
                            </a:cxn>
                            <a:cxn ang="T100">
                              <a:pos x="T64" y="T65"/>
                            </a:cxn>
                            <a:cxn ang="T101">
                              <a:pos x="T66" y="T67"/>
                            </a:cxn>
                          </a:cxnLst>
                          <a:rect l="T102" t="T103" r="T104" b="T105"/>
                          <a:pathLst>
                            <a:path w="304" h="566">
                              <a:moveTo>
                                <a:pt x="7" y="174"/>
                              </a:moveTo>
                              <a:lnTo>
                                <a:pt x="18" y="122"/>
                              </a:lnTo>
                              <a:lnTo>
                                <a:pt x="42" y="83"/>
                              </a:lnTo>
                              <a:lnTo>
                                <a:pt x="81" y="45"/>
                              </a:lnTo>
                              <a:lnTo>
                                <a:pt x="148" y="7"/>
                              </a:lnTo>
                              <a:lnTo>
                                <a:pt x="205" y="0"/>
                              </a:lnTo>
                              <a:lnTo>
                                <a:pt x="255" y="10"/>
                              </a:lnTo>
                              <a:lnTo>
                                <a:pt x="290" y="31"/>
                              </a:lnTo>
                              <a:lnTo>
                                <a:pt x="304" y="59"/>
                              </a:lnTo>
                              <a:lnTo>
                                <a:pt x="304" y="87"/>
                              </a:lnTo>
                              <a:lnTo>
                                <a:pt x="290" y="118"/>
                              </a:lnTo>
                              <a:lnTo>
                                <a:pt x="262" y="146"/>
                              </a:lnTo>
                              <a:lnTo>
                                <a:pt x="223" y="181"/>
                              </a:lnTo>
                              <a:lnTo>
                                <a:pt x="201" y="215"/>
                              </a:lnTo>
                              <a:lnTo>
                                <a:pt x="194" y="240"/>
                              </a:lnTo>
                              <a:lnTo>
                                <a:pt x="194" y="260"/>
                              </a:lnTo>
                              <a:lnTo>
                                <a:pt x="205" y="295"/>
                              </a:lnTo>
                              <a:lnTo>
                                <a:pt x="230" y="344"/>
                              </a:lnTo>
                              <a:lnTo>
                                <a:pt x="247" y="399"/>
                              </a:lnTo>
                              <a:lnTo>
                                <a:pt x="251" y="438"/>
                              </a:lnTo>
                              <a:lnTo>
                                <a:pt x="244" y="479"/>
                              </a:lnTo>
                              <a:lnTo>
                                <a:pt x="233" y="510"/>
                              </a:lnTo>
                              <a:lnTo>
                                <a:pt x="201" y="545"/>
                              </a:lnTo>
                              <a:lnTo>
                                <a:pt x="173" y="559"/>
                              </a:lnTo>
                              <a:lnTo>
                                <a:pt x="141" y="566"/>
                              </a:lnTo>
                              <a:lnTo>
                                <a:pt x="113" y="563"/>
                              </a:lnTo>
                              <a:lnTo>
                                <a:pt x="92" y="549"/>
                              </a:lnTo>
                              <a:lnTo>
                                <a:pt x="67" y="521"/>
                              </a:lnTo>
                              <a:lnTo>
                                <a:pt x="42" y="472"/>
                              </a:lnTo>
                              <a:lnTo>
                                <a:pt x="14" y="392"/>
                              </a:lnTo>
                              <a:lnTo>
                                <a:pt x="4" y="333"/>
                              </a:lnTo>
                              <a:lnTo>
                                <a:pt x="0" y="257"/>
                              </a:lnTo>
                              <a:lnTo>
                                <a:pt x="0" y="222"/>
                              </a:lnTo>
                              <a:lnTo>
                                <a:pt x="7" y="174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54" name="Freeform 11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151" y="1619"/>
                          <a:ext cx="249" cy="572"/>
                        </a:xfrm>
                        <a:custGeom>
                          <a:avLst/>
                          <a:gdLst>
                            <a:gd name="T0" fmla="*/ 25 w 249"/>
                            <a:gd name="T1" fmla="*/ 65 h 572"/>
                            <a:gd name="T2" fmla="*/ 7 w 249"/>
                            <a:gd name="T3" fmla="*/ 44 h 572"/>
                            <a:gd name="T4" fmla="*/ 0 w 249"/>
                            <a:gd name="T5" fmla="*/ 27 h 572"/>
                            <a:gd name="T6" fmla="*/ 11 w 249"/>
                            <a:gd name="T7" fmla="*/ 7 h 572"/>
                            <a:gd name="T8" fmla="*/ 28 w 249"/>
                            <a:gd name="T9" fmla="*/ 0 h 572"/>
                            <a:gd name="T10" fmla="*/ 60 w 249"/>
                            <a:gd name="T11" fmla="*/ 0 h 572"/>
                            <a:gd name="T12" fmla="*/ 96 w 249"/>
                            <a:gd name="T13" fmla="*/ 24 h 572"/>
                            <a:gd name="T14" fmla="*/ 132 w 249"/>
                            <a:gd name="T15" fmla="*/ 61 h 572"/>
                            <a:gd name="T16" fmla="*/ 192 w 249"/>
                            <a:gd name="T17" fmla="*/ 140 h 572"/>
                            <a:gd name="T18" fmla="*/ 231 w 249"/>
                            <a:gd name="T19" fmla="*/ 204 h 572"/>
                            <a:gd name="T20" fmla="*/ 249 w 249"/>
                            <a:gd name="T21" fmla="*/ 255 h 572"/>
                            <a:gd name="T22" fmla="*/ 245 w 249"/>
                            <a:gd name="T23" fmla="*/ 283 h 572"/>
                            <a:gd name="T24" fmla="*/ 224 w 249"/>
                            <a:gd name="T25" fmla="*/ 320 h 572"/>
                            <a:gd name="T26" fmla="*/ 181 w 249"/>
                            <a:gd name="T27" fmla="*/ 347 h 572"/>
                            <a:gd name="T28" fmla="*/ 110 w 249"/>
                            <a:gd name="T29" fmla="*/ 371 h 572"/>
                            <a:gd name="T30" fmla="*/ 75 w 249"/>
                            <a:gd name="T31" fmla="*/ 395 h 572"/>
                            <a:gd name="T32" fmla="*/ 60 w 249"/>
                            <a:gd name="T33" fmla="*/ 415 h 572"/>
                            <a:gd name="T34" fmla="*/ 68 w 249"/>
                            <a:gd name="T35" fmla="*/ 436 h 572"/>
                            <a:gd name="T36" fmla="*/ 107 w 249"/>
                            <a:gd name="T37" fmla="*/ 456 h 572"/>
                            <a:gd name="T38" fmla="*/ 139 w 249"/>
                            <a:gd name="T39" fmla="*/ 497 h 572"/>
                            <a:gd name="T40" fmla="*/ 153 w 249"/>
                            <a:gd name="T41" fmla="*/ 538 h 572"/>
                            <a:gd name="T42" fmla="*/ 149 w 249"/>
                            <a:gd name="T43" fmla="*/ 558 h 572"/>
                            <a:gd name="T44" fmla="*/ 117 w 249"/>
                            <a:gd name="T45" fmla="*/ 572 h 572"/>
                            <a:gd name="T46" fmla="*/ 107 w 249"/>
                            <a:gd name="T47" fmla="*/ 572 h 572"/>
                            <a:gd name="T48" fmla="*/ 92 w 249"/>
                            <a:gd name="T49" fmla="*/ 535 h 572"/>
                            <a:gd name="T50" fmla="*/ 85 w 249"/>
                            <a:gd name="T51" fmla="*/ 494 h 572"/>
                            <a:gd name="T52" fmla="*/ 64 w 249"/>
                            <a:gd name="T53" fmla="*/ 463 h 572"/>
                            <a:gd name="T54" fmla="*/ 32 w 249"/>
                            <a:gd name="T55" fmla="*/ 446 h 572"/>
                            <a:gd name="T56" fmla="*/ 21 w 249"/>
                            <a:gd name="T57" fmla="*/ 426 h 572"/>
                            <a:gd name="T58" fmla="*/ 25 w 249"/>
                            <a:gd name="T59" fmla="*/ 405 h 572"/>
                            <a:gd name="T60" fmla="*/ 53 w 249"/>
                            <a:gd name="T61" fmla="*/ 371 h 572"/>
                            <a:gd name="T62" fmla="*/ 107 w 249"/>
                            <a:gd name="T63" fmla="*/ 351 h 572"/>
                            <a:gd name="T64" fmla="*/ 157 w 249"/>
                            <a:gd name="T65" fmla="*/ 320 h 572"/>
                            <a:gd name="T66" fmla="*/ 196 w 249"/>
                            <a:gd name="T67" fmla="*/ 286 h 572"/>
                            <a:gd name="T68" fmla="*/ 210 w 249"/>
                            <a:gd name="T69" fmla="*/ 252 h 572"/>
                            <a:gd name="T70" fmla="*/ 206 w 249"/>
                            <a:gd name="T71" fmla="*/ 238 h 572"/>
                            <a:gd name="T72" fmla="*/ 189 w 249"/>
                            <a:gd name="T73" fmla="*/ 208 h 572"/>
                            <a:gd name="T74" fmla="*/ 157 w 249"/>
                            <a:gd name="T75" fmla="*/ 163 h 572"/>
                            <a:gd name="T76" fmla="*/ 121 w 249"/>
                            <a:gd name="T77" fmla="*/ 136 h 572"/>
                            <a:gd name="T78" fmla="*/ 82 w 249"/>
                            <a:gd name="T79" fmla="*/ 106 h 572"/>
                            <a:gd name="T80" fmla="*/ 53 w 249"/>
                            <a:gd name="T81" fmla="*/ 89 h 572"/>
                            <a:gd name="T82" fmla="*/ 25 w 249"/>
                            <a:gd name="T83" fmla="*/ 65 h 572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60000 65536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w 249"/>
                            <a:gd name="T127" fmla="*/ 0 h 572"/>
                            <a:gd name="T128" fmla="*/ 249 w 249"/>
                            <a:gd name="T129" fmla="*/ 572 h 572"/>
                          </a:gdLst>
                          <a:ahLst/>
                          <a:cxnLst>
                            <a:cxn ang="T84">
                              <a:pos x="T0" y="T1"/>
                            </a:cxn>
                            <a:cxn ang="T85">
                              <a:pos x="T2" y="T3"/>
                            </a:cxn>
                            <a:cxn ang="T86">
                              <a:pos x="T4" y="T5"/>
                            </a:cxn>
                            <a:cxn ang="T87">
                              <a:pos x="T6" y="T7"/>
                            </a:cxn>
                            <a:cxn ang="T88">
                              <a:pos x="T8" y="T9"/>
                            </a:cxn>
                            <a:cxn ang="T89">
                              <a:pos x="T10" y="T11"/>
                            </a:cxn>
                            <a:cxn ang="T90">
                              <a:pos x="T12" y="T13"/>
                            </a:cxn>
                            <a:cxn ang="T91">
                              <a:pos x="T14" y="T15"/>
                            </a:cxn>
                            <a:cxn ang="T92">
                              <a:pos x="T16" y="T17"/>
                            </a:cxn>
                            <a:cxn ang="T93">
                              <a:pos x="T18" y="T19"/>
                            </a:cxn>
                            <a:cxn ang="T94">
                              <a:pos x="T20" y="T21"/>
                            </a:cxn>
                            <a:cxn ang="T95">
                              <a:pos x="T22" y="T23"/>
                            </a:cxn>
                            <a:cxn ang="T96">
                              <a:pos x="T24" y="T25"/>
                            </a:cxn>
                            <a:cxn ang="T97">
                              <a:pos x="T26" y="T27"/>
                            </a:cxn>
                            <a:cxn ang="T98">
                              <a:pos x="T28" y="T29"/>
                            </a:cxn>
                            <a:cxn ang="T99">
                              <a:pos x="T30" y="T31"/>
                            </a:cxn>
                            <a:cxn ang="T100">
                              <a:pos x="T32" y="T33"/>
                            </a:cxn>
                            <a:cxn ang="T101">
                              <a:pos x="T34" y="T35"/>
                            </a:cxn>
                            <a:cxn ang="T102">
                              <a:pos x="T36" y="T37"/>
                            </a:cxn>
                            <a:cxn ang="T103">
                              <a:pos x="T38" y="T39"/>
                            </a:cxn>
                            <a:cxn ang="T104">
                              <a:pos x="T40" y="T41"/>
                            </a:cxn>
                            <a:cxn ang="T105">
                              <a:pos x="T42" y="T43"/>
                            </a:cxn>
                            <a:cxn ang="T106">
                              <a:pos x="T44" y="T45"/>
                            </a:cxn>
                            <a:cxn ang="T107">
                              <a:pos x="T46" y="T47"/>
                            </a:cxn>
                            <a:cxn ang="T108">
                              <a:pos x="T48" y="T49"/>
                            </a:cxn>
                            <a:cxn ang="T109">
                              <a:pos x="T50" y="T51"/>
                            </a:cxn>
                            <a:cxn ang="T110">
                              <a:pos x="T52" y="T53"/>
                            </a:cxn>
                            <a:cxn ang="T111">
                              <a:pos x="T54" y="T55"/>
                            </a:cxn>
                            <a:cxn ang="T112">
                              <a:pos x="T56" y="T57"/>
                            </a:cxn>
                            <a:cxn ang="T113">
                              <a:pos x="T58" y="T59"/>
                            </a:cxn>
                            <a:cxn ang="T114">
                              <a:pos x="T60" y="T61"/>
                            </a:cxn>
                            <a:cxn ang="T115">
                              <a:pos x="T62" y="T63"/>
                            </a:cxn>
                            <a:cxn ang="T116">
                              <a:pos x="T64" y="T65"/>
                            </a:cxn>
                            <a:cxn ang="T117">
                              <a:pos x="T66" y="T67"/>
                            </a:cxn>
                            <a:cxn ang="T118">
                              <a:pos x="T68" y="T69"/>
                            </a:cxn>
                            <a:cxn ang="T119">
                              <a:pos x="T70" y="T71"/>
                            </a:cxn>
                            <a:cxn ang="T120">
                              <a:pos x="T72" y="T73"/>
                            </a:cxn>
                            <a:cxn ang="T121">
                              <a:pos x="T74" y="T75"/>
                            </a:cxn>
                            <a:cxn ang="T122">
                              <a:pos x="T76" y="T77"/>
                            </a:cxn>
                            <a:cxn ang="T123">
                              <a:pos x="T78" y="T79"/>
                            </a:cxn>
                            <a:cxn ang="T124">
                              <a:pos x="T80" y="T81"/>
                            </a:cxn>
                            <a:cxn ang="T125">
                              <a:pos x="T82" y="T83"/>
                            </a:cxn>
                          </a:cxnLst>
                          <a:rect l="T126" t="T127" r="T128" b="T129"/>
                          <a:pathLst>
                            <a:path w="249" h="572">
                              <a:moveTo>
                                <a:pt x="25" y="65"/>
                              </a:moveTo>
                              <a:lnTo>
                                <a:pt x="7" y="44"/>
                              </a:lnTo>
                              <a:lnTo>
                                <a:pt x="0" y="27"/>
                              </a:lnTo>
                              <a:lnTo>
                                <a:pt x="11" y="7"/>
                              </a:lnTo>
                              <a:lnTo>
                                <a:pt x="28" y="0"/>
                              </a:lnTo>
                              <a:lnTo>
                                <a:pt x="60" y="0"/>
                              </a:lnTo>
                              <a:lnTo>
                                <a:pt x="96" y="24"/>
                              </a:lnTo>
                              <a:lnTo>
                                <a:pt x="132" y="61"/>
                              </a:lnTo>
                              <a:lnTo>
                                <a:pt x="192" y="140"/>
                              </a:lnTo>
                              <a:lnTo>
                                <a:pt x="231" y="204"/>
                              </a:lnTo>
                              <a:lnTo>
                                <a:pt x="249" y="255"/>
                              </a:lnTo>
                              <a:lnTo>
                                <a:pt x="245" y="283"/>
                              </a:lnTo>
                              <a:lnTo>
                                <a:pt x="224" y="320"/>
                              </a:lnTo>
                              <a:lnTo>
                                <a:pt x="181" y="347"/>
                              </a:lnTo>
                              <a:lnTo>
                                <a:pt x="110" y="371"/>
                              </a:lnTo>
                              <a:lnTo>
                                <a:pt x="75" y="395"/>
                              </a:lnTo>
                              <a:lnTo>
                                <a:pt x="60" y="415"/>
                              </a:lnTo>
                              <a:lnTo>
                                <a:pt x="68" y="436"/>
                              </a:lnTo>
                              <a:lnTo>
                                <a:pt x="107" y="456"/>
                              </a:lnTo>
                              <a:lnTo>
                                <a:pt x="139" y="497"/>
                              </a:lnTo>
                              <a:lnTo>
                                <a:pt x="153" y="538"/>
                              </a:lnTo>
                              <a:lnTo>
                                <a:pt x="149" y="558"/>
                              </a:lnTo>
                              <a:lnTo>
                                <a:pt x="117" y="572"/>
                              </a:lnTo>
                              <a:lnTo>
                                <a:pt x="107" y="572"/>
                              </a:lnTo>
                              <a:lnTo>
                                <a:pt x="92" y="535"/>
                              </a:lnTo>
                              <a:lnTo>
                                <a:pt x="85" y="494"/>
                              </a:lnTo>
                              <a:lnTo>
                                <a:pt x="64" y="463"/>
                              </a:lnTo>
                              <a:lnTo>
                                <a:pt x="32" y="446"/>
                              </a:lnTo>
                              <a:lnTo>
                                <a:pt x="21" y="426"/>
                              </a:lnTo>
                              <a:lnTo>
                                <a:pt x="25" y="405"/>
                              </a:lnTo>
                              <a:lnTo>
                                <a:pt x="53" y="371"/>
                              </a:lnTo>
                              <a:lnTo>
                                <a:pt x="107" y="351"/>
                              </a:lnTo>
                              <a:lnTo>
                                <a:pt x="157" y="320"/>
                              </a:lnTo>
                              <a:lnTo>
                                <a:pt x="196" y="286"/>
                              </a:lnTo>
                              <a:lnTo>
                                <a:pt x="210" y="252"/>
                              </a:lnTo>
                              <a:lnTo>
                                <a:pt x="206" y="238"/>
                              </a:lnTo>
                              <a:lnTo>
                                <a:pt x="189" y="208"/>
                              </a:lnTo>
                              <a:lnTo>
                                <a:pt x="157" y="163"/>
                              </a:lnTo>
                              <a:lnTo>
                                <a:pt x="121" y="136"/>
                              </a:lnTo>
                              <a:lnTo>
                                <a:pt x="82" y="106"/>
                              </a:lnTo>
                              <a:lnTo>
                                <a:pt x="53" y="89"/>
                              </a:lnTo>
                              <a:lnTo>
                                <a:pt x="25" y="6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55" name="Freeform 12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447" y="1581"/>
                          <a:ext cx="362" cy="499"/>
                        </a:xfrm>
                        <a:custGeom>
                          <a:avLst/>
                          <a:gdLst>
                            <a:gd name="T0" fmla="*/ 151 w 362"/>
                            <a:gd name="T1" fmla="*/ 35 h 499"/>
                            <a:gd name="T2" fmla="*/ 221 w 362"/>
                            <a:gd name="T3" fmla="*/ 0 h 499"/>
                            <a:gd name="T4" fmla="*/ 281 w 362"/>
                            <a:gd name="T5" fmla="*/ 0 h 499"/>
                            <a:gd name="T6" fmla="*/ 344 w 362"/>
                            <a:gd name="T7" fmla="*/ 14 h 499"/>
                            <a:gd name="T8" fmla="*/ 362 w 362"/>
                            <a:gd name="T9" fmla="*/ 35 h 499"/>
                            <a:gd name="T10" fmla="*/ 351 w 362"/>
                            <a:gd name="T11" fmla="*/ 59 h 499"/>
                            <a:gd name="T12" fmla="*/ 334 w 362"/>
                            <a:gd name="T13" fmla="*/ 91 h 499"/>
                            <a:gd name="T14" fmla="*/ 302 w 362"/>
                            <a:gd name="T15" fmla="*/ 87 h 499"/>
                            <a:gd name="T16" fmla="*/ 274 w 362"/>
                            <a:gd name="T17" fmla="*/ 77 h 499"/>
                            <a:gd name="T18" fmla="*/ 253 w 362"/>
                            <a:gd name="T19" fmla="*/ 63 h 499"/>
                            <a:gd name="T20" fmla="*/ 232 w 362"/>
                            <a:gd name="T21" fmla="*/ 59 h 499"/>
                            <a:gd name="T22" fmla="*/ 193 w 362"/>
                            <a:gd name="T23" fmla="*/ 70 h 499"/>
                            <a:gd name="T24" fmla="*/ 137 w 362"/>
                            <a:gd name="T25" fmla="*/ 94 h 499"/>
                            <a:gd name="T26" fmla="*/ 91 w 362"/>
                            <a:gd name="T27" fmla="*/ 136 h 499"/>
                            <a:gd name="T28" fmla="*/ 70 w 362"/>
                            <a:gd name="T29" fmla="*/ 164 h 499"/>
                            <a:gd name="T30" fmla="*/ 60 w 362"/>
                            <a:gd name="T31" fmla="*/ 185 h 499"/>
                            <a:gd name="T32" fmla="*/ 60 w 362"/>
                            <a:gd name="T33" fmla="*/ 202 h 499"/>
                            <a:gd name="T34" fmla="*/ 74 w 362"/>
                            <a:gd name="T35" fmla="*/ 220 h 499"/>
                            <a:gd name="T36" fmla="*/ 116 w 362"/>
                            <a:gd name="T37" fmla="*/ 248 h 499"/>
                            <a:gd name="T38" fmla="*/ 155 w 362"/>
                            <a:gd name="T39" fmla="*/ 286 h 499"/>
                            <a:gd name="T40" fmla="*/ 179 w 362"/>
                            <a:gd name="T41" fmla="*/ 325 h 499"/>
                            <a:gd name="T42" fmla="*/ 193 w 362"/>
                            <a:gd name="T43" fmla="*/ 352 h 499"/>
                            <a:gd name="T44" fmla="*/ 186 w 362"/>
                            <a:gd name="T45" fmla="*/ 370 h 499"/>
                            <a:gd name="T46" fmla="*/ 169 w 362"/>
                            <a:gd name="T47" fmla="*/ 387 h 499"/>
                            <a:gd name="T48" fmla="*/ 134 w 362"/>
                            <a:gd name="T49" fmla="*/ 398 h 499"/>
                            <a:gd name="T50" fmla="*/ 95 w 362"/>
                            <a:gd name="T51" fmla="*/ 412 h 499"/>
                            <a:gd name="T52" fmla="*/ 77 w 362"/>
                            <a:gd name="T53" fmla="*/ 433 h 499"/>
                            <a:gd name="T54" fmla="*/ 81 w 362"/>
                            <a:gd name="T55" fmla="*/ 468 h 499"/>
                            <a:gd name="T56" fmla="*/ 53 w 362"/>
                            <a:gd name="T57" fmla="*/ 499 h 499"/>
                            <a:gd name="T58" fmla="*/ 39 w 362"/>
                            <a:gd name="T59" fmla="*/ 489 h 499"/>
                            <a:gd name="T60" fmla="*/ 42 w 362"/>
                            <a:gd name="T61" fmla="*/ 429 h 499"/>
                            <a:gd name="T62" fmla="*/ 67 w 362"/>
                            <a:gd name="T63" fmla="*/ 398 h 499"/>
                            <a:gd name="T64" fmla="*/ 102 w 362"/>
                            <a:gd name="T65" fmla="*/ 373 h 499"/>
                            <a:gd name="T66" fmla="*/ 137 w 362"/>
                            <a:gd name="T67" fmla="*/ 359 h 499"/>
                            <a:gd name="T68" fmla="*/ 155 w 362"/>
                            <a:gd name="T69" fmla="*/ 352 h 499"/>
                            <a:gd name="T70" fmla="*/ 158 w 362"/>
                            <a:gd name="T71" fmla="*/ 342 h 499"/>
                            <a:gd name="T72" fmla="*/ 148 w 362"/>
                            <a:gd name="T73" fmla="*/ 325 h 499"/>
                            <a:gd name="T74" fmla="*/ 112 w 362"/>
                            <a:gd name="T75" fmla="*/ 290 h 499"/>
                            <a:gd name="T76" fmla="*/ 70 w 362"/>
                            <a:gd name="T77" fmla="*/ 262 h 499"/>
                            <a:gd name="T78" fmla="*/ 35 w 362"/>
                            <a:gd name="T79" fmla="*/ 241 h 499"/>
                            <a:gd name="T80" fmla="*/ 7 w 362"/>
                            <a:gd name="T81" fmla="*/ 220 h 499"/>
                            <a:gd name="T82" fmla="*/ 0 w 362"/>
                            <a:gd name="T83" fmla="*/ 195 h 499"/>
                            <a:gd name="T84" fmla="*/ 18 w 362"/>
                            <a:gd name="T85" fmla="*/ 157 h 499"/>
                            <a:gd name="T86" fmla="*/ 56 w 362"/>
                            <a:gd name="T87" fmla="*/ 108 h 499"/>
                            <a:gd name="T88" fmla="*/ 95 w 362"/>
                            <a:gd name="T89" fmla="*/ 70 h 499"/>
                            <a:gd name="T90" fmla="*/ 123 w 362"/>
                            <a:gd name="T91" fmla="*/ 52 h 499"/>
                            <a:gd name="T92" fmla="*/ 151 w 362"/>
                            <a:gd name="T93" fmla="*/ 35 h 499"/>
                            <a:gd name="T94" fmla="*/ 0 60000 65536"/>
                            <a:gd name="T95" fmla="*/ 0 60000 65536"/>
                            <a:gd name="T96" fmla="*/ 0 60000 65536"/>
                            <a:gd name="T97" fmla="*/ 0 60000 65536"/>
                            <a:gd name="T98" fmla="*/ 0 60000 65536"/>
                            <a:gd name="T99" fmla="*/ 0 60000 65536"/>
                            <a:gd name="T100" fmla="*/ 0 60000 65536"/>
                            <a:gd name="T101" fmla="*/ 0 60000 65536"/>
                            <a:gd name="T102" fmla="*/ 0 60000 65536"/>
                            <a:gd name="T103" fmla="*/ 0 60000 65536"/>
                            <a:gd name="T104" fmla="*/ 0 60000 65536"/>
                            <a:gd name="T105" fmla="*/ 0 60000 65536"/>
                            <a:gd name="T106" fmla="*/ 0 60000 65536"/>
                            <a:gd name="T107" fmla="*/ 0 60000 65536"/>
                            <a:gd name="T108" fmla="*/ 0 60000 65536"/>
                            <a:gd name="T109" fmla="*/ 0 60000 65536"/>
                            <a:gd name="T110" fmla="*/ 0 60000 65536"/>
                            <a:gd name="T111" fmla="*/ 0 60000 65536"/>
                            <a:gd name="T112" fmla="*/ 0 60000 65536"/>
                            <a:gd name="T113" fmla="*/ 0 60000 65536"/>
                            <a:gd name="T114" fmla="*/ 0 60000 65536"/>
                            <a:gd name="T115" fmla="*/ 0 60000 65536"/>
                            <a:gd name="T116" fmla="*/ 0 60000 65536"/>
                            <a:gd name="T117" fmla="*/ 0 60000 65536"/>
                            <a:gd name="T118" fmla="*/ 0 60000 65536"/>
                            <a:gd name="T119" fmla="*/ 0 60000 65536"/>
                            <a:gd name="T120" fmla="*/ 0 60000 65536"/>
                            <a:gd name="T121" fmla="*/ 0 60000 65536"/>
                            <a:gd name="T122" fmla="*/ 0 60000 65536"/>
                            <a:gd name="T123" fmla="*/ 0 60000 65536"/>
                            <a:gd name="T124" fmla="*/ 0 60000 65536"/>
                            <a:gd name="T125" fmla="*/ 0 60000 65536"/>
                            <a:gd name="T126" fmla="*/ 0 60000 65536"/>
                            <a:gd name="T127" fmla="*/ 0 60000 65536"/>
                            <a:gd name="T128" fmla="*/ 0 60000 65536"/>
                            <a:gd name="T129" fmla="*/ 0 60000 65536"/>
                            <a:gd name="T130" fmla="*/ 0 60000 65536"/>
                            <a:gd name="T131" fmla="*/ 0 60000 65536"/>
                            <a:gd name="T132" fmla="*/ 0 60000 65536"/>
                            <a:gd name="T133" fmla="*/ 0 60000 65536"/>
                            <a:gd name="T134" fmla="*/ 0 60000 65536"/>
                            <a:gd name="T135" fmla="*/ 0 60000 65536"/>
                            <a:gd name="T136" fmla="*/ 0 60000 65536"/>
                            <a:gd name="T137" fmla="*/ 0 60000 65536"/>
                            <a:gd name="T138" fmla="*/ 0 60000 65536"/>
                            <a:gd name="T139" fmla="*/ 0 60000 65536"/>
                            <a:gd name="T140" fmla="*/ 0 60000 65536"/>
                            <a:gd name="T141" fmla="*/ 0 w 362"/>
                            <a:gd name="T142" fmla="*/ 0 h 499"/>
                            <a:gd name="T143" fmla="*/ 362 w 362"/>
                            <a:gd name="T144" fmla="*/ 499 h 499"/>
                          </a:gdLst>
                          <a:ahLst/>
                          <a:cxnLst>
                            <a:cxn ang="T94">
                              <a:pos x="T0" y="T1"/>
                            </a:cxn>
                            <a:cxn ang="T95">
                              <a:pos x="T2" y="T3"/>
                            </a:cxn>
                            <a:cxn ang="T96">
                              <a:pos x="T4" y="T5"/>
                            </a:cxn>
                            <a:cxn ang="T97">
                              <a:pos x="T6" y="T7"/>
                            </a:cxn>
                            <a:cxn ang="T98">
                              <a:pos x="T8" y="T9"/>
                            </a:cxn>
                            <a:cxn ang="T99">
                              <a:pos x="T10" y="T11"/>
                            </a:cxn>
                            <a:cxn ang="T100">
                              <a:pos x="T12" y="T13"/>
                            </a:cxn>
                            <a:cxn ang="T101">
                              <a:pos x="T14" y="T15"/>
                            </a:cxn>
                            <a:cxn ang="T102">
                              <a:pos x="T16" y="T17"/>
                            </a:cxn>
                            <a:cxn ang="T103">
                              <a:pos x="T18" y="T19"/>
                            </a:cxn>
                            <a:cxn ang="T104">
                              <a:pos x="T20" y="T21"/>
                            </a:cxn>
                            <a:cxn ang="T105">
                              <a:pos x="T22" y="T23"/>
                            </a:cxn>
                            <a:cxn ang="T106">
                              <a:pos x="T24" y="T25"/>
                            </a:cxn>
                            <a:cxn ang="T107">
                              <a:pos x="T26" y="T27"/>
                            </a:cxn>
                            <a:cxn ang="T108">
                              <a:pos x="T28" y="T29"/>
                            </a:cxn>
                            <a:cxn ang="T109">
                              <a:pos x="T30" y="T31"/>
                            </a:cxn>
                            <a:cxn ang="T110">
                              <a:pos x="T32" y="T33"/>
                            </a:cxn>
                            <a:cxn ang="T111">
                              <a:pos x="T34" y="T35"/>
                            </a:cxn>
                            <a:cxn ang="T112">
                              <a:pos x="T36" y="T37"/>
                            </a:cxn>
                            <a:cxn ang="T113">
                              <a:pos x="T38" y="T39"/>
                            </a:cxn>
                            <a:cxn ang="T114">
                              <a:pos x="T40" y="T41"/>
                            </a:cxn>
                            <a:cxn ang="T115">
                              <a:pos x="T42" y="T43"/>
                            </a:cxn>
                            <a:cxn ang="T116">
                              <a:pos x="T44" y="T45"/>
                            </a:cxn>
                            <a:cxn ang="T117">
                              <a:pos x="T46" y="T47"/>
                            </a:cxn>
                            <a:cxn ang="T118">
                              <a:pos x="T48" y="T49"/>
                            </a:cxn>
                            <a:cxn ang="T119">
                              <a:pos x="T50" y="T51"/>
                            </a:cxn>
                            <a:cxn ang="T120">
                              <a:pos x="T52" y="T53"/>
                            </a:cxn>
                            <a:cxn ang="T121">
                              <a:pos x="T54" y="T55"/>
                            </a:cxn>
                            <a:cxn ang="T122">
                              <a:pos x="T56" y="T57"/>
                            </a:cxn>
                            <a:cxn ang="T123">
                              <a:pos x="T58" y="T59"/>
                            </a:cxn>
                            <a:cxn ang="T124">
                              <a:pos x="T60" y="T61"/>
                            </a:cxn>
                            <a:cxn ang="T125">
                              <a:pos x="T62" y="T63"/>
                            </a:cxn>
                            <a:cxn ang="T126">
                              <a:pos x="T64" y="T65"/>
                            </a:cxn>
                            <a:cxn ang="T127">
                              <a:pos x="T66" y="T67"/>
                            </a:cxn>
                            <a:cxn ang="T128">
                              <a:pos x="T68" y="T69"/>
                            </a:cxn>
                            <a:cxn ang="T129">
                              <a:pos x="T70" y="T71"/>
                            </a:cxn>
                            <a:cxn ang="T130">
                              <a:pos x="T72" y="T73"/>
                            </a:cxn>
                            <a:cxn ang="T131">
                              <a:pos x="T74" y="T75"/>
                            </a:cxn>
                            <a:cxn ang="T132">
                              <a:pos x="T76" y="T77"/>
                            </a:cxn>
                            <a:cxn ang="T133">
                              <a:pos x="T78" y="T79"/>
                            </a:cxn>
                            <a:cxn ang="T134">
                              <a:pos x="T80" y="T81"/>
                            </a:cxn>
                            <a:cxn ang="T135">
                              <a:pos x="T82" y="T83"/>
                            </a:cxn>
                            <a:cxn ang="T136">
                              <a:pos x="T84" y="T85"/>
                            </a:cxn>
                            <a:cxn ang="T137">
                              <a:pos x="T86" y="T87"/>
                            </a:cxn>
                            <a:cxn ang="T138">
                              <a:pos x="T88" y="T89"/>
                            </a:cxn>
                            <a:cxn ang="T139">
                              <a:pos x="T90" y="T91"/>
                            </a:cxn>
                            <a:cxn ang="T140">
                              <a:pos x="T92" y="T93"/>
                            </a:cxn>
                          </a:cxnLst>
                          <a:rect l="T141" t="T142" r="T143" b="T144"/>
                          <a:pathLst>
                            <a:path w="362" h="499">
                              <a:moveTo>
                                <a:pt x="151" y="35"/>
                              </a:moveTo>
                              <a:lnTo>
                                <a:pt x="221" y="0"/>
                              </a:lnTo>
                              <a:lnTo>
                                <a:pt x="281" y="0"/>
                              </a:lnTo>
                              <a:lnTo>
                                <a:pt x="344" y="14"/>
                              </a:lnTo>
                              <a:lnTo>
                                <a:pt x="362" y="35"/>
                              </a:lnTo>
                              <a:lnTo>
                                <a:pt x="351" y="59"/>
                              </a:lnTo>
                              <a:lnTo>
                                <a:pt x="334" y="91"/>
                              </a:lnTo>
                              <a:lnTo>
                                <a:pt x="302" y="87"/>
                              </a:lnTo>
                              <a:lnTo>
                                <a:pt x="274" y="77"/>
                              </a:lnTo>
                              <a:lnTo>
                                <a:pt x="253" y="63"/>
                              </a:lnTo>
                              <a:lnTo>
                                <a:pt x="232" y="59"/>
                              </a:lnTo>
                              <a:lnTo>
                                <a:pt x="193" y="70"/>
                              </a:lnTo>
                              <a:lnTo>
                                <a:pt x="137" y="94"/>
                              </a:lnTo>
                              <a:lnTo>
                                <a:pt x="91" y="136"/>
                              </a:lnTo>
                              <a:lnTo>
                                <a:pt x="70" y="164"/>
                              </a:lnTo>
                              <a:lnTo>
                                <a:pt x="60" y="185"/>
                              </a:lnTo>
                              <a:lnTo>
                                <a:pt x="60" y="202"/>
                              </a:lnTo>
                              <a:lnTo>
                                <a:pt x="74" y="220"/>
                              </a:lnTo>
                              <a:lnTo>
                                <a:pt x="116" y="248"/>
                              </a:lnTo>
                              <a:lnTo>
                                <a:pt x="155" y="286"/>
                              </a:lnTo>
                              <a:lnTo>
                                <a:pt x="179" y="325"/>
                              </a:lnTo>
                              <a:lnTo>
                                <a:pt x="193" y="352"/>
                              </a:lnTo>
                              <a:lnTo>
                                <a:pt x="186" y="370"/>
                              </a:lnTo>
                              <a:lnTo>
                                <a:pt x="169" y="387"/>
                              </a:lnTo>
                              <a:lnTo>
                                <a:pt x="134" y="398"/>
                              </a:lnTo>
                              <a:lnTo>
                                <a:pt x="95" y="412"/>
                              </a:lnTo>
                              <a:lnTo>
                                <a:pt x="77" y="433"/>
                              </a:lnTo>
                              <a:lnTo>
                                <a:pt x="81" y="468"/>
                              </a:lnTo>
                              <a:lnTo>
                                <a:pt x="53" y="499"/>
                              </a:lnTo>
                              <a:lnTo>
                                <a:pt x="39" y="489"/>
                              </a:lnTo>
                              <a:lnTo>
                                <a:pt x="42" y="429"/>
                              </a:lnTo>
                              <a:lnTo>
                                <a:pt x="67" y="398"/>
                              </a:lnTo>
                              <a:lnTo>
                                <a:pt x="102" y="373"/>
                              </a:lnTo>
                              <a:lnTo>
                                <a:pt x="137" y="359"/>
                              </a:lnTo>
                              <a:lnTo>
                                <a:pt x="155" y="352"/>
                              </a:lnTo>
                              <a:lnTo>
                                <a:pt x="158" y="342"/>
                              </a:lnTo>
                              <a:lnTo>
                                <a:pt x="148" y="325"/>
                              </a:lnTo>
                              <a:lnTo>
                                <a:pt x="112" y="290"/>
                              </a:lnTo>
                              <a:lnTo>
                                <a:pt x="70" y="262"/>
                              </a:lnTo>
                              <a:lnTo>
                                <a:pt x="35" y="241"/>
                              </a:lnTo>
                              <a:lnTo>
                                <a:pt x="7" y="220"/>
                              </a:lnTo>
                              <a:lnTo>
                                <a:pt x="0" y="195"/>
                              </a:lnTo>
                              <a:lnTo>
                                <a:pt x="18" y="157"/>
                              </a:lnTo>
                              <a:lnTo>
                                <a:pt x="56" y="108"/>
                              </a:lnTo>
                              <a:lnTo>
                                <a:pt x="95" y="70"/>
                              </a:lnTo>
                              <a:lnTo>
                                <a:pt x="123" y="52"/>
                              </a:lnTo>
                              <a:lnTo>
                                <a:pt x="151" y="3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56" name="Freeform 13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76" y="2005"/>
                          <a:ext cx="229" cy="840"/>
                        </a:xfrm>
                        <a:custGeom>
                          <a:avLst/>
                          <a:gdLst>
                            <a:gd name="T0" fmla="*/ 132 w 229"/>
                            <a:gd name="T1" fmla="*/ 69 h 840"/>
                            <a:gd name="T2" fmla="*/ 136 w 229"/>
                            <a:gd name="T3" fmla="*/ 21 h 840"/>
                            <a:gd name="T4" fmla="*/ 168 w 229"/>
                            <a:gd name="T5" fmla="*/ 0 h 840"/>
                            <a:gd name="T6" fmla="*/ 204 w 229"/>
                            <a:gd name="T7" fmla="*/ 3 h 840"/>
                            <a:gd name="T8" fmla="*/ 225 w 229"/>
                            <a:gd name="T9" fmla="*/ 21 h 840"/>
                            <a:gd name="T10" fmla="*/ 229 w 229"/>
                            <a:gd name="T11" fmla="*/ 90 h 840"/>
                            <a:gd name="T12" fmla="*/ 218 w 229"/>
                            <a:gd name="T13" fmla="*/ 266 h 840"/>
                            <a:gd name="T14" fmla="*/ 204 w 229"/>
                            <a:gd name="T15" fmla="*/ 373 h 840"/>
                            <a:gd name="T16" fmla="*/ 222 w 229"/>
                            <a:gd name="T17" fmla="*/ 460 h 840"/>
                            <a:gd name="T18" fmla="*/ 225 w 229"/>
                            <a:gd name="T19" fmla="*/ 546 h 840"/>
                            <a:gd name="T20" fmla="*/ 215 w 229"/>
                            <a:gd name="T21" fmla="*/ 633 h 840"/>
                            <a:gd name="T22" fmla="*/ 197 w 229"/>
                            <a:gd name="T23" fmla="*/ 743 h 840"/>
                            <a:gd name="T24" fmla="*/ 204 w 229"/>
                            <a:gd name="T25" fmla="*/ 802 h 840"/>
                            <a:gd name="T26" fmla="*/ 186 w 229"/>
                            <a:gd name="T27" fmla="*/ 812 h 840"/>
                            <a:gd name="T28" fmla="*/ 72 w 229"/>
                            <a:gd name="T29" fmla="*/ 833 h 840"/>
                            <a:gd name="T30" fmla="*/ 43 w 229"/>
                            <a:gd name="T31" fmla="*/ 840 h 840"/>
                            <a:gd name="T32" fmla="*/ 0 w 229"/>
                            <a:gd name="T33" fmla="*/ 816 h 840"/>
                            <a:gd name="T34" fmla="*/ 0 w 229"/>
                            <a:gd name="T35" fmla="*/ 802 h 840"/>
                            <a:gd name="T36" fmla="*/ 125 w 229"/>
                            <a:gd name="T37" fmla="*/ 795 h 840"/>
                            <a:gd name="T38" fmla="*/ 168 w 229"/>
                            <a:gd name="T39" fmla="*/ 778 h 840"/>
                            <a:gd name="T40" fmla="*/ 172 w 229"/>
                            <a:gd name="T41" fmla="*/ 740 h 840"/>
                            <a:gd name="T42" fmla="*/ 175 w 229"/>
                            <a:gd name="T43" fmla="*/ 622 h 840"/>
                            <a:gd name="T44" fmla="*/ 165 w 229"/>
                            <a:gd name="T45" fmla="*/ 525 h 840"/>
                            <a:gd name="T46" fmla="*/ 154 w 229"/>
                            <a:gd name="T47" fmla="*/ 408 h 840"/>
                            <a:gd name="T48" fmla="*/ 157 w 229"/>
                            <a:gd name="T49" fmla="*/ 335 h 840"/>
                            <a:gd name="T50" fmla="*/ 165 w 229"/>
                            <a:gd name="T51" fmla="*/ 242 h 840"/>
                            <a:gd name="T52" fmla="*/ 147 w 229"/>
                            <a:gd name="T53" fmla="*/ 152 h 840"/>
                            <a:gd name="T54" fmla="*/ 132 w 229"/>
                            <a:gd name="T55" fmla="*/ 69 h 840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w 229"/>
                            <a:gd name="T85" fmla="*/ 0 h 840"/>
                            <a:gd name="T86" fmla="*/ 229 w 229"/>
                            <a:gd name="T87" fmla="*/ 840 h 840"/>
                          </a:gdLst>
                          <a:ahLst/>
                          <a:cxnLst>
                            <a:cxn ang="T56">
                              <a:pos x="T0" y="T1"/>
                            </a:cxn>
                            <a:cxn ang="T57">
                              <a:pos x="T2" y="T3"/>
                            </a:cxn>
                            <a:cxn ang="T58">
                              <a:pos x="T4" y="T5"/>
                            </a:cxn>
                            <a:cxn ang="T59">
                              <a:pos x="T6" y="T7"/>
                            </a:cxn>
                            <a:cxn ang="T60">
                              <a:pos x="T8" y="T9"/>
                            </a:cxn>
                            <a:cxn ang="T61">
                              <a:pos x="T10" y="T11"/>
                            </a:cxn>
                            <a:cxn ang="T62">
                              <a:pos x="T12" y="T13"/>
                            </a:cxn>
                            <a:cxn ang="T63">
                              <a:pos x="T14" y="T15"/>
                            </a:cxn>
                            <a:cxn ang="T64">
                              <a:pos x="T16" y="T17"/>
                            </a:cxn>
                            <a:cxn ang="T65">
                              <a:pos x="T18" y="T19"/>
                            </a:cxn>
                            <a:cxn ang="T66">
                              <a:pos x="T20" y="T21"/>
                            </a:cxn>
                            <a:cxn ang="T67">
                              <a:pos x="T22" y="T23"/>
                            </a:cxn>
                            <a:cxn ang="T68">
                              <a:pos x="T24" y="T25"/>
                            </a:cxn>
                            <a:cxn ang="T69">
                              <a:pos x="T26" y="T27"/>
                            </a:cxn>
                            <a:cxn ang="T70">
                              <a:pos x="T28" y="T29"/>
                            </a:cxn>
                            <a:cxn ang="T71">
                              <a:pos x="T30" y="T31"/>
                            </a:cxn>
                            <a:cxn ang="T72">
                              <a:pos x="T32" y="T33"/>
                            </a:cxn>
                            <a:cxn ang="T73">
                              <a:pos x="T34" y="T35"/>
                            </a:cxn>
                            <a:cxn ang="T74">
                              <a:pos x="T36" y="T37"/>
                            </a:cxn>
                            <a:cxn ang="T75">
                              <a:pos x="T38" y="T39"/>
                            </a:cxn>
                            <a:cxn ang="T76">
                              <a:pos x="T40" y="T41"/>
                            </a:cxn>
                            <a:cxn ang="T77">
                              <a:pos x="T42" y="T43"/>
                            </a:cxn>
                            <a:cxn ang="T78">
                              <a:pos x="T44" y="T45"/>
                            </a:cxn>
                            <a:cxn ang="T79">
                              <a:pos x="T46" y="T47"/>
                            </a:cxn>
                            <a:cxn ang="T80">
                              <a:pos x="T48" y="T49"/>
                            </a:cxn>
                            <a:cxn ang="T81">
                              <a:pos x="T50" y="T51"/>
                            </a:cxn>
                            <a:cxn ang="T82">
                              <a:pos x="T52" y="T53"/>
                            </a:cxn>
                            <a:cxn ang="T83">
                              <a:pos x="T54" y="T55"/>
                            </a:cxn>
                          </a:cxnLst>
                          <a:rect l="T84" t="T85" r="T86" b="T87"/>
                          <a:pathLst>
                            <a:path w="229" h="840">
                              <a:moveTo>
                                <a:pt x="132" y="69"/>
                              </a:moveTo>
                              <a:lnTo>
                                <a:pt x="136" y="21"/>
                              </a:lnTo>
                              <a:lnTo>
                                <a:pt x="168" y="0"/>
                              </a:lnTo>
                              <a:lnTo>
                                <a:pt x="204" y="3"/>
                              </a:lnTo>
                              <a:lnTo>
                                <a:pt x="225" y="21"/>
                              </a:lnTo>
                              <a:lnTo>
                                <a:pt x="229" y="90"/>
                              </a:lnTo>
                              <a:lnTo>
                                <a:pt x="218" y="266"/>
                              </a:lnTo>
                              <a:lnTo>
                                <a:pt x="204" y="373"/>
                              </a:lnTo>
                              <a:lnTo>
                                <a:pt x="222" y="460"/>
                              </a:lnTo>
                              <a:lnTo>
                                <a:pt x="225" y="546"/>
                              </a:lnTo>
                              <a:lnTo>
                                <a:pt x="215" y="633"/>
                              </a:lnTo>
                              <a:lnTo>
                                <a:pt x="197" y="743"/>
                              </a:lnTo>
                              <a:lnTo>
                                <a:pt x="204" y="802"/>
                              </a:lnTo>
                              <a:lnTo>
                                <a:pt x="186" y="812"/>
                              </a:lnTo>
                              <a:lnTo>
                                <a:pt x="72" y="833"/>
                              </a:lnTo>
                              <a:lnTo>
                                <a:pt x="43" y="840"/>
                              </a:lnTo>
                              <a:lnTo>
                                <a:pt x="0" y="816"/>
                              </a:lnTo>
                              <a:lnTo>
                                <a:pt x="0" y="802"/>
                              </a:lnTo>
                              <a:lnTo>
                                <a:pt x="125" y="795"/>
                              </a:lnTo>
                              <a:lnTo>
                                <a:pt x="168" y="778"/>
                              </a:lnTo>
                              <a:lnTo>
                                <a:pt x="172" y="740"/>
                              </a:lnTo>
                              <a:lnTo>
                                <a:pt x="175" y="622"/>
                              </a:lnTo>
                              <a:lnTo>
                                <a:pt x="165" y="525"/>
                              </a:lnTo>
                              <a:lnTo>
                                <a:pt x="154" y="408"/>
                              </a:lnTo>
                              <a:lnTo>
                                <a:pt x="157" y="335"/>
                              </a:lnTo>
                              <a:lnTo>
                                <a:pt x="165" y="242"/>
                              </a:lnTo>
                              <a:lnTo>
                                <a:pt x="147" y="152"/>
                              </a:lnTo>
                              <a:lnTo>
                                <a:pt x="132" y="69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57" name="Freeform 14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90" y="2033"/>
                          <a:ext cx="447" cy="658"/>
                        </a:xfrm>
                        <a:custGeom>
                          <a:avLst/>
                          <a:gdLst>
                            <a:gd name="T0" fmla="*/ 212 w 447"/>
                            <a:gd name="T1" fmla="*/ 268 h 658"/>
                            <a:gd name="T2" fmla="*/ 212 w 447"/>
                            <a:gd name="T3" fmla="*/ 233 h 658"/>
                            <a:gd name="T4" fmla="*/ 230 w 447"/>
                            <a:gd name="T5" fmla="*/ 174 h 658"/>
                            <a:gd name="T6" fmla="*/ 284 w 447"/>
                            <a:gd name="T7" fmla="*/ 80 h 658"/>
                            <a:gd name="T8" fmla="*/ 370 w 447"/>
                            <a:gd name="T9" fmla="*/ 0 h 658"/>
                            <a:gd name="T10" fmla="*/ 424 w 447"/>
                            <a:gd name="T11" fmla="*/ 0 h 658"/>
                            <a:gd name="T12" fmla="*/ 447 w 447"/>
                            <a:gd name="T13" fmla="*/ 38 h 658"/>
                            <a:gd name="T14" fmla="*/ 415 w 447"/>
                            <a:gd name="T15" fmla="*/ 91 h 658"/>
                            <a:gd name="T16" fmla="*/ 348 w 447"/>
                            <a:gd name="T17" fmla="*/ 129 h 658"/>
                            <a:gd name="T18" fmla="*/ 307 w 447"/>
                            <a:gd name="T19" fmla="*/ 167 h 658"/>
                            <a:gd name="T20" fmla="*/ 266 w 447"/>
                            <a:gd name="T21" fmla="*/ 223 h 658"/>
                            <a:gd name="T22" fmla="*/ 257 w 447"/>
                            <a:gd name="T23" fmla="*/ 261 h 658"/>
                            <a:gd name="T24" fmla="*/ 262 w 447"/>
                            <a:gd name="T25" fmla="*/ 303 h 658"/>
                            <a:gd name="T26" fmla="*/ 284 w 447"/>
                            <a:gd name="T27" fmla="*/ 373 h 658"/>
                            <a:gd name="T28" fmla="*/ 289 w 447"/>
                            <a:gd name="T29" fmla="*/ 449 h 658"/>
                            <a:gd name="T30" fmla="*/ 280 w 447"/>
                            <a:gd name="T31" fmla="*/ 547 h 658"/>
                            <a:gd name="T32" fmla="*/ 257 w 447"/>
                            <a:gd name="T33" fmla="*/ 616 h 658"/>
                            <a:gd name="T34" fmla="*/ 217 w 447"/>
                            <a:gd name="T35" fmla="*/ 658 h 658"/>
                            <a:gd name="T36" fmla="*/ 190 w 447"/>
                            <a:gd name="T37" fmla="*/ 658 h 658"/>
                            <a:gd name="T38" fmla="*/ 104 w 447"/>
                            <a:gd name="T39" fmla="*/ 637 h 658"/>
                            <a:gd name="T40" fmla="*/ 27 w 447"/>
                            <a:gd name="T41" fmla="*/ 634 h 658"/>
                            <a:gd name="T42" fmla="*/ 0 w 447"/>
                            <a:gd name="T43" fmla="*/ 620 h 658"/>
                            <a:gd name="T44" fmla="*/ 50 w 447"/>
                            <a:gd name="T45" fmla="*/ 606 h 658"/>
                            <a:gd name="T46" fmla="*/ 131 w 447"/>
                            <a:gd name="T47" fmla="*/ 609 h 658"/>
                            <a:gd name="T48" fmla="*/ 181 w 447"/>
                            <a:gd name="T49" fmla="*/ 623 h 658"/>
                            <a:gd name="T50" fmla="*/ 212 w 447"/>
                            <a:gd name="T51" fmla="*/ 613 h 658"/>
                            <a:gd name="T52" fmla="*/ 244 w 447"/>
                            <a:gd name="T53" fmla="*/ 557 h 658"/>
                            <a:gd name="T54" fmla="*/ 248 w 447"/>
                            <a:gd name="T55" fmla="*/ 477 h 658"/>
                            <a:gd name="T56" fmla="*/ 239 w 447"/>
                            <a:gd name="T57" fmla="*/ 404 h 658"/>
                            <a:gd name="T58" fmla="*/ 212 w 447"/>
                            <a:gd name="T59" fmla="*/ 317 h 658"/>
                            <a:gd name="T60" fmla="*/ 212 w 447"/>
                            <a:gd name="T61" fmla="*/ 268 h 658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60000 65536"/>
                            <a:gd name="T76" fmla="*/ 0 60000 65536"/>
                            <a:gd name="T77" fmla="*/ 0 60000 65536"/>
                            <a:gd name="T78" fmla="*/ 0 60000 65536"/>
                            <a:gd name="T79" fmla="*/ 0 60000 65536"/>
                            <a:gd name="T80" fmla="*/ 0 60000 65536"/>
                            <a:gd name="T81" fmla="*/ 0 60000 65536"/>
                            <a:gd name="T82" fmla="*/ 0 60000 65536"/>
                            <a:gd name="T83" fmla="*/ 0 60000 65536"/>
                            <a:gd name="T84" fmla="*/ 0 60000 65536"/>
                            <a:gd name="T85" fmla="*/ 0 60000 65536"/>
                            <a:gd name="T86" fmla="*/ 0 60000 65536"/>
                            <a:gd name="T87" fmla="*/ 0 60000 65536"/>
                            <a:gd name="T88" fmla="*/ 0 60000 65536"/>
                            <a:gd name="T89" fmla="*/ 0 60000 65536"/>
                            <a:gd name="T90" fmla="*/ 0 60000 65536"/>
                            <a:gd name="T91" fmla="*/ 0 60000 65536"/>
                            <a:gd name="T92" fmla="*/ 0 60000 65536"/>
                            <a:gd name="T93" fmla="*/ 0 w 447"/>
                            <a:gd name="T94" fmla="*/ 0 h 658"/>
                            <a:gd name="T95" fmla="*/ 447 w 447"/>
                            <a:gd name="T96" fmla="*/ 658 h 658"/>
                          </a:gdLst>
                          <a:ahLst/>
                          <a:cxnLst>
                            <a:cxn ang="T62">
                              <a:pos x="T0" y="T1"/>
                            </a:cxn>
                            <a:cxn ang="T63">
                              <a:pos x="T2" y="T3"/>
                            </a:cxn>
                            <a:cxn ang="T64">
                              <a:pos x="T4" y="T5"/>
                            </a:cxn>
                            <a:cxn ang="T65">
                              <a:pos x="T6" y="T7"/>
                            </a:cxn>
                            <a:cxn ang="T66">
                              <a:pos x="T8" y="T9"/>
                            </a:cxn>
                            <a:cxn ang="T67">
                              <a:pos x="T10" y="T11"/>
                            </a:cxn>
                            <a:cxn ang="T68">
                              <a:pos x="T12" y="T13"/>
                            </a:cxn>
                            <a:cxn ang="T69">
                              <a:pos x="T14" y="T15"/>
                            </a:cxn>
                            <a:cxn ang="T70">
                              <a:pos x="T16" y="T17"/>
                            </a:cxn>
                            <a:cxn ang="T71">
                              <a:pos x="T18" y="T19"/>
                            </a:cxn>
                            <a:cxn ang="T72">
                              <a:pos x="T20" y="T21"/>
                            </a:cxn>
                            <a:cxn ang="T73">
                              <a:pos x="T22" y="T23"/>
                            </a:cxn>
                            <a:cxn ang="T74">
                              <a:pos x="T24" y="T25"/>
                            </a:cxn>
                            <a:cxn ang="T75">
                              <a:pos x="T26" y="T27"/>
                            </a:cxn>
                            <a:cxn ang="T76">
                              <a:pos x="T28" y="T29"/>
                            </a:cxn>
                            <a:cxn ang="T77">
                              <a:pos x="T30" y="T31"/>
                            </a:cxn>
                            <a:cxn ang="T78">
                              <a:pos x="T32" y="T33"/>
                            </a:cxn>
                            <a:cxn ang="T79">
                              <a:pos x="T34" y="T35"/>
                            </a:cxn>
                            <a:cxn ang="T80">
                              <a:pos x="T36" y="T37"/>
                            </a:cxn>
                            <a:cxn ang="T81">
                              <a:pos x="T38" y="T39"/>
                            </a:cxn>
                            <a:cxn ang="T82">
                              <a:pos x="T40" y="T41"/>
                            </a:cxn>
                            <a:cxn ang="T83">
                              <a:pos x="T42" y="T43"/>
                            </a:cxn>
                            <a:cxn ang="T84">
                              <a:pos x="T44" y="T45"/>
                            </a:cxn>
                            <a:cxn ang="T85">
                              <a:pos x="T46" y="T47"/>
                            </a:cxn>
                            <a:cxn ang="T86">
                              <a:pos x="T48" y="T49"/>
                            </a:cxn>
                            <a:cxn ang="T87">
                              <a:pos x="T50" y="T51"/>
                            </a:cxn>
                            <a:cxn ang="T88">
                              <a:pos x="T52" y="T53"/>
                            </a:cxn>
                            <a:cxn ang="T89">
                              <a:pos x="T54" y="T55"/>
                            </a:cxn>
                            <a:cxn ang="T90">
                              <a:pos x="T56" y="T57"/>
                            </a:cxn>
                            <a:cxn ang="T91">
                              <a:pos x="T58" y="T59"/>
                            </a:cxn>
                            <a:cxn ang="T92">
                              <a:pos x="T60" y="T61"/>
                            </a:cxn>
                          </a:cxnLst>
                          <a:rect l="T93" t="T94" r="T95" b="T96"/>
                          <a:pathLst>
                            <a:path w="447" h="658">
                              <a:moveTo>
                                <a:pt x="212" y="268"/>
                              </a:moveTo>
                              <a:lnTo>
                                <a:pt x="212" y="233"/>
                              </a:lnTo>
                              <a:lnTo>
                                <a:pt x="230" y="174"/>
                              </a:lnTo>
                              <a:lnTo>
                                <a:pt x="284" y="80"/>
                              </a:lnTo>
                              <a:lnTo>
                                <a:pt x="370" y="0"/>
                              </a:lnTo>
                              <a:lnTo>
                                <a:pt x="424" y="0"/>
                              </a:lnTo>
                              <a:lnTo>
                                <a:pt x="447" y="38"/>
                              </a:lnTo>
                              <a:lnTo>
                                <a:pt x="415" y="91"/>
                              </a:lnTo>
                              <a:lnTo>
                                <a:pt x="348" y="129"/>
                              </a:lnTo>
                              <a:lnTo>
                                <a:pt x="307" y="167"/>
                              </a:lnTo>
                              <a:lnTo>
                                <a:pt x="266" y="223"/>
                              </a:lnTo>
                              <a:lnTo>
                                <a:pt x="257" y="261"/>
                              </a:lnTo>
                              <a:lnTo>
                                <a:pt x="262" y="303"/>
                              </a:lnTo>
                              <a:lnTo>
                                <a:pt x="284" y="373"/>
                              </a:lnTo>
                              <a:lnTo>
                                <a:pt x="289" y="449"/>
                              </a:lnTo>
                              <a:lnTo>
                                <a:pt x="280" y="547"/>
                              </a:lnTo>
                              <a:lnTo>
                                <a:pt x="257" y="616"/>
                              </a:lnTo>
                              <a:lnTo>
                                <a:pt x="217" y="658"/>
                              </a:lnTo>
                              <a:lnTo>
                                <a:pt x="190" y="658"/>
                              </a:lnTo>
                              <a:lnTo>
                                <a:pt x="104" y="637"/>
                              </a:lnTo>
                              <a:lnTo>
                                <a:pt x="27" y="634"/>
                              </a:lnTo>
                              <a:lnTo>
                                <a:pt x="0" y="620"/>
                              </a:lnTo>
                              <a:lnTo>
                                <a:pt x="50" y="606"/>
                              </a:lnTo>
                              <a:lnTo>
                                <a:pt x="131" y="609"/>
                              </a:lnTo>
                              <a:lnTo>
                                <a:pt x="181" y="623"/>
                              </a:lnTo>
                              <a:lnTo>
                                <a:pt x="212" y="613"/>
                              </a:lnTo>
                              <a:lnTo>
                                <a:pt x="244" y="557"/>
                              </a:lnTo>
                              <a:lnTo>
                                <a:pt x="248" y="477"/>
                              </a:lnTo>
                              <a:lnTo>
                                <a:pt x="239" y="404"/>
                              </a:lnTo>
                              <a:lnTo>
                                <a:pt x="212" y="317"/>
                              </a:lnTo>
                              <a:lnTo>
                                <a:pt x="212" y="268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458" name="Freeform 15"/>
                        <p:cNvSpPr>
                          <a:spLocks/>
                        </p:cNvSpPr>
                        <p:nvPr/>
                      </p:nvSpPr>
                      <p:spPr bwMode="auto">
                        <a:xfrm flipH="1">
                          <a:off x="1353" y="1223"/>
                          <a:ext cx="282" cy="326"/>
                        </a:xfrm>
                        <a:custGeom>
                          <a:avLst/>
                          <a:gdLst>
                            <a:gd name="T0" fmla="*/ 81 w 282"/>
                            <a:gd name="T1" fmla="*/ 137 h 326"/>
                            <a:gd name="T2" fmla="*/ 78 w 282"/>
                            <a:gd name="T3" fmla="*/ 84 h 326"/>
                            <a:gd name="T4" fmla="*/ 88 w 282"/>
                            <a:gd name="T5" fmla="*/ 35 h 326"/>
                            <a:gd name="T6" fmla="*/ 127 w 282"/>
                            <a:gd name="T7" fmla="*/ 7 h 326"/>
                            <a:gd name="T8" fmla="*/ 173 w 282"/>
                            <a:gd name="T9" fmla="*/ 0 h 326"/>
                            <a:gd name="T10" fmla="*/ 208 w 282"/>
                            <a:gd name="T11" fmla="*/ 4 h 326"/>
                            <a:gd name="T12" fmla="*/ 240 w 282"/>
                            <a:gd name="T13" fmla="*/ 25 h 326"/>
                            <a:gd name="T14" fmla="*/ 257 w 282"/>
                            <a:gd name="T15" fmla="*/ 60 h 326"/>
                            <a:gd name="T16" fmla="*/ 278 w 282"/>
                            <a:gd name="T17" fmla="*/ 130 h 326"/>
                            <a:gd name="T18" fmla="*/ 282 w 282"/>
                            <a:gd name="T19" fmla="*/ 207 h 326"/>
                            <a:gd name="T20" fmla="*/ 271 w 282"/>
                            <a:gd name="T21" fmla="*/ 263 h 326"/>
                            <a:gd name="T22" fmla="*/ 250 w 282"/>
                            <a:gd name="T23" fmla="*/ 298 h 326"/>
                            <a:gd name="T24" fmla="*/ 215 w 282"/>
                            <a:gd name="T25" fmla="*/ 319 h 326"/>
                            <a:gd name="T26" fmla="*/ 187 w 282"/>
                            <a:gd name="T27" fmla="*/ 326 h 326"/>
                            <a:gd name="T28" fmla="*/ 145 w 282"/>
                            <a:gd name="T29" fmla="*/ 315 h 326"/>
                            <a:gd name="T30" fmla="*/ 123 w 282"/>
                            <a:gd name="T31" fmla="*/ 284 h 326"/>
                            <a:gd name="T32" fmla="*/ 102 w 282"/>
                            <a:gd name="T33" fmla="*/ 238 h 326"/>
                            <a:gd name="T34" fmla="*/ 85 w 282"/>
                            <a:gd name="T35" fmla="*/ 186 h 326"/>
                            <a:gd name="T36" fmla="*/ 53 w 282"/>
                            <a:gd name="T37" fmla="*/ 207 h 326"/>
                            <a:gd name="T38" fmla="*/ 18 w 282"/>
                            <a:gd name="T39" fmla="*/ 221 h 326"/>
                            <a:gd name="T40" fmla="*/ 4 w 282"/>
                            <a:gd name="T41" fmla="*/ 221 h 326"/>
                            <a:gd name="T42" fmla="*/ 0 w 282"/>
                            <a:gd name="T43" fmla="*/ 207 h 326"/>
                            <a:gd name="T44" fmla="*/ 7 w 282"/>
                            <a:gd name="T45" fmla="*/ 189 h 326"/>
                            <a:gd name="T46" fmla="*/ 60 w 282"/>
                            <a:gd name="T47" fmla="*/ 168 h 326"/>
                            <a:gd name="T48" fmla="*/ 81 w 282"/>
                            <a:gd name="T49" fmla="*/ 137 h 326"/>
                            <a:gd name="T50" fmla="*/ 0 60000 65536"/>
                            <a:gd name="T51" fmla="*/ 0 60000 65536"/>
                            <a:gd name="T52" fmla="*/ 0 60000 65536"/>
                            <a:gd name="T53" fmla="*/ 0 60000 65536"/>
                            <a:gd name="T54" fmla="*/ 0 60000 65536"/>
                            <a:gd name="T55" fmla="*/ 0 60000 65536"/>
                            <a:gd name="T56" fmla="*/ 0 60000 65536"/>
                            <a:gd name="T57" fmla="*/ 0 60000 65536"/>
                            <a:gd name="T58" fmla="*/ 0 60000 65536"/>
                            <a:gd name="T59" fmla="*/ 0 60000 65536"/>
                            <a:gd name="T60" fmla="*/ 0 60000 65536"/>
                            <a:gd name="T61" fmla="*/ 0 60000 65536"/>
                            <a:gd name="T62" fmla="*/ 0 60000 65536"/>
                            <a:gd name="T63" fmla="*/ 0 60000 65536"/>
                            <a:gd name="T64" fmla="*/ 0 60000 65536"/>
                            <a:gd name="T65" fmla="*/ 0 60000 65536"/>
                            <a:gd name="T66" fmla="*/ 0 60000 65536"/>
                            <a:gd name="T67" fmla="*/ 0 60000 65536"/>
                            <a:gd name="T68" fmla="*/ 0 60000 65536"/>
                            <a:gd name="T69" fmla="*/ 0 60000 65536"/>
                            <a:gd name="T70" fmla="*/ 0 60000 65536"/>
                            <a:gd name="T71" fmla="*/ 0 60000 65536"/>
                            <a:gd name="T72" fmla="*/ 0 60000 65536"/>
                            <a:gd name="T73" fmla="*/ 0 60000 65536"/>
                            <a:gd name="T74" fmla="*/ 0 60000 65536"/>
                            <a:gd name="T75" fmla="*/ 0 w 282"/>
                            <a:gd name="T76" fmla="*/ 0 h 326"/>
                            <a:gd name="T77" fmla="*/ 282 w 282"/>
                            <a:gd name="T78" fmla="*/ 326 h 326"/>
                          </a:gdLst>
                          <a:ahLst/>
                          <a:cxnLst>
                            <a:cxn ang="T50">
                              <a:pos x="T0" y="T1"/>
                            </a:cxn>
                            <a:cxn ang="T51">
                              <a:pos x="T2" y="T3"/>
                            </a:cxn>
                            <a:cxn ang="T52">
                              <a:pos x="T4" y="T5"/>
                            </a:cxn>
                            <a:cxn ang="T53">
                              <a:pos x="T6" y="T7"/>
                            </a:cxn>
                            <a:cxn ang="T54">
                              <a:pos x="T8" y="T9"/>
                            </a:cxn>
                            <a:cxn ang="T55">
                              <a:pos x="T10" y="T11"/>
                            </a:cxn>
                            <a:cxn ang="T56">
                              <a:pos x="T12" y="T13"/>
                            </a:cxn>
                            <a:cxn ang="T57">
                              <a:pos x="T14" y="T15"/>
                            </a:cxn>
                            <a:cxn ang="T58">
                              <a:pos x="T16" y="T17"/>
                            </a:cxn>
                            <a:cxn ang="T59">
                              <a:pos x="T18" y="T19"/>
                            </a:cxn>
                            <a:cxn ang="T60">
                              <a:pos x="T20" y="T21"/>
                            </a:cxn>
                            <a:cxn ang="T61">
                              <a:pos x="T22" y="T23"/>
                            </a:cxn>
                            <a:cxn ang="T62">
                              <a:pos x="T24" y="T25"/>
                            </a:cxn>
                            <a:cxn ang="T63">
                              <a:pos x="T26" y="T27"/>
                            </a:cxn>
                            <a:cxn ang="T64">
                              <a:pos x="T28" y="T29"/>
                            </a:cxn>
                            <a:cxn ang="T65">
                              <a:pos x="T30" y="T31"/>
                            </a:cxn>
                            <a:cxn ang="T66">
                              <a:pos x="T32" y="T33"/>
                            </a:cxn>
                            <a:cxn ang="T67">
                              <a:pos x="T34" y="T35"/>
                            </a:cxn>
                            <a:cxn ang="T68">
                              <a:pos x="T36" y="T37"/>
                            </a:cxn>
                            <a:cxn ang="T69">
                              <a:pos x="T38" y="T39"/>
                            </a:cxn>
                            <a:cxn ang="T70">
                              <a:pos x="T40" y="T41"/>
                            </a:cxn>
                            <a:cxn ang="T71">
                              <a:pos x="T42" y="T43"/>
                            </a:cxn>
                            <a:cxn ang="T72">
                              <a:pos x="T44" y="T45"/>
                            </a:cxn>
                            <a:cxn ang="T73">
                              <a:pos x="T46" y="T47"/>
                            </a:cxn>
                            <a:cxn ang="T74">
                              <a:pos x="T48" y="T49"/>
                            </a:cxn>
                          </a:cxnLst>
                          <a:rect l="T75" t="T76" r="T77" b="T78"/>
                          <a:pathLst>
                            <a:path w="282" h="326">
                              <a:moveTo>
                                <a:pt x="81" y="137"/>
                              </a:moveTo>
                              <a:lnTo>
                                <a:pt x="78" y="84"/>
                              </a:lnTo>
                              <a:lnTo>
                                <a:pt x="88" y="35"/>
                              </a:lnTo>
                              <a:lnTo>
                                <a:pt x="127" y="7"/>
                              </a:lnTo>
                              <a:lnTo>
                                <a:pt x="173" y="0"/>
                              </a:lnTo>
                              <a:lnTo>
                                <a:pt x="208" y="4"/>
                              </a:lnTo>
                              <a:lnTo>
                                <a:pt x="240" y="25"/>
                              </a:lnTo>
                              <a:lnTo>
                                <a:pt x="257" y="60"/>
                              </a:lnTo>
                              <a:lnTo>
                                <a:pt x="278" y="130"/>
                              </a:lnTo>
                              <a:lnTo>
                                <a:pt x="282" y="207"/>
                              </a:lnTo>
                              <a:lnTo>
                                <a:pt x="271" y="263"/>
                              </a:lnTo>
                              <a:lnTo>
                                <a:pt x="250" y="298"/>
                              </a:lnTo>
                              <a:lnTo>
                                <a:pt x="215" y="319"/>
                              </a:lnTo>
                              <a:lnTo>
                                <a:pt x="187" y="326"/>
                              </a:lnTo>
                              <a:lnTo>
                                <a:pt x="145" y="315"/>
                              </a:lnTo>
                              <a:lnTo>
                                <a:pt x="123" y="284"/>
                              </a:lnTo>
                              <a:lnTo>
                                <a:pt x="102" y="238"/>
                              </a:lnTo>
                              <a:lnTo>
                                <a:pt x="85" y="186"/>
                              </a:lnTo>
                              <a:lnTo>
                                <a:pt x="53" y="207"/>
                              </a:lnTo>
                              <a:lnTo>
                                <a:pt x="18" y="221"/>
                              </a:lnTo>
                              <a:lnTo>
                                <a:pt x="4" y="221"/>
                              </a:lnTo>
                              <a:lnTo>
                                <a:pt x="0" y="207"/>
                              </a:lnTo>
                              <a:lnTo>
                                <a:pt x="7" y="189"/>
                              </a:lnTo>
                              <a:lnTo>
                                <a:pt x="60" y="168"/>
                              </a:lnTo>
                              <a:lnTo>
                                <a:pt x="81" y="137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en-US"/>
                        </a:p>
                      </p:txBody>
                    </p:sp>
                    <p:grpSp>
                      <p:nvGrpSpPr>
                        <p:cNvPr id="459" name="Group 16"/>
                        <p:cNvGrpSpPr>
                          <a:grpSpLocks/>
                        </p:cNvGrpSpPr>
                        <p:nvPr/>
                      </p:nvGrpSpPr>
                      <p:grpSpPr bwMode="auto">
                        <a:xfrm flipH="1">
                          <a:off x="1212" y="1104"/>
                          <a:ext cx="277" cy="235"/>
                          <a:chOff x="1590" y="1104"/>
                          <a:chExt cx="277" cy="235"/>
                        </a:xfrm>
                      </p:grpSpPr>
                      <p:sp>
                        <p:nvSpPr>
                          <p:cNvPr id="460" name="Freeform 1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83" y="1257"/>
                            <a:ext cx="184" cy="82"/>
                          </a:xfrm>
                          <a:custGeom>
                            <a:avLst/>
                            <a:gdLst>
                              <a:gd name="T0" fmla="*/ 13 w 184"/>
                              <a:gd name="T1" fmla="*/ 82 h 82"/>
                              <a:gd name="T2" fmla="*/ 0 w 184"/>
                              <a:gd name="T3" fmla="*/ 71 h 82"/>
                              <a:gd name="T4" fmla="*/ 0 w 184"/>
                              <a:gd name="T5" fmla="*/ 45 h 82"/>
                              <a:gd name="T6" fmla="*/ 16 w 184"/>
                              <a:gd name="T7" fmla="*/ 17 h 82"/>
                              <a:gd name="T8" fmla="*/ 36 w 184"/>
                              <a:gd name="T9" fmla="*/ 9 h 82"/>
                              <a:gd name="T10" fmla="*/ 61 w 184"/>
                              <a:gd name="T11" fmla="*/ 22 h 82"/>
                              <a:gd name="T12" fmla="*/ 86 w 184"/>
                              <a:gd name="T13" fmla="*/ 19 h 82"/>
                              <a:gd name="T14" fmla="*/ 102 w 184"/>
                              <a:gd name="T15" fmla="*/ 0 h 82"/>
                              <a:gd name="T16" fmla="*/ 123 w 184"/>
                              <a:gd name="T17" fmla="*/ 2 h 82"/>
                              <a:gd name="T18" fmla="*/ 155 w 184"/>
                              <a:gd name="T19" fmla="*/ 15 h 82"/>
                              <a:gd name="T20" fmla="*/ 182 w 184"/>
                              <a:gd name="T21" fmla="*/ 13 h 82"/>
                              <a:gd name="T22" fmla="*/ 184 w 184"/>
                              <a:gd name="T23" fmla="*/ 32 h 82"/>
                              <a:gd name="T24" fmla="*/ 175 w 184"/>
                              <a:gd name="T25" fmla="*/ 45 h 82"/>
                              <a:gd name="T26" fmla="*/ 141 w 184"/>
                              <a:gd name="T27" fmla="*/ 43 h 82"/>
                              <a:gd name="T28" fmla="*/ 118 w 184"/>
                              <a:gd name="T29" fmla="*/ 39 h 82"/>
                              <a:gd name="T30" fmla="*/ 105 w 184"/>
                              <a:gd name="T31" fmla="*/ 48 h 82"/>
                              <a:gd name="T32" fmla="*/ 91 w 184"/>
                              <a:gd name="T33" fmla="*/ 67 h 82"/>
                              <a:gd name="T34" fmla="*/ 66 w 184"/>
                              <a:gd name="T35" fmla="*/ 62 h 82"/>
                              <a:gd name="T36" fmla="*/ 54 w 184"/>
                              <a:gd name="T37" fmla="*/ 56 h 82"/>
                              <a:gd name="T38" fmla="*/ 45 w 184"/>
                              <a:gd name="T39" fmla="*/ 63 h 82"/>
                              <a:gd name="T40" fmla="*/ 32 w 184"/>
                              <a:gd name="T41" fmla="*/ 76 h 82"/>
                              <a:gd name="T42" fmla="*/ 13 w 184"/>
                              <a:gd name="T43" fmla="*/ 82 h 82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84"/>
                              <a:gd name="T67" fmla="*/ 0 h 82"/>
                              <a:gd name="T68" fmla="*/ 184 w 184"/>
                              <a:gd name="T69" fmla="*/ 82 h 82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84" h="82">
                                <a:moveTo>
                                  <a:pt x="13" y="82"/>
                                </a:moveTo>
                                <a:lnTo>
                                  <a:pt x="0" y="71"/>
                                </a:lnTo>
                                <a:lnTo>
                                  <a:pt x="0" y="45"/>
                                </a:lnTo>
                                <a:lnTo>
                                  <a:pt x="16" y="17"/>
                                </a:lnTo>
                                <a:lnTo>
                                  <a:pt x="36" y="9"/>
                                </a:lnTo>
                                <a:lnTo>
                                  <a:pt x="61" y="22"/>
                                </a:lnTo>
                                <a:lnTo>
                                  <a:pt x="86" y="19"/>
                                </a:lnTo>
                                <a:lnTo>
                                  <a:pt x="102" y="0"/>
                                </a:lnTo>
                                <a:lnTo>
                                  <a:pt x="123" y="2"/>
                                </a:lnTo>
                                <a:lnTo>
                                  <a:pt x="155" y="15"/>
                                </a:lnTo>
                                <a:lnTo>
                                  <a:pt x="182" y="13"/>
                                </a:lnTo>
                                <a:lnTo>
                                  <a:pt x="184" y="32"/>
                                </a:lnTo>
                                <a:lnTo>
                                  <a:pt x="175" y="45"/>
                                </a:lnTo>
                                <a:lnTo>
                                  <a:pt x="141" y="43"/>
                                </a:lnTo>
                                <a:lnTo>
                                  <a:pt x="118" y="39"/>
                                </a:lnTo>
                                <a:lnTo>
                                  <a:pt x="105" y="48"/>
                                </a:lnTo>
                                <a:lnTo>
                                  <a:pt x="91" y="67"/>
                                </a:lnTo>
                                <a:lnTo>
                                  <a:pt x="66" y="62"/>
                                </a:lnTo>
                                <a:lnTo>
                                  <a:pt x="54" y="56"/>
                                </a:lnTo>
                                <a:lnTo>
                                  <a:pt x="45" y="63"/>
                                </a:lnTo>
                                <a:lnTo>
                                  <a:pt x="32" y="76"/>
                                </a:lnTo>
                                <a:lnTo>
                                  <a:pt x="13" y="8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61" name="Freeform 1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54" y="1193"/>
                            <a:ext cx="178" cy="114"/>
                          </a:xfrm>
                          <a:custGeom>
                            <a:avLst/>
                            <a:gdLst>
                              <a:gd name="T0" fmla="*/ 23 w 178"/>
                              <a:gd name="T1" fmla="*/ 114 h 114"/>
                              <a:gd name="T2" fmla="*/ 11 w 178"/>
                              <a:gd name="T3" fmla="*/ 108 h 114"/>
                              <a:gd name="T4" fmla="*/ 0 w 178"/>
                              <a:gd name="T5" fmla="*/ 79 h 114"/>
                              <a:gd name="T6" fmla="*/ 11 w 178"/>
                              <a:gd name="T7" fmla="*/ 51 h 114"/>
                              <a:gd name="T8" fmla="*/ 27 w 178"/>
                              <a:gd name="T9" fmla="*/ 39 h 114"/>
                              <a:gd name="T10" fmla="*/ 56 w 178"/>
                              <a:gd name="T11" fmla="*/ 42 h 114"/>
                              <a:gd name="T12" fmla="*/ 76 w 178"/>
                              <a:gd name="T13" fmla="*/ 35 h 114"/>
                              <a:gd name="T14" fmla="*/ 90 w 178"/>
                              <a:gd name="T15" fmla="*/ 13 h 114"/>
                              <a:gd name="T16" fmla="*/ 111 w 178"/>
                              <a:gd name="T17" fmla="*/ 4 h 114"/>
                              <a:gd name="T18" fmla="*/ 146 w 178"/>
                              <a:gd name="T19" fmla="*/ 9 h 114"/>
                              <a:gd name="T20" fmla="*/ 171 w 178"/>
                              <a:gd name="T21" fmla="*/ 0 h 114"/>
                              <a:gd name="T22" fmla="*/ 178 w 178"/>
                              <a:gd name="T23" fmla="*/ 17 h 114"/>
                              <a:gd name="T24" fmla="*/ 171 w 178"/>
                              <a:gd name="T25" fmla="*/ 33 h 114"/>
                              <a:gd name="T26" fmla="*/ 140 w 178"/>
                              <a:gd name="T27" fmla="*/ 42 h 114"/>
                              <a:gd name="T28" fmla="*/ 120 w 178"/>
                              <a:gd name="T29" fmla="*/ 40 h 114"/>
                              <a:gd name="T30" fmla="*/ 108 w 178"/>
                              <a:gd name="T31" fmla="*/ 57 h 114"/>
                              <a:gd name="T32" fmla="*/ 97 w 178"/>
                              <a:gd name="T33" fmla="*/ 79 h 114"/>
                              <a:gd name="T34" fmla="*/ 72 w 178"/>
                              <a:gd name="T35" fmla="*/ 81 h 114"/>
                              <a:gd name="T36" fmla="*/ 59 w 178"/>
                              <a:gd name="T37" fmla="*/ 79 h 114"/>
                              <a:gd name="T38" fmla="*/ 47 w 178"/>
                              <a:gd name="T39" fmla="*/ 88 h 114"/>
                              <a:gd name="T40" fmla="*/ 41 w 178"/>
                              <a:gd name="T41" fmla="*/ 99 h 114"/>
                              <a:gd name="T42" fmla="*/ 23 w 178"/>
                              <a:gd name="T43" fmla="*/ 114 h 11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78"/>
                              <a:gd name="T67" fmla="*/ 0 h 114"/>
                              <a:gd name="T68" fmla="*/ 178 w 178"/>
                              <a:gd name="T69" fmla="*/ 114 h 11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78" h="114">
                                <a:moveTo>
                                  <a:pt x="23" y="114"/>
                                </a:moveTo>
                                <a:lnTo>
                                  <a:pt x="11" y="108"/>
                                </a:lnTo>
                                <a:lnTo>
                                  <a:pt x="0" y="79"/>
                                </a:lnTo>
                                <a:lnTo>
                                  <a:pt x="11" y="51"/>
                                </a:lnTo>
                                <a:lnTo>
                                  <a:pt x="27" y="39"/>
                                </a:lnTo>
                                <a:lnTo>
                                  <a:pt x="56" y="42"/>
                                </a:lnTo>
                                <a:lnTo>
                                  <a:pt x="76" y="35"/>
                                </a:lnTo>
                                <a:lnTo>
                                  <a:pt x="90" y="13"/>
                                </a:lnTo>
                                <a:lnTo>
                                  <a:pt x="111" y="4"/>
                                </a:lnTo>
                                <a:lnTo>
                                  <a:pt x="146" y="9"/>
                                </a:lnTo>
                                <a:lnTo>
                                  <a:pt x="171" y="0"/>
                                </a:lnTo>
                                <a:lnTo>
                                  <a:pt x="178" y="17"/>
                                </a:lnTo>
                                <a:lnTo>
                                  <a:pt x="171" y="33"/>
                                </a:lnTo>
                                <a:lnTo>
                                  <a:pt x="140" y="42"/>
                                </a:lnTo>
                                <a:lnTo>
                                  <a:pt x="120" y="40"/>
                                </a:lnTo>
                                <a:lnTo>
                                  <a:pt x="108" y="57"/>
                                </a:lnTo>
                                <a:lnTo>
                                  <a:pt x="97" y="79"/>
                                </a:lnTo>
                                <a:lnTo>
                                  <a:pt x="72" y="81"/>
                                </a:lnTo>
                                <a:lnTo>
                                  <a:pt x="59" y="79"/>
                                </a:lnTo>
                                <a:lnTo>
                                  <a:pt x="47" y="88"/>
                                </a:lnTo>
                                <a:lnTo>
                                  <a:pt x="41" y="99"/>
                                </a:lnTo>
                                <a:lnTo>
                                  <a:pt x="23" y="114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62" name="Freeform 19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630" y="1154"/>
                            <a:ext cx="161" cy="138"/>
                          </a:xfrm>
                          <a:custGeom>
                            <a:avLst/>
                            <a:gdLst>
                              <a:gd name="T0" fmla="*/ 31 w 161"/>
                              <a:gd name="T1" fmla="*/ 138 h 138"/>
                              <a:gd name="T2" fmla="*/ 16 w 161"/>
                              <a:gd name="T3" fmla="*/ 133 h 138"/>
                              <a:gd name="T4" fmla="*/ 0 w 161"/>
                              <a:gd name="T5" fmla="*/ 109 h 138"/>
                              <a:gd name="T6" fmla="*/ 5 w 161"/>
                              <a:gd name="T7" fmla="*/ 78 h 138"/>
                              <a:gd name="T8" fmla="*/ 16 w 161"/>
                              <a:gd name="T9" fmla="*/ 65 h 138"/>
                              <a:gd name="T10" fmla="*/ 43 w 161"/>
                              <a:gd name="T11" fmla="*/ 62 h 138"/>
                              <a:gd name="T12" fmla="*/ 65 w 161"/>
                              <a:gd name="T13" fmla="*/ 51 h 138"/>
                              <a:gd name="T14" fmla="*/ 72 w 161"/>
                              <a:gd name="T15" fmla="*/ 25 h 138"/>
                              <a:gd name="T16" fmla="*/ 92 w 161"/>
                              <a:gd name="T17" fmla="*/ 15 h 138"/>
                              <a:gd name="T18" fmla="*/ 127 w 161"/>
                              <a:gd name="T19" fmla="*/ 13 h 138"/>
                              <a:gd name="T20" fmla="*/ 148 w 161"/>
                              <a:gd name="T21" fmla="*/ 0 h 138"/>
                              <a:gd name="T22" fmla="*/ 161 w 161"/>
                              <a:gd name="T23" fmla="*/ 13 h 138"/>
                              <a:gd name="T24" fmla="*/ 156 w 161"/>
                              <a:gd name="T25" fmla="*/ 25 h 138"/>
                              <a:gd name="T26" fmla="*/ 128 w 161"/>
                              <a:gd name="T27" fmla="*/ 44 h 138"/>
                              <a:gd name="T28" fmla="*/ 107 w 161"/>
                              <a:gd name="T29" fmla="*/ 49 h 138"/>
                              <a:gd name="T30" fmla="*/ 99 w 161"/>
                              <a:gd name="T31" fmla="*/ 65 h 138"/>
                              <a:gd name="T32" fmla="*/ 94 w 161"/>
                              <a:gd name="T33" fmla="*/ 91 h 138"/>
                              <a:gd name="T34" fmla="*/ 69 w 161"/>
                              <a:gd name="T35" fmla="*/ 98 h 138"/>
                              <a:gd name="T36" fmla="*/ 54 w 161"/>
                              <a:gd name="T37" fmla="*/ 94 h 138"/>
                              <a:gd name="T38" fmla="*/ 45 w 161"/>
                              <a:gd name="T39" fmla="*/ 105 h 138"/>
                              <a:gd name="T40" fmla="*/ 40 w 161"/>
                              <a:gd name="T41" fmla="*/ 123 h 138"/>
                              <a:gd name="T42" fmla="*/ 31 w 161"/>
                              <a:gd name="T43" fmla="*/ 138 h 138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61"/>
                              <a:gd name="T67" fmla="*/ 0 h 138"/>
                              <a:gd name="T68" fmla="*/ 161 w 161"/>
                              <a:gd name="T69" fmla="*/ 138 h 138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61" h="138">
                                <a:moveTo>
                                  <a:pt x="31" y="138"/>
                                </a:moveTo>
                                <a:lnTo>
                                  <a:pt x="16" y="133"/>
                                </a:lnTo>
                                <a:lnTo>
                                  <a:pt x="0" y="109"/>
                                </a:lnTo>
                                <a:lnTo>
                                  <a:pt x="5" y="78"/>
                                </a:lnTo>
                                <a:lnTo>
                                  <a:pt x="16" y="65"/>
                                </a:lnTo>
                                <a:lnTo>
                                  <a:pt x="43" y="62"/>
                                </a:lnTo>
                                <a:lnTo>
                                  <a:pt x="65" y="51"/>
                                </a:lnTo>
                                <a:lnTo>
                                  <a:pt x="72" y="25"/>
                                </a:lnTo>
                                <a:lnTo>
                                  <a:pt x="92" y="15"/>
                                </a:lnTo>
                                <a:lnTo>
                                  <a:pt x="127" y="13"/>
                                </a:lnTo>
                                <a:lnTo>
                                  <a:pt x="148" y="0"/>
                                </a:lnTo>
                                <a:lnTo>
                                  <a:pt x="161" y="13"/>
                                </a:lnTo>
                                <a:lnTo>
                                  <a:pt x="156" y="25"/>
                                </a:lnTo>
                                <a:lnTo>
                                  <a:pt x="128" y="44"/>
                                </a:lnTo>
                                <a:lnTo>
                                  <a:pt x="107" y="49"/>
                                </a:lnTo>
                                <a:lnTo>
                                  <a:pt x="99" y="65"/>
                                </a:lnTo>
                                <a:lnTo>
                                  <a:pt x="94" y="91"/>
                                </a:lnTo>
                                <a:lnTo>
                                  <a:pt x="69" y="98"/>
                                </a:lnTo>
                                <a:lnTo>
                                  <a:pt x="54" y="94"/>
                                </a:lnTo>
                                <a:lnTo>
                                  <a:pt x="45" y="105"/>
                                </a:lnTo>
                                <a:lnTo>
                                  <a:pt x="40" y="123"/>
                                </a:lnTo>
                                <a:lnTo>
                                  <a:pt x="31" y="13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  <p:sp>
                        <p:nvSpPr>
                          <p:cNvPr id="463" name="Freeform 2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1590" y="1104"/>
                            <a:ext cx="123" cy="174"/>
                          </a:xfrm>
                          <a:custGeom>
                            <a:avLst/>
                            <a:gdLst>
                              <a:gd name="T0" fmla="*/ 48 w 123"/>
                              <a:gd name="T1" fmla="*/ 172 h 174"/>
                              <a:gd name="T2" fmla="*/ 31 w 123"/>
                              <a:gd name="T3" fmla="*/ 174 h 174"/>
                              <a:gd name="T4" fmla="*/ 9 w 123"/>
                              <a:gd name="T5" fmla="*/ 158 h 174"/>
                              <a:gd name="T6" fmla="*/ 0 w 123"/>
                              <a:gd name="T7" fmla="*/ 131 h 174"/>
                              <a:gd name="T8" fmla="*/ 4 w 123"/>
                              <a:gd name="T9" fmla="*/ 113 h 174"/>
                              <a:gd name="T10" fmla="*/ 29 w 123"/>
                              <a:gd name="T11" fmla="*/ 97 h 174"/>
                              <a:gd name="T12" fmla="*/ 46 w 123"/>
                              <a:gd name="T13" fmla="*/ 79 h 174"/>
                              <a:gd name="T14" fmla="*/ 46 w 123"/>
                              <a:gd name="T15" fmla="*/ 52 h 174"/>
                              <a:gd name="T16" fmla="*/ 59 w 123"/>
                              <a:gd name="T17" fmla="*/ 39 h 174"/>
                              <a:gd name="T18" fmla="*/ 90 w 123"/>
                              <a:gd name="T19" fmla="*/ 22 h 174"/>
                              <a:gd name="T20" fmla="*/ 106 w 123"/>
                              <a:gd name="T21" fmla="*/ 0 h 174"/>
                              <a:gd name="T22" fmla="*/ 121 w 123"/>
                              <a:gd name="T23" fmla="*/ 7 h 174"/>
                              <a:gd name="T24" fmla="*/ 123 w 123"/>
                              <a:gd name="T25" fmla="*/ 22 h 174"/>
                              <a:gd name="T26" fmla="*/ 105 w 123"/>
                              <a:gd name="T27" fmla="*/ 47 h 174"/>
                              <a:gd name="T28" fmla="*/ 84 w 123"/>
                              <a:gd name="T29" fmla="*/ 61 h 174"/>
                              <a:gd name="T30" fmla="*/ 86 w 123"/>
                              <a:gd name="T31" fmla="*/ 81 h 174"/>
                              <a:gd name="T32" fmla="*/ 90 w 123"/>
                              <a:gd name="T33" fmla="*/ 104 h 174"/>
                              <a:gd name="T34" fmla="*/ 68 w 123"/>
                              <a:gd name="T35" fmla="*/ 118 h 174"/>
                              <a:gd name="T36" fmla="*/ 59 w 123"/>
                              <a:gd name="T37" fmla="*/ 124 h 174"/>
                              <a:gd name="T38" fmla="*/ 51 w 123"/>
                              <a:gd name="T39" fmla="*/ 138 h 174"/>
                              <a:gd name="T40" fmla="*/ 50 w 123"/>
                              <a:gd name="T41" fmla="*/ 152 h 174"/>
                              <a:gd name="T42" fmla="*/ 48 w 123"/>
                              <a:gd name="T43" fmla="*/ 172 h 174"/>
                              <a:gd name="T44" fmla="*/ 0 60000 65536"/>
                              <a:gd name="T45" fmla="*/ 0 60000 65536"/>
                              <a:gd name="T46" fmla="*/ 0 60000 65536"/>
                              <a:gd name="T47" fmla="*/ 0 60000 65536"/>
                              <a:gd name="T48" fmla="*/ 0 60000 65536"/>
                              <a:gd name="T49" fmla="*/ 0 60000 65536"/>
                              <a:gd name="T50" fmla="*/ 0 60000 65536"/>
                              <a:gd name="T51" fmla="*/ 0 60000 65536"/>
                              <a:gd name="T52" fmla="*/ 0 60000 65536"/>
                              <a:gd name="T53" fmla="*/ 0 60000 65536"/>
                              <a:gd name="T54" fmla="*/ 0 60000 65536"/>
                              <a:gd name="T55" fmla="*/ 0 60000 65536"/>
                              <a:gd name="T56" fmla="*/ 0 60000 65536"/>
                              <a:gd name="T57" fmla="*/ 0 60000 65536"/>
                              <a:gd name="T58" fmla="*/ 0 60000 65536"/>
                              <a:gd name="T59" fmla="*/ 0 60000 65536"/>
                              <a:gd name="T60" fmla="*/ 0 60000 65536"/>
                              <a:gd name="T61" fmla="*/ 0 60000 65536"/>
                              <a:gd name="T62" fmla="*/ 0 60000 65536"/>
                              <a:gd name="T63" fmla="*/ 0 60000 65536"/>
                              <a:gd name="T64" fmla="*/ 0 60000 65536"/>
                              <a:gd name="T65" fmla="*/ 0 60000 65536"/>
                              <a:gd name="T66" fmla="*/ 0 w 123"/>
                              <a:gd name="T67" fmla="*/ 0 h 174"/>
                              <a:gd name="T68" fmla="*/ 123 w 123"/>
                              <a:gd name="T69" fmla="*/ 174 h 174"/>
                            </a:gdLst>
                            <a:ahLst/>
                            <a:cxnLst>
                              <a:cxn ang="T44">
                                <a:pos x="T0" y="T1"/>
                              </a:cxn>
                              <a:cxn ang="T45">
                                <a:pos x="T2" y="T3"/>
                              </a:cxn>
                              <a:cxn ang="T46">
                                <a:pos x="T4" y="T5"/>
                              </a:cxn>
                              <a:cxn ang="T47">
                                <a:pos x="T6" y="T7"/>
                              </a:cxn>
                              <a:cxn ang="T48">
                                <a:pos x="T8" y="T9"/>
                              </a:cxn>
                              <a:cxn ang="T49">
                                <a:pos x="T10" y="T11"/>
                              </a:cxn>
                              <a:cxn ang="T50">
                                <a:pos x="T12" y="T13"/>
                              </a:cxn>
                              <a:cxn ang="T51">
                                <a:pos x="T14" y="T15"/>
                              </a:cxn>
                              <a:cxn ang="T52">
                                <a:pos x="T16" y="T17"/>
                              </a:cxn>
                              <a:cxn ang="T53">
                                <a:pos x="T18" y="T19"/>
                              </a:cxn>
                              <a:cxn ang="T54">
                                <a:pos x="T20" y="T21"/>
                              </a:cxn>
                              <a:cxn ang="T55">
                                <a:pos x="T22" y="T23"/>
                              </a:cxn>
                              <a:cxn ang="T56">
                                <a:pos x="T24" y="T25"/>
                              </a:cxn>
                              <a:cxn ang="T57">
                                <a:pos x="T26" y="T27"/>
                              </a:cxn>
                              <a:cxn ang="T58">
                                <a:pos x="T28" y="T29"/>
                              </a:cxn>
                              <a:cxn ang="T59">
                                <a:pos x="T30" y="T31"/>
                              </a:cxn>
                              <a:cxn ang="T60">
                                <a:pos x="T32" y="T33"/>
                              </a:cxn>
                              <a:cxn ang="T61">
                                <a:pos x="T34" y="T35"/>
                              </a:cxn>
                              <a:cxn ang="T62">
                                <a:pos x="T36" y="T37"/>
                              </a:cxn>
                              <a:cxn ang="T63">
                                <a:pos x="T38" y="T39"/>
                              </a:cxn>
                              <a:cxn ang="T64">
                                <a:pos x="T40" y="T41"/>
                              </a:cxn>
                              <a:cxn ang="T65">
                                <a:pos x="T42" y="T43"/>
                              </a:cxn>
                            </a:cxnLst>
                            <a:rect l="T66" t="T67" r="T68" b="T69"/>
                            <a:pathLst>
                              <a:path w="123" h="174">
                                <a:moveTo>
                                  <a:pt x="48" y="172"/>
                                </a:moveTo>
                                <a:lnTo>
                                  <a:pt x="31" y="174"/>
                                </a:lnTo>
                                <a:lnTo>
                                  <a:pt x="9" y="158"/>
                                </a:lnTo>
                                <a:lnTo>
                                  <a:pt x="0" y="131"/>
                                </a:lnTo>
                                <a:lnTo>
                                  <a:pt x="4" y="113"/>
                                </a:lnTo>
                                <a:lnTo>
                                  <a:pt x="29" y="97"/>
                                </a:lnTo>
                                <a:lnTo>
                                  <a:pt x="46" y="79"/>
                                </a:lnTo>
                                <a:lnTo>
                                  <a:pt x="46" y="52"/>
                                </a:lnTo>
                                <a:lnTo>
                                  <a:pt x="59" y="39"/>
                                </a:lnTo>
                                <a:lnTo>
                                  <a:pt x="90" y="22"/>
                                </a:lnTo>
                                <a:lnTo>
                                  <a:pt x="106" y="0"/>
                                </a:lnTo>
                                <a:lnTo>
                                  <a:pt x="121" y="7"/>
                                </a:lnTo>
                                <a:lnTo>
                                  <a:pt x="123" y="22"/>
                                </a:lnTo>
                                <a:lnTo>
                                  <a:pt x="105" y="47"/>
                                </a:lnTo>
                                <a:lnTo>
                                  <a:pt x="84" y="61"/>
                                </a:lnTo>
                                <a:lnTo>
                                  <a:pt x="86" y="81"/>
                                </a:lnTo>
                                <a:lnTo>
                                  <a:pt x="90" y="104"/>
                                </a:lnTo>
                                <a:lnTo>
                                  <a:pt x="68" y="118"/>
                                </a:lnTo>
                                <a:lnTo>
                                  <a:pt x="59" y="124"/>
                                </a:lnTo>
                                <a:lnTo>
                                  <a:pt x="51" y="138"/>
                                </a:lnTo>
                                <a:lnTo>
                                  <a:pt x="50" y="152"/>
                                </a:lnTo>
                                <a:lnTo>
                                  <a:pt x="48" y="17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chemeClr val="accent2"/>
                          </a:solidFill>
                          <a:ln>
                            <a:noFill/>
                          </a:ln>
                          <a:extLs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round/>
                                <a:headEnd/>
                                <a:tailEnd/>
                              </a14:hiddenLine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en-US"/>
                          </a:p>
                        </p:txBody>
                      </p:sp>
                    </p:grpSp>
                  </p:grpSp>
                  <p:grpSp>
                    <p:nvGrpSpPr>
                      <p:cNvPr id="447" name="Group 21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1038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51" name="Oval 22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wrap="none" lIns="274320" rIns="274320" anchor="ctr">
                          <a:spAutoFit/>
                        </a:bodyPr>
                        <a:lstStyle>
                          <a:lvl1pPr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algn="ctr" eaLnBrk="1" hangingPunct="1">
                            <a:spcBef>
                              <a:spcPct val="0"/>
                            </a:spcBef>
                            <a:buFontTx/>
                            <a:buNone/>
                          </a:pPr>
                          <a:endParaRPr lang="en-CA" altLang="en-US" sz="2800"/>
                        </a:p>
                      </p:txBody>
                    </p:sp>
                    <p:sp>
                      <p:nvSpPr>
                        <p:cNvPr id="452" name="Oval 23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wrap="none" lIns="274320" rIns="274320" anchor="ctr">
                          <a:spAutoFit/>
                        </a:bodyPr>
                        <a:lstStyle>
                          <a:lvl1pPr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algn="ctr" eaLnBrk="1" hangingPunct="1">
                            <a:spcBef>
                              <a:spcPct val="0"/>
                            </a:spcBef>
                            <a:buFontTx/>
                            <a:buNone/>
                          </a:pPr>
                          <a:endParaRPr lang="en-CA" altLang="en-US" sz="2800"/>
                        </a:p>
                      </p:txBody>
                    </p:sp>
                  </p:grpSp>
                  <p:grpSp>
                    <p:nvGrpSpPr>
                      <p:cNvPr id="448" name="Group 24"/>
                      <p:cNvGrpSpPr>
                        <a:grpSpLocks/>
                      </p:cNvGrpSpPr>
                      <p:nvPr/>
                    </p:nvGrpSpPr>
                    <p:grpSpPr bwMode="auto">
                      <a:xfrm rot="4286940" flipH="1">
                        <a:off x="962" y="766"/>
                        <a:ext cx="141" cy="50"/>
                        <a:chOff x="4032" y="2817"/>
                        <a:chExt cx="417" cy="635"/>
                      </a:xfrm>
                    </p:grpSpPr>
                    <p:sp>
                      <p:nvSpPr>
                        <p:cNvPr id="449" name="Oval 2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32" y="2817"/>
                          <a:ext cx="417" cy="635"/>
                        </a:xfrm>
                        <a:prstGeom prst="ellipse">
                          <a:avLst/>
                        </a:prstGeom>
                        <a:solidFill>
                          <a:schemeClr val="tx2"/>
                        </a:solidFill>
                        <a:ln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:ln>
                      </p:spPr>
                      <p:txBody>
                        <a:bodyPr wrap="none" lIns="274320" rIns="274320" anchor="ctr">
                          <a:spAutoFit/>
                        </a:bodyPr>
                        <a:lstStyle>
                          <a:lvl1pPr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algn="ctr" eaLnBrk="1" hangingPunct="1">
                            <a:spcBef>
                              <a:spcPct val="0"/>
                            </a:spcBef>
                            <a:buFontTx/>
                            <a:buNone/>
                          </a:pPr>
                          <a:endParaRPr lang="en-CA" altLang="en-US" sz="2800"/>
                        </a:p>
                      </p:txBody>
                    </p:sp>
                    <p:sp>
                      <p:nvSpPr>
                        <p:cNvPr id="450" name="Oval 26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4080" y="2928"/>
                          <a:ext cx="240" cy="240"/>
                        </a:xfrm>
                        <a:prstGeom prst="ellipse">
                          <a:avLst/>
                        </a:prstGeom>
                        <a:solidFill>
                          <a:schemeClr val="bg2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w="12700" cap="sq">
                              <a:solidFill>
                                <a:srgbClr val="000000"/>
                              </a:solidFill>
                              <a:round/>
                              <a:headEnd type="none" w="sm" len="sm"/>
                              <a:tailEnd type="none" w="sm" len="sm"/>
                            </a14:hiddenLine>
                          </a:ext>
                        </a:extLst>
                      </p:spPr>
                      <p:txBody>
                        <a:bodyPr wrap="none" lIns="274320" rIns="274320" anchor="ctr">
                          <a:spAutoFit/>
                        </a:bodyPr>
                        <a:lstStyle>
                          <a:lvl1pPr eaLnBrk="0" hangingPunct="0">
                            <a:spcBef>
                              <a:spcPct val="20000"/>
                            </a:spcBef>
                            <a:buChar char="•"/>
                            <a:defRPr sz="32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1pPr>
                          <a:lvl2pPr marL="742950" indent="-285750" eaLnBrk="0" hangingPunct="0">
                            <a:buChar char="–"/>
                            <a:defRPr sz="28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2pPr>
                          <a:lvl3pPr marL="1143000" indent="-228600" eaLnBrk="0" hangingPunct="0">
                            <a:spcBef>
                              <a:spcPct val="20000"/>
                            </a:spcBef>
                            <a:buChar char="•"/>
                            <a:defRPr sz="24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3pPr>
                          <a:lvl4pPr marL="1600200" indent="-228600" eaLnBrk="0" hangingPunct="0">
                            <a:spcBef>
                              <a:spcPct val="20000"/>
                            </a:spcBef>
                            <a:buChar char="–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4pPr>
                          <a:lvl5pPr marL="2057400" indent="-228600" eaLnBrk="0" hangingPunct="0">
                            <a:spcBef>
                              <a:spcPct val="20000"/>
                            </a:spcBef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5pPr>
                          <a:lvl6pPr marL="25146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6pPr>
                          <a:lvl7pPr marL="29718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7pPr>
                          <a:lvl8pPr marL="34290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8pPr>
                          <a:lvl9pPr marL="3886200" indent="-228600" eaLnBrk="0" fontAlgn="base" hangingPunct="0">
                            <a:spcBef>
                              <a:spcPct val="20000"/>
                            </a:spcBef>
                            <a:spcAft>
                              <a:spcPct val="0"/>
                            </a:spcAft>
                            <a:buChar char="»"/>
                            <a:defRPr sz="2000">
                              <a:solidFill>
                                <a:schemeClr val="tx1"/>
                              </a:solidFill>
                              <a:latin typeface="Times New Roman" pitchFamily="18" charset="0"/>
                            </a:defRPr>
                          </a:lvl9pPr>
                        </a:lstStyle>
                        <a:p>
                          <a:pPr algn="ctr" eaLnBrk="1" hangingPunct="1">
                            <a:spcBef>
                              <a:spcPct val="0"/>
                            </a:spcBef>
                            <a:buFontTx/>
                            <a:buNone/>
                          </a:pPr>
                          <a:endParaRPr lang="en-CA" altLang="en-US" sz="2800"/>
                        </a:p>
                      </p:txBody>
                    </p:sp>
                  </p:grpSp>
                </p:grpSp>
                <p:sp>
                  <p:nvSpPr>
                    <p:cNvPr id="445" name="Oval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98" y="1008"/>
                      <a:ext cx="198" cy="74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lIns="274320" rIns="274320" anchor="ctr"/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>
                        <a:spcBef>
                          <a:spcPct val="0"/>
                        </a:spcBef>
                        <a:buFontTx/>
                        <a:buNone/>
                      </a:pPr>
                      <a:endParaRPr lang="en-CA" altLang="en-US" sz="2400" i="0"/>
                    </a:p>
                  </p:txBody>
                </p:sp>
              </p:grpSp>
              <p:sp>
                <p:nvSpPr>
                  <p:cNvPr id="442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1153" y="2448"/>
                    <a:ext cx="446" cy="375"/>
                  </a:xfrm>
                  <a:custGeom>
                    <a:avLst/>
                    <a:gdLst>
                      <a:gd name="T0" fmla="*/ 194 w 446"/>
                      <a:gd name="T1" fmla="*/ 93 h 375"/>
                      <a:gd name="T2" fmla="*/ 183 w 446"/>
                      <a:gd name="T3" fmla="*/ 57 h 375"/>
                      <a:gd name="T4" fmla="*/ 164 w 446"/>
                      <a:gd name="T5" fmla="*/ 22 h 375"/>
                      <a:gd name="T6" fmla="*/ 131 w 446"/>
                      <a:gd name="T7" fmla="*/ 0 h 375"/>
                      <a:gd name="T8" fmla="*/ 93 w 446"/>
                      <a:gd name="T9" fmla="*/ 0 h 375"/>
                      <a:gd name="T10" fmla="*/ 54 w 446"/>
                      <a:gd name="T11" fmla="*/ 13 h 375"/>
                      <a:gd name="T12" fmla="*/ 2 w 446"/>
                      <a:gd name="T13" fmla="*/ 57 h 375"/>
                      <a:gd name="T14" fmla="*/ 0 w 446"/>
                      <a:gd name="T15" fmla="*/ 79 h 375"/>
                      <a:gd name="T16" fmla="*/ 16 w 446"/>
                      <a:gd name="T17" fmla="*/ 115 h 375"/>
                      <a:gd name="T18" fmla="*/ 68 w 446"/>
                      <a:gd name="T19" fmla="*/ 159 h 375"/>
                      <a:gd name="T20" fmla="*/ 68 w 446"/>
                      <a:gd name="T21" fmla="*/ 177 h 375"/>
                      <a:gd name="T22" fmla="*/ 46 w 446"/>
                      <a:gd name="T23" fmla="*/ 203 h 375"/>
                      <a:gd name="T24" fmla="*/ 49 w 446"/>
                      <a:gd name="T25" fmla="*/ 225 h 375"/>
                      <a:gd name="T26" fmla="*/ 63 w 446"/>
                      <a:gd name="T27" fmla="*/ 234 h 375"/>
                      <a:gd name="T28" fmla="*/ 80 w 446"/>
                      <a:gd name="T29" fmla="*/ 243 h 375"/>
                      <a:gd name="T30" fmla="*/ 80 w 446"/>
                      <a:gd name="T31" fmla="*/ 265 h 375"/>
                      <a:gd name="T32" fmla="*/ 52 w 446"/>
                      <a:gd name="T33" fmla="*/ 305 h 375"/>
                      <a:gd name="T34" fmla="*/ 54 w 446"/>
                      <a:gd name="T35" fmla="*/ 322 h 375"/>
                      <a:gd name="T36" fmla="*/ 82 w 446"/>
                      <a:gd name="T37" fmla="*/ 344 h 375"/>
                      <a:gd name="T38" fmla="*/ 123 w 446"/>
                      <a:gd name="T39" fmla="*/ 327 h 375"/>
                      <a:gd name="T40" fmla="*/ 142 w 446"/>
                      <a:gd name="T41" fmla="*/ 331 h 375"/>
                      <a:gd name="T42" fmla="*/ 189 w 446"/>
                      <a:gd name="T43" fmla="*/ 340 h 375"/>
                      <a:gd name="T44" fmla="*/ 232 w 446"/>
                      <a:gd name="T45" fmla="*/ 366 h 375"/>
                      <a:gd name="T46" fmla="*/ 259 w 446"/>
                      <a:gd name="T47" fmla="*/ 375 h 375"/>
                      <a:gd name="T48" fmla="*/ 355 w 446"/>
                      <a:gd name="T49" fmla="*/ 356 h 375"/>
                      <a:gd name="T50" fmla="*/ 446 w 446"/>
                      <a:gd name="T51" fmla="*/ 273 h 375"/>
                      <a:gd name="T52" fmla="*/ 408 w 446"/>
                      <a:gd name="T53" fmla="*/ 349 h 375"/>
                      <a:gd name="T54" fmla="*/ 325 w 446"/>
                      <a:gd name="T55" fmla="*/ 364 h 375"/>
                      <a:gd name="T56" fmla="*/ 431 w 446"/>
                      <a:gd name="T57" fmla="*/ 303 h 375"/>
                      <a:gd name="T58" fmla="*/ 393 w 446"/>
                      <a:gd name="T59" fmla="*/ 273 h 375"/>
                      <a:gd name="T60" fmla="*/ 281 w 446"/>
                      <a:gd name="T61" fmla="*/ 260 h 375"/>
                      <a:gd name="T62" fmla="*/ 197 w 446"/>
                      <a:gd name="T63" fmla="*/ 247 h 375"/>
                      <a:gd name="T64" fmla="*/ 153 w 446"/>
                      <a:gd name="T65" fmla="*/ 238 h 375"/>
                      <a:gd name="T66" fmla="*/ 161 w 446"/>
                      <a:gd name="T67" fmla="*/ 221 h 375"/>
                      <a:gd name="T68" fmla="*/ 186 w 446"/>
                      <a:gd name="T69" fmla="*/ 199 h 375"/>
                      <a:gd name="T70" fmla="*/ 180 w 446"/>
                      <a:gd name="T71" fmla="*/ 172 h 375"/>
                      <a:gd name="T72" fmla="*/ 156 w 446"/>
                      <a:gd name="T73" fmla="*/ 146 h 375"/>
                      <a:gd name="T74" fmla="*/ 156 w 446"/>
                      <a:gd name="T75" fmla="*/ 124 h 375"/>
                      <a:gd name="T76" fmla="*/ 169 w 446"/>
                      <a:gd name="T77" fmla="*/ 75 h 375"/>
                      <a:gd name="T78" fmla="*/ 147 w 446"/>
                      <a:gd name="T79" fmla="*/ 167 h 375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46"/>
                      <a:gd name="T121" fmla="*/ 0 h 375"/>
                      <a:gd name="T122" fmla="*/ 446 w 446"/>
                      <a:gd name="T123" fmla="*/ 375 h 375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46" h="375">
                        <a:moveTo>
                          <a:pt x="194" y="93"/>
                        </a:moveTo>
                        <a:lnTo>
                          <a:pt x="183" y="57"/>
                        </a:lnTo>
                        <a:lnTo>
                          <a:pt x="164" y="22"/>
                        </a:lnTo>
                        <a:lnTo>
                          <a:pt x="131" y="0"/>
                        </a:lnTo>
                        <a:lnTo>
                          <a:pt x="93" y="0"/>
                        </a:lnTo>
                        <a:lnTo>
                          <a:pt x="54" y="13"/>
                        </a:lnTo>
                        <a:lnTo>
                          <a:pt x="2" y="57"/>
                        </a:lnTo>
                        <a:lnTo>
                          <a:pt x="0" y="79"/>
                        </a:lnTo>
                        <a:lnTo>
                          <a:pt x="16" y="115"/>
                        </a:lnTo>
                        <a:lnTo>
                          <a:pt x="68" y="159"/>
                        </a:lnTo>
                        <a:lnTo>
                          <a:pt x="68" y="177"/>
                        </a:lnTo>
                        <a:lnTo>
                          <a:pt x="46" y="203"/>
                        </a:lnTo>
                        <a:lnTo>
                          <a:pt x="49" y="225"/>
                        </a:lnTo>
                        <a:lnTo>
                          <a:pt x="63" y="234"/>
                        </a:lnTo>
                        <a:lnTo>
                          <a:pt x="80" y="243"/>
                        </a:lnTo>
                        <a:lnTo>
                          <a:pt x="80" y="265"/>
                        </a:lnTo>
                        <a:lnTo>
                          <a:pt x="52" y="305"/>
                        </a:lnTo>
                        <a:lnTo>
                          <a:pt x="54" y="322"/>
                        </a:lnTo>
                        <a:lnTo>
                          <a:pt x="82" y="344"/>
                        </a:lnTo>
                        <a:lnTo>
                          <a:pt x="123" y="327"/>
                        </a:lnTo>
                        <a:lnTo>
                          <a:pt x="142" y="331"/>
                        </a:lnTo>
                        <a:lnTo>
                          <a:pt x="189" y="340"/>
                        </a:lnTo>
                        <a:lnTo>
                          <a:pt x="232" y="366"/>
                        </a:lnTo>
                        <a:lnTo>
                          <a:pt x="259" y="375"/>
                        </a:lnTo>
                        <a:lnTo>
                          <a:pt x="355" y="356"/>
                        </a:lnTo>
                        <a:lnTo>
                          <a:pt x="446" y="273"/>
                        </a:lnTo>
                        <a:lnTo>
                          <a:pt x="408" y="349"/>
                        </a:lnTo>
                        <a:lnTo>
                          <a:pt x="325" y="364"/>
                        </a:lnTo>
                        <a:lnTo>
                          <a:pt x="431" y="303"/>
                        </a:lnTo>
                        <a:lnTo>
                          <a:pt x="393" y="273"/>
                        </a:lnTo>
                        <a:lnTo>
                          <a:pt x="281" y="260"/>
                        </a:lnTo>
                        <a:lnTo>
                          <a:pt x="197" y="247"/>
                        </a:lnTo>
                        <a:lnTo>
                          <a:pt x="153" y="238"/>
                        </a:lnTo>
                        <a:lnTo>
                          <a:pt x="161" y="221"/>
                        </a:lnTo>
                        <a:lnTo>
                          <a:pt x="186" y="199"/>
                        </a:lnTo>
                        <a:lnTo>
                          <a:pt x="180" y="172"/>
                        </a:lnTo>
                        <a:lnTo>
                          <a:pt x="156" y="146"/>
                        </a:lnTo>
                        <a:lnTo>
                          <a:pt x="156" y="124"/>
                        </a:lnTo>
                        <a:lnTo>
                          <a:pt x="169" y="75"/>
                        </a:lnTo>
                        <a:lnTo>
                          <a:pt x="147" y="167"/>
                        </a:lnTo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43" name="Freeform 29"/>
                  <p:cNvSpPr>
                    <a:spLocks/>
                  </p:cNvSpPr>
                  <p:nvPr/>
                </p:nvSpPr>
                <p:spPr bwMode="auto">
                  <a:xfrm>
                    <a:off x="1440" y="2304"/>
                    <a:ext cx="470" cy="320"/>
                  </a:xfrm>
                  <a:custGeom>
                    <a:avLst/>
                    <a:gdLst>
                      <a:gd name="T0" fmla="*/ 88 w 470"/>
                      <a:gd name="T1" fmla="*/ 0 h 320"/>
                      <a:gd name="T2" fmla="*/ 48 w 470"/>
                      <a:gd name="T3" fmla="*/ 9 h 320"/>
                      <a:gd name="T4" fmla="*/ 13 w 470"/>
                      <a:gd name="T5" fmla="*/ 77 h 320"/>
                      <a:gd name="T6" fmla="*/ 0 w 470"/>
                      <a:gd name="T7" fmla="*/ 133 h 320"/>
                      <a:gd name="T8" fmla="*/ 8 w 470"/>
                      <a:gd name="T9" fmla="*/ 133 h 320"/>
                      <a:gd name="T10" fmla="*/ 19 w 470"/>
                      <a:gd name="T11" fmla="*/ 124 h 320"/>
                      <a:gd name="T12" fmla="*/ 31 w 470"/>
                      <a:gd name="T13" fmla="*/ 133 h 320"/>
                      <a:gd name="T14" fmla="*/ 25 w 470"/>
                      <a:gd name="T15" fmla="*/ 152 h 320"/>
                      <a:gd name="T16" fmla="*/ 17 w 470"/>
                      <a:gd name="T17" fmla="*/ 181 h 320"/>
                      <a:gd name="T18" fmla="*/ 23 w 470"/>
                      <a:gd name="T19" fmla="*/ 206 h 320"/>
                      <a:gd name="T20" fmla="*/ 35 w 470"/>
                      <a:gd name="T21" fmla="*/ 200 h 320"/>
                      <a:gd name="T22" fmla="*/ 40 w 470"/>
                      <a:gd name="T23" fmla="*/ 220 h 320"/>
                      <a:gd name="T24" fmla="*/ 35 w 470"/>
                      <a:gd name="T25" fmla="*/ 253 h 320"/>
                      <a:gd name="T26" fmla="*/ 40 w 470"/>
                      <a:gd name="T27" fmla="*/ 301 h 320"/>
                      <a:gd name="T28" fmla="*/ 48 w 470"/>
                      <a:gd name="T29" fmla="*/ 320 h 320"/>
                      <a:gd name="T30" fmla="*/ 65 w 470"/>
                      <a:gd name="T31" fmla="*/ 320 h 320"/>
                      <a:gd name="T32" fmla="*/ 88 w 470"/>
                      <a:gd name="T33" fmla="*/ 306 h 320"/>
                      <a:gd name="T34" fmla="*/ 103 w 470"/>
                      <a:gd name="T35" fmla="*/ 301 h 320"/>
                      <a:gd name="T36" fmla="*/ 111 w 470"/>
                      <a:gd name="T37" fmla="*/ 291 h 320"/>
                      <a:gd name="T38" fmla="*/ 132 w 470"/>
                      <a:gd name="T39" fmla="*/ 282 h 320"/>
                      <a:gd name="T40" fmla="*/ 178 w 470"/>
                      <a:gd name="T41" fmla="*/ 291 h 320"/>
                      <a:gd name="T42" fmla="*/ 195 w 470"/>
                      <a:gd name="T43" fmla="*/ 301 h 320"/>
                      <a:gd name="T44" fmla="*/ 204 w 470"/>
                      <a:gd name="T45" fmla="*/ 277 h 320"/>
                      <a:gd name="T46" fmla="*/ 394 w 470"/>
                      <a:gd name="T47" fmla="*/ 264 h 320"/>
                      <a:gd name="T48" fmla="*/ 470 w 470"/>
                      <a:gd name="T49" fmla="*/ 219 h 320"/>
                      <a:gd name="T50" fmla="*/ 341 w 470"/>
                      <a:gd name="T51" fmla="*/ 205 h 320"/>
                      <a:gd name="T52" fmla="*/ 265 w 470"/>
                      <a:gd name="T53" fmla="*/ 205 h 320"/>
                      <a:gd name="T54" fmla="*/ 197 w 470"/>
                      <a:gd name="T55" fmla="*/ 205 h 320"/>
                      <a:gd name="T56" fmla="*/ 181 w 470"/>
                      <a:gd name="T57" fmla="*/ 177 h 320"/>
                      <a:gd name="T58" fmla="*/ 135 w 470"/>
                      <a:gd name="T59" fmla="*/ 177 h 320"/>
                      <a:gd name="T60" fmla="*/ 120 w 470"/>
                      <a:gd name="T61" fmla="*/ 172 h 320"/>
                      <a:gd name="T62" fmla="*/ 101 w 470"/>
                      <a:gd name="T63" fmla="*/ 162 h 320"/>
                      <a:gd name="T64" fmla="*/ 94 w 470"/>
                      <a:gd name="T65" fmla="*/ 143 h 320"/>
                      <a:gd name="T66" fmla="*/ 97 w 470"/>
                      <a:gd name="T67" fmla="*/ 124 h 320"/>
                      <a:gd name="T68" fmla="*/ 93 w 470"/>
                      <a:gd name="T69" fmla="*/ 106 h 320"/>
                      <a:gd name="T70" fmla="*/ 84 w 470"/>
                      <a:gd name="T71" fmla="*/ 91 h 320"/>
                      <a:gd name="T72" fmla="*/ 90 w 470"/>
                      <a:gd name="T73" fmla="*/ 67 h 320"/>
                      <a:gd name="T74" fmla="*/ 107 w 470"/>
                      <a:gd name="T75" fmla="*/ 52 h 320"/>
                      <a:gd name="T76" fmla="*/ 105 w 470"/>
                      <a:gd name="T77" fmla="*/ 29 h 320"/>
                      <a:gd name="T78" fmla="*/ 88 w 470"/>
                      <a:gd name="T79" fmla="*/ 0 h 320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w 470"/>
                      <a:gd name="T121" fmla="*/ 0 h 320"/>
                      <a:gd name="T122" fmla="*/ 470 w 470"/>
                      <a:gd name="T123" fmla="*/ 320 h 320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T120" t="T121" r="T122" b="T123"/>
                    <a:pathLst>
                      <a:path w="470" h="320">
                        <a:moveTo>
                          <a:pt x="88" y="0"/>
                        </a:moveTo>
                        <a:lnTo>
                          <a:pt x="48" y="9"/>
                        </a:lnTo>
                        <a:lnTo>
                          <a:pt x="13" y="77"/>
                        </a:lnTo>
                        <a:lnTo>
                          <a:pt x="0" y="133"/>
                        </a:lnTo>
                        <a:lnTo>
                          <a:pt x="8" y="133"/>
                        </a:lnTo>
                        <a:lnTo>
                          <a:pt x="19" y="124"/>
                        </a:lnTo>
                        <a:lnTo>
                          <a:pt x="31" y="133"/>
                        </a:lnTo>
                        <a:lnTo>
                          <a:pt x="25" y="152"/>
                        </a:lnTo>
                        <a:lnTo>
                          <a:pt x="17" y="181"/>
                        </a:lnTo>
                        <a:lnTo>
                          <a:pt x="23" y="206"/>
                        </a:lnTo>
                        <a:lnTo>
                          <a:pt x="35" y="200"/>
                        </a:lnTo>
                        <a:lnTo>
                          <a:pt x="40" y="220"/>
                        </a:lnTo>
                        <a:lnTo>
                          <a:pt x="35" y="253"/>
                        </a:lnTo>
                        <a:lnTo>
                          <a:pt x="40" y="301"/>
                        </a:lnTo>
                        <a:lnTo>
                          <a:pt x="48" y="320"/>
                        </a:lnTo>
                        <a:lnTo>
                          <a:pt x="65" y="320"/>
                        </a:lnTo>
                        <a:lnTo>
                          <a:pt x="88" y="306"/>
                        </a:lnTo>
                        <a:lnTo>
                          <a:pt x="103" y="301"/>
                        </a:lnTo>
                        <a:lnTo>
                          <a:pt x="111" y="291"/>
                        </a:lnTo>
                        <a:lnTo>
                          <a:pt x="132" y="282"/>
                        </a:lnTo>
                        <a:lnTo>
                          <a:pt x="178" y="291"/>
                        </a:lnTo>
                        <a:lnTo>
                          <a:pt x="195" y="301"/>
                        </a:lnTo>
                        <a:lnTo>
                          <a:pt x="204" y="277"/>
                        </a:lnTo>
                        <a:lnTo>
                          <a:pt x="394" y="264"/>
                        </a:lnTo>
                        <a:lnTo>
                          <a:pt x="470" y="219"/>
                        </a:lnTo>
                        <a:lnTo>
                          <a:pt x="341" y="205"/>
                        </a:lnTo>
                        <a:lnTo>
                          <a:pt x="265" y="205"/>
                        </a:lnTo>
                        <a:lnTo>
                          <a:pt x="197" y="205"/>
                        </a:lnTo>
                        <a:lnTo>
                          <a:pt x="181" y="177"/>
                        </a:lnTo>
                        <a:lnTo>
                          <a:pt x="135" y="177"/>
                        </a:lnTo>
                        <a:lnTo>
                          <a:pt x="120" y="172"/>
                        </a:lnTo>
                        <a:lnTo>
                          <a:pt x="101" y="162"/>
                        </a:lnTo>
                        <a:lnTo>
                          <a:pt x="94" y="143"/>
                        </a:lnTo>
                        <a:lnTo>
                          <a:pt x="97" y="124"/>
                        </a:lnTo>
                        <a:lnTo>
                          <a:pt x="93" y="106"/>
                        </a:lnTo>
                        <a:lnTo>
                          <a:pt x="84" y="91"/>
                        </a:lnTo>
                        <a:lnTo>
                          <a:pt x="90" y="67"/>
                        </a:lnTo>
                        <a:lnTo>
                          <a:pt x="107" y="52"/>
                        </a:lnTo>
                        <a:lnTo>
                          <a:pt x="105" y="29"/>
                        </a:lnTo>
                        <a:lnTo>
                          <a:pt x="88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40" name="Text Box 84"/>
                <p:cNvSpPr txBox="1">
                  <a:spLocks noChangeArrowheads="1"/>
                </p:cNvSpPr>
                <p:nvPr/>
              </p:nvSpPr>
              <p:spPr bwMode="auto">
                <a:xfrm>
                  <a:off x="1295400" y="2838450"/>
                  <a:ext cx="3886200" cy="14218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>
                    <a:spcBef>
                      <a:spcPts val="0"/>
                    </a:spcBef>
                    <a:buFontTx/>
                    <a:buNone/>
                  </a:pPr>
                  <a:endParaRPr lang="en-US" altLang="en-US" sz="1200" i="0" dirty="0">
                    <a:solidFill>
                      <a:schemeClr val="accent1"/>
                    </a:solidFill>
                  </a:endParaRPr>
                </a:p>
                <a:p>
                  <a:pPr>
                    <a:spcBef>
                      <a:spcPts val="0"/>
                    </a:spcBef>
                    <a:buFontTx/>
                    <a:buNone/>
                  </a:pPr>
                  <a:r>
                    <a:rPr lang="en-US" altLang="en-US" sz="1200" i="0" dirty="0" smtClean="0">
                      <a:solidFill>
                        <a:schemeClr val="accent1"/>
                      </a:solidFill>
                    </a:rPr>
                    <a:t>Strange(</a:t>
                  </a:r>
                  <a:r>
                    <a:rPr lang="en-US" altLang="en-US" sz="1200" i="0" dirty="0" err="1" smtClean="0">
                      <a:solidFill>
                        <a:schemeClr val="accent1"/>
                      </a:solidFill>
                    </a:rPr>
                    <a:t>x,y</a:t>
                  </a:r>
                  <a:r>
                    <a:rPr lang="en-US" altLang="en-US" sz="1200" i="0" dirty="0" smtClean="0">
                      <a:solidFill>
                        <a:schemeClr val="accent1"/>
                      </a:solidFill>
                    </a:rPr>
                    <a:t>):</a:t>
                  </a:r>
                  <a:endParaRPr lang="en-US" altLang="en-US" sz="1200" i="0" dirty="0">
                    <a:solidFill>
                      <a:schemeClr val="accent1"/>
                    </a:solidFill>
                  </a:endParaRPr>
                </a:p>
                <a:p>
                  <a:pPr>
                    <a:spcBef>
                      <a:spcPts val="0"/>
                    </a:spcBef>
                    <a:buNone/>
                  </a:pPr>
                  <a:endParaRPr lang="en-US" altLang="en-US" sz="1200" i="0" dirty="0" smtClean="0">
                    <a:solidFill>
                      <a:schemeClr val="accent1"/>
                    </a:solidFill>
                  </a:endParaRPr>
                </a:p>
                <a:p>
                  <a:pPr>
                    <a:spcBef>
                      <a:spcPts val="0"/>
                    </a:spcBef>
                    <a:buNone/>
                  </a:pPr>
                  <a:r>
                    <a:rPr lang="en-US" altLang="en-US" sz="1200" i="0" dirty="0" smtClean="0">
                      <a:solidFill>
                        <a:schemeClr val="accent1"/>
                      </a:solidFill>
                    </a:rPr>
                    <a:t>   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x</a:t>
                  </a:r>
                  <a:r>
                    <a:rPr lang="en-US" altLang="en-US" sz="1200" i="0" baseline="-25000" dirty="0">
                      <a:solidFill>
                        <a:schemeClr val="accent1"/>
                      </a:solidFill>
                    </a:rPr>
                    <a:t>1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 =  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  <a:sym typeface="Symbol"/>
                    </a:rPr>
                    <a:t>x/4</a:t>
                  </a:r>
                  <a:r>
                    <a:rPr lang="en-US" altLang="en-US" sz="1200" i="0" dirty="0" smtClean="0">
                      <a:solidFill>
                        <a:schemeClr val="accent1"/>
                      </a:solidFill>
                      <a:sym typeface="Symbol"/>
                    </a:rPr>
                    <a:t>;     y1 </a:t>
                  </a:r>
                  <a:r>
                    <a:rPr lang="en-US" altLang="en-US" sz="1200" i="0" dirty="0" smtClean="0">
                      <a:solidFill>
                        <a:schemeClr val="accent1"/>
                      </a:solidFill>
                    </a:rPr>
                    <a:t>= 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  <a:sym typeface="Symbol"/>
                    </a:rPr>
                    <a:t>3y;  f</a:t>
                  </a:r>
                  <a:r>
                    <a:rPr lang="en-US" altLang="en-US" sz="1200" i="0" baseline="-25000" dirty="0">
                      <a:solidFill>
                        <a:schemeClr val="accent1"/>
                      </a:solidFill>
                    </a:rPr>
                    <a:t>1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 = Strange( x</a:t>
                  </a:r>
                  <a:r>
                    <a:rPr lang="en-US" altLang="en-US" sz="1200" i="0" baseline="-25000" dirty="0">
                      <a:solidFill>
                        <a:schemeClr val="accent1"/>
                      </a:solidFill>
                    </a:rPr>
                    <a:t>1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, y</a:t>
                  </a:r>
                  <a:r>
                    <a:rPr lang="en-US" altLang="en-US" sz="1200" i="0" baseline="-25000" dirty="0">
                      <a:solidFill>
                        <a:schemeClr val="accent1"/>
                      </a:solidFill>
                    </a:rPr>
                    <a:t>1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 );</a:t>
                  </a:r>
                </a:p>
                <a:p>
                  <a:pPr>
                    <a:spcBef>
                      <a:spcPts val="0"/>
                    </a:spcBef>
                    <a:buNone/>
                  </a:pP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   x</a:t>
                  </a:r>
                  <a:r>
                    <a:rPr lang="en-US" altLang="en-US" sz="1200" i="0" baseline="-25000" dirty="0">
                      <a:solidFill>
                        <a:schemeClr val="accent1"/>
                      </a:solidFill>
                    </a:rPr>
                    <a:t>2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 = </a:t>
                  </a:r>
                  <a:r>
                    <a:rPr lang="en-US" altLang="en-US" sz="1200" i="0" dirty="0" smtClean="0">
                      <a:solidFill>
                        <a:schemeClr val="accent1"/>
                      </a:solidFill>
                      <a:sym typeface="Symbol"/>
                    </a:rPr>
                    <a:t>x - 3x1; y</a:t>
                  </a:r>
                  <a:r>
                    <a:rPr lang="en-US" altLang="en-US" sz="1200" i="0" baseline="-25000" dirty="0" smtClean="0">
                      <a:solidFill>
                        <a:schemeClr val="accent1"/>
                      </a:solidFill>
                      <a:sym typeface="Symbol"/>
                    </a:rPr>
                    <a:t>2</a:t>
                  </a:r>
                  <a:r>
                    <a:rPr lang="en-US" altLang="en-US" sz="1200" i="0" dirty="0" smtClean="0">
                      <a:solidFill>
                        <a:schemeClr val="accent1"/>
                      </a:solidFill>
                    </a:rPr>
                    <a:t> 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= 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  <a:sym typeface="Symbol"/>
                    </a:rPr>
                    <a:t>  y;  f</a:t>
                  </a:r>
                  <a:r>
                    <a:rPr lang="en-US" altLang="en-US" sz="1200" i="0" baseline="-25000" dirty="0">
                      <a:solidFill>
                        <a:schemeClr val="accent1"/>
                      </a:solidFill>
                      <a:sym typeface="Symbol"/>
                    </a:rPr>
                    <a:t>2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 = Strange( x</a:t>
                  </a:r>
                  <a:r>
                    <a:rPr lang="en-US" altLang="en-US" sz="1200" i="0" baseline="-25000" dirty="0">
                      <a:solidFill>
                        <a:schemeClr val="accent1"/>
                      </a:solidFill>
                    </a:rPr>
                    <a:t>2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, y</a:t>
                  </a:r>
                  <a:r>
                    <a:rPr lang="en-US" altLang="en-US" sz="1200" i="0" baseline="-25000" dirty="0">
                      <a:solidFill>
                        <a:schemeClr val="accent1"/>
                      </a:solidFill>
                    </a:rPr>
                    <a:t>2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 ); </a:t>
                  </a:r>
                </a:p>
                <a:p>
                  <a:pPr>
                    <a:spcBef>
                      <a:spcPts val="0"/>
                    </a:spcBef>
                    <a:buNone/>
                  </a:pP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   return( 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  <a:sym typeface="Symbol"/>
                    </a:rPr>
                    <a:t>f</a:t>
                  </a:r>
                  <a:r>
                    <a:rPr lang="en-US" altLang="en-US" sz="1200" i="0" baseline="-25000" dirty="0">
                      <a:solidFill>
                        <a:schemeClr val="accent1"/>
                      </a:solidFill>
                    </a:rPr>
                    <a:t>1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  <a:sym typeface="Symbol"/>
                    </a:rPr>
                    <a:t>+f</a:t>
                  </a:r>
                  <a:r>
                    <a:rPr lang="en-US" altLang="en-US" sz="1200" i="0" baseline="-25000" dirty="0">
                      <a:solidFill>
                        <a:schemeClr val="accent1"/>
                      </a:solidFill>
                      <a:sym typeface="Symbol"/>
                    </a:rPr>
                    <a:t>2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  <a:sym typeface="Symbol"/>
                    </a:rPr>
                    <a:t> </a:t>
                  </a:r>
                  <a:r>
                    <a:rPr lang="en-US" altLang="en-US" sz="1200" i="0" dirty="0">
                      <a:solidFill>
                        <a:schemeClr val="accent1"/>
                      </a:solidFill>
                    </a:rPr>
                    <a:t>);</a:t>
                  </a:r>
                  <a:endParaRPr lang="en-US" altLang="en-US" sz="1200" i="0" baseline="30000" dirty="0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621979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3" name="Rectangle 3"/>
          <p:cNvSpPr>
            <a:spLocks noChangeArrowheads="1"/>
          </p:cNvSpPr>
          <p:nvPr/>
        </p:nvSpPr>
        <p:spPr bwMode="auto">
          <a:xfrm>
            <a:off x="920750" y="2819400"/>
            <a:ext cx="1676400" cy="16764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/>
          </a:p>
        </p:txBody>
      </p:sp>
      <p:sp>
        <p:nvSpPr>
          <p:cNvPr id="148484" name="Text Box 7"/>
          <p:cNvSpPr txBox="1">
            <a:spLocks noChangeArrowheads="1"/>
          </p:cNvSpPr>
          <p:nvPr/>
        </p:nvSpPr>
        <p:spPr bwMode="auto">
          <a:xfrm>
            <a:off x="2872154" y="1904488"/>
            <a:ext cx="6400800" cy="5410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400" i="0" dirty="0"/>
              <a:t>Consider your input </a:t>
            </a:r>
            <a:r>
              <a:rPr lang="en-US" altLang="en-US" sz="2400" i="0" dirty="0" smtClean="0"/>
              <a:t>instance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2400" i="0" dirty="0" smtClean="0"/>
              <a:t>If it is small enough solve it on your own.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</a:pPr>
            <a:r>
              <a:rPr lang="en-US" altLang="en-US" sz="2400" i="0" dirty="0" smtClean="0"/>
              <a:t>Allocate work </a:t>
            </a:r>
          </a:p>
          <a:p>
            <a:pPr lvl="1" eaLnBrk="1" hangingPunct="1"/>
            <a:r>
              <a:rPr lang="en-US" altLang="en-US" sz="2400" i="0" dirty="0" smtClean="0"/>
              <a:t>Construct </a:t>
            </a:r>
            <a:r>
              <a:rPr lang="en-US" altLang="en-US" sz="2400" i="0" dirty="0"/>
              <a:t>one or more sub-instances</a:t>
            </a:r>
          </a:p>
          <a:p>
            <a:pPr lvl="2" eaLnBrk="1" hangingPunct="1"/>
            <a:r>
              <a:rPr lang="en-US" altLang="en-US" i="0" dirty="0"/>
              <a:t>It must be smaller</a:t>
            </a:r>
          </a:p>
          <a:p>
            <a:pPr lvl="2" eaLnBrk="1" hangingPunct="1"/>
            <a:r>
              <a:rPr lang="en-US" altLang="en-US" i="0" dirty="0"/>
              <a:t>and meet the precondition</a:t>
            </a:r>
          </a:p>
          <a:p>
            <a:pPr lvl="1" eaLnBrk="1" hangingPunct="1"/>
            <a:r>
              <a:rPr lang="en-US" altLang="en-US" sz="2400" i="0" dirty="0"/>
              <a:t>Assume by magic your friends </a:t>
            </a:r>
            <a:r>
              <a:rPr lang="en-US" altLang="en-US" sz="2400" i="0" dirty="0" smtClean="0"/>
              <a:t/>
            </a:r>
            <a:br>
              <a:rPr lang="en-US" altLang="en-US" sz="2400" i="0" dirty="0" smtClean="0"/>
            </a:br>
            <a:r>
              <a:rPr lang="en-US" altLang="en-US" sz="2400" i="0" dirty="0" smtClean="0"/>
              <a:t>  give </a:t>
            </a:r>
            <a:r>
              <a:rPr lang="en-US" altLang="en-US" sz="2400" i="0" dirty="0"/>
              <a:t>you the answer for these.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2400" i="0" dirty="0" smtClean="0"/>
              <a:t>Use </a:t>
            </a:r>
            <a:r>
              <a:rPr lang="en-US" altLang="en-US" sz="2400" i="0" dirty="0"/>
              <a:t>this help to solve your own instance</a:t>
            </a:r>
            <a:r>
              <a:rPr lang="en-US" altLang="en-US" sz="2400" i="0" dirty="0" smtClean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2400" i="0" dirty="0" smtClean="0"/>
              <a:t>Do </a:t>
            </a:r>
            <a:r>
              <a:rPr lang="en-US" altLang="en-US" sz="2400" b="1" i="0" u="sng" dirty="0"/>
              <a:t>not</a:t>
            </a:r>
            <a:r>
              <a:rPr lang="en-US" altLang="en-US" sz="2400" i="0" dirty="0"/>
              <a:t> worry about anything else</a:t>
            </a:r>
            <a:r>
              <a:rPr lang="en-US" altLang="en-US" sz="2400" i="0" dirty="0" smtClean="0"/>
              <a:t>.</a:t>
            </a:r>
          </a:p>
          <a:p>
            <a:pPr marL="800100" lvl="3" indent="-342900" eaLnBrk="1" hangingPunct="1">
              <a:spcBef>
                <a:spcPct val="0"/>
              </a:spcBef>
            </a:pPr>
            <a:r>
              <a:rPr lang="en-US" altLang="en-US" sz="2400" i="0" dirty="0" smtClean="0"/>
              <a:t>Micro-manage friends by </a:t>
            </a:r>
            <a:r>
              <a:rPr lang="en-US" altLang="en-US" sz="2400" i="0" dirty="0"/>
              <a:t>tracing out what they and their friend’s friends do. </a:t>
            </a:r>
            <a:endParaRPr lang="en-US" altLang="en-US" sz="2400" i="0" dirty="0" smtClean="0"/>
          </a:p>
          <a:p>
            <a:pPr marL="800100" lvl="3" indent="-342900" eaLnBrk="1" hangingPunct="1">
              <a:spcBef>
                <a:spcPct val="0"/>
              </a:spcBef>
            </a:pPr>
            <a:r>
              <a:rPr lang="en-US" altLang="en-US" sz="2400" i="0" dirty="0" smtClean="0"/>
              <a:t>Who </a:t>
            </a:r>
            <a:r>
              <a:rPr lang="en-US" altLang="en-US" sz="2400" i="0" dirty="0"/>
              <a:t>your boss </a:t>
            </a:r>
            <a:r>
              <a:rPr lang="en-US" altLang="en-US" sz="2400" i="0" dirty="0" smtClean="0"/>
              <a:t>is.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</a:pPr>
            <a:endParaRPr lang="en-CA" altLang="en-US" sz="2400" i="0" dirty="0"/>
          </a:p>
        </p:txBody>
      </p:sp>
      <p:grpSp>
        <p:nvGrpSpPr>
          <p:cNvPr id="7173" name="Group 8"/>
          <p:cNvGrpSpPr>
            <a:grpSpLocks/>
          </p:cNvGrpSpPr>
          <p:nvPr/>
        </p:nvGrpSpPr>
        <p:grpSpPr bwMode="auto">
          <a:xfrm>
            <a:off x="615950" y="3733800"/>
            <a:ext cx="441325" cy="1066800"/>
            <a:chOff x="864" y="465"/>
            <a:chExt cx="1046" cy="2358"/>
          </a:xfrm>
        </p:grpSpPr>
        <p:grpSp>
          <p:nvGrpSpPr>
            <p:cNvPr id="7230" name="Group 9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7233" name="Group 10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7235" name="Group 11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7242" name="Freeform 12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3" name="Freeform 13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4" name="Freeform 14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5" name="Freeform 15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6" name="Freeform 16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47" name="Freeform 17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7248" name="Group 18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7249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50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5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52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7236" name="Group 23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7240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CA" altLang="en-US"/>
                  </a:p>
                </p:txBody>
              </p:sp>
              <p:sp>
                <p:nvSpPr>
                  <p:cNvPr id="7241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CA" altLang="en-US"/>
                  </a:p>
                </p:txBody>
              </p:sp>
            </p:grpSp>
            <p:grpSp>
              <p:nvGrpSpPr>
                <p:cNvPr id="7237" name="Group 26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7238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CA" altLang="en-US"/>
                  </a:p>
                </p:txBody>
              </p:sp>
              <p:sp>
                <p:nvSpPr>
                  <p:cNvPr id="7239" name="Oval 28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CA" altLang="en-US"/>
                  </a:p>
                </p:txBody>
              </p:sp>
            </p:grpSp>
          </p:grpSp>
          <p:sp>
            <p:nvSpPr>
              <p:cNvPr id="7234" name="Oval 29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</p:grpSp>
        <p:sp>
          <p:nvSpPr>
            <p:cNvPr id="7231" name="Freeform 30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2" name="Freeform 31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23654" y="4502275"/>
            <a:ext cx="2568199" cy="1979795"/>
            <a:chOff x="323654" y="4502275"/>
            <a:chExt cx="2568199" cy="1979795"/>
          </a:xfrm>
        </p:grpSpPr>
        <p:sp>
          <p:nvSpPr>
            <p:cNvPr id="7177" name="AutoShape 33"/>
            <p:cNvSpPr>
              <a:spLocks noChangeArrowheads="1"/>
            </p:cNvSpPr>
            <p:nvPr/>
          </p:nvSpPr>
          <p:spPr bwMode="auto">
            <a:xfrm>
              <a:off x="1965212" y="5105175"/>
              <a:ext cx="914541" cy="1294921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7178" name="AutoShape 34"/>
            <p:cNvSpPr>
              <a:spLocks noChangeArrowheads="1"/>
            </p:cNvSpPr>
            <p:nvPr/>
          </p:nvSpPr>
          <p:spPr bwMode="auto">
            <a:xfrm>
              <a:off x="552289" y="5105175"/>
              <a:ext cx="914541" cy="1294921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7179" name="Text Box 35"/>
            <p:cNvSpPr txBox="1">
              <a:spLocks noChangeArrowheads="1"/>
            </p:cNvSpPr>
            <p:nvPr/>
          </p:nvSpPr>
          <p:spPr bwMode="auto">
            <a:xfrm>
              <a:off x="609600" y="5651073"/>
              <a:ext cx="97174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/>
                <a:t>X = </a:t>
              </a:r>
              <a:r>
                <a:rPr lang="en-US" altLang="en-US" sz="1600" dirty="0" smtClean="0"/>
                <a:t>7</a:t>
              </a:r>
              <a:endParaRPr lang="en-US" altLang="en-US" sz="1600" dirty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/>
                <a:t>Y = </a:t>
              </a:r>
              <a:r>
                <a:rPr lang="en-US" altLang="en-US" sz="1600" dirty="0" smtClean="0"/>
                <a:t>15</a:t>
              </a:r>
              <a:endParaRPr lang="en-US" altLang="en-US" sz="1600" dirty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/>
                <a:t>XY = </a:t>
              </a:r>
              <a:r>
                <a:rPr lang="en-US" altLang="en-US" sz="1600" dirty="0" smtClean="0"/>
                <a:t>105</a:t>
              </a:r>
              <a:endParaRPr lang="en-US" altLang="en-US" sz="1600" dirty="0"/>
            </a:p>
          </p:txBody>
        </p:sp>
        <p:sp>
          <p:nvSpPr>
            <p:cNvPr id="7181" name="Text Box 37"/>
            <p:cNvSpPr txBox="1">
              <a:spLocks noChangeArrowheads="1"/>
            </p:cNvSpPr>
            <p:nvPr/>
          </p:nvSpPr>
          <p:spPr bwMode="auto">
            <a:xfrm>
              <a:off x="2028732" y="5651073"/>
              <a:ext cx="86312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/>
                <a:t>X = </a:t>
              </a:r>
              <a:r>
                <a:rPr lang="en-US" altLang="en-US" sz="1600" dirty="0" smtClean="0"/>
                <a:t>9</a:t>
              </a:r>
              <a:endParaRPr lang="en-US" altLang="en-US" sz="1600" b="1" dirty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1" dirty="0"/>
                <a:t>Y = </a:t>
              </a:r>
              <a:r>
                <a:rPr lang="en-US" altLang="en-US" sz="1600" b="1" dirty="0" smtClean="0"/>
                <a:t>5</a:t>
              </a:r>
              <a:endParaRPr lang="en-US" altLang="en-US" sz="1600" b="1" dirty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1" dirty="0"/>
                <a:t>XY = </a:t>
              </a:r>
              <a:r>
                <a:rPr lang="en-US" altLang="en-US" sz="1600" b="1" dirty="0" smtClean="0"/>
                <a:t>45</a:t>
              </a:r>
              <a:endParaRPr lang="en-US" altLang="en-US" sz="1600" b="1" dirty="0"/>
            </a:p>
          </p:txBody>
        </p:sp>
        <p:sp>
          <p:nvSpPr>
            <p:cNvPr id="7182" name="Line 38"/>
            <p:cNvSpPr>
              <a:spLocks noChangeShapeType="1"/>
            </p:cNvSpPr>
            <p:nvPr/>
          </p:nvSpPr>
          <p:spPr bwMode="auto">
            <a:xfrm flipH="1">
              <a:off x="1023883" y="4502276"/>
              <a:ext cx="367668" cy="602899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4" name="Line 40"/>
            <p:cNvSpPr>
              <a:spLocks noChangeShapeType="1"/>
            </p:cNvSpPr>
            <p:nvPr/>
          </p:nvSpPr>
          <p:spPr bwMode="auto">
            <a:xfrm>
              <a:off x="2133659" y="4502275"/>
              <a:ext cx="282331" cy="6029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185" name="Group 41"/>
            <p:cNvGrpSpPr>
              <a:grpSpLocks/>
            </p:cNvGrpSpPr>
            <p:nvPr/>
          </p:nvGrpSpPr>
          <p:grpSpPr bwMode="auto">
            <a:xfrm flipH="1">
              <a:off x="323654" y="5181347"/>
              <a:ext cx="381059" cy="993408"/>
              <a:chOff x="2308" y="1513"/>
              <a:chExt cx="1162" cy="2570"/>
            </a:xfrm>
          </p:grpSpPr>
          <p:grpSp>
            <p:nvGrpSpPr>
              <p:cNvPr id="7216" name="Group 4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7224" name="Freeform 4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5" name="Freeform 4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6" name="Freeform 4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7" name="Freeform 4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8" name="Freeform 4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9" name="Freeform 4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217" name="Freeform 4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8" name="Freeform 5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9" name="Oval 5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7220" name="Oval 5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7221" name="Oval 5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7222" name="Oval 5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7223" name="Oval 5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</p:grpSp>
        <p:grpSp>
          <p:nvGrpSpPr>
            <p:cNvPr id="7187" name="Group 71"/>
            <p:cNvGrpSpPr>
              <a:grpSpLocks/>
            </p:cNvGrpSpPr>
            <p:nvPr/>
          </p:nvGrpSpPr>
          <p:grpSpPr bwMode="auto">
            <a:xfrm flipH="1">
              <a:off x="1812788" y="5181347"/>
              <a:ext cx="381059" cy="993408"/>
              <a:chOff x="2308" y="1513"/>
              <a:chExt cx="1162" cy="2570"/>
            </a:xfrm>
          </p:grpSpPr>
          <p:grpSp>
            <p:nvGrpSpPr>
              <p:cNvPr id="7188" name="Group 7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7196" name="Freeform 7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7" name="Freeform 7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8" name="Freeform 7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9" name="Freeform 7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0" name="Freeform 7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1" name="Freeform 7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189" name="Freeform 7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" name="Freeform 8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" name="Oval 8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7192" name="Oval 8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7193" name="Oval 8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7194" name="Oval 8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7195" name="Oval 8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</p:grpSp>
      </p:grpSp>
      <p:grpSp>
        <p:nvGrpSpPr>
          <p:cNvPr id="87" name="Group 86"/>
          <p:cNvGrpSpPr>
            <a:grpSpLocks/>
          </p:cNvGrpSpPr>
          <p:nvPr/>
        </p:nvGrpSpPr>
        <p:grpSpPr bwMode="auto">
          <a:xfrm>
            <a:off x="317304" y="6369313"/>
            <a:ext cx="1206696" cy="476785"/>
            <a:chOff x="381000" y="4495800"/>
            <a:chExt cx="3048000" cy="1905000"/>
          </a:xfrm>
        </p:grpSpPr>
        <p:sp>
          <p:nvSpPr>
            <p:cNvPr id="88" name="AutoShape 32"/>
            <p:cNvSpPr>
              <a:spLocks noChangeArrowheads="1"/>
            </p:cNvSpPr>
            <p:nvPr/>
          </p:nvSpPr>
          <p:spPr bwMode="auto">
            <a:xfrm>
              <a:off x="1600200" y="5105400"/>
              <a:ext cx="914400" cy="1295400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89" name="AutoShape 33"/>
            <p:cNvSpPr>
              <a:spLocks noChangeArrowheads="1"/>
            </p:cNvSpPr>
            <p:nvPr/>
          </p:nvSpPr>
          <p:spPr bwMode="auto">
            <a:xfrm>
              <a:off x="2514600" y="5105400"/>
              <a:ext cx="914400" cy="1295400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90" name="AutoShape 34"/>
            <p:cNvSpPr>
              <a:spLocks noChangeArrowheads="1"/>
            </p:cNvSpPr>
            <p:nvPr/>
          </p:nvSpPr>
          <p:spPr bwMode="auto">
            <a:xfrm>
              <a:off x="609600" y="5105400"/>
              <a:ext cx="914400" cy="1295400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94" name="Line 38"/>
            <p:cNvSpPr>
              <a:spLocks noChangeShapeType="1"/>
            </p:cNvSpPr>
            <p:nvPr/>
          </p:nvSpPr>
          <p:spPr bwMode="auto">
            <a:xfrm flipH="1">
              <a:off x="1066800" y="4495800"/>
              <a:ext cx="10668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Line 39"/>
            <p:cNvSpPr>
              <a:spLocks noChangeShapeType="1"/>
            </p:cNvSpPr>
            <p:nvPr/>
          </p:nvSpPr>
          <p:spPr bwMode="auto">
            <a:xfrm flipH="1">
              <a:off x="2057400" y="4495800"/>
              <a:ext cx="762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Line 40"/>
            <p:cNvSpPr>
              <a:spLocks noChangeShapeType="1"/>
            </p:cNvSpPr>
            <p:nvPr/>
          </p:nvSpPr>
          <p:spPr bwMode="auto">
            <a:xfrm>
              <a:off x="2133600" y="4495800"/>
              <a:ext cx="8382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7" name="Group 41"/>
            <p:cNvGrpSpPr>
              <a:grpSpLocks/>
            </p:cNvGrpSpPr>
            <p:nvPr/>
          </p:nvGrpSpPr>
          <p:grpSpPr bwMode="auto">
            <a:xfrm flipH="1">
              <a:off x="381000" y="5181600"/>
              <a:ext cx="381000" cy="993775"/>
              <a:chOff x="2308" y="1513"/>
              <a:chExt cx="1162" cy="2570"/>
            </a:xfrm>
          </p:grpSpPr>
          <p:grpSp>
            <p:nvGrpSpPr>
              <p:cNvPr id="128" name="Group 4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36" name="Freeform 4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7" name="Freeform 4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8" name="Freeform 4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Freeform 4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" name="Freeform 4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Freeform 4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9" name="Freeform 4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5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Oval 5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32" name="Oval 5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33" name="Oval 5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34" name="Oval 5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35" name="Oval 5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</p:grpSp>
        <p:grpSp>
          <p:nvGrpSpPr>
            <p:cNvPr id="98" name="Group 56"/>
            <p:cNvGrpSpPr>
              <a:grpSpLocks/>
            </p:cNvGrpSpPr>
            <p:nvPr/>
          </p:nvGrpSpPr>
          <p:grpSpPr bwMode="auto">
            <a:xfrm flipH="1">
              <a:off x="1371600" y="5181600"/>
              <a:ext cx="381000" cy="993775"/>
              <a:chOff x="2308" y="1513"/>
              <a:chExt cx="1162" cy="2570"/>
            </a:xfrm>
          </p:grpSpPr>
          <p:grpSp>
            <p:nvGrpSpPr>
              <p:cNvPr id="114" name="Group 57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22" name="Freeform 58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59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60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61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6" name="Freeform 62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63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5" name="Freeform 64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65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Oval 66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18" name="Oval 67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19" name="Oval 68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20" name="Oval 69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21" name="Oval 70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</p:grpSp>
        <p:grpSp>
          <p:nvGrpSpPr>
            <p:cNvPr id="99" name="Group 71"/>
            <p:cNvGrpSpPr>
              <a:grpSpLocks/>
            </p:cNvGrpSpPr>
            <p:nvPr/>
          </p:nvGrpSpPr>
          <p:grpSpPr bwMode="auto">
            <a:xfrm flipH="1">
              <a:off x="2362200" y="5181600"/>
              <a:ext cx="381000" cy="993775"/>
              <a:chOff x="2308" y="1513"/>
              <a:chExt cx="1162" cy="2570"/>
            </a:xfrm>
          </p:grpSpPr>
          <p:grpSp>
            <p:nvGrpSpPr>
              <p:cNvPr id="100" name="Group 7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08" name="Freeform 7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9" name="Freeform 7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" name="Freeform 7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7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7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1" name="Freeform 7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8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Oval 8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04" name="Oval 8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05" name="Oval 8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06" name="Oval 8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107" name="Oval 8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</p:grpSp>
      </p:grpSp>
      <p:grpSp>
        <p:nvGrpSpPr>
          <p:cNvPr id="249" name="Group 248"/>
          <p:cNvGrpSpPr>
            <a:grpSpLocks/>
          </p:cNvGrpSpPr>
          <p:nvPr/>
        </p:nvGrpSpPr>
        <p:grpSpPr bwMode="auto">
          <a:xfrm>
            <a:off x="1841304" y="6369671"/>
            <a:ext cx="1206696" cy="476785"/>
            <a:chOff x="381000" y="4495800"/>
            <a:chExt cx="3048000" cy="1905000"/>
          </a:xfrm>
        </p:grpSpPr>
        <p:sp>
          <p:nvSpPr>
            <p:cNvPr id="250" name="AutoShape 32"/>
            <p:cNvSpPr>
              <a:spLocks noChangeArrowheads="1"/>
            </p:cNvSpPr>
            <p:nvPr/>
          </p:nvSpPr>
          <p:spPr bwMode="auto">
            <a:xfrm>
              <a:off x="1600200" y="5105400"/>
              <a:ext cx="914400" cy="1295400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251" name="AutoShape 33"/>
            <p:cNvSpPr>
              <a:spLocks noChangeArrowheads="1"/>
            </p:cNvSpPr>
            <p:nvPr/>
          </p:nvSpPr>
          <p:spPr bwMode="auto">
            <a:xfrm>
              <a:off x="2514600" y="5105400"/>
              <a:ext cx="914400" cy="1295400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252" name="AutoShape 34"/>
            <p:cNvSpPr>
              <a:spLocks noChangeArrowheads="1"/>
            </p:cNvSpPr>
            <p:nvPr/>
          </p:nvSpPr>
          <p:spPr bwMode="auto">
            <a:xfrm>
              <a:off x="609600" y="5105400"/>
              <a:ext cx="914400" cy="1295400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400"/>
            </a:p>
          </p:txBody>
        </p:sp>
        <p:sp>
          <p:nvSpPr>
            <p:cNvPr id="253" name="Line 38"/>
            <p:cNvSpPr>
              <a:spLocks noChangeShapeType="1"/>
            </p:cNvSpPr>
            <p:nvPr/>
          </p:nvSpPr>
          <p:spPr bwMode="auto">
            <a:xfrm flipH="1">
              <a:off x="1066800" y="4495800"/>
              <a:ext cx="10668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Line 39"/>
            <p:cNvSpPr>
              <a:spLocks noChangeShapeType="1"/>
            </p:cNvSpPr>
            <p:nvPr/>
          </p:nvSpPr>
          <p:spPr bwMode="auto">
            <a:xfrm flipH="1">
              <a:off x="2057400" y="4495800"/>
              <a:ext cx="762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Line 40"/>
            <p:cNvSpPr>
              <a:spLocks noChangeShapeType="1"/>
            </p:cNvSpPr>
            <p:nvPr/>
          </p:nvSpPr>
          <p:spPr bwMode="auto">
            <a:xfrm>
              <a:off x="2133600" y="4495800"/>
              <a:ext cx="838200" cy="60960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" name="Group 41"/>
            <p:cNvGrpSpPr>
              <a:grpSpLocks/>
            </p:cNvGrpSpPr>
            <p:nvPr/>
          </p:nvGrpSpPr>
          <p:grpSpPr bwMode="auto">
            <a:xfrm flipH="1">
              <a:off x="381000" y="5181600"/>
              <a:ext cx="381000" cy="993775"/>
              <a:chOff x="2308" y="1513"/>
              <a:chExt cx="1162" cy="2570"/>
            </a:xfrm>
          </p:grpSpPr>
          <p:grpSp>
            <p:nvGrpSpPr>
              <p:cNvPr id="287" name="Group 4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95" name="Freeform 4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" name="Freeform 4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" name="Freeform 4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" name="Freeform 4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" name="Freeform 4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" name="Freeform 4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8" name="Freeform 4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 5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Oval 5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91" name="Oval 5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92" name="Oval 5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93" name="Oval 5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94" name="Oval 5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</p:grpSp>
        <p:grpSp>
          <p:nvGrpSpPr>
            <p:cNvPr id="257" name="Group 56"/>
            <p:cNvGrpSpPr>
              <a:grpSpLocks/>
            </p:cNvGrpSpPr>
            <p:nvPr/>
          </p:nvGrpSpPr>
          <p:grpSpPr bwMode="auto">
            <a:xfrm flipH="1">
              <a:off x="1371600" y="5181600"/>
              <a:ext cx="381000" cy="993775"/>
              <a:chOff x="2308" y="1513"/>
              <a:chExt cx="1162" cy="2570"/>
            </a:xfrm>
          </p:grpSpPr>
          <p:grpSp>
            <p:nvGrpSpPr>
              <p:cNvPr id="273" name="Group 57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81" name="Freeform 58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" name="Freeform 59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" name="Freeform 60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" name="Freeform 61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62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" name="Freeform 63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4" name="Freeform 64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65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Oval 66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77" name="Oval 67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78" name="Oval 68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79" name="Oval 69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80" name="Oval 70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</p:grpSp>
        <p:grpSp>
          <p:nvGrpSpPr>
            <p:cNvPr id="258" name="Group 71"/>
            <p:cNvGrpSpPr>
              <a:grpSpLocks/>
            </p:cNvGrpSpPr>
            <p:nvPr/>
          </p:nvGrpSpPr>
          <p:grpSpPr bwMode="auto">
            <a:xfrm flipH="1">
              <a:off x="2362200" y="5181600"/>
              <a:ext cx="381000" cy="993775"/>
              <a:chOff x="2308" y="1513"/>
              <a:chExt cx="1162" cy="2570"/>
            </a:xfrm>
          </p:grpSpPr>
          <p:grpSp>
            <p:nvGrpSpPr>
              <p:cNvPr id="259" name="Group 7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67" name="Freeform 7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" name="Freeform 7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" name="Freeform 7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" name="Freeform 7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" name="Freeform 7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" name="Freeform 7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" name="Freeform 7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 8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Oval 8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63" name="Oval 8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64" name="Oval 8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65" name="Oval 8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266" name="Oval 8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</p:grpSp>
      </p:grpSp>
      <p:sp>
        <p:nvSpPr>
          <p:cNvPr id="302" name="Text Box 8"/>
          <p:cNvSpPr txBox="1">
            <a:spLocks noChangeArrowheads="1"/>
          </p:cNvSpPr>
          <p:nvPr/>
        </p:nvSpPr>
        <p:spPr bwMode="auto">
          <a:xfrm>
            <a:off x="76200" y="578584"/>
            <a:ext cx="6793523" cy="1631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FontTx/>
              <a:buNone/>
            </a:pPr>
            <a:r>
              <a:rPr lang="en-US" altLang="en-US" sz="2000" i="0" dirty="0" smtClean="0">
                <a:solidFill>
                  <a:schemeClr val="accent1"/>
                </a:solidFill>
              </a:rPr>
              <a:t>Strange(</a:t>
            </a:r>
            <a:r>
              <a:rPr lang="en-US" altLang="en-US" sz="2000" i="0" dirty="0" err="1" smtClean="0">
                <a:solidFill>
                  <a:schemeClr val="accent1"/>
                </a:solidFill>
              </a:rPr>
              <a:t>x,y</a:t>
            </a:r>
            <a:r>
              <a:rPr lang="en-US" altLang="en-US" sz="2000" i="0" dirty="0" smtClean="0">
                <a:solidFill>
                  <a:schemeClr val="accent1"/>
                </a:solidFill>
              </a:rPr>
              <a:t>):</a:t>
            </a:r>
            <a:endParaRPr lang="en-US" altLang="en-US" sz="2000" i="0" dirty="0">
              <a:solidFill>
                <a:schemeClr val="accent1"/>
              </a:solidFill>
            </a:endParaRPr>
          </a:p>
          <a:p>
            <a:pPr>
              <a:spcBef>
                <a:spcPts val="0"/>
              </a:spcBef>
              <a:buFontTx/>
              <a:buNone/>
            </a:pPr>
            <a:r>
              <a:rPr lang="en-US" altLang="en-US" sz="2000" i="0" dirty="0">
                <a:solidFill>
                  <a:schemeClr val="accent1"/>
                </a:solidFill>
              </a:rPr>
              <a:t> </a:t>
            </a:r>
            <a:r>
              <a:rPr lang="en-US" altLang="en-US" sz="2000" i="0" dirty="0" smtClean="0">
                <a:solidFill>
                  <a:schemeClr val="accent1"/>
                </a:solidFill>
              </a:rPr>
              <a:t>  If x &lt; 4 </a:t>
            </a:r>
            <a:r>
              <a:rPr lang="en-US" altLang="en-US" sz="2000" i="0" dirty="0">
                <a:solidFill>
                  <a:schemeClr val="accent1"/>
                </a:solidFill>
              </a:rPr>
              <a:t>then </a:t>
            </a:r>
            <a:r>
              <a:rPr lang="en-US" altLang="en-US" sz="2000" i="0" dirty="0" smtClean="0">
                <a:solidFill>
                  <a:schemeClr val="accent1"/>
                </a:solidFill>
              </a:rPr>
              <a:t>return( </a:t>
            </a:r>
            <a:r>
              <a:rPr lang="en-US" altLang="en-US" sz="2000" i="0" dirty="0" err="1" smtClean="0">
                <a:solidFill>
                  <a:schemeClr val="accent1"/>
                </a:solidFill>
              </a:rPr>
              <a:t>xy</a:t>
            </a:r>
            <a:r>
              <a:rPr lang="en-US" altLang="en-US" sz="2000" i="0" dirty="0" smtClean="0">
                <a:solidFill>
                  <a:schemeClr val="accent1"/>
                </a:solidFill>
              </a:rPr>
              <a:t> );</a:t>
            </a:r>
            <a:endParaRPr lang="en-US" altLang="en-US" sz="2000" dirty="0">
              <a:solidFill>
                <a:schemeClr val="accent1"/>
              </a:solidFill>
            </a:endParaRPr>
          </a:p>
          <a:p>
            <a:pPr>
              <a:spcBef>
                <a:spcPts val="0"/>
              </a:spcBef>
              <a:buNone/>
            </a:pPr>
            <a:r>
              <a:rPr lang="en-US" altLang="en-US" sz="2000" i="0" dirty="0">
                <a:solidFill>
                  <a:schemeClr val="accent1"/>
                </a:solidFill>
              </a:rPr>
              <a:t> </a:t>
            </a:r>
            <a:r>
              <a:rPr lang="en-US" altLang="en-US" sz="2000" i="0" dirty="0" smtClean="0">
                <a:solidFill>
                  <a:schemeClr val="accent1"/>
                </a:solidFill>
              </a:rPr>
              <a:t>  x</a:t>
            </a:r>
            <a:r>
              <a:rPr lang="en-US" altLang="en-US" sz="2000" i="0" baseline="-25000" dirty="0" smtClean="0">
                <a:solidFill>
                  <a:schemeClr val="accent1"/>
                </a:solidFill>
              </a:rPr>
              <a:t>1</a:t>
            </a:r>
            <a:r>
              <a:rPr lang="en-US" altLang="en-US" sz="2000" i="0" dirty="0" smtClean="0">
                <a:solidFill>
                  <a:schemeClr val="accent1"/>
                </a:solidFill>
              </a:rPr>
              <a:t> =  </a:t>
            </a:r>
            <a:r>
              <a:rPr lang="en-US" altLang="en-US" sz="2000" i="0" dirty="0" smtClean="0">
                <a:solidFill>
                  <a:schemeClr val="accent1"/>
                </a:solidFill>
                <a:sym typeface="Symbol"/>
              </a:rPr>
              <a:t>x/4;     y</a:t>
            </a:r>
            <a:r>
              <a:rPr lang="en-US" altLang="en-US" sz="2000" i="0" baseline="-25000" dirty="0">
                <a:solidFill>
                  <a:schemeClr val="accent1"/>
                </a:solidFill>
                <a:sym typeface="Symbol"/>
              </a:rPr>
              <a:t>1</a:t>
            </a:r>
            <a:r>
              <a:rPr lang="en-US" altLang="en-US" sz="2000" i="0" dirty="0" smtClean="0">
                <a:solidFill>
                  <a:schemeClr val="accent1"/>
                </a:solidFill>
                <a:sym typeface="Symbol"/>
              </a:rPr>
              <a:t> </a:t>
            </a:r>
            <a:r>
              <a:rPr lang="en-US" altLang="en-US" sz="2000" i="0" dirty="0" smtClean="0">
                <a:solidFill>
                  <a:schemeClr val="accent1"/>
                </a:solidFill>
              </a:rPr>
              <a:t>= </a:t>
            </a:r>
            <a:r>
              <a:rPr lang="en-US" altLang="en-US" sz="2000" i="0" dirty="0">
                <a:solidFill>
                  <a:schemeClr val="accent1"/>
                </a:solidFill>
                <a:sym typeface="Symbol"/>
              </a:rPr>
              <a:t>3</a:t>
            </a:r>
            <a:r>
              <a:rPr lang="en-US" altLang="en-US" sz="2000" i="0" dirty="0" smtClean="0">
                <a:solidFill>
                  <a:schemeClr val="accent1"/>
                </a:solidFill>
                <a:sym typeface="Symbol"/>
              </a:rPr>
              <a:t>y;  f</a:t>
            </a:r>
            <a:r>
              <a:rPr lang="en-US" altLang="en-US" sz="2000" i="0" baseline="-25000" dirty="0" smtClean="0">
                <a:solidFill>
                  <a:schemeClr val="accent1"/>
                </a:solidFill>
              </a:rPr>
              <a:t>1</a:t>
            </a:r>
            <a:r>
              <a:rPr lang="en-US" altLang="en-US" sz="2000" i="0" dirty="0" smtClean="0">
                <a:solidFill>
                  <a:schemeClr val="accent1"/>
                </a:solidFill>
              </a:rPr>
              <a:t> </a:t>
            </a:r>
            <a:r>
              <a:rPr lang="en-US" altLang="en-US" sz="2000" i="0" dirty="0">
                <a:solidFill>
                  <a:schemeClr val="accent1"/>
                </a:solidFill>
              </a:rPr>
              <a:t>= </a:t>
            </a:r>
            <a:r>
              <a:rPr lang="en-US" altLang="en-US" sz="2000" i="0" dirty="0" smtClean="0">
                <a:solidFill>
                  <a:schemeClr val="accent1"/>
                </a:solidFill>
              </a:rPr>
              <a:t>Strange</a:t>
            </a:r>
            <a:r>
              <a:rPr lang="en-US" altLang="en-US" sz="2000" i="0" dirty="0">
                <a:solidFill>
                  <a:schemeClr val="accent1"/>
                </a:solidFill>
              </a:rPr>
              <a:t>( x</a:t>
            </a:r>
            <a:r>
              <a:rPr lang="en-US" altLang="en-US" sz="2000" i="0" baseline="-25000" dirty="0">
                <a:solidFill>
                  <a:schemeClr val="accent1"/>
                </a:solidFill>
              </a:rPr>
              <a:t>1</a:t>
            </a:r>
            <a:r>
              <a:rPr lang="en-US" altLang="en-US" sz="2000" i="0" dirty="0">
                <a:solidFill>
                  <a:schemeClr val="accent1"/>
                </a:solidFill>
              </a:rPr>
              <a:t>, </a:t>
            </a:r>
            <a:r>
              <a:rPr lang="en-US" altLang="en-US" sz="2000" i="0" dirty="0" smtClean="0">
                <a:solidFill>
                  <a:schemeClr val="accent1"/>
                </a:solidFill>
              </a:rPr>
              <a:t>y</a:t>
            </a:r>
            <a:r>
              <a:rPr lang="en-US" altLang="en-US" sz="2000" i="0" baseline="-25000" dirty="0">
                <a:solidFill>
                  <a:schemeClr val="accent1"/>
                </a:solidFill>
              </a:rPr>
              <a:t>1</a:t>
            </a:r>
            <a:r>
              <a:rPr lang="en-US" altLang="en-US" sz="2000" i="0" dirty="0" smtClean="0">
                <a:solidFill>
                  <a:schemeClr val="accent1"/>
                </a:solidFill>
              </a:rPr>
              <a:t> );</a:t>
            </a:r>
          </a:p>
          <a:p>
            <a:pPr>
              <a:spcBef>
                <a:spcPts val="0"/>
              </a:spcBef>
              <a:buNone/>
            </a:pPr>
            <a:r>
              <a:rPr lang="en-US" altLang="en-US" sz="2000" i="0" dirty="0">
                <a:solidFill>
                  <a:schemeClr val="accent1"/>
                </a:solidFill>
              </a:rPr>
              <a:t>   </a:t>
            </a:r>
            <a:r>
              <a:rPr lang="en-US" altLang="en-US" sz="2000" i="0" dirty="0" smtClean="0">
                <a:solidFill>
                  <a:schemeClr val="accent1"/>
                </a:solidFill>
              </a:rPr>
              <a:t>x</a:t>
            </a:r>
            <a:r>
              <a:rPr lang="en-US" altLang="en-US" sz="2000" i="0" baseline="-25000" dirty="0" smtClean="0">
                <a:solidFill>
                  <a:schemeClr val="accent1"/>
                </a:solidFill>
              </a:rPr>
              <a:t>2</a:t>
            </a:r>
            <a:r>
              <a:rPr lang="en-US" altLang="en-US" sz="2000" i="0" dirty="0" smtClean="0">
                <a:solidFill>
                  <a:schemeClr val="accent1"/>
                </a:solidFill>
              </a:rPr>
              <a:t> </a:t>
            </a:r>
            <a:r>
              <a:rPr lang="en-US" altLang="en-US" sz="2000" i="0" dirty="0">
                <a:solidFill>
                  <a:schemeClr val="accent1"/>
                </a:solidFill>
              </a:rPr>
              <a:t>= </a:t>
            </a:r>
            <a:r>
              <a:rPr lang="en-US" altLang="en-US" sz="2000" i="0" dirty="0" smtClean="0">
                <a:solidFill>
                  <a:schemeClr val="accent1"/>
                </a:solidFill>
                <a:sym typeface="Symbol"/>
              </a:rPr>
              <a:t>x - 3x</a:t>
            </a:r>
            <a:r>
              <a:rPr lang="en-US" altLang="en-US" sz="2000" i="0" baseline="-25000" dirty="0">
                <a:solidFill>
                  <a:schemeClr val="accent1"/>
                </a:solidFill>
                <a:sym typeface="Symbol"/>
              </a:rPr>
              <a:t>1</a:t>
            </a:r>
            <a:r>
              <a:rPr lang="en-US" altLang="en-US" sz="2000" i="0" dirty="0" smtClean="0">
                <a:solidFill>
                  <a:schemeClr val="accent1"/>
                </a:solidFill>
                <a:sym typeface="Symbol"/>
              </a:rPr>
              <a:t>; y</a:t>
            </a:r>
            <a:r>
              <a:rPr lang="en-US" altLang="en-US" sz="2000" i="0" baseline="-25000" dirty="0" smtClean="0">
                <a:solidFill>
                  <a:schemeClr val="accent1"/>
                </a:solidFill>
                <a:sym typeface="Symbol"/>
              </a:rPr>
              <a:t>2</a:t>
            </a:r>
            <a:r>
              <a:rPr lang="en-US" altLang="en-US" sz="2000" i="0" dirty="0" smtClean="0">
                <a:solidFill>
                  <a:schemeClr val="accent1"/>
                </a:solidFill>
              </a:rPr>
              <a:t> </a:t>
            </a:r>
            <a:r>
              <a:rPr lang="en-US" altLang="en-US" sz="2000" i="0" dirty="0">
                <a:solidFill>
                  <a:schemeClr val="accent1"/>
                </a:solidFill>
              </a:rPr>
              <a:t>= </a:t>
            </a:r>
            <a:r>
              <a:rPr lang="en-US" altLang="en-US" sz="2000" i="0" dirty="0" smtClean="0">
                <a:solidFill>
                  <a:schemeClr val="accent1"/>
                </a:solidFill>
                <a:sym typeface="Symbol"/>
              </a:rPr>
              <a:t>  y</a:t>
            </a:r>
            <a:r>
              <a:rPr lang="en-US" altLang="en-US" sz="2000" i="0" dirty="0">
                <a:solidFill>
                  <a:schemeClr val="accent1"/>
                </a:solidFill>
                <a:sym typeface="Symbol"/>
              </a:rPr>
              <a:t>;  </a:t>
            </a:r>
            <a:r>
              <a:rPr lang="en-US" altLang="en-US" sz="2000" i="0" dirty="0" smtClean="0">
                <a:solidFill>
                  <a:schemeClr val="accent1"/>
                </a:solidFill>
                <a:sym typeface="Symbol"/>
              </a:rPr>
              <a:t>f</a:t>
            </a:r>
            <a:r>
              <a:rPr lang="en-US" altLang="en-US" sz="2000" i="0" baseline="-25000" dirty="0" smtClean="0">
                <a:solidFill>
                  <a:schemeClr val="accent1"/>
                </a:solidFill>
                <a:sym typeface="Symbol"/>
              </a:rPr>
              <a:t>2</a:t>
            </a:r>
            <a:r>
              <a:rPr lang="en-US" altLang="en-US" sz="2000" i="0" dirty="0" smtClean="0">
                <a:solidFill>
                  <a:schemeClr val="accent1"/>
                </a:solidFill>
              </a:rPr>
              <a:t> </a:t>
            </a:r>
            <a:r>
              <a:rPr lang="en-US" altLang="en-US" sz="2000" i="0" dirty="0">
                <a:solidFill>
                  <a:schemeClr val="accent1"/>
                </a:solidFill>
              </a:rPr>
              <a:t>= Strange( </a:t>
            </a:r>
            <a:r>
              <a:rPr lang="en-US" altLang="en-US" sz="2000" i="0" dirty="0" smtClean="0">
                <a:solidFill>
                  <a:schemeClr val="accent1"/>
                </a:solidFill>
              </a:rPr>
              <a:t>x</a:t>
            </a:r>
            <a:r>
              <a:rPr lang="en-US" altLang="en-US" sz="2000" i="0" baseline="-25000" dirty="0" smtClean="0">
                <a:solidFill>
                  <a:schemeClr val="accent1"/>
                </a:solidFill>
              </a:rPr>
              <a:t>2</a:t>
            </a:r>
            <a:r>
              <a:rPr lang="en-US" altLang="en-US" sz="2000" i="0" dirty="0" smtClean="0">
                <a:solidFill>
                  <a:schemeClr val="accent1"/>
                </a:solidFill>
              </a:rPr>
              <a:t>, y</a:t>
            </a:r>
            <a:r>
              <a:rPr lang="en-US" altLang="en-US" sz="2000" i="0" baseline="-25000" dirty="0" smtClean="0">
                <a:solidFill>
                  <a:schemeClr val="accent1"/>
                </a:solidFill>
              </a:rPr>
              <a:t>2</a:t>
            </a:r>
            <a:r>
              <a:rPr lang="en-US" altLang="en-US" sz="2000" i="0" dirty="0" smtClean="0">
                <a:solidFill>
                  <a:schemeClr val="accent1"/>
                </a:solidFill>
              </a:rPr>
              <a:t> ); </a:t>
            </a:r>
          </a:p>
          <a:p>
            <a:pPr>
              <a:spcBef>
                <a:spcPts val="0"/>
              </a:spcBef>
              <a:buNone/>
            </a:pPr>
            <a:r>
              <a:rPr lang="en-US" altLang="en-US" sz="2000" i="0" dirty="0">
                <a:solidFill>
                  <a:schemeClr val="accent1"/>
                </a:solidFill>
              </a:rPr>
              <a:t> </a:t>
            </a:r>
            <a:r>
              <a:rPr lang="en-US" altLang="en-US" sz="2000" i="0" dirty="0" smtClean="0">
                <a:solidFill>
                  <a:schemeClr val="accent1"/>
                </a:solidFill>
              </a:rPr>
              <a:t>  return( </a:t>
            </a:r>
            <a:r>
              <a:rPr lang="en-US" altLang="en-US" sz="2000" i="0" dirty="0" smtClean="0">
                <a:solidFill>
                  <a:schemeClr val="accent1"/>
                </a:solidFill>
                <a:sym typeface="Symbol"/>
              </a:rPr>
              <a:t>f</a:t>
            </a:r>
            <a:r>
              <a:rPr lang="en-US" altLang="en-US" sz="2000" i="0" baseline="-25000" dirty="0" smtClean="0">
                <a:solidFill>
                  <a:schemeClr val="accent1"/>
                </a:solidFill>
              </a:rPr>
              <a:t>1</a:t>
            </a:r>
            <a:r>
              <a:rPr lang="en-US" altLang="en-US" sz="2000" i="0" dirty="0" smtClean="0">
                <a:solidFill>
                  <a:schemeClr val="accent1"/>
                </a:solidFill>
                <a:sym typeface="Symbol"/>
              </a:rPr>
              <a:t>+f</a:t>
            </a:r>
            <a:r>
              <a:rPr lang="en-US" altLang="en-US" sz="2000" i="0" baseline="-25000" dirty="0" smtClean="0">
                <a:solidFill>
                  <a:schemeClr val="accent1"/>
                </a:solidFill>
                <a:sym typeface="Symbol"/>
              </a:rPr>
              <a:t>2</a:t>
            </a:r>
            <a:r>
              <a:rPr lang="en-US" altLang="en-US" sz="2000" i="0" dirty="0" smtClean="0">
                <a:solidFill>
                  <a:schemeClr val="accent1"/>
                </a:solidFill>
                <a:sym typeface="Symbol"/>
              </a:rPr>
              <a:t> </a:t>
            </a:r>
            <a:r>
              <a:rPr lang="en-US" altLang="en-US" sz="2000" i="0" dirty="0" smtClean="0">
                <a:solidFill>
                  <a:schemeClr val="accent1"/>
                </a:solidFill>
              </a:rPr>
              <a:t>);</a:t>
            </a:r>
            <a:endParaRPr lang="en-US" altLang="en-US" sz="2000" i="0" baseline="30000" dirty="0">
              <a:solidFill>
                <a:schemeClr val="accent1"/>
              </a:solidFill>
            </a:endParaRPr>
          </a:p>
        </p:txBody>
      </p:sp>
      <p:cxnSp>
        <p:nvCxnSpPr>
          <p:cNvPr id="303" name="Straight Arrow Connector 302"/>
          <p:cNvCxnSpPr/>
          <p:nvPr/>
        </p:nvCxnSpPr>
        <p:spPr bwMode="auto">
          <a:xfrm flipH="1" flipV="1">
            <a:off x="1254527" y="826477"/>
            <a:ext cx="1743924" cy="1295400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305" name="Group 304"/>
          <p:cNvGrpSpPr/>
          <p:nvPr/>
        </p:nvGrpSpPr>
        <p:grpSpPr>
          <a:xfrm>
            <a:off x="1357624" y="1474177"/>
            <a:ext cx="2223776" cy="1790700"/>
            <a:chOff x="3338824" y="952500"/>
            <a:chExt cx="2223776" cy="1790700"/>
          </a:xfrm>
        </p:grpSpPr>
        <p:cxnSp>
          <p:nvCxnSpPr>
            <p:cNvPr id="308" name="Straight Arrow Connector 307"/>
            <p:cNvCxnSpPr/>
            <p:nvPr/>
          </p:nvCxnSpPr>
          <p:spPr bwMode="auto">
            <a:xfrm flipH="1" flipV="1">
              <a:off x="3443341" y="1254369"/>
              <a:ext cx="2119259" cy="1488831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09" name="Straight Arrow Connector 308"/>
            <p:cNvCxnSpPr/>
            <p:nvPr/>
          </p:nvCxnSpPr>
          <p:spPr bwMode="auto">
            <a:xfrm flipH="1" flipV="1">
              <a:off x="3338824" y="952500"/>
              <a:ext cx="2223776" cy="1790700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310" name="Group 309"/>
          <p:cNvGrpSpPr/>
          <p:nvPr/>
        </p:nvGrpSpPr>
        <p:grpSpPr>
          <a:xfrm>
            <a:off x="2435157" y="1178169"/>
            <a:ext cx="1519801" cy="2479431"/>
            <a:chOff x="4042799" y="263769"/>
            <a:chExt cx="1519801" cy="2479431"/>
          </a:xfrm>
        </p:grpSpPr>
        <p:cxnSp>
          <p:nvCxnSpPr>
            <p:cNvPr id="311" name="Straight Arrow Connector 310"/>
            <p:cNvCxnSpPr/>
            <p:nvPr/>
          </p:nvCxnSpPr>
          <p:spPr bwMode="auto">
            <a:xfrm flipH="1" flipV="1">
              <a:off x="4042799" y="559777"/>
              <a:ext cx="1519801" cy="2183423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312" name="Rectangle 311"/>
            <p:cNvSpPr/>
            <p:nvPr/>
          </p:nvSpPr>
          <p:spPr>
            <a:xfrm>
              <a:off x="4057765" y="263769"/>
              <a:ext cx="343364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i="0" dirty="0" smtClean="0">
                  <a:solidFill>
                    <a:srgbClr val="FF0000"/>
                  </a:solidFill>
                </a:rPr>
                <a:t>?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313" name="Group 312"/>
          <p:cNvGrpSpPr/>
          <p:nvPr/>
        </p:nvGrpSpPr>
        <p:grpSpPr>
          <a:xfrm flipH="1">
            <a:off x="3352800" y="1474177"/>
            <a:ext cx="228600" cy="3028099"/>
            <a:chOff x="5562605" y="-493732"/>
            <a:chExt cx="4075608" cy="3236933"/>
          </a:xfrm>
        </p:grpSpPr>
        <p:cxnSp>
          <p:nvCxnSpPr>
            <p:cNvPr id="314" name="Straight Arrow Connector 313"/>
            <p:cNvCxnSpPr/>
            <p:nvPr/>
          </p:nvCxnSpPr>
          <p:spPr bwMode="auto">
            <a:xfrm flipH="1" flipV="1">
              <a:off x="5562605" y="-171044"/>
              <a:ext cx="0" cy="2914245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15" name="Straight Arrow Connector 314"/>
            <p:cNvCxnSpPr/>
            <p:nvPr/>
          </p:nvCxnSpPr>
          <p:spPr bwMode="auto">
            <a:xfrm flipV="1">
              <a:off x="5562605" y="-493732"/>
              <a:ext cx="4075608" cy="3236932"/>
            </a:xfrm>
            <a:prstGeom prst="straightConnector1">
              <a:avLst/>
            </a:prstGeom>
            <a:noFill/>
            <a:ln w="222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cxnSp>
        <p:nvCxnSpPr>
          <p:cNvPr id="316" name="Straight Arrow Connector 315"/>
          <p:cNvCxnSpPr/>
          <p:nvPr/>
        </p:nvCxnSpPr>
        <p:spPr bwMode="auto">
          <a:xfrm flipH="1" flipV="1">
            <a:off x="1137457" y="1066800"/>
            <a:ext cx="1872559" cy="1418492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17" name="Straight Arrow Connector 316"/>
          <p:cNvCxnSpPr/>
          <p:nvPr/>
        </p:nvCxnSpPr>
        <p:spPr bwMode="auto">
          <a:xfrm flipH="1" flipV="1">
            <a:off x="1357624" y="2121877"/>
            <a:ext cx="1658254" cy="3071446"/>
          </a:xfrm>
          <a:prstGeom prst="straightConnector1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301" name="Text Box 7"/>
          <p:cNvSpPr txBox="1">
            <a:spLocks noChangeArrowheads="1"/>
          </p:cNvSpPr>
          <p:nvPr/>
        </p:nvSpPr>
        <p:spPr bwMode="auto">
          <a:xfrm>
            <a:off x="4876800" y="1074003"/>
            <a:ext cx="42672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400" i="0" dirty="0" smtClean="0"/>
              <a:t>Know  </a:t>
            </a:r>
            <a:r>
              <a:rPr lang="en-US" altLang="en-US" sz="2400" i="0" dirty="0" err="1" smtClean="0"/>
              <a:t>Precond</a:t>
            </a:r>
            <a:r>
              <a:rPr lang="en-US" altLang="en-US" sz="2400" i="0" dirty="0" smtClean="0"/>
              <a:t>:  </a:t>
            </a:r>
            <a:r>
              <a:rPr lang="en-US" altLang="en-US" sz="2400" i="0" dirty="0" err="1"/>
              <a:t>ints</a:t>
            </a:r>
            <a:r>
              <a:rPr lang="en-US" altLang="en-US" sz="2400" i="0" dirty="0"/>
              <a:t> </a:t>
            </a:r>
            <a:r>
              <a:rPr lang="en-US" altLang="en-US" sz="2400" i="0" dirty="0" err="1" smtClean="0">
                <a:solidFill>
                  <a:schemeClr val="accent1"/>
                </a:solidFill>
              </a:rPr>
              <a:t>x</a:t>
            </a:r>
            <a:r>
              <a:rPr lang="en-US" altLang="en-US" sz="2400" i="0" dirty="0" err="1" smtClean="0"/>
              <a:t>,</a:t>
            </a:r>
            <a:r>
              <a:rPr lang="en-US" altLang="en-US" sz="2400" i="0" dirty="0" err="1" smtClean="0">
                <a:solidFill>
                  <a:schemeClr val="accent1"/>
                </a:solidFill>
              </a:rPr>
              <a:t>y</a:t>
            </a:r>
            <a:endParaRPr lang="en-US" altLang="en-US" sz="2400" i="0" dirty="0" smtClean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/>
              <a:t> </a:t>
            </a:r>
            <a:r>
              <a:rPr lang="en-US" altLang="en-US" sz="2400" i="0" dirty="0" smtClean="0"/>
              <a:t>            </a:t>
            </a:r>
            <a:r>
              <a:rPr lang="en-US" altLang="en-US" sz="2400" i="0" dirty="0" err="1" smtClean="0"/>
              <a:t>Postcond</a:t>
            </a:r>
            <a:r>
              <a:rPr lang="en-US" altLang="en-US" sz="2400" i="0" dirty="0" smtClean="0"/>
              <a:t>:     </a:t>
            </a:r>
            <a:r>
              <a:rPr lang="en-US" altLang="en-US" sz="2400" i="0" dirty="0" smtClean="0">
                <a:solidFill>
                  <a:srgbClr val="FF0000"/>
                </a:solidFill>
              </a:rPr>
              <a:t>???</a:t>
            </a:r>
          </a:p>
        </p:txBody>
      </p:sp>
      <p:sp>
        <p:nvSpPr>
          <p:cNvPr id="319" name="Rectangle 6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600" dirty="0" smtClean="0"/>
              <a:t>Friends &amp; Strong Induction</a:t>
            </a:r>
          </a:p>
        </p:txBody>
      </p:sp>
      <p:sp>
        <p:nvSpPr>
          <p:cNvPr id="320" name="Text Box 4"/>
          <p:cNvSpPr txBox="1">
            <a:spLocks noChangeArrowheads="1"/>
          </p:cNvSpPr>
          <p:nvPr/>
        </p:nvSpPr>
        <p:spPr bwMode="auto">
          <a:xfrm>
            <a:off x="990600" y="2849940"/>
            <a:ext cx="142539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 smtClean="0"/>
              <a:t>x</a:t>
            </a:r>
            <a:r>
              <a:rPr lang="en-US" altLang="en-US" sz="1600" i="0" dirty="0" smtClean="0"/>
              <a:t>  = 30; </a:t>
            </a:r>
            <a:r>
              <a:rPr lang="en-US" altLang="en-US" sz="1600" dirty="0" smtClean="0"/>
              <a:t>y</a:t>
            </a:r>
            <a:r>
              <a:rPr lang="en-US" altLang="en-US" sz="1600" i="0" dirty="0" smtClean="0"/>
              <a:t>  =   5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600" i="0" dirty="0" smtClean="0"/>
              <a:t>x</a:t>
            </a:r>
            <a:r>
              <a:rPr lang="en-US" altLang="en-US" sz="1600" i="0" baseline="-25000" dirty="0" smtClean="0"/>
              <a:t>1 </a:t>
            </a:r>
            <a:r>
              <a:rPr lang="en-US" altLang="en-US" sz="1600" i="0" dirty="0" smtClean="0"/>
              <a:t>= </a:t>
            </a:r>
            <a:r>
              <a:rPr lang="en-US" altLang="en-US" sz="1600" i="0" dirty="0" smtClean="0">
                <a:sym typeface="Symbol"/>
              </a:rPr>
              <a:t>7;  y</a:t>
            </a:r>
            <a:r>
              <a:rPr lang="en-US" altLang="en-US" sz="1600" i="0" baseline="-25000" dirty="0" smtClean="0"/>
              <a:t>1</a:t>
            </a:r>
            <a:r>
              <a:rPr lang="en-US" altLang="en-US" sz="1600" i="0" dirty="0" smtClean="0"/>
              <a:t> = </a:t>
            </a:r>
            <a:r>
              <a:rPr lang="en-US" altLang="en-US" sz="1600" i="0" dirty="0" smtClean="0">
                <a:sym typeface="Symbol"/>
              </a:rPr>
              <a:t>15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600" i="0" dirty="0" smtClean="0">
                <a:sym typeface="Symbol"/>
              </a:rPr>
              <a:t>f</a:t>
            </a:r>
            <a:r>
              <a:rPr lang="en-US" altLang="en-US" sz="1600" i="0" baseline="-25000" dirty="0" smtClean="0"/>
              <a:t>1</a:t>
            </a:r>
            <a:r>
              <a:rPr lang="en-US" altLang="en-US" sz="1600" i="0" dirty="0" smtClean="0"/>
              <a:t> = 105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600" i="0" dirty="0" smtClean="0"/>
              <a:t>x</a:t>
            </a:r>
            <a:r>
              <a:rPr lang="en-US" altLang="en-US" sz="1600" i="0" baseline="-25000" dirty="0" smtClean="0"/>
              <a:t>2 </a:t>
            </a:r>
            <a:r>
              <a:rPr lang="en-US" altLang="en-US" sz="1600" i="0" dirty="0" smtClean="0"/>
              <a:t>= </a:t>
            </a:r>
            <a:r>
              <a:rPr lang="en-US" altLang="en-US" sz="1600" i="0" dirty="0" smtClean="0">
                <a:sym typeface="Symbol"/>
              </a:rPr>
              <a:t>9;  y</a:t>
            </a:r>
            <a:r>
              <a:rPr lang="en-US" altLang="en-US" sz="1600" i="0" baseline="-25000" dirty="0" smtClean="0">
                <a:sym typeface="Symbol"/>
              </a:rPr>
              <a:t>2</a:t>
            </a:r>
            <a:r>
              <a:rPr lang="en-US" altLang="en-US" sz="1600" i="0" dirty="0" smtClean="0"/>
              <a:t> = </a:t>
            </a:r>
            <a:r>
              <a:rPr lang="en-US" altLang="en-US" sz="1600" i="0" dirty="0" smtClean="0">
                <a:sym typeface="Symbol"/>
              </a:rPr>
              <a:t>  5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600" i="0" dirty="0" smtClean="0">
                <a:sym typeface="Symbol"/>
              </a:rPr>
              <a:t>f</a:t>
            </a:r>
            <a:r>
              <a:rPr lang="en-US" altLang="en-US" sz="1600" i="0" baseline="-25000" dirty="0" smtClean="0">
                <a:sym typeface="Symbol"/>
              </a:rPr>
              <a:t>2</a:t>
            </a:r>
            <a:r>
              <a:rPr lang="en-US" altLang="en-US" sz="1600" i="0" dirty="0" smtClean="0"/>
              <a:t> = 45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600" i="0" dirty="0"/>
              <a:t>return </a:t>
            </a:r>
            <a:r>
              <a:rPr lang="en-US" altLang="en-US" sz="1600" i="0" dirty="0" smtClean="0"/>
              <a:t>150</a:t>
            </a:r>
            <a:endParaRPr lang="en-US" altLang="en-US" sz="1600" i="0" dirty="0"/>
          </a:p>
        </p:txBody>
      </p:sp>
    </p:spTree>
    <p:extLst>
      <p:ext uri="{BB962C8B-B14F-4D97-AF65-F5344CB8AC3E}">
        <p14:creationId xmlns:p14="http://schemas.microsoft.com/office/powerpoint/2010/main" val="2277188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8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8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8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84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84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84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84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84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484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4848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4848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4848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4848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4848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3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3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3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4848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4848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32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32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14848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14848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14848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14848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500"/>
                            </p:stCondLst>
                            <p:childTnLst>
                              <p:par>
                                <p:cTn id="15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14848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500" fill="hold"/>
                                        <p:tgtEl>
                                          <p:spTgt spid="14848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53" grpId="0" animBg="1"/>
      <p:bldP spid="301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Recurrence Relations</a:t>
            </a:r>
            <a:br>
              <a:rPr lang="en-US" altLang="en-US" dirty="0" smtClean="0"/>
            </a:br>
            <a:r>
              <a:rPr lang="en-US" altLang="en-US" dirty="0" smtClean="0">
                <a:latin typeface="Symbol" pitchFamily="18" charset="2"/>
              </a:rPr>
              <a:t>»</a:t>
            </a:r>
            <a:r>
              <a:rPr lang="en-US" altLang="en-US" dirty="0" smtClean="0"/>
              <a:t> Time of Recursive Program</a:t>
            </a:r>
            <a:endParaRPr lang="en-CA" altLang="en-US" dirty="0" smtClean="0"/>
          </a:p>
        </p:txBody>
      </p:sp>
      <p:sp>
        <p:nvSpPr>
          <p:cNvPr id="53252" name="Rectangle 4"/>
          <p:cNvSpPr>
            <a:spLocks noChangeArrowheads="1"/>
          </p:cNvSpPr>
          <p:nvPr/>
        </p:nvSpPr>
        <p:spPr bwMode="auto">
          <a:xfrm>
            <a:off x="228600" y="1693863"/>
            <a:ext cx="4572000" cy="5016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 dirty="0">
                <a:solidFill>
                  <a:schemeClr val="accent1"/>
                </a:solidFill>
              </a:rPr>
              <a:t>procedure  </a:t>
            </a:r>
            <a:r>
              <a:rPr lang="en-US" altLang="en-US" i="0" dirty="0" err="1">
                <a:solidFill>
                  <a:schemeClr val="accent1"/>
                </a:solidFill>
              </a:rPr>
              <a:t>Eg</a:t>
            </a:r>
            <a:r>
              <a:rPr lang="en-US" altLang="en-US" i="0" dirty="0">
                <a:solidFill>
                  <a:schemeClr val="accent1"/>
                </a:solidFill>
              </a:rPr>
              <a:t>(I</a:t>
            </a:r>
            <a:r>
              <a:rPr lang="en-US" altLang="en-US" i="0" baseline="-25000" dirty="0">
                <a:solidFill>
                  <a:schemeClr val="accent1"/>
                </a:solidFill>
              </a:rPr>
              <a:t>n</a:t>
            </a:r>
            <a:r>
              <a:rPr lang="en-CA" altLang="en-US" i="0" dirty="0">
                <a:solidFill>
                  <a:schemeClr val="accent1"/>
                </a:solidFill>
              </a:rPr>
              <a:t>)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chemeClr val="accent1"/>
                </a:solidFill>
              </a:rPr>
              <a:t>     n = |I</a:t>
            </a:r>
            <a:r>
              <a:rPr lang="en-US" altLang="en-US" i="0" baseline="-25000" dirty="0">
                <a:solidFill>
                  <a:schemeClr val="accent1"/>
                </a:solidFill>
              </a:rPr>
              <a:t>n</a:t>
            </a:r>
            <a:r>
              <a:rPr lang="en-US" altLang="en-US" i="0" dirty="0">
                <a:solidFill>
                  <a:schemeClr val="accent1"/>
                </a:solidFill>
              </a:rPr>
              <a:t>|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chemeClr val="accent1"/>
                </a:solidFill>
              </a:rPr>
              <a:t>     if(n</a:t>
            </a:r>
            <a:r>
              <a:rPr lang="en-US" altLang="en-US" i="0" dirty="0">
                <a:solidFill>
                  <a:schemeClr val="accent1"/>
                </a:solidFill>
                <a:latin typeface="Symbol" pitchFamily="18" charset="2"/>
                <a:sym typeface="WP MathA" pitchFamily="2" charset="2"/>
              </a:rPr>
              <a:t>£</a:t>
            </a:r>
            <a:r>
              <a:rPr lang="en-US" altLang="en-US" i="0" dirty="0">
                <a:solidFill>
                  <a:schemeClr val="accent1"/>
                </a:solidFill>
              </a:rPr>
              <a:t>1) then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chemeClr val="accent1"/>
                </a:solidFill>
              </a:rPr>
              <a:t>          put “Hi”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chemeClr val="accent1"/>
                </a:solidFill>
              </a:rPr>
              <a:t>      else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i="0" dirty="0">
                <a:solidFill>
                  <a:schemeClr val="accent1"/>
                </a:solidFill>
              </a:rPr>
              <a:t>          loop </a:t>
            </a:r>
            <a:r>
              <a:rPr lang="en-US" altLang="en-US" i="0" dirty="0" err="1">
                <a:solidFill>
                  <a:schemeClr val="accent1"/>
                </a:solidFill>
              </a:rPr>
              <a:t>i</a:t>
            </a:r>
            <a:r>
              <a:rPr lang="en-US" altLang="en-US" i="0" dirty="0">
                <a:solidFill>
                  <a:schemeClr val="accent1"/>
                </a:solidFill>
              </a:rPr>
              <a:t>=1</a:t>
            </a:r>
            <a:r>
              <a:rPr lang="en-US" altLang="en-US" i="0" dirty="0" smtClean="0">
                <a:solidFill>
                  <a:schemeClr val="accent1"/>
                </a:solidFill>
              </a:rPr>
              <a:t>..</a:t>
            </a:r>
            <a:r>
              <a:rPr lang="en-CA" altLang="en-US" i="0" dirty="0" err="1" smtClean="0">
                <a:solidFill>
                  <a:schemeClr val="accent1"/>
                </a:solidFill>
              </a:rPr>
              <a:t>n</a:t>
            </a:r>
            <a:r>
              <a:rPr lang="en-CA" altLang="en-US" i="0" baseline="30000" dirty="0" err="1" smtClean="0">
                <a:solidFill>
                  <a:schemeClr val="accent1"/>
                </a:solidFill>
              </a:rPr>
              <a:t>c</a:t>
            </a:r>
            <a:endParaRPr lang="en-US" altLang="en-US" i="0" dirty="0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chemeClr val="accent1"/>
                </a:solidFill>
              </a:rPr>
              <a:t>              put “Hi”</a:t>
            </a:r>
            <a:r>
              <a:rPr lang="en-CA" altLang="en-US" i="0" dirty="0">
                <a:solidFill>
                  <a:schemeClr val="accent1"/>
                </a:solidFill>
              </a:rPr>
              <a:t>                  </a:t>
            </a:r>
            <a:endParaRPr lang="en-US" altLang="en-US" i="0" dirty="0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 dirty="0">
                <a:solidFill>
                  <a:schemeClr val="accent1"/>
                </a:solidFill>
              </a:rPr>
              <a:t>   </a:t>
            </a:r>
            <a:r>
              <a:rPr lang="en-US" altLang="en-US" i="0" dirty="0">
                <a:solidFill>
                  <a:schemeClr val="accent1"/>
                </a:solidFill>
              </a:rPr>
              <a:t>       loop </a:t>
            </a:r>
            <a:r>
              <a:rPr lang="en-US" altLang="en-US" i="0" dirty="0" err="1">
                <a:solidFill>
                  <a:schemeClr val="accent1"/>
                </a:solidFill>
              </a:rPr>
              <a:t>i</a:t>
            </a:r>
            <a:r>
              <a:rPr lang="en-US" altLang="en-US" i="0" dirty="0">
                <a:solidFill>
                  <a:schemeClr val="accent1"/>
                </a:solidFill>
              </a:rPr>
              <a:t>=1..a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chemeClr val="accent1"/>
                </a:solidFill>
              </a:rPr>
              <a:t>              I</a:t>
            </a:r>
            <a:r>
              <a:rPr lang="en-US" altLang="en-US" i="0" baseline="-25000" dirty="0">
                <a:solidFill>
                  <a:schemeClr val="accent1"/>
                </a:solidFill>
              </a:rPr>
              <a:t>n/b </a:t>
            </a:r>
            <a:r>
              <a:rPr lang="en-US" altLang="en-US" i="0" dirty="0">
                <a:solidFill>
                  <a:schemeClr val="accent1"/>
                </a:solidFill>
              </a:rPr>
              <a:t>= I</a:t>
            </a:r>
            <a:r>
              <a:rPr lang="en-US" altLang="en-US" i="0" baseline="-25000" dirty="0">
                <a:solidFill>
                  <a:schemeClr val="accent1"/>
                </a:solidFill>
              </a:rPr>
              <a:t>n  </a:t>
            </a:r>
            <a:r>
              <a:rPr lang="en-US" altLang="en-US" sz="2000" i="0" dirty="0">
                <a:solidFill>
                  <a:schemeClr val="accent1"/>
                </a:solidFill>
              </a:rPr>
              <a:t>cut in b pieces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chemeClr val="accent1"/>
                </a:solidFill>
              </a:rPr>
              <a:t>       </a:t>
            </a:r>
            <a:r>
              <a:rPr lang="en-CA" altLang="en-US" i="0" dirty="0">
                <a:solidFill>
                  <a:schemeClr val="accent1"/>
                </a:solidFill>
              </a:rPr>
              <a:t>  </a:t>
            </a:r>
            <a:r>
              <a:rPr lang="en-US" altLang="en-US" i="0" dirty="0">
                <a:solidFill>
                  <a:schemeClr val="accent1"/>
                </a:solidFill>
              </a:rPr>
              <a:t>   </a:t>
            </a:r>
            <a:r>
              <a:rPr lang="en-CA" altLang="en-US" i="0" dirty="0">
                <a:solidFill>
                  <a:schemeClr val="accent1"/>
                </a:solidFill>
              </a:rPr>
              <a:t>  </a:t>
            </a:r>
            <a:r>
              <a:rPr lang="en-US" altLang="en-US" i="0" dirty="0" err="1">
                <a:solidFill>
                  <a:schemeClr val="accent1"/>
                </a:solidFill>
              </a:rPr>
              <a:t>Eg</a:t>
            </a:r>
            <a:r>
              <a:rPr lang="en-US" altLang="en-US" i="0" dirty="0">
                <a:solidFill>
                  <a:schemeClr val="accent1"/>
                </a:solidFill>
              </a:rPr>
              <a:t>(I</a:t>
            </a:r>
            <a:r>
              <a:rPr lang="en-US" altLang="en-US" i="0" baseline="-25000" dirty="0">
                <a:solidFill>
                  <a:schemeClr val="accent1"/>
                </a:solidFill>
              </a:rPr>
              <a:t>n/b</a:t>
            </a:r>
            <a:r>
              <a:rPr lang="en-US" altLang="en-US" i="0" dirty="0">
                <a:solidFill>
                  <a:schemeClr val="accent1"/>
                </a:solidFill>
              </a:rPr>
              <a:t>)</a:t>
            </a:r>
            <a:r>
              <a:rPr lang="en-CA" altLang="en-US" i="0" dirty="0"/>
              <a:t> </a:t>
            </a:r>
            <a:endParaRPr lang="en-US" altLang="en-US" i="0" dirty="0"/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4267200" y="1484313"/>
            <a:ext cx="45720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>
                <a:solidFill>
                  <a:schemeClr val="accent2"/>
                </a:solidFill>
              </a:rPr>
              <a:t>T(1) 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 smtClean="0">
                <a:solidFill>
                  <a:schemeClr val="accent2"/>
                </a:solidFill>
              </a:rPr>
              <a:t>T(n) = a T(n/b) + </a:t>
            </a:r>
            <a:r>
              <a:rPr lang="en-CA" altLang="en-US" sz="2800" i="0" dirty="0" err="1">
                <a:solidFill>
                  <a:schemeClr val="accent2"/>
                </a:solidFill>
              </a:rPr>
              <a:t>n</a:t>
            </a:r>
            <a:r>
              <a:rPr lang="en-CA" altLang="en-US" sz="2800" i="0" baseline="30000" dirty="0" err="1">
                <a:solidFill>
                  <a:schemeClr val="accent2"/>
                </a:solidFill>
              </a:rPr>
              <a:t>c</a:t>
            </a:r>
            <a:endParaRPr lang="en-CA" altLang="en-US" sz="2800" i="0" baseline="30000" dirty="0">
              <a:solidFill>
                <a:schemeClr val="accent2"/>
              </a:solidFill>
            </a:endParaRP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3733800" y="2743200"/>
            <a:ext cx="61722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i="0" kern="0" dirty="0" smtClean="0">
                <a:solidFill>
                  <a:schemeClr val="accent2"/>
                </a:solidFill>
              </a:rPr>
              <a:t>n</a:t>
            </a:r>
            <a:r>
              <a:rPr lang="en-US" altLang="en-US" i="0" kern="0" dirty="0" smtClean="0"/>
              <a:t> is the “size” of our input.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i="0" kern="0" dirty="0" smtClean="0">
                <a:solidFill>
                  <a:schemeClr val="accent2"/>
                </a:solidFill>
              </a:rPr>
              <a:t>a </a:t>
            </a:r>
            <a:r>
              <a:rPr lang="en-US" altLang="en-US" i="0" kern="0" dirty="0" smtClean="0"/>
              <a:t>is the number of “friends”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i="0" kern="0" dirty="0" smtClean="0">
                <a:solidFill>
                  <a:schemeClr val="accent2"/>
                </a:solidFill>
              </a:rPr>
              <a:t>n/b</a:t>
            </a:r>
            <a:r>
              <a:rPr lang="en-US" altLang="en-US" i="0" kern="0" dirty="0" smtClean="0"/>
              <a:t> is the </a:t>
            </a:r>
            <a:r>
              <a:rPr lang="en-US" altLang="en-US" i="0" kern="0" dirty="0"/>
              <a:t>“size” of </a:t>
            </a:r>
            <a:r>
              <a:rPr lang="en-US" altLang="en-US" i="0" kern="0" dirty="0" smtClean="0"/>
              <a:t>friend’s input.</a:t>
            </a:r>
          </a:p>
          <a:p>
            <a:pPr eaLnBrk="1" hangingPunct="1">
              <a:spcBef>
                <a:spcPct val="0"/>
              </a:spcBef>
            </a:pPr>
            <a:r>
              <a:rPr lang="en-CA" altLang="en-US" i="0" dirty="0" err="1" smtClean="0">
                <a:solidFill>
                  <a:schemeClr val="accent2"/>
                </a:solidFill>
              </a:rPr>
              <a:t>n</a:t>
            </a:r>
            <a:r>
              <a:rPr lang="en-CA" altLang="en-US" i="0" baseline="30000" dirty="0" err="1" smtClean="0">
                <a:solidFill>
                  <a:schemeClr val="accent2"/>
                </a:solidFill>
              </a:rPr>
              <a:t>c</a:t>
            </a:r>
            <a:r>
              <a:rPr lang="en-CA" altLang="en-US" i="0" baseline="30000" dirty="0" smtClean="0">
                <a:solidFill>
                  <a:schemeClr val="accent2"/>
                </a:solidFill>
              </a:rPr>
              <a:t> </a:t>
            </a:r>
            <a:r>
              <a:rPr lang="en-CA" altLang="en-US" i="0" dirty="0" smtClean="0">
                <a:solidFill>
                  <a:schemeClr val="accent2"/>
                </a:solidFill>
              </a:rPr>
              <a:t> </a:t>
            </a:r>
            <a:r>
              <a:rPr lang="en-US" altLang="en-US" i="0" kern="0" dirty="0" smtClean="0"/>
              <a:t>is the work I personally do.</a:t>
            </a:r>
          </a:p>
          <a:p>
            <a:pPr marL="0" indent="0" eaLnBrk="1" hangingPunct="1">
              <a:spcBef>
                <a:spcPct val="0"/>
              </a:spcBef>
              <a:buNone/>
            </a:pPr>
            <a:endParaRPr lang="en-US" altLang="en-US" i="0" kern="0" dirty="0" smtClean="0"/>
          </a:p>
          <a:p>
            <a:pPr eaLnBrk="1" hangingPunct="1">
              <a:spcBef>
                <a:spcPct val="0"/>
              </a:spcBef>
            </a:pPr>
            <a:endParaRPr lang="en-US" altLang="en-US" i="0" kern="0" dirty="0"/>
          </a:p>
          <a:p>
            <a:pPr eaLnBrk="1" hangingPunct="1">
              <a:spcBef>
                <a:spcPct val="0"/>
              </a:spcBef>
            </a:pPr>
            <a:endParaRPr lang="en-US" altLang="en-US" i="0" kern="0" dirty="0" smtClean="0"/>
          </a:p>
        </p:txBody>
      </p:sp>
    </p:spTree>
    <p:extLst>
      <p:ext uri="{BB962C8B-B14F-4D97-AF65-F5344CB8AC3E}">
        <p14:creationId xmlns:p14="http://schemas.microsoft.com/office/powerpoint/2010/main" val="3304612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4" name="AutoShape 2"/>
          <p:cNvSpPr>
            <a:spLocks noChangeArrowheads="1"/>
          </p:cNvSpPr>
          <p:nvPr/>
        </p:nvSpPr>
        <p:spPr bwMode="auto">
          <a:xfrm flipV="1">
            <a:off x="4724400" y="2984500"/>
            <a:ext cx="2236788" cy="3654425"/>
          </a:xfrm>
          <a:custGeom>
            <a:avLst/>
            <a:gdLst>
              <a:gd name="G0" fmla="+- 2253 0 0"/>
              <a:gd name="G1" fmla="+- 21600 0 2253"/>
              <a:gd name="G2" fmla="*/ 2253 1 2"/>
              <a:gd name="G3" fmla="+- 21600 0 G2"/>
              <a:gd name="G4" fmla="+/ 2253 21600 2"/>
              <a:gd name="G5" fmla="+/ G1 0 2"/>
              <a:gd name="G6" fmla="*/ 21600 21600 2253"/>
              <a:gd name="G7" fmla="*/ G6 1 2"/>
              <a:gd name="G8" fmla="+- 21600 0 G7"/>
              <a:gd name="G9" fmla="*/ 21600 1 2"/>
              <a:gd name="G10" fmla="+- 2253 0 G9"/>
              <a:gd name="G11" fmla="?: G10 G8 0"/>
              <a:gd name="G12" fmla="?: G10 G7 21600"/>
              <a:gd name="T0" fmla="*/ 20473 w 21600"/>
              <a:gd name="T1" fmla="*/ 10800 h 21600"/>
              <a:gd name="T2" fmla="*/ 10800 w 21600"/>
              <a:gd name="T3" fmla="*/ 21600 h 21600"/>
              <a:gd name="T4" fmla="*/ 1127 w 21600"/>
              <a:gd name="T5" fmla="*/ 10800 h 21600"/>
              <a:gd name="T6" fmla="*/ 10800 w 21600"/>
              <a:gd name="T7" fmla="*/ 0 h 21600"/>
              <a:gd name="T8" fmla="*/ 2927 w 21600"/>
              <a:gd name="T9" fmla="*/ 2927 h 21600"/>
              <a:gd name="T10" fmla="*/ 18673 w 21600"/>
              <a:gd name="T11" fmla="*/ 186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2253" y="21600"/>
                </a:lnTo>
                <a:lnTo>
                  <a:pt x="19347" y="21600"/>
                </a:lnTo>
                <a:lnTo>
                  <a:pt x="21600" y="0"/>
                </a:lnTo>
                <a:close/>
              </a:path>
            </a:pathLst>
          </a:custGeom>
          <a:gradFill rotWithShape="0">
            <a:gsLst>
              <a:gs pos="0">
                <a:schemeClr val="accent1">
                  <a:gamma/>
                  <a:shade val="46275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rot="10800000" wrap="none" anchor="ctr"/>
          <a:lstStyle/>
          <a:p>
            <a:pPr algn="ctr">
              <a:spcBef>
                <a:spcPct val="50000"/>
              </a:spcBef>
              <a:defRPr/>
            </a:pPr>
            <a:endParaRPr lang="en-CA" sz="3000" i="0">
              <a:cs typeface="+mn-cs"/>
            </a:endParaRPr>
          </a:p>
        </p:txBody>
      </p:sp>
      <p:sp>
        <p:nvSpPr>
          <p:cNvPr id="422915" name="AutoShape 3"/>
          <p:cNvSpPr>
            <a:spLocks noChangeArrowheads="1"/>
          </p:cNvSpPr>
          <p:nvPr/>
        </p:nvSpPr>
        <p:spPr bwMode="auto">
          <a:xfrm flipV="1">
            <a:off x="2411413" y="2971800"/>
            <a:ext cx="2236787" cy="3654425"/>
          </a:xfrm>
          <a:custGeom>
            <a:avLst/>
            <a:gdLst>
              <a:gd name="G0" fmla="+- 2253 0 0"/>
              <a:gd name="G1" fmla="+- 21600 0 2253"/>
              <a:gd name="G2" fmla="*/ 2253 1 2"/>
              <a:gd name="G3" fmla="+- 21600 0 G2"/>
              <a:gd name="G4" fmla="+/ 2253 21600 2"/>
              <a:gd name="G5" fmla="+/ G1 0 2"/>
              <a:gd name="G6" fmla="*/ 21600 21600 2253"/>
              <a:gd name="G7" fmla="*/ G6 1 2"/>
              <a:gd name="G8" fmla="+- 21600 0 G7"/>
              <a:gd name="G9" fmla="*/ 21600 1 2"/>
              <a:gd name="G10" fmla="+- 2253 0 G9"/>
              <a:gd name="G11" fmla="?: G10 G8 0"/>
              <a:gd name="G12" fmla="?: G10 G7 21600"/>
              <a:gd name="T0" fmla="*/ 20473 w 21600"/>
              <a:gd name="T1" fmla="*/ 10800 h 21600"/>
              <a:gd name="T2" fmla="*/ 10800 w 21600"/>
              <a:gd name="T3" fmla="*/ 21600 h 21600"/>
              <a:gd name="T4" fmla="*/ 1127 w 21600"/>
              <a:gd name="T5" fmla="*/ 10800 h 21600"/>
              <a:gd name="T6" fmla="*/ 10800 w 21600"/>
              <a:gd name="T7" fmla="*/ 0 h 21600"/>
              <a:gd name="T8" fmla="*/ 2927 w 21600"/>
              <a:gd name="T9" fmla="*/ 2927 h 21600"/>
              <a:gd name="T10" fmla="*/ 18673 w 21600"/>
              <a:gd name="T11" fmla="*/ 186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2253" y="21600"/>
                </a:lnTo>
                <a:lnTo>
                  <a:pt x="19347" y="21600"/>
                </a:lnTo>
                <a:lnTo>
                  <a:pt x="21600" y="0"/>
                </a:lnTo>
                <a:close/>
              </a:path>
            </a:pathLst>
          </a:custGeom>
          <a:gradFill rotWithShape="0">
            <a:gsLst>
              <a:gs pos="0">
                <a:schemeClr val="accent1">
                  <a:gamma/>
                  <a:shade val="46275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rot="10800000" wrap="none" anchor="ctr"/>
          <a:lstStyle/>
          <a:p>
            <a:pPr algn="ctr">
              <a:spcBef>
                <a:spcPct val="50000"/>
              </a:spcBef>
              <a:defRPr/>
            </a:pPr>
            <a:endParaRPr lang="en-CA" sz="3000" i="0">
              <a:cs typeface="+mn-cs"/>
            </a:endParaRPr>
          </a:p>
        </p:txBody>
      </p:sp>
      <p:sp>
        <p:nvSpPr>
          <p:cNvPr id="422916" name="AutoShape 4"/>
          <p:cNvSpPr>
            <a:spLocks noChangeArrowheads="1"/>
          </p:cNvSpPr>
          <p:nvPr/>
        </p:nvSpPr>
        <p:spPr bwMode="auto">
          <a:xfrm flipV="1">
            <a:off x="49213" y="2971800"/>
            <a:ext cx="2236787" cy="3654425"/>
          </a:xfrm>
          <a:custGeom>
            <a:avLst/>
            <a:gdLst>
              <a:gd name="G0" fmla="+- 2253 0 0"/>
              <a:gd name="G1" fmla="+- 21600 0 2253"/>
              <a:gd name="G2" fmla="*/ 2253 1 2"/>
              <a:gd name="G3" fmla="+- 21600 0 G2"/>
              <a:gd name="G4" fmla="+/ 2253 21600 2"/>
              <a:gd name="G5" fmla="+/ G1 0 2"/>
              <a:gd name="G6" fmla="*/ 21600 21600 2253"/>
              <a:gd name="G7" fmla="*/ G6 1 2"/>
              <a:gd name="G8" fmla="+- 21600 0 G7"/>
              <a:gd name="G9" fmla="*/ 21600 1 2"/>
              <a:gd name="G10" fmla="+- 2253 0 G9"/>
              <a:gd name="G11" fmla="?: G10 G8 0"/>
              <a:gd name="G12" fmla="?: G10 G7 21600"/>
              <a:gd name="T0" fmla="*/ 20473 w 21600"/>
              <a:gd name="T1" fmla="*/ 10800 h 21600"/>
              <a:gd name="T2" fmla="*/ 10800 w 21600"/>
              <a:gd name="T3" fmla="*/ 21600 h 21600"/>
              <a:gd name="T4" fmla="*/ 1127 w 21600"/>
              <a:gd name="T5" fmla="*/ 10800 h 21600"/>
              <a:gd name="T6" fmla="*/ 10800 w 21600"/>
              <a:gd name="T7" fmla="*/ 0 h 21600"/>
              <a:gd name="T8" fmla="*/ 2927 w 21600"/>
              <a:gd name="T9" fmla="*/ 2927 h 21600"/>
              <a:gd name="T10" fmla="*/ 18673 w 21600"/>
              <a:gd name="T11" fmla="*/ 186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2253" y="21600"/>
                </a:lnTo>
                <a:lnTo>
                  <a:pt x="19347" y="21600"/>
                </a:lnTo>
                <a:lnTo>
                  <a:pt x="21600" y="0"/>
                </a:lnTo>
                <a:close/>
              </a:path>
            </a:pathLst>
          </a:custGeom>
          <a:gradFill rotWithShape="0">
            <a:gsLst>
              <a:gs pos="0">
                <a:schemeClr val="accent1">
                  <a:gamma/>
                  <a:shade val="46275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rot="10800000" wrap="none" anchor="ctr"/>
          <a:lstStyle/>
          <a:p>
            <a:pPr algn="ctr">
              <a:spcBef>
                <a:spcPct val="50000"/>
              </a:spcBef>
              <a:defRPr/>
            </a:pPr>
            <a:endParaRPr lang="en-CA" sz="3000" i="0">
              <a:cs typeface="+mn-cs"/>
            </a:endParaRPr>
          </a:p>
        </p:txBody>
      </p:sp>
      <p:sp>
        <p:nvSpPr>
          <p:cNvPr id="422917" name="AutoShape 5"/>
          <p:cNvSpPr>
            <a:spLocks noChangeArrowheads="1"/>
          </p:cNvSpPr>
          <p:nvPr/>
        </p:nvSpPr>
        <p:spPr bwMode="auto">
          <a:xfrm flipV="1">
            <a:off x="6983413" y="2974975"/>
            <a:ext cx="2236787" cy="3654425"/>
          </a:xfrm>
          <a:custGeom>
            <a:avLst/>
            <a:gdLst>
              <a:gd name="G0" fmla="+- 2253 0 0"/>
              <a:gd name="G1" fmla="+- 21600 0 2253"/>
              <a:gd name="G2" fmla="*/ 2253 1 2"/>
              <a:gd name="G3" fmla="+- 21600 0 G2"/>
              <a:gd name="G4" fmla="+/ 2253 21600 2"/>
              <a:gd name="G5" fmla="+/ G1 0 2"/>
              <a:gd name="G6" fmla="*/ 21600 21600 2253"/>
              <a:gd name="G7" fmla="*/ G6 1 2"/>
              <a:gd name="G8" fmla="+- 21600 0 G7"/>
              <a:gd name="G9" fmla="*/ 21600 1 2"/>
              <a:gd name="G10" fmla="+- 2253 0 G9"/>
              <a:gd name="G11" fmla="?: G10 G8 0"/>
              <a:gd name="G12" fmla="?: G10 G7 21600"/>
              <a:gd name="T0" fmla="*/ 20473 w 21600"/>
              <a:gd name="T1" fmla="*/ 10800 h 21600"/>
              <a:gd name="T2" fmla="*/ 10800 w 21600"/>
              <a:gd name="T3" fmla="*/ 21600 h 21600"/>
              <a:gd name="T4" fmla="*/ 1127 w 21600"/>
              <a:gd name="T5" fmla="*/ 10800 h 21600"/>
              <a:gd name="T6" fmla="*/ 10800 w 21600"/>
              <a:gd name="T7" fmla="*/ 0 h 21600"/>
              <a:gd name="T8" fmla="*/ 2927 w 21600"/>
              <a:gd name="T9" fmla="*/ 2927 h 21600"/>
              <a:gd name="T10" fmla="*/ 18673 w 21600"/>
              <a:gd name="T11" fmla="*/ 18673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2253" y="21600"/>
                </a:lnTo>
                <a:lnTo>
                  <a:pt x="19347" y="21600"/>
                </a:lnTo>
                <a:lnTo>
                  <a:pt x="21600" y="0"/>
                </a:lnTo>
                <a:close/>
              </a:path>
            </a:pathLst>
          </a:custGeom>
          <a:gradFill rotWithShape="0">
            <a:gsLst>
              <a:gs pos="0">
                <a:schemeClr val="accent1">
                  <a:gamma/>
                  <a:shade val="46275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38100">
            <a:solidFill>
              <a:schemeClr val="accent2"/>
            </a:solidFill>
            <a:miter lim="800000"/>
            <a:headEnd/>
            <a:tailEnd/>
          </a:ln>
          <a:effectLst/>
        </p:spPr>
        <p:txBody>
          <a:bodyPr rot="10800000" wrap="none" anchor="ctr"/>
          <a:lstStyle/>
          <a:p>
            <a:pPr algn="ctr">
              <a:spcBef>
                <a:spcPct val="50000"/>
              </a:spcBef>
              <a:defRPr/>
            </a:pPr>
            <a:endParaRPr lang="en-CA" sz="3000" i="0">
              <a:cs typeface="+mn-cs"/>
            </a:endParaRPr>
          </a:p>
        </p:txBody>
      </p:sp>
      <p:sp>
        <p:nvSpPr>
          <p:cNvPr id="43014" name="Oval 6"/>
          <p:cNvSpPr>
            <a:spLocks noChangeArrowheads="1"/>
          </p:cNvSpPr>
          <p:nvPr/>
        </p:nvSpPr>
        <p:spPr bwMode="auto">
          <a:xfrm>
            <a:off x="4152900" y="457200"/>
            <a:ext cx="800100" cy="6096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n</a:t>
            </a:r>
          </a:p>
        </p:txBody>
      </p:sp>
      <p:cxnSp>
        <p:nvCxnSpPr>
          <p:cNvPr id="43015" name="AutoShape 7"/>
          <p:cNvCxnSpPr>
            <a:cxnSpLocks noChangeShapeType="1"/>
            <a:stCxn id="43014" idx="4"/>
            <a:endCxn id="43031" idx="0"/>
          </p:cNvCxnSpPr>
          <p:nvPr/>
        </p:nvCxnSpPr>
        <p:spPr bwMode="auto">
          <a:xfrm>
            <a:off x="4552950" y="1076325"/>
            <a:ext cx="3573463" cy="762000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16" name="AutoShape 8"/>
          <p:cNvCxnSpPr>
            <a:cxnSpLocks noChangeShapeType="1"/>
            <a:stCxn id="43014" idx="4"/>
            <a:endCxn id="43021" idx="0"/>
          </p:cNvCxnSpPr>
          <p:nvPr/>
        </p:nvCxnSpPr>
        <p:spPr bwMode="auto">
          <a:xfrm flipH="1">
            <a:off x="1182688" y="1076325"/>
            <a:ext cx="3370262" cy="784225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17" name="AutoShape 9"/>
          <p:cNvCxnSpPr>
            <a:cxnSpLocks noChangeShapeType="1"/>
            <a:stCxn id="43014" idx="4"/>
            <a:endCxn id="43026" idx="0"/>
          </p:cNvCxnSpPr>
          <p:nvPr/>
        </p:nvCxnSpPr>
        <p:spPr bwMode="auto">
          <a:xfrm flipH="1">
            <a:off x="3630613" y="1076325"/>
            <a:ext cx="922337" cy="742950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18" name="AutoShape 10"/>
          <p:cNvCxnSpPr>
            <a:cxnSpLocks noChangeShapeType="1"/>
            <a:stCxn id="43014" idx="4"/>
            <a:endCxn id="43036" idx="0"/>
          </p:cNvCxnSpPr>
          <p:nvPr/>
        </p:nvCxnSpPr>
        <p:spPr bwMode="auto">
          <a:xfrm>
            <a:off x="4552950" y="1076325"/>
            <a:ext cx="1379538" cy="752475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3019" name="AutoShape 11"/>
          <p:cNvSpPr>
            <a:spLocks noChangeArrowheads="1"/>
          </p:cNvSpPr>
          <p:nvPr/>
        </p:nvSpPr>
        <p:spPr bwMode="auto">
          <a:xfrm>
            <a:off x="533400" y="152400"/>
            <a:ext cx="1295400" cy="10668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T</a:t>
            </a:r>
            <a:r>
              <a:rPr lang="en-US" altLang="en-US" i="0"/>
              <a:t>(</a:t>
            </a:r>
            <a:r>
              <a:rPr lang="en-US" altLang="en-US"/>
              <a:t>n</a:t>
            </a:r>
            <a:r>
              <a:rPr lang="en-US" altLang="en-US" i="0"/>
              <a:t>)</a:t>
            </a:r>
          </a:p>
        </p:txBody>
      </p:sp>
      <p:sp>
        <p:nvSpPr>
          <p:cNvPr id="43020" name="Text Box 12"/>
          <p:cNvSpPr txBox="1">
            <a:spLocks noChangeArrowheads="1"/>
          </p:cNvSpPr>
          <p:nvPr/>
        </p:nvSpPr>
        <p:spPr bwMode="auto">
          <a:xfrm>
            <a:off x="2819400" y="487363"/>
            <a:ext cx="10668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i="0"/>
              <a:t>=</a:t>
            </a:r>
          </a:p>
        </p:txBody>
      </p:sp>
      <p:sp>
        <p:nvSpPr>
          <p:cNvPr id="43021" name="Oval 13"/>
          <p:cNvSpPr>
            <a:spLocks noChangeArrowheads="1"/>
          </p:cNvSpPr>
          <p:nvPr/>
        </p:nvSpPr>
        <p:spPr bwMode="auto">
          <a:xfrm>
            <a:off x="846138" y="1870075"/>
            <a:ext cx="671512" cy="4953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n</a:t>
            </a:r>
            <a:r>
              <a:rPr lang="en-US" altLang="en-US" sz="2800" i="0"/>
              <a:t>/2</a:t>
            </a:r>
          </a:p>
        </p:txBody>
      </p:sp>
      <p:cxnSp>
        <p:nvCxnSpPr>
          <p:cNvPr id="43022" name="AutoShape 14"/>
          <p:cNvCxnSpPr>
            <a:cxnSpLocks noChangeShapeType="1"/>
            <a:stCxn id="43021" idx="4"/>
          </p:cNvCxnSpPr>
          <p:nvPr/>
        </p:nvCxnSpPr>
        <p:spPr bwMode="auto">
          <a:xfrm>
            <a:off x="1181100" y="2373313"/>
            <a:ext cx="766763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23" name="AutoShape 15"/>
          <p:cNvCxnSpPr>
            <a:cxnSpLocks noChangeShapeType="1"/>
          </p:cNvCxnSpPr>
          <p:nvPr/>
        </p:nvCxnSpPr>
        <p:spPr bwMode="auto">
          <a:xfrm flipH="1">
            <a:off x="488950" y="2336800"/>
            <a:ext cx="731838" cy="692150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24" name="AutoShape 16"/>
          <p:cNvCxnSpPr>
            <a:cxnSpLocks noChangeShapeType="1"/>
            <a:stCxn id="43021" idx="4"/>
          </p:cNvCxnSpPr>
          <p:nvPr/>
        </p:nvCxnSpPr>
        <p:spPr bwMode="auto">
          <a:xfrm flipH="1">
            <a:off x="862013" y="2373313"/>
            <a:ext cx="319087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25" name="AutoShape 17"/>
          <p:cNvCxnSpPr>
            <a:cxnSpLocks noChangeShapeType="1"/>
            <a:stCxn id="43021" idx="4"/>
          </p:cNvCxnSpPr>
          <p:nvPr/>
        </p:nvCxnSpPr>
        <p:spPr bwMode="auto">
          <a:xfrm>
            <a:off x="1181100" y="2373313"/>
            <a:ext cx="223838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3026" name="Oval 18"/>
          <p:cNvSpPr>
            <a:spLocks noChangeArrowheads="1"/>
          </p:cNvSpPr>
          <p:nvPr/>
        </p:nvSpPr>
        <p:spPr bwMode="auto">
          <a:xfrm>
            <a:off x="3294063" y="1828800"/>
            <a:ext cx="671512" cy="4953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n</a:t>
            </a:r>
            <a:r>
              <a:rPr lang="en-US" altLang="en-US" sz="2800" i="0"/>
              <a:t>/2</a:t>
            </a:r>
          </a:p>
        </p:txBody>
      </p:sp>
      <p:cxnSp>
        <p:nvCxnSpPr>
          <p:cNvPr id="43027" name="AutoShape 19"/>
          <p:cNvCxnSpPr>
            <a:cxnSpLocks noChangeShapeType="1"/>
            <a:stCxn id="43026" idx="4"/>
          </p:cNvCxnSpPr>
          <p:nvPr/>
        </p:nvCxnSpPr>
        <p:spPr bwMode="auto">
          <a:xfrm>
            <a:off x="3629025" y="2332038"/>
            <a:ext cx="766763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28" name="AutoShape 20"/>
          <p:cNvCxnSpPr>
            <a:cxnSpLocks noChangeShapeType="1"/>
            <a:stCxn id="43026" idx="4"/>
          </p:cNvCxnSpPr>
          <p:nvPr/>
        </p:nvCxnSpPr>
        <p:spPr bwMode="auto">
          <a:xfrm flipH="1">
            <a:off x="2767013" y="2332038"/>
            <a:ext cx="862012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29" name="AutoShape 21"/>
          <p:cNvCxnSpPr>
            <a:cxnSpLocks noChangeShapeType="1"/>
            <a:stCxn id="43026" idx="4"/>
          </p:cNvCxnSpPr>
          <p:nvPr/>
        </p:nvCxnSpPr>
        <p:spPr bwMode="auto">
          <a:xfrm flipH="1">
            <a:off x="3309938" y="2332038"/>
            <a:ext cx="319087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30" name="AutoShape 22"/>
          <p:cNvCxnSpPr>
            <a:cxnSpLocks noChangeShapeType="1"/>
            <a:stCxn id="43026" idx="4"/>
          </p:cNvCxnSpPr>
          <p:nvPr/>
        </p:nvCxnSpPr>
        <p:spPr bwMode="auto">
          <a:xfrm>
            <a:off x="3629025" y="2332038"/>
            <a:ext cx="223838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3031" name="Oval 23"/>
          <p:cNvSpPr>
            <a:spLocks noChangeArrowheads="1"/>
          </p:cNvSpPr>
          <p:nvPr/>
        </p:nvSpPr>
        <p:spPr bwMode="auto">
          <a:xfrm>
            <a:off x="7789863" y="1847850"/>
            <a:ext cx="671512" cy="4953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n</a:t>
            </a:r>
            <a:r>
              <a:rPr lang="en-US" altLang="en-US" sz="2800" i="0"/>
              <a:t>/2</a:t>
            </a:r>
          </a:p>
        </p:txBody>
      </p:sp>
      <p:cxnSp>
        <p:nvCxnSpPr>
          <p:cNvPr id="43032" name="AutoShape 24"/>
          <p:cNvCxnSpPr>
            <a:cxnSpLocks noChangeShapeType="1"/>
            <a:stCxn id="43031" idx="4"/>
          </p:cNvCxnSpPr>
          <p:nvPr/>
        </p:nvCxnSpPr>
        <p:spPr bwMode="auto">
          <a:xfrm>
            <a:off x="8124825" y="2351088"/>
            <a:ext cx="766763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33" name="AutoShape 25"/>
          <p:cNvCxnSpPr>
            <a:cxnSpLocks noChangeShapeType="1"/>
            <a:stCxn id="43031" idx="4"/>
          </p:cNvCxnSpPr>
          <p:nvPr/>
        </p:nvCxnSpPr>
        <p:spPr bwMode="auto">
          <a:xfrm flipH="1">
            <a:off x="7262813" y="2351088"/>
            <a:ext cx="862012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34" name="AutoShape 26"/>
          <p:cNvCxnSpPr>
            <a:cxnSpLocks noChangeShapeType="1"/>
            <a:stCxn id="43031" idx="4"/>
          </p:cNvCxnSpPr>
          <p:nvPr/>
        </p:nvCxnSpPr>
        <p:spPr bwMode="auto">
          <a:xfrm flipH="1">
            <a:off x="7805738" y="2351088"/>
            <a:ext cx="319087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35" name="AutoShape 27"/>
          <p:cNvCxnSpPr>
            <a:cxnSpLocks noChangeShapeType="1"/>
            <a:stCxn id="43031" idx="4"/>
          </p:cNvCxnSpPr>
          <p:nvPr/>
        </p:nvCxnSpPr>
        <p:spPr bwMode="auto">
          <a:xfrm>
            <a:off x="8124825" y="2351088"/>
            <a:ext cx="223838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3036" name="Oval 28"/>
          <p:cNvSpPr>
            <a:spLocks noChangeArrowheads="1"/>
          </p:cNvSpPr>
          <p:nvPr/>
        </p:nvSpPr>
        <p:spPr bwMode="auto">
          <a:xfrm>
            <a:off x="5595938" y="1838325"/>
            <a:ext cx="671512" cy="4953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n</a:t>
            </a:r>
            <a:r>
              <a:rPr lang="en-US" altLang="en-US" sz="2800" i="0"/>
              <a:t>/2</a:t>
            </a:r>
          </a:p>
        </p:txBody>
      </p:sp>
      <p:cxnSp>
        <p:nvCxnSpPr>
          <p:cNvPr id="43037" name="AutoShape 29"/>
          <p:cNvCxnSpPr>
            <a:cxnSpLocks noChangeShapeType="1"/>
            <a:stCxn id="43036" idx="4"/>
          </p:cNvCxnSpPr>
          <p:nvPr/>
        </p:nvCxnSpPr>
        <p:spPr bwMode="auto">
          <a:xfrm>
            <a:off x="5930900" y="2341563"/>
            <a:ext cx="766763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38" name="AutoShape 30"/>
          <p:cNvCxnSpPr>
            <a:cxnSpLocks noChangeShapeType="1"/>
            <a:stCxn id="43036" idx="4"/>
          </p:cNvCxnSpPr>
          <p:nvPr/>
        </p:nvCxnSpPr>
        <p:spPr bwMode="auto">
          <a:xfrm flipH="1">
            <a:off x="5068888" y="2341563"/>
            <a:ext cx="862012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39" name="AutoShape 31"/>
          <p:cNvCxnSpPr>
            <a:cxnSpLocks noChangeShapeType="1"/>
            <a:stCxn id="43036" idx="4"/>
          </p:cNvCxnSpPr>
          <p:nvPr/>
        </p:nvCxnSpPr>
        <p:spPr bwMode="auto">
          <a:xfrm flipH="1">
            <a:off x="5611813" y="2341563"/>
            <a:ext cx="319087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40" name="AutoShape 32"/>
          <p:cNvCxnSpPr>
            <a:cxnSpLocks noChangeShapeType="1"/>
            <a:stCxn id="43036" idx="4"/>
          </p:cNvCxnSpPr>
          <p:nvPr/>
        </p:nvCxnSpPr>
        <p:spPr bwMode="auto">
          <a:xfrm>
            <a:off x="5930900" y="2341563"/>
            <a:ext cx="223838" cy="642937"/>
          </a:xfrm>
          <a:prstGeom prst="straightConnector1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3041" name="Oval 33"/>
          <p:cNvSpPr>
            <a:spLocks noChangeArrowheads="1"/>
          </p:cNvSpPr>
          <p:nvPr/>
        </p:nvSpPr>
        <p:spPr bwMode="auto">
          <a:xfrm>
            <a:off x="8597900" y="3048000"/>
            <a:ext cx="433388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42" name="Oval 34"/>
          <p:cNvSpPr>
            <a:spLocks noChangeArrowheads="1"/>
          </p:cNvSpPr>
          <p:nvPr/>
        </p:nvSpPr>
        <p:spPr bwMode="auto">
          <a:xfrm>
            <a:off x="215900" y="3048000"/>
            <a:ext cx="433388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43" name="Oval 35"/>
          <p:cNvSpPr>
            <a:spLocks noChangeArrowheads="1"/>
          </p:cNvSpPr>
          <p:nvPr/>
        </p:nvSpPr>
        <p:spPr bwMode="auto">
          <a:xfrm>
            <a:off x="671513" y="3048000"/>
            <a:ext cx="433387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44" name="Oval 36"/>
          <p:cNvSpPr>
            <a:spLocks noChangeArrowheads="1"/>
          </p:cNvSpPr>
          <p:nvPr/>
        </p:nvSpPr>
        <p:spPr bwMode="auto">
          <a:xfrm>
            <a:off x="1214438" y="3048000"/>
            <a:ext cx="433387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45" name="Oval 37"/>
          <p:cNvSpPr>
            <a:spLocks noChangeArrowheads="1"/>
          </p:cNvSpPr>
          <p:nvPr/>
        </p:nvSpPr>
        <p:spPr bwMode="auto">
          <a:xfrm>
            <a:off x="1758950" y="3048000"/>
            <a:ext cx="433388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46" name="Oval 38"/>
          <p:cNvSpPr>
            <a:spLocks noChangeArrowheads="1"/>
          </p:cNvSpPr>
          <p:nvPr/>
        </p:nvSpPr>
        <p:spPr bwMode="auto">
          <a:xfrm>
            <a:off x="2590800" y="3048000"/>
            <a:ext cx="431800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47" name="Oval 39"/>
          <p:cNvSpPr>
            <a:spLocks noChangeArrowheads="1"/>
          </p:cNvSpPr>
          <p:nvPr/>
        </p:nvSpPr>
        <p:spPr bwMode="auto">
          <a:xfrm>
            <a:off x="3148013" y="3048000"/>
            <a:ext cx="431800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48" name="Oval 40"/>
          <p:cNvSpPr>
            <a:spLocks noChangeArrowheads="1"/>
          </p:cNvSpPr>
          <p:nvPr/>
        </p:nvSpPr>
        <p:spPr bwMode="auto">
          <a:xfrm>
            <a:off x="3668713" y="3048000"/>
            <a:ext cx="433387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49" name="Oval 41"/>
          <p:cNvSpPr>
            <a:spLocks noChangeArrowheads="1"/>
          </p:cNvSpPr>
          <p:nvPr/>
        </p:nvSpPr>
        <p:spPr bwMode="auto">
          <a:xfrm>
            <a:off x="4186238" y="3048000"/>
            <a:ext cx="433387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50" name="Oval 42"/>
          <p:cNvSpPr>
            <a:spLocks noChangeArrowheads="1"/>
          </p:cNvSpPr>
          <p:nvPr/>
        </p:nvSpPr>
        <p:spPr bwMode="auto">
          <a:xfrm>
            <a:off x="4833938" y="3048000"/>
            <a:ext cx="433387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51" name="Oval 43"/>
          <p:cNvSpPr>
            <a:spLocks noChangeArrowheads="1"/>
          </p:cNvSpPr>
          <p:nvPr/>
        </p:nvSpPr>
        <p:spPr bwMode="auto">
          <a:xfrm>
            <a:off x="5373688" y="3048000"/>
            <a:ext cx="431800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52" name="Oval 44"/>
          <p:cNvSpPr>
            <a:spLocks noChangeArrowheads="1"/>
          </p:cNvSpPr>
          <p:nvPr/>
        </p:nvSpPr>
        <p:spPr bwMode="auto">
          <a:xfrm>
            <a:off x="5905500" y="3048000"/>
            <a:ext cx="431800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53" name="Oval 45"/>
          <p:cNvSpPr>
            <a:spLocks noChangeArrowheads="1"/>
          </p:cNvSpPr>
          <p:nvPr/>
        </p:nvSpPr>
        <p:spPr bwMode="auto">
          <a:xfrm>
            <a:off x="6473825" y="3048000"/>
            <a:ext cx="431800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54" name="Oval 46"/>
          <p:cNvSpPr>
            <a:spLocks noChangeArrowheads="1"/>
          </p:cNvSpPr>
          <p:nvPr/>
        </p:nvSpPr>
        <p:spPr bwMode="auto">
          <a:xfrm>
            <a:off x="7050088" y="3048000"/>
            <a:ext cx="431800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55" name="Oval 47"/>
          <p:cNvSpPr>
            <a:spLocks noChangeArrowheads="1"/>
          </p:cNvSpPr>
          <p:nvPr/>
        </p:nvSpPr>
        <p:spPr bwMode="auto">
          <a:xfrm>
            <a:off x="7569200" y="3048000"/>
            <a:ext cx="431800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56" name="Oval 48"/>
          <p:cNvSpPr>
            <a:spLocks noChangeArrowheads="1"/>
          </p:cNvSpPr>
          <p:nvPr/>
        </p:nvSpPr>
        <p:spPr bwMode="auto">
          <a:xfrm>
            <a:off x="8105775" y="3048000"/>
            <a:ext cx="431800" cy="381000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CA" altLang="en-US" sz="3000" i="0"/>
          </a:p>
        </p:txBody>
      </p:sp>
      <p:sp>
        <p:nvSpPr>
          <p:cNvPr id="43057" name="Rectangle 49"/>
          <p:cNvSpPr>
            <a:spLocks noChangeArrowheads="1"/>
          </p:cNvSpPr>
          <p:nvPr/>
        </p:nvSpPr>
        <p:spPr bwMode="auto">
          <a:xfrm>
            <a:off x="4610100" y="3125788"/>
            <a:ext cx="1841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FontTx/>
              <a:buNone/>
            </a:pPr>
            <a:endParaRPr lang="en-CA" altLang="en-US" sz="1200" b="1" i="0"/>
          </a:p>
        </p:txBody>
      </p:sp>
      <p:sp>
        <p:nvSpPr>
          <p:cNvPr id="43058" name="Rectangle 50"/>
          <p:cNvSpPr>
            <a:spLocks noChangeArrowheads="1"/>
          </p:cNvSpPr>
          <p:nvPr/>
        </p:nvSpPr>
        <p:spPr bwMode="auto">
          <a:xfrm>
            <a:off x="0" y="6324600"/>
            <a:ext cx="95123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None/>
            </a:pPr>
            <a:r>
              <a:rPr lang="en-US" altLang="en-US" sz="1600" b="1" i="0"/>
              <a:t>11111111111111111111111111111111 . . . . ……………………... . 111111111111111111111111111111111</a:t>
            </a:r>
          </a:p>
        </p:txBody>
      </p:sp>
      <p:sp>
        <p:nvSpPr>
          <p:cNvPr id="43059" name="Text Box 51"/>
          <p:cNvSpPr txBox="1">
            <a:spLocks noChangeArrowheads="1"/>
          </p:cNvSpPr>
          <p:nvPr/>
        </p:nvSpPr>
        <p:spPr bwMode="auto">
          <a:xfrm>
            <a:off x="152400" y="30607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60" name="Text Box 52"/>
          <p:cNvSpPr txBox="1">
            <a:spLocks noChangeArrowheads="1"/>
          </p:cNvSpPr>
          <p:nvPr/>
        </p:nvSpPr>
        <p:spPr bwMode="auto">
          <a:xfrm>
            <a:off x="622300" y="3063875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61" name="Text Box 53"/>
          <p:cNvSpPr txBox="1">
            <a:spLocks noChangeArrowheads="1"/>
          </p:cNvSpPr>
          <p:nvPr/>
        </p:nvSpPr>
        <p:spPr bwMode="auto">
          <a:xfrm>
            <a:off x="8050213" y="30480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62" name="Text Box 54"/>
          <p:cNvSpPr txBox="1">
            <a:spLocks noChangeArrowheads="1"/>
          </p:cNvSpPr>
          <p:nvPr/>
        </p:nvSpPr>
        <p:spPr bwMode="auto">
          <a:xfrm>
            <a:off x="7529513" y="30607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63" name="Text Box 55"/>
          <p:cNvSpPr txBox="1">
            <a:spLocks noChangeArrowheads="1"/>
          </p:cNvSpPr>
          <p:nvPr/>
        </p:nvSpPr>
        <p:spPr bwMode="auto">
          <a:xfrm>
            <a:off x="6996113" y="306705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64" name="Text Box 56"/>
          <p:cNvSpPr txBox="1">
            <a:spLocks noChangeArrowheads="1"/>
          </p:cNvSpPr>
          <p:nvPr/>
        </p:nvSpPr>
        <p:spPr bwMode="auto">
          <a:xfrm>
            <a:off x="6426200" y="30480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65" name="Text Box 57"/>
          <p:cNvSpPr txBox="1">
            <a:spLocks noChangeArrowheads="1"/>
          </p:cNvSpPr>
          <p:nvPr/>
        </p:nvSpPr>
        <p:spPr bwMode="auto">
          <a:xfrm>
            <a:off x="5868988" y="306705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66" name="Text Box 58"/>
          <p:cNvSpPr txBox="1">
            <a:spLocks noChangeArrowheads="1"/>
          </p:cNvSpPr>
          <p:nvPr/>
        </p:nvSpPr>
        <p:spPr bwMode="auto">
          <a:xfrm>
            <a:off x="5334000" y="30607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67" name="Text Box 59"/>
          <p:cNvSpPr txBox="1">
            <a:spLocks noChangeArrowheads="1"/>
          </p:cNvSpPr>
          <p:nvPr/>
        </p:nvSpPr>
        <p:spPr bwMode="auto">
          <a:xfrm>
            <a:off x="4814888" y="3063875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68" name="Text Box 60"/>
          <p:cNvSpPr txBox="1">
            <a:spLocks noChangeArrowheads="1"/>
          </p:cNvSpPr>
          <p:nvPr/>
        </p:nvSpPr>
        <p:spPr bwMode="auto">
          <a:xfrm>
            <a:off x="4114800" y="30480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69" name="Text Box 61"/>
          <p:cNvSpPr txBox="1">
            <a:spLocks noChangeArrowheads="1"/>
          </p:cNvSpPr>
          <p:nvPr/>
        </p:nvSpPr>
        <p:spPr bwMode="auto">
          <a:xfrm>
            <a:off x="3606800" y="30607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70" name="Text Box 62"/>
          <p:cNvSpPr txBox="1">
            <a:spLocks noChangeArrowheads="1"/>
          </p:cNvSpPr>
          <p:nvPr/>
        </p:nvSpPr>
        <p:spPr bwMode="auto">
          <a:xfrm>
            <a:off x="3073400" y="30607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71" name="Text Box 63"/>
          <p:cNvSpPr txBox="1">
            <a:spLocks noChangeArrowheads="1"/>
          </p:cNvSpPr>
          <p:nvPr/>
        </p:nvSpPr>
        <p:spPr bwMode="auto">
          <a:xfrm>
            <a:off x="2540000" y="30607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72" name="Text Box 64"/>
          <p:cNvSpPr txBox="1">
            <a:spLocks noChangeArrowheads="1"/>
          </p:cNvSpPr>
          <p:nvPr/>
        </p:nvSpPr>
        <p:spPr bwMode="auto">
          <a:xfrm>
            <a:off x="1689100" y="3063875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73" name="Text Box 65"/>
          <p:cNvSpPr txBox="1">
            <a:spLocks noChangeArrowheads="1"/>
          </p:cNvSpPr>
          <p:nvPr/>
        </p:nvSpPr>
        <p:spPr bwMode="auto">
          <a:xfrm>
            <a:off x="1163638" y="30607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  <p:sp>
        <p:nvSpPr>
          <p:cNvPr id="43074" name="Text Box 66"/>
          <p:cNvSpPr txBox="1">
            <a:spLocks noChangeArrowheads="1"/>
          </p:cNvSpPr>
          <p:nvPr/>
        </p:nvSpPr>
        <p:spPr bwMode="auto">
          <a:xfrm>
            <a:off x="8534400" y="3060700"/>
            <a:ext cx="533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/>
              <a:t>n</a:t>
            </a:r>
            <a:r>
              <a:rPr lang="en-US" altLang="en-US" sz="1600" i="0"/>
              <a:t>/4</a:t>
            </a:r>
          </a:p>
        </p:txBody>
      </p:sp>
    </p:spTree>
    <p:extLst>
      <p:ext uri="{BB962C8B-B14F-4D97-AF65-F5344CB8AC3E}">
        <p14:creationId xmlns:p14="http://schemas.microsoft.com/office/powerpoint/2010/main" val="4207759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dirty="0" smtClean="0"/>
              <a:t>Evaluating</a:t>
            </a:r>
            <a:r>
              <a:rPr lang="en-US" altLang="en-US" dirty="0" smtClean="0"/>
              <a:t>: </a:t>
            </a:r>
            <a:r>
              <a:rPr lang="en-CA" altLang="en-US" sz="3600" i="1" dirty="0" smtClean="0"/>
              <a:t>T</a:t>
            </a:r>
            <a:r>
              <a:rPr lang="en-CA" altLang="en-US" sz="3600" dirty="0" smtClean="0"/>
              <a:t>(</a:t>
            </a:r>
            <a:r>
              <a:rPr lang="en-CA" altLang="en-US" sz="3600" i="1" dirty="0" smtClean="0"/>
              <a:t>n</a:t>
            </a:r>
            <a:r>
              <a:rPr lang="en-CA" altLang="en-US" sz="3600" dirty="0" smtClean="0"/>
              <a:t>) =</a:t>
            </a:r>
            <a:r>
              <a:rPr lang="en-US" altLang="en-US" sz="3600" dirty="0" smtClean="0"/>
              <a:t> </a:t>
            </a:r>
            <a:r>
              <a:rPr lang="en-CA" altLang="en-US" sz="3600" i="1" dirty="0" err="1" smtClean="0"/>
              <a:t>aT</a:t>
            </a:r>
            <a:r>
              <a:rPr lang="en-CA" altLang="en-US" sz="3600" dirty="0" smtClean="0"/>
              <a:t>(</a:t>
            </a:r>
            <a:r>
              <a:rPr lang="en-CA" altLang="en-US" sz="3600" i="1" dirty="0" smtClean="0"/>
              <a:t>n</a:t>
            </a:r>
            <a:r>
              <a:rPr lang="en-CA" altLang="en-US" sz="3600" dirty="0" smtClean="0"/>
              <a:t>/</a:t>
            </a:r>
            <a:r>
              <a:rPr lang="en-CA" altLang="en-US" sz="3600" i="1" dirty="0" smtClean="0"/>
              <a:t>b</a:t>
            </a:r>
            <a:r>
              <a:rPr lang="en-CA" altLang="en-US" sz="3600" dirty="0" smtClean="0"/>
              <a:t>)+</a:t>
            </a:r>
            <a:r>
              <a:rPr lang="en-CA" altLang="en-US" sz="3600" i="1" dirty="0" smtClean="0"/>
              <a:t>f</a:t>
            </a:r>
            <a:r>
              <a:rPr lang="en-CA" altLang="en-US" sz="3600" dirty="0" smtClean="0"/>
              <a:t>(</a:t>
            </a:r>
            <a:r>
              <a:rPr lang="en-CA" altLang="en-US" sz="3600" i="1" dirty="0" smtClean="0"/>
              <a:t>n</a:t>
            </a:r>
            <a:r>
              <a:rPr lang="en-CA" altLang="en-US" sz="3600" dirty="0" smtClean="0"/>
              <a:t>)</a:t>
            </a:r>
          </a:p>
        </p:txBody>
      </p:sp>
      <p:graphicFrame>
        <p:nvGraphicFramePr>
          <p:cNvPr id="447491" name="Group 3"/>
          <p:cNvGraphicFramePr>
            <a:graphicFrameLocks noGrp="1"/>
          </p:cNvGraphicFramePr>
          <p:nvPr/>
        </p:nvGraphicFramePr>
        <p:xfrm>
          <a:off x="76200" y="1219200"/>
          <a:ext cx="8991600" cy="4535487"/>
        </p:xfrm>
        <a:graphic>
          <a:graphicData uri="http://schemas.openxmlformats.org/drawingml/2006/table">
            <a:tbl>
              <a:tblPr/>
              <a:tblGrid>
                <a:gridCol w="1219200"/>
                <a:gridCol w="1317625"/>
                <a:gridCol w="1527175"/>
                <a:gridCol w="1701800"/>
                <a:gridCol w="1411288"/>
                <a:gridCol w="1814512"/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 stack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frame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# stack frames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 in 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endParaRPr kumimoji="0" lang="en-CA" sz="2000" b="0" i="1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endParaRPr kumimoji="0" lang="en-CA" sz="2400" b="0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4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000" b="0" i="1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4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1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0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 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</a:t>
                      </a: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= </a:t>
                      </a:r>
                      <a:r>
                        <a:rPr kumimoji="0" lang="en-US" sz="16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</a:t>
                      </a:r>
                      <a:r>
                        <a:rPr kumimoji="0" lang="en-US" sz="16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1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</a:t>
                      </a:r>
                      <a:r>
                        <a:rPr kumimoji="0" lang="en-US" sz="1600" b="0" i="1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endParaRPr kumimoji="0" lang="en-CA" sz="2400" b="0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</a:t>
                      </a:r>
                      <a:endParaRPr kumimoji="0" lang="en-CA" sz="2000" b="0" i="1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T</a:t>
                      </a:r>
                      <a:r>
                        <a:rPr kumimoji="0" 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(1)</a:t>
                      </a:r>
                      <a:endParaRPr kumimoji="0" lang="en-CA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   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80964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81026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27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  <p:sp>
          <p:nvSpPr>
            <p:cNvPr id="81028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29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  <p:sp>
        <p:nvSpPr>
          <p:cNvPr id="80965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i="0"/>
          </a:p>
        </p:txBody>
      </p:sp>
      <p:grpSp>
        <p:nvGrpSpPr>
          <p:cNvPr id="80966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81009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10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11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12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13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14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15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16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17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18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19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20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21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22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23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24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25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80967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80975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76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77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78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79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80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81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82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83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84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85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86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87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88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89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90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91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92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93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94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95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96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97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98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0999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00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01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02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03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04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05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06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07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1008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80968" name="Group 127"/>
          <p:cNvGrpSpPr>
            <a:grpSpLocks/>
          </p:cNvGrpSpPr>
          <p:nvPr/>
        </p:nvGrpSpPr>
        <p:grpSpPr bwMode="auto">
          <a:xfrm>
            <a:off x="6064250" y="5257800"/>
            <a:ext cx="1031875" cy="549275"/>
            <a:chOff x="2860" y="3974"/>
            <a:chExt cx="650" cy="346"/>
          </a:xfrm>
        </p:grpSpPr>
        <p:sp>
          <p:nvSpPr>
            <p:cNvPr id="80973" name="Text Box 128"/>
            <p:cNvSpPr txBox="1">
              <a:spLocks noChangeArrowheads="1"/>
            </p:cNvSpPr>
            <p:nvPr/>
          </p:nvSpPr>
          <p:spPr bwMode="auto">
            <a:xfrm>
              <a:off x="2860" y="4032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n</a:t>
              </a:r>
              <a:endParaRPr lang="en-CA" altLang="en-US" sz="2400" baseline="-25000"/>
            </a:p>
          </p:txBody>
        </p:sp>
        <p:sp>
          <p:nvSpPr>
            <p:cNvPr id="80974" name="Text Box 129"/>
            <p:cNvSpPr txBox="1">
              <a:spLocks noChangeArrowheads="1"/>
            </p:cNvSpPr>
            <p:nvPr/>
          </p:nvSpPr>
          <p:spPr bwMode="auto">
            <a:xfrm>
              <a:off x="2928" y="3974"/>
              <a:ext cx="58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 baseline="30000"/>
                <a:t>log </a:t>
              </a:r>
              <a:r>
                <a:rPr lang="en-US" altLang="en-US" sz="2000" baseline="30000"/>
                <a:t>a</a:t>
              </a:r>
              <a:r>
                <a:rPr lang="en-US" altLang="en-US" sz="2000" i="0"/>
                <a:t>/</a:t>
              </a:r>
              <a:r>
                <a:rPr lang="en-US" altLang="en-US" sz="2000" i="0" baseline="-25000"/>
                <a:t>log </a:t>
              </a:r>
              <a:r>
                <a:rPr lang="en-US" altLang="en-US" sz="2000" baseline="-25000"/>
                <a:t>b</a:t>
              </a:r>
              <a:endParaRPr lang="en-CA" altLang="en-US" sz="2000"/>
            </a:p>
          </p:txBody>
        </p:sp>
      </p:grpSp>
      <p:grpSp>
        <p:nvGrpSpPr>
          <p:cNvPr id="80969" name="Group 130"/>
          <p:cNvGrpSpPr>
            <a:grpSpLocks/>
          </p:cNvGrpSpPr>
          <p:nvPr/>
        </p:nvGrpSpPr>
        <p:grpSpPr bwMode="auto">
          <a:xfrm>
            <a:off x="7315200" y="5257800"/>
            <a:ext cx="1674813" cy="549275"/>
            <a:chOff x="2860" y="3974"/>
            <a:chExt cx="1055" cy="346"/>
          </a:xfrm>
        </p:grpSpPr>
        <p:sp>
          <p:nvSpPr>
            <p:cNvPr id="80971" name="Text Box 131"/>
            <p:cNvSpPr txBox="1">
              <a:spLocks noChangeArrowheads="1"/>
            </p:cNvSpPr>
            <p:nvPr/>
          </p:nvSpPr>
          <p:spPr bwMode="auto">
            <a:xfrm>
              <a:off x="2860" y="4032"/>
              <a:ext cx="105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n</a:t>
              </a:r>
              <a:r>
                <a:rPr lang="en-US" altLang="en-US" sz="2400" i="0"/>
                <a:t>          </a:t>
              </a:r>
              <a:r>
                <a:rPr lang="en-CA" altLang="en-US" sz="2000" i="0"/>
                <a:t>·</a:t>
              </a:r>
              <a:r>
                <a:rPr lang="en-US" altLang="en-US" sz="2400" i="0"/>
                <a:t> </a:t>
              </a:r>
              <a:r>
                <a:rPr lang="en-US" altLang="en-US" sz="2000"/>
                <a:t>T</a:t>
              </a:r>
              <a:r>
                <a:rPr lang="en-US" altLang="en-US" sz="2000" i="0"/>
                <a:t>(1)</a:t>
              </a:r>
              <a:endParaRPr lang="en-CA" altLang="en-US" sz="2000" i="0"/>
            </a:p>
          </p:txBody>
        </p:sp>
        <p:sp>
          <p:nvSpPr>
            <p:cNvPr id="80972" name="Text Box 132"/>
            <p:cNvSpPr txBox="1">
              <a:spLocks noChangeArrowheads="1"/>
            </p:cNvSpPr>
            <p:nvPr/>
          </p:nvSpPr>
          <p:spPr bwMode="auto">
            <a:xfrm>
              <a:off x="2928" y="3974"/>
              <a:ext cx="6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 baseline="30000"/>
                <a:t>log </a:t>
              </a:r>
              <a:r>
                <a:rPr lang="en-US" altLang="en-US" sz="2000" baseline="30000"/>
                <a:t>a</a:t>
              </a:r>
              <a:r>
                <a:rPr lang="en-US" altLang="en-US" sz="2000" i="0"/>
                <a:t>/</a:t>
              </a:r>
              <a:r>
                <a:rPr lang="en-US" altLang="en-US" sz="2000" i="0" baseline="-25000"/>
                <a:t>log </a:t>
              </a:r>
              <a:r>
                <a:rPr lang="en-US" altLang="en-US" sz="2000" baseline="-25000"/>
                <a:t>b</a:t>
              </a:r>
              <a:r>
                <a:rPr lang="en-US" altLang="en-US" sz="2000" i="0" baseline="-25000"/>
                <a:t> </a:t>
              </a:r>
              <a:endParaRPr lang="en-CA" altLang="en-US" sz="2000" i="0"/>
            </a:p>
          </p:txBody>
        </p:sp>
      </p:grpSp>
      <p:sp>
        <p:nvSpPr>
          <p:cNvPr id="447621" name="Text Box 133"/>
          <p:cNvSpPr txBox="1">
            <a:spLocks noChangeArrowheads="1"/>
          </p:cNvSpPr>
          <p:nvPr/>
        </p:nvSpPr>
        <p:spPr bwMode="auto">
          <a:xfrm>
            <a:off x="2193925" y="6038850"/>
            <a:ext cx="4603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/>
              <a:t>Total Work  </a:t>
            </a:r>
            <a:r>
              <a:rPr lang="en-US" altLang="en-US" sz="2400"/>
              <a:t>T</a:t>
            </a:r>
            <a:r>
              <a:rPr lang="en-US" altLang="en-US" sz="2400" i="0"/>
              <a:t>(</a:t>
            </a:r>
            <a:r>
              <a:rPr lang="en-US" altLang="en-US" sz="2400"/>
              <a:t>n</a:t>
            </a:r>
            <a:r>
              <a:rPr lang="en-US" altLang="en-US" sz="2400" i="0"/>
              <a:t>) = </a:t>
            </a:r>
            <a:r>
              <a:rPr lang="en-CA" altLang="en-US" i="0">
                <a:cs typeface="Times New Roman" pitchFamily="18" charset="0"/>
              </a:rPr>
              <a:t>∑</a:t>
            </a:r>
            <a:r>
              <a:rPr lang="en-US" altLang="en-US" baseline="-25000">
                <a:cs typeface="Times New Roman" pitchFamily="18" charset="0"/>
              </a:rPr>
              <a:t>i</a:t>
            </a:r>
            <a:r>
              <a:rPr lang="en-US" altLang="en-US" i="0" baseline="-25000">
                <a:cs typeface="Times New Roman" pitchFamily="18" charset="0"/>
              </a:rPr>
              <a:t>=0..</a:t>
            </a:r>
            <a:r>
              <a:rPr lang="en-US" altLang="en-US" baseline="-25000">
                <a:cs typeface="Times New Roman" pitchFamily="18" charset="0"/>
              </a:rPr>
              <a:t>h</a:t>
            </a:r>
            <a:r>
              <a:rPr lang="en-US" altLang="en-US" i="0">
                <a:cs typeface="Times New Roman" pitchFamily="18" charset="0"/>
              </a:rPr>
              <a:t> </a:t>
            </a:r>
            <a:r>
              <a:rPr lang="en-US" altLang="en-US" sz="2400"/>
              <a:t>a</a:t>
            </a:r>
            <a:r>
              <a:rPr lang="en-US" altLang="en-US" sz="2400" baseline="30000"/>
              <a:t>i</a:t>
            </a:r>
            <a:r>
              <a:rPr lang="en-US" altLang="en-US" sz="2400" i="0"/>
              <a:t>×</a:t>
            </a:r>
            <a:r>
              <a:rPr lang="en-US" altLang="en-US" sz="2000"/>
              <a:t>f</a:t>
            </a:r>
            <a:r>
              <a:rPr lang="en-US" altLang="en-US" sz="2000" i="0"/>
              <a:t>(</a:t>
            </a:r>
            <a:r>
              <a:rPr lang="en-US" altLang="en-US" sz="2000"/>
              <a:t>n</a:t>
            </a:r>
            <a:r>
              <a:rPr lang="en-US" altLang="en-US" sz="2000" i="0"/>
              <a:t>/</a:t>
            </a:r>
            <a:r>
              <a:rPr lang="en-US" altLang="en-US" sz="2000"/>
              <a:t>b</a:t>
            </a:r>
            <a:r>
              <a:rPr lang="en-US" altLang="en-US" sz="2000" baseline="30000"/>
              <a:t>i</a:t>
            </a:r>
            <a:r>
              <a:rPr lang="en-US" altLang="en-US" sz="2000" i="0"/>
              <a:t>)</a:t>
            </a:r>
            <a:endParaRPr lang="en-CA" altLang="en-US" sz="2000" i="0"/>
          </a:p>
        </p:txBody>
      </p:sp>
    </p:spTree>
    <p:extLst>
      <p:ext uri="{BB962C8B-B14F-4D97-AF65-F5344CB8AC3E}">
        <p14:creationId xmlns:p14="http://schemas.microsoft.com/office/powerpoint/2010/main" val="1687606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7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76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621" grpId="0" autoUpdateAnimBg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71" name="Picture 3" descr="capture3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6200" y="1981200"/>
            <a:ext cx="9067800" cy="3814763"/>
          </a:xfrm>
        </p:spPr>
      </p:pic>
      <p:sp useBgFill="1">
        <p:nvSpPr>
          <p:cNvPr id="4" name="Rectangle 4"/>
          <p:cNvSpPr>
            <a:spLocks noChangeArrowheads="1"/>
          </p:cNvSpPr>
          <p:nvPr/>
        </p:nvSpPr>
        <p:spPr bwMode="auto">
          <a:xfrm>
            <a:off x="0" y="4126523"/>
            <a:ext cx="9372600" cy="20574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dirty="0" smtClean="0"/>
              <a:t>Evaluating</a:t>
            </a:r>
            <a:r>
              <a:rPr lang="en-US" altLang="en-US" dirty="0" smtClean="0"/>
              <a:t>: </a:t>
            </a:r>
            <a:r>
              <a:rPr lang="en-CA" altLang="en-US" sz="3600" i="1" dirty="0" smtClean="0"/>
              <a:t>T</a:t>
            </a:r>
            <a:r>
              <a:rPr lang="en-CA" altLang="en-US" sz="3600" dirty="0" smtClean="0"/>
              <a:t>(</a:t>
            </a:r>
            <a:r>
              <a:rPr lang="en-CA" altLang="en-US" sz="3600" i="1" dirty="0" smtClean="0"/>
              <a:t>n</a:t>
            </a:r>
            <a:r>
              <a:rPr lang="en-CA" altLang="en-US" sz="3600" dirty="0" smtClean="0"/>
              <a:t>) =</a:t>
            </a:r>
            <a:r>
              <a:rPr lang="en-US" altLang="en-US" sz="3600" dirty="0" smtClean="0"/>
              <a:t> </a:t>
            </a:r>
            <a:r>
              <a:rPr lang="en-CA" altLang="en-US" sz="3600" i="1" dirty="0" err="1" smtClean="0"/>
              <a:t>aT</a:t>
            </a:r>
            <a:r>
              <a:rPr lang="en-CA" altLang="en-US" sz="3600" dirty="0" smtClean="0"/>
              <a:t>(</a:t>
            </a:r>
            <a:r>
              <a:rPr lang="en-CA" altLang="en-US" sz="3600" i="1" dirty="0" smtClean="0"/>
              <a:t>n</a:t>
            </a:r>
            <a:r>
              <a:rPr lang="en-CA" altLang="en-US" sz="3600" dirty="0" smtClean="0"/>
              <a:t>/</a:t>
            </a:r>
            <a:r>
              <a:rPr lang="en-CA" altLang="en-US" sz="3600" i="1" dirty="0" smtClean="0"/>
              <a:t>b</a:t>
            </a:r>
            <a:r>
              <a:rPr lang="en-CA" altLang="en-US" sz="3600" dirty="0" smtClean="0"/>
              <a:t>)+</a:t>
            </a:r>
            <a:r>
              <a:rPr lang="en-CA" altLang="en-US" sz="3600" i="1" dirty="0" smtClean="0"/>
              <a:t>f</a:t>
            </a:r>
            <a:r>
              <a:rPr lang="en-CA" altLang="en-US" sz="3600" dirty="0" smtClean="0"/>
              <a:t>(</a:t>
            </a:r>
            <a:r>
              <a:rPr lang="en-CA" altLang="en-US" sz="3600" i="1" dirty="0" smtClean="0"/>
              <a:t>n</a:t>
            </a:r>
            <a:r>
              <a:rPr lang="en-CA" altLang="en-US" sz="3600" dirty="0" smtClean="0"/>
              <a:t>)</a:t>
            </a:r>
          </a:p>
        </p:txBody>
      </p:sp>
      <p:sp>
        <p:nvSpPr>
          <p:cNvPr id="5" name="Rectangle 4"/>
          <p:cNvSpPr/>
          <p:nvPr/>
        </p:nvSpPr>
        <p:spPr bwMode="auto">
          <a:xfrm>
            <a:off x="177800" y="2692400"/>
            <a:ext cx="8839200" cy="304800"/>
          </a:xfrm>
          <a:prstGeom prst="rect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152400" y="3733800"/>
            <a:ext cx="8839200" cy="304800"/>
          </a:xfrm>
          <a:prstGeom prst="rect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5006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dirty="0" smtClean="0"/>
              <a:t>Time for top level:</a:t>
            </a:r>
            <a:endParaRPr lang="en-US" altLang="en-US" sz="4000" dirty="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dirty="0" smtClean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dirty="0" smtClean="0"/>
              <a:t>Do</a:t>
            </a:r>
            <a:r>
              <a:rPr lang="en-CA" altLang="en-US" sz="2800" dirty="0" err="1" smtClean="0"/>
              <a:t>minated</a:t>
            </a:r>
            <a:r>
              <a:rPr lang="en-US" altLang="en-US" sz="2800" dirty="0" smtClean="0"/>
              <a:t>?: </a:t>
            </a:r>
            <a:r>
              <a:rPr lang="en-US" altLang="en-US" sz="2800" i="1" dirty="0" smtClean="0"/>
              <a:t>c</a:t>
            </a:r>
            <a:r>
              <a:rPr lang="en-US" altLang="en-US" sz="2800" dirty="0" smtClean="0"/>
              <a:t> = 1 &lt; </a:t>
            </a:r>
            <a:r>
              <a:rPr lang="en-US" altLang="en-US" sz="2800" dirty="0"/>
              <a:t>2</a:t>
            </a:r>
            <a:r>
              <a:rPr lang="en-US" altLang="en-US" sz="2800" dirty="0" smtClean="0"/>
              <a:t> = </a:t>
            </a:r>
            <a:r>
              <a:rPr lang="en-CA" altLang="en-US" sz="2800" baseline="30000" dirty="0" smtClean="0"/>
              <a:t>log</a:t>
            </a:r>
            <a:r>
              <a:rPr lang="en-US" altLang="en-US" sz="2800" baseline="30000" dirty="0" smtClean="0"/>
              <a:t> </a:t>
            </a:r>
            <a:r>
              <a:rPr lang="en-CA" altLang="en-US" sz="2800" i="1" baseline="30000" dirty="0" smtClean="0"/>
              <a:t>a</a:t>
            </a:r>
            <a:r>
              <a:rPr lang="en-US" altLang="en-US" sz="2800" dirty="0" smtClean="0"/>
              <a:t>/</a:t>
            </a:r>
            <a:r>
              <a:rPr lang="en-US" altLang="en-US" sz="2800" baseline="-25000" dirty="0" smtClean="0"/>
              <a:t>l</a:t>
            </a:r>
            <a:r>
              <a:rPr lang="en-CA" altLang="en-US" sz="2800" baseline="-25000" dirty="0" err="1" smtClean="0"/>
              <a:t>og</a:t>
            </a:r>
            <a:r>
              <a:rPr lang="en-CA" altLang="en-US" sz="2800" baseline="-25000" dirty="0" smtClean="0"/>
              <a:t> </a:t>
            </a:r>
            <a:r>
              <a:rPr lang="en-CA" altLang="en-US" sz="2800" i="1" baseline="-25000" dirty="0" smtClean="0"/>
              <a:t>b</a:t>
            </a:r>
            <a:r>
              <a:rPr lang="en-CA" altLang="en-US" sz="2800" dirty="0" smtClean="0"/>
              <a:t> </a:t>
            </a:r>
            <a:endParaRPr lang="en-US" altLang="en-US" sz="3600" dirty="0" smtClean="0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352800" y="2362204"/>
            <a:ext cx="1893888" cy="641351"/>
            <a:chOff x="2112" y="1488"/>
            <a:chExt cx="1193" cy="404"/>
          </a:xfrm>
        </p:grpSpPr>
        <p:sp>
          <p:nvSpPr>
            <p:cNvPr id="96273" name="Text Box 4"/>
            <p:cNvSpPr txBox="1">
              <a:spLocks noChangeArrowheads="1"/>
            </p:cNvSpPr>
            <p:nvPr/>
          </p:nvSpPr>
          <p:spPr bwMode="auto">
            <a:xfrm>
              <a:off x="2112" y="1527"/>
              <a:ext cx="1193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/>
                <a:t>θ(</a:t>
              </a:r>
              <a:r>
                <a:rPr lang="en-US" altLang="en-US"/>
                <a:t>n</a:t>
              </a:r>
              <a:r>
                <a:rPr lang="en-US" altLang="en-US" i="0"/>
                <a:t>       ) =</a:t>
              </a:r>
              <a:endParaRPr lang="en-CA" altLang="en-US" i="0"/>
            </a:p>
          </p:txBody>
        </p:sp>
        <p:sp>
          <p:nvSpPr>
            <p:cNvPr id="96274" name="Text Box 5"/>
            <p:cNvSpPr txBox="1">
              <a:spLocks noChangeArrowheads="1"/>
            </p:cNvSpPr>
            <p:nvPr/>
          </p:nvSpPr>
          <p:spPr bwMode="auto">
            <a:xfrm>
              <a:off x="2448" y="1488"/>
              <a:ext cx="57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0" baseline="30000"/>
                <a:t>log </a:t>
              </a:r>
              <a:r>
                <a:rPr lang="en-US" altLang="en-US" sz="1800" baseline="30000"/>
                <a:t>a</a:t>
              </a:r>
              <a:r>
                <a:rPr lang="en-US" altLang="en-US" sz="1800" i="0"/>
                <a:t>/</a:t>
              </a:r>
              <a:r>
                <a:rPr lang="en-US" altLang="en-US" sz="1800" i="0" baseline="-25000"/>
                <a:t>log </a:t>
              </a:r>
              <a:r>
                <a:rPr lang="en-US" altLang="en-US" sz="1800" baseline="-25000"/>
                <a:t>b</a:t>
              </a:r>
              <a:r>
                <a:rPr lang="en-US" altLang="en-US" sz="1800" i="0" baseline="-25000"/>
                <a:t> </a:t>
              </a:r>
              <a:endParaRPr lang="en-CA" altLang="en-US" sz="1800" i="0"/>
            </a:p>
          </p:txBody>
        </p:sp>
      </p:grpSp>
      <p:grpSp>
        <p:nvGrpSpPr>
          <p:cNvPr id="3" name="Group 6"/>
          <p:cNvGrpSpPr>
            <a:grpSpLocks/>
          </p:cNvGrpSpPr>
          <p:nvPr/>
        </p:nvGrpSpPr>
        <p:grpSpPr bwMode="auto">
          <a:xfrm>
            <a:off x="5410201" y="2330456"/>
            <a:ext cx="2824163" cy="646114"/>
            <a:chOff x="3408" y="1468"/>
            <a:chExt cx="1779" cy="407"/>
          </a:xfrm>
        </p:grpSpPr>
        <p:sp>
          <p:nvSpPr>
            <p:cNvPr id="96271" name="Text Box 7"/>
            <p:cNvSpPr txBox="1">
              <a:spLocks noChangeArrowheads="1"/>
            </p:cNvSpPr>
            <p:nvPr/>
          </p:nvSpPr>
          <p:spPr bwMode="auto">
            <a:xfrm>
              <a:off x="3408" y="1507"/>
              <a:ext cx="1779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 dirty="0"/>
                <a:t>θ(</a:t>
              </a:r>
              <a:r>
                <a:rPr lang="en-US" altLang="en-US" dirty="0"/>
                <a:t>n</a:t>
              </a:r>
              <a:r>
                <a:rPr lang="en-US" altLang="en-US" i="0" dirty="0"/>
                <a:t>       ) = </a:t>
              </a:r>
              <a:r>
                <a:rPr lang="en-CA" altLang="en-US" i="0" dirty="0"/>
                <a:t>θ</a:t>
              </a:r>
              <a:r>
                <a:rPr lang="en-US" altLang="en-US" i="0" dirty="0" smtClean="0"/>
                <a:t>(</a:t>
              </a:r>
              <a:r>
                <a:rPr lang="en-US" altLang="en-US" dirty="0" smtClean="0"/>
                <a:t>n</a:t>
              </a:r>
              <a:r>
                <a:rPr lang="en-US" altLang="en-US" i="0" baseline="30000" dirty="0" smtClean="0"/>
                <a:t>2</a:t>
              </a:r>
              <a:r>
                <a:rPr lang="en-US" altLang="en-US" i="0" dirty="0" smtClean="0"/>
                <a:t>)</a:t>
              </a:r>
              <a:endParaRPr lang="en-CA" altLang="en-US" i="0" dirty="0"/>
            </a:p>
          </p:txBody>
        </p:sp>
        <p:sp>
          <p:nvSpPr>
            <p:cNvPr id="96272" name="Text Box 8"/>
            <p:cNvSpPr txBox="1">
              <a:spLocks noChangeArrowheads="1"/>
            </p:cNvSpPr>
            <p:nvPr/>
          </p:nvSpPr>
          <p:spPr bwMode="auto">
            <a:xfrm>
              <a:off x="3744" y="1468"/>
              <a:ext cx="57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0" baseline="30000" dirty="0"/>
                <a:t>log </a:t>
              </a:r>
              <a:r>
                <a:rPr lang="en-US" altLang="en-US" sz="1800" i="0" baseline="30000" dirty="0" smtClean="0"/>
                <a:t>4</a:t>
              </a:r>
              <a:r>
                <a:rPr lang="en-US" altLang="en-US" sz="1800" i="0" dirty="0" smtClean="0"/>
                <a:t>/</a:t>
              </a:r>
              <a:r>
                <a:rPr lang="en-US" altLang="en-US" sz="1800" i="0" baseline="-25000" dirty="0" smtClean="0"/>
                <a:t>log </a:t>
              </a:r>
              <a:r>
                <a:rPr lang="en-US" altLang="en-US" sz="1800" i="0" baseline="-25000" dirty="0"/>
                <a:t>2 </a:t>
              </a:r>
              <a:endParaRPr lang="en-CA" altLang="en-US" sz="1800" i="0" dirty="0"/>
            </a:p>
          </p:txBody>
        </p:sp>
      </p:grpSp>
      <p:grpSp>
        <p:nvGrpSpPr>
          <p:cNvPr id="4" name="Group 9"/>
          <p:cNvGrpSpPr>
            <a:grpSpLocks/>
          </p:cNvGrpSpPr>
          <p:nvPr/>
        </p:nvGrpSpPr>
        <p:grpSpPr bwMode="auto">
          <a:xfrm>
            <a:off x="333376" y="3505203"/>
            <a:ext cx="7245351" cy="627063"/>
            <a:chOff x="210" y="2208"/>
            <a:chExt cx="4564" cy="395"/>
          </a:xfrm>
        </p:grpSpPr>
        <p:sp>
          <p:nvSpPr>
            <p:cNvPr id="96267" name="Rectangle 10"/>
            <p:cNvSpPr>
              <a:spLocks noChangeArrowheads="1"/>
            </p:cNvSpPr>
            <p:nvPr/>
          </p:nvSpPr>
          <p:spPr bwMode="auto">
            <a:xfrm>
              <a:off x="210" y="2276"/>
              <a:ext cx="152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 dirty="0"/>
                <a:t>Hence, </a:t>
              </a:r>
              <a:r>
                <a:rPr lang="en-CA" altLang="en-US" sz="2800" dirty="0"/>
                <a:t>T</a:t>
              </a:r>
              <a:r>
                <a:rPr lang="en-CA" altLang="en-US" sz="2800" i="0" dirty="0"/>
                <a:t>(</a:t>
              </a:r>
              <a:r>
                <a:rPr lang="en-CA" altLang="en-US" sz="2800" dirty="0"/>
                <a:t>n</a:t>
              </a:r>
              <a:r>
                <a:rPr lang="en-CA" altLang="en-US" sz="2800" i="0" dirty="0"/>
                <a:t>) = ?</a:t>
              </a:r>
              <a:endParaRPr lang="en-US" altLang="en-US" sz="2800" i="0" dirty="0"/>
            </a:p>
          </p:txBody>
        </p:sp>
        <p:grpSp>
          <p:nvGrpSpPr>
            <p:cNvPr id="96268" name="Group 11"/>
            <p:cNvGrpSpPr>
              <a:grpSpLocks/>
            </p:cNvGrpSpPr>
            <p:nvPr/>
          </p:nvGrpSpPr>
          <p:grpSpPr bwMode="auto">
            <a:xfrm>
              <a:off x="1377" y="2208"/>
              <a:ext cx="3397" cy="369"/>
              <a:chOff x="1372" y="2188"/>
              <a:chExt cx="3397" cy="369"/>
            </a:xfrm>
          </p:grpSpPr>
          <p:sp useBgFill="1">
            <p:nvSpPr>
              <p:cNvPr id="96269" name="Text Box 12"/>
              <p:cNvSpPr txBox="1">
                <a:spLocks noChangeArrowheads="1"/>
              </p:cNvSpPr>
              <p:nvPr/>
            </p:nvSpPr>
            <p:spPr bwMode="auto">
              <a:xfrm>
                <a:off x="1372" y="2227"/>
                <a:ext cx="3397" cy="330"/>
              </a:xfrm>
              <a:prstGeom prst="rect">
                <a:avLst/>
              </a:prstGeom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 dirty="0"/>
                  <a:t>= θ(base cases) = θ(</a:t>
                </a:r>
                <a:r>
                  <a:rPr lang="en-US" altLang="en-US" sz="2800" dirty="0"/>
                  <a:t>n</a:t>
                </a:r>
                <a:r>
                  <a:rPr lang="en-US" altLang="en-US" sz="2800" i="0" dirty="0"/>
                  <a:t> </a:t>
                </a:r>
                <a:r>
                  <a:rPr lang="en-US" altLang="en-US" sz="2800" i="0" dirty="0" smtClean="0"/>
                  <a:t>        </a:t>
                </a:r>
                <a:r>
                  <a:rPr lang="en-US" altLang="en-US" sz="2800" i="0" dirty="0"/>
                  <a:t>) </a:t>
                </a:r>
                <a:r>
                  <a:rPr lang="en-CA" altLang="en-US" sz="2800" i="0" dirty="0"/>
                  <a:t>= </a:t>
                </a:r>
                <a:r>
                  <a:rPr lang="en-CA" altLang="en-US" sz="2800" i="0" dirty="0" smtClean="0"/>
                  <a:t>θ(</a:t>
                </a:r>
                <a:r>
                  <a:rPr lang="en-CA" altLang="en-US" sz="2800" dirty="0" smtClean="0"/>
                  <a:t>n</a:t>
                </a:r>
                <a:r>
                  <a:rPr lang="en-US" altLang="en-US" sz="2800" i="0" baseline="30000" dirty="0"/>
                  <a:t>2</a:t>
                </a:r>
                <a:r>
                  <a:rPr lang="en-CA" altLang="en-US" sz="2800" i="0" dirty="0" smtClean="0"/>
                  <a:t>).</a:t>
                </a:r>
                <a:endParaRPr lang="en-CA" altLang="en-US" sz="2800" i="0" dirty="0"/>
              </a:p>
            </p:txBody>
          </p:sp>
          <p:sp>
            <p:nvSpPr>
              <p:cNvPr id="96270" name="Text Box 13"/>
              <p:cNvSpPr txBox="1">
                <a:spLocks noChangeArrowheads="1"/>
              </p:cNvSpPr>
              <p:nvPr/>
            </p:nvSpPr>
            <p:spPr bwMode="auto">
              <a:xfrm>
                <a:off x="3313" y="2188"/>
                <a:ext cx="570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 i="0" baseline="30000"/>
                  <a:t>log </a:t>
                </a:r>
                <a:r>
                  <a:rPr lang="en-US" altLang="en-US" sz="1800" baseline="30000"/>
                  <a:t>a</a:t>
                </a:r>
                <a:r>
                  <a:rPr lang="en-US" altLang="en-US" sz="1800" i="0"/>
                  <a:t>/</a:t>
                </a:r>
                <a:r>
                  <a:rPr lang="en-US" altLang="en-US" sz="1800" i="0" baseline="-25000"/>
                  <a:t>log </a:t>
                </a:r>
                <a:r>
                  <a:rPr lang="en-US" altLang="en-US" sz="1800" baseline="-25000"/>
                  <a:t>b</a:t>
                </a:r>
                <a:r>
                  <a:rPr lang="en-US" altLang="en-US" sz="1800" i="0" baseline="-25000"/>
                  <a:t> </a:t>
                </a:r>
                <a:endParaRPr lang="en-CA" altLang="en-US" sz="1800" i="0"/>
              </a:p>
            </p:txBody>
          </p:sp>
        </p:grpSp>
      </p:grpSp>
      <p:sp>
        <p:nvSpPr>
          <p:cNvPr id="96262" name="Rectangle 14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</p:spPr>
        <p:txBody>
          <a:bodyPr/>
          <a:lstStyle/>
          <a:p>
            <a:pPr algn="l" eaLnBrk="1" hangingPunct="1"/>
            <a:r>
              <a:rPr lang="en-CA" altLang="en-US" sz="4000" dirty="0" smtClean="0"/>
              <a:t>Evaluating</a:t>
            </a:r>
            <a:r>
              <a:rPr lang="en-US" altLang="en-US" sz="4000" dirty="0" smtClean="0"/>
              <a:t>: </a:t>
            </a:r>
            <a:r>
              <a:rPr lang="en-CA" altLang="en-US" sz="4000" i="1" dirty="0" smtClean="0">
                <a:solidFill>
                  <a:schemeClr val="tx1"/>
                </a:solidFill>
              </a:rPr>
              <a:t>T</a:t>
            </a:r>
            <a:r>
              <a:rPr lang="en-CA" altLang="en-US" sz="4000" dirty="0" smtClean="0">
                <a:solidFill>
                  <a:schemeClr val="tx1"/>
                </a:solidFill>
              </a:rPr>
              <a:t>(</a:t>
            </a:r>
            <a:r>
              <a:rPr lang="en-CA" altLang="en-US" sz="4000" i="1" dirty="0" smtClean="0">
                <a:solidFill>
                  <a:schemeClr val="tx1"/>
                </a:solidFill>
              </a:rPr>
              <a:t>n</a:t>
            </a:r>
            <a:r>
              <a:rPr lang="en-CA" altLang="en-US" sz="4000" dirty="0" smtClean="0">
                <a:solidFill>
                  <a:schemeClr val="tx1"/>
                </a:solidFill>
              </a:rPr>
              <a:t>) =</a:t>
            </a:r>
            <a:r>
              <a:rPr lang="en-US" altLang="en-US" sz="4000" dirty="0" smtClean="0">
                <a:solidFill>
                  <a:schemeClr val="tx1"/>
                </a:solidFill>
              </a:rPr>
              <a:t> </a:t>
            </a:r>
            <a:r>
              <a:rPr lang="en-US" altLang="en-US" sz="4000" i="1" dirty="0" err="1" smtClean="0">
                <a:solidFill>
                  <a:schemeClr val="tx1"/>
                </a:solidFill>
              </a:rPr>
              <a:t>aT</a:t>
            </a:r>
            <a:r>
              <a:rPr lang="en-US" altLang="en-US" sz="4000" dirty="0" smtClean="0">
                <a:solidFill>
                  <a:schemeClr val="tx1"/>
                </a:solidFill>
              </a:rPr>
              <a:t>(</a:t>
            </a:r>
            <a:r>
              <a:rPr lang="en-US" altLang="en-US" sz="4000" i="1" dirty="0" smtClean="0">
                <a:solidFill>
                  <a:schemeClr val="tx1"/>
                </a:solidFill>
              </a:rPr>
              <a:t>n</a:t>
            </a:r>
            <a:r>
              <a:rPr lang="en-US" altLang="en-US" sz="4000" dirty="0" smtClean="0">
                <a:solidFill>
                  <a:schemeClr val="tx1"/>
                </a:solidFill>
              </a:rPr>
              <a:t>/</a:t>
            </a:r>
            <a:r>
              <a:rPr lang="en-US" altLang="en-US" sz="4000" i="1" dirty="0" smtClean="0">
                <a:solidFill>
                  <a:schemeClr val="tx1"/>
                </a:solidFill>
              </a:rPr>
              <a:t>b</a:t>
            </a:r>
            <a:r>
              <a:rPr lang="en-US" altLang="en-US" sz="4000" dirty="0" smtClean="0">
                <a:solidFill>
                  <a:schemeClr val="tx1"/>
                </a:solidFill>
              </a:rPr>
              <a:t>) + </a:t>
            </a:r>
            <a:r>
              <a:rPr lang="en-US" altLang="en-US" sz="4000" i="1" dirty="0" err="1" smtClean="0">
                <a:solidFill>
                  <a:schemeClr val="tx1"/>
                </a:solidFill>
              </a:rPr>
              <a:t>n</a:t>
            </a:r>
            <a:r>
              <a:rPr lang="en-US" altLang="en-US" sz="4000" i="1" baseline="30000" dirty="0" err="1" smtClean="0">
                <a:solidFill>
                  <a:schemeClr val="tx1"/>
                </a:solidFill>
              </a:rPr>
              <a:t>c</a:t>
            </a:r>
            <a:r>
              <a:rPr lang="en-US" altLang="en-US" sz="4000" dirty="0" smtClean="0">
                <a:solidFill>
                  <a:schemeClr val="tx1"/>
                </a:solidFill>
              </a:rPr>
              <a:t/>
            </a:r>
            <a:br>
              <a:rPr lang="en-US" altLang="en-US" sz="4000" dirty="0" smtClean="0">
                <a:solidFill>
                  <a:schemeClr val="tx1"/>
                </a:solidFill>
              </a:rPr>
            </a:br>
            <a:r>
              <a:rPr lang="en-US" altLang="en-US" sz="4000" dirty="0" smtClean="0">
                <a:solidFill>
                  <a:schemeClr val="tx1"/>
                </a:solidFill>
              </a:rPr>
              <a:t>                           = 4</a:t>
            </a:r>
            <a:r>
              <a:rPr lang="en-CA" altLang="en-US" sz="4000" i="1" dirty="0" smtClean="0">
                <a:solidFill>
                  <a:schemeClr val="tx1"/>
                </a:solidFill>
              </a:rPr>
              <a:t>T</a:t>
            </a:r>
            <a:r>
              <a:rPr lang="en-CA" altLang="en-US" sz="4000" dirty="0" smtClean="0">
                <a:solidFill>
                  <a:schemeClr val="tx1"/>
                </a:solidFill>
              </a:rPr>
              <a:t>(</a:t>
            </a:r>
            <a:r>
              <a:rPr lang="en-CA" altLang="en-US" sz="4000" i="1" dirty="0" smtClean="0">
                <a:solidFill>
                  <a:schemeClr val="tx1"/>
                </a:solidFill>
              </a:rPr>
              <a:t>n</a:t>
            </a:r>
            <a:r>
              <a:rPr lang="en-CA" altLang="en-US" sz="4000" dirty="0" smtClean="0">
                <a:solidFill>
                  <a:schemeClr val="tx1"/>
                </a:solidFill>
              </a:rPr>
              <a:t>/</a:t>
            </a:r>
            <a:r>
              <a:rPr lang="en-US" altLang="en-US" sz="4000" dirty="0" smtClean="0">
                <a:solidFill>
                  <a:schemeClr val="tx1"/>
                </a:solidFill>
              </a:rPr>
              <a:t>2</a:t>
            </a:r>
            <a:r>
              <a:rPr lang="en-CA" altLang="en-US" sz="4000" dirty="0" smtClean="0">
                <a:solidFill>
                  <a:schemeClr val="tx1"/>
                </a:solidFill>
              </a:rPr>
              <a:t>) + </a:t>
            </a:r>
            <a:r>
              <a:rPr lang="en-CA" altLang="en-US" sz="4000" i="1" dirty="0" smtClean="0">
                <a:solidFill>
                  <a:schemeClr val="tx1"/>
                </a:solidFill>
              </a:rPr>
              <a:t>n</a:t>
            </a:r>
            <a:r>
              <a:rPr lang="en-CA" altLang="en-US" sz="4000" dirty="0" smtClean="0"/>
              <a:t> </a:t>
            </a:r>
            <a:endParaRPr lang="en-US" altLang="en-US" sz="4000" dirty="0" smtClean="0"/>
          </a:p>
        </p:txBody>
      </p:sp>
      <p:sp>
        <p:nvSpPr>
          <p:cNvPr id="461839" name="Rectangle 15"/>
          <p:cNvSpPr>
            <a:spLocks noChangeArrowheads="1"/>
          </p:cNvSpPr>
          <p:nvPr/>
        </p:nvSpPr>
        <p:spPr bwMode="auto">
          <a:xfrm>
            <a:off x="3200400" y="1952625"/>
            <a:ext cx="21177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n</a:t>
            </a:r>
            <a:r>
              <a:rPr lang="en-US" altLang="en-US" i="0"/>
              <a:t>            </a:t>
            </a:r>
            <a:r>
              <a:rPr lang="en-US" altLang="en-US"/>
              <a:t>c</a:t>
            </a:r>
            <a:r>
              <a:rPr lang="en-US" altLang="en-US" i="0"/>
              <a:t> =</a:t>
            </a:r>
            <a:endParaRPr lang="en-US" altLang="en-US" i="0" baseline="30000"/>
          </a:p>
        </p:txBody>
      </p:sp>
      <p:grpSp>
        <p:nvGrpSpPr>
          <p:cNvPr id="6" name="Group 16"/>
          <p:cNvGrpSpPr>
            <a:grpSpLocks/>
          </p:cNvGrpSpPr>
          <p:nvPr/>
        </p:nvGrpSpPr>
        <p:grpSpPr bwMode="auto">
          <a:xfrm>
            <a:off x="3517900" y="1905003"/>
            <a:ext cx="2236788" cy="609601"/>
            <a:chOff x="2216" y="1200"/>
            <a:chExt cx="1409" cy="384"/>
          </a:xfrm>
        </p:grpSpPr>
        <p:sp>
          <p:nvSpPr>
            <p:cNvPr id="96265" name="Rectangle 17"/>
            <p:cNvSpPr>
              <a:spLocks noChangeArrowheads="1"/>
            </p:cNvSpPr>
            <p:nvPr/>
          </p:nvSpPr>
          <p:spPr bwMode="auto">
            <a:xfrm>
              <a:off x="2216" y="1219"/>
              <a:ext cx="53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= </a:t>
              </a:r>
              <a:r>
                <a:rPr lang="en-US" altLang="en-US"/>
                <a:t>n</a:t>
              </a:r>
              <a:r>
                <a:rPr lang="en-US" altLang="en-US" i="0" baseline="30000"/>
                <a:t>1</a:t>
              </a:r>
            </a:p>
          </p:txBody>
        </p:sp>
        <p:sp>
          <p:nvSpPr>
            <p:cNvPr id="96266" name="Rectangle 18"/>
            <p:cNvSpPr>
              <a:spLocks noChangeArrowheads="1"/>
            </p:cNvSpPr>
            <p:nvPr/>
          </p:nvSpPr>
          <p:spPr bwMode="auto">
            <a:xfrm>
              <a:off x="3381" y="1200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1</a:t>
              </a:r>
              <a:endParaRPr lang="en-US" altLang="en-US" i="0" baseline="30000"/>
            </a:p>
          </p:txBody>
        </p:sp>
      </p:grpSp>
      <p:sp>
        <p:nvSpPr>
          <p:cNvPr id="19" name="Rectangle 2"/>
          <p:cNvSpPr txBox="1">
            <a:spLocks noChangeArrowheads="1"/>
          </p:cNvSpPr>
          <p:nvPr/>
        </p:nvSpPr>
        <p:spPr bwMode="auto">
          <a:xfrm>
            <a:off x="685800" y="4191000"/>
            <a:ext cx="8077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 sz="3200" i="1" kern="0" dirty="0" smtClean="0"/>
          </a:p>
        </p:txBody>
      </p:sp>
      <p:sp>
        <p:nvSpPr>
          <p:cNvPr id="20" name="Text Box 3"/>
          <p:cNvSpPr txBox="1">
            <a:spLocks noChangeArrowheads="1"/>
          </p:cNvSpPr>
          <p:nvPr/>
        </p:nvSpPr>
        <p:spPr bwMode="auto">
          <a:xfrm>
            <a:off x="1292226" y="4419600"/>
            <a:ext cx="686438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i="0" dirty="0" smtClean="0">
                <a:cs typeface="Times New Roman" pitchFamily="18" charset="0"/>
              </a:rPr>
              <a:t>If we reduce the number of friends from 4 to 3</a:t>
            </a:r>
            <a:br>
              <a:rPr lang="en-US" altLang="en-US" sz="2800" i="0" dirty="0" smtClean="0">
                <a:cs typeface="Times New Roman" pitchFamily="18" charset="0"/>
              </a:rPr>
            </a:br>
            <a:r>
              <a:rPr lang="en-US" altLang="en-US" sz="2800" i="0" dirty="0" smtClean="0">
                <a:cs typeface="Times New Roman" pitchFamily="18" charset="0"/>
              </a:rPr>
              <a:t>is the savings</a:t>
            </a:r>
            <a:r>
              <a:rPr lang="en-US" altLang="en-US" sz="2800" i="0" dirty="0">
                <a:cs typeface="Times New Roman" pitchFamily="18" charset="0"/>
              </a:rPr>
              <a:t> </a:t>
            </a:r>
            <a:r>
              <a:rPr lang="en-US" altLang="en-US" sz="2800" i="0" dirty="0" smtClean="0">
                <a:cs typeface="Times New Roman" pitchFamily="18" charset="0"/>
              </a:rPr>
              <a:t>just 25%? </a:t>
            </a:r>
          </a:p>
        </p:txBody>
      </p:sp>
    </p:spTree>
    <p:extLst>
      <p:ext uri="{BB962C8B-B14F-4D97-AF65-F5344CB8AC3E}">
        <p14:creationId xmlns:p14="http://schemas.microsoft.com/office/powerpoint/2010/main" val="2572602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1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1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18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18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1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1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61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61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1826" grpId="0" build="p"/>
      <p:bldP spid="461839" grpId="0"/>
      <p:bldP spid="20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z="2800" dirty="0" smtClean="0"/>
              <a:t>Time for top level:</a:t>
            </a:r>
            <a:endParaRPr lang="en-US" altLang="en-US" sz="4000" dirty="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dirty="0" smtClean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dirty="0" smtClean="0"/>
              <a:t>Do</a:t>
            </a:r>
            <a:r>
              <a:rPr lang="en-CA" altLang="en-US" sz="2800" dirty="0" err="1" smtClean="0"/>
              <a:t>minated</a:t>
            </a:r>
            <a:r>
              <a:rPr lang="en-US" altLang="en-US" sz="2800" dirty="0" smtClean="0"/>
              <a:t>?: </a:t>
            </a:r>
            <a:r>
              <a:rPr lang="en-US" altLang="en-US" sz="2800" i="1" dirty="0" smtClean="0"/>
              <a:t>c</a:t>
            </a:r>
            <a:r>
              <a:rPr lang="en-US" altLang="en-US" sz="2800" dirty="0" smtClean="0"/>
              <a:t> = 1 &lt; 1.58 = </a:t>
            </a:r>
            <a:r>
              <a:rPr lang="en-CA" altLang="en-US" sz="2800" baseline="30000" dirty="0" smtClean="0"/>
              <a:t>log</a:t>
            </a:r>
            <a:r>
              <a:rPr lang="en-US" altLang="en-US" sz="2800" baseline="30000" dirty="0" smtClean="0"/>
              <a:t> </a:t>
            </a:r>
            <a:r>
              <a:rPr lang="en-CA" altLang="en-US" sz="2800" i="1" baseline="30000" dirty="0" smtClean="0"/>
              <a:t>a</a:t>
            </a:r>
            <a:r>
              <a:rPr lang="en-US" altLang="en-US" sz="2800" dirty="0" smtClean="0"/>
              <a:t>/</a:t>
            </a:r>
            <a:r>
              <a:rPr lang="en-US" altLang="en-US" sz="2800" baseline="-25000" dirty="0" smtClean="0"/>
              <a:t>l</a:t>
            </a:r>
            <a:r>
              <a:rPr lang="en-CA" altLang="en-US" sz="2800" baseline="-25000" dirty="0" err="1" smtClean="0"/>
              <a:t>og</a:t>
            </a:r>
            <a:r>
              <a:rPr lang="en-CA" altLang="en-US" sz="2800" baseline="-25000" dirty="0" smtClean="0"/>
              <a:t> </a:t>
            </a:r>
            <a:r>
              <a:rPr lang="en-CA" altLang="en-US" sz="2800" i="1" baseline="-25000" dirty="0" smtClean="0"/>
              <a:t>b</a:t>
            </a:r>
            <a:r>
              <a:rPr lang="en-CA" altLang="en-US" sz="2800" dirty="0" smtClean="0"/>
              <a:t> </a:t>
            </a:r>
            <a:endParaRPr lang="en-US" altLang="en-US" sz="3600" dirty="0" smtClean="0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352800" y="2362204"/>
            <a:ext cx="1893888" cy="641351"/>
            <a:chOff x="2112" y="1488"/>
            <a:chExt cx="1193" cy="404"/>
          </a:xfrm>
        </p:grpSpPr>
        <p:sp>
          <p:nvSpPr>
            <p:cNvPr id="96273" name="Text Box 4"/>
            <p:cNvSpPr txBox="1">
              <a:spLocks noChangeArrowheads="1"/>
            </p:cNvSpPr>
            <p:nvPr/>
          </p:nvSpPr>
          <p:spPr bwMode="auto">
            <a:xfrm>
              <a:off x="2112" y="1527"/>
              <a:ext cx="1193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/>
                <a:t>θ(</a:t>
              </a:r>
              <a:r>
                <a:rPr lang="en-US" altLang="en-US"/>
                <a:t>n</a:t>
              </a:r>
              <a:r>
                <a:rPr lang="en-US" altLang="en-US" i="0"/>
                <a:t>       ) =</a:t>
              </a:r>
              <a:endParaRPr lang="en-CA" altLang="en-US" i="0"/>
            </a:p>
          </p:txBody>
        </p:sp>
        <p:sp>
          <p:nvSpPr>
            <p:cNvPr id="96274" name="Text Box 5"/>
            <p:cNvSpPr txBox="1">
              <a:spLocks noChangeArrowheads="1"/>
            </p:cNvSpPr>
            <p:nvPr/>
          </p:nvSpPr>
          <p:spPr bwMode="auto">
            <a:xfrm>
              <a:off x="2448" y="1488"/>
              <a:ext cx="57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0" baseline="30000"/>
                <a:t>log </a:t>
              </a:r>
              <a:r>
                <a:rPr lang="en-US" altLang="en-US" sz="1800" baseline="30000"/>
                <a:t>a</a:t>
              </a:r>
              <a:r>
                <a:rPr lang="en-US" altLang="en-US" sz="1800" i="0"/>
                <a:t>/</a:t>
              </a:r>
              <a:r>
                <a:rPr lang="en-US" altLang="en-US" sz="1800" i="0" baseline="-25000"/>
                <a:t>log </a:t>
              </a:r>
              <a:r>
                <a:rPr lang="en-US" altLang="en-US" sz="1800" baseline="-25000"/>
                <a:t>b</a:t>
              </a:r>
              <a:r>
                <a:rPr lang="en-US" altLang="en-US" sz="1800" i="0" baseline="-25000"/>
                <a:t> </a:t>
              </a:r>
              <a:endParaRPr lang="en-CA" altLang="en-US" sz="1800" i="0"/>
            </a:p>
          </p:txBody>
        </p:sp>
      </p:grpSp>
      <p:grpSp>
        <p:nvGrpSpPr>
          <p:cNvPr id="3" name="Group 6"/>
          <p:cNvGrpSpPr>
            <a:grpSpLocks/>
          </p:cNvGrpSpPr>
          <p:nvPr/>
        </p:nvGrpSpPr>
        <p:grpSpPr bwMode="auto">
          <a:xfrm>
            <a:off x="5410200" y="2330454"/>
            <a:ext cx="3130550" cy="641351"/>
            <a:chOff x="3408" y="1468"/>
            <a:chExt cx="1972" cy="404"/>
          </a:xfrm>
        </p:grpSpPr>
        <p:sp>
          <p:nvSpPr>
            <p:cNvPr id="96271" name="Text Box 7"/>
            <p:cNvSpPr txBox="1">
              <a:spLocks noChangeArrowheads="1"/>
            </p:cNvSpPr>
            <p:nvPr/>
          </p:nvSpPr>
          <p:spPr bwMode="auto">
            <a:xfrm>
              <a:off x="3408" y="1507"/>
              <a:ext cx="197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/>
                <a:t>θ(</a:t>
              </a:r>
              <a:r>
                <a:rPr lang="en-US" altLang="en-US"/>
                <a:t>n</a:t>
              </a:r>
              <a:r>
                <a:rPr lang="en-US" altLang="en-US" i="0"/>
                <a:t>       ) = </a:t>
              </a:r>
              <a:r>
                <a:rPr lang="en-CA" altLang="en-US" i="0"/>
                <a:t>θ</a:t>
              </a:r>
              <a:r>
                <a:rPr lang="en-US" altLang="en-US" i="0"/>
                <a:t>(</a:t>
              </a:r>
              <a:r>
                <a:rPr lang="en-US" altLang="en-US"/>
                <a:t>n</a:t>
              </a:r>
              <a:r>
                <a:rPr lang="en-US" altLang="en-US" i="0" baseline="30000"/>
                <a:t>1.58</a:t>
              </a:r>
              <a:r>
                <a:rPr lang="en-US" altLang="en-US" i="0"/>
                <a:t>)</a:t>
              </a:r>
              <a:endParaRPr lang="en-CA" altLang="en-US" i="0"/>
            </a:p>
          </p:txBody>
        </p:sp>
        <p:sp>
          <p:nvSpPr>
            <p:cNvPr id="96272" name="Text Box 8"/>
            <p:cNvSpPr txBox="1">
              <a:spLocks noChangeArrowheads="1"/>
            </p:cNvSpPr>
            <p:nvPr/>
          </p:nvSpPr>
          <p:spPr bwMode="auto">
            <a:xfrm>
              <a:off x="3744" y="1468"/>
              <a:ext cx="57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0" baseline="30000"/>
                <a:t>log 3</a:t>
              </a:r>
              <a:r>
                <a:rPr lang="en-US" altLang="en-US" sz="1800" i="0"/>
                <a:t>/</a:t>
              </a:r>
              <a:r>
                <a:rPr lang="en-US" altLang="en-US" sz="1800" i="0" baseline="-25000"/>
                <a:t>log 2 </a:t>
              </a:r>
              <a:endParaRPr lang="en-CA" altLang="en-US" sz="1800" i="0"/>
            </a:p>
          </p:txBody>
        </p:sp>
      </p:grpSp>
      <p:grpSp>
        <p:nvGrpSpPr>
          <p:cNvPr id="4" name="Group 9"/>
          <p:cNvGrpSpPr>
            <a:grpSpLocks/>
          </p:cNvGrpSpPr>
          <p:nvPr/>
        </p:nvGrpSpPr>
        <p:grpSpPr bwMode="auto">
          <a:xfrm>
            <a:off x="333375" y="3505203"/>
            <a:ext cx="7486651" cy="627063"/>
            <a:chOff x="210" y="2208"/>
            <a:chExt cx="4716" cy="395"/>
          </a:xfrm>
        </p:grpSpPr>
        <p:sp>
          <p:nvSpPr>
            <p:cNvPr id="96267" name="Rectangle 10"/>
            <p:cNvSpPr>
              <a:spLocks noChangeArrowheads="1"/>
            </p:cNvSpPr>
            <p:nvPr/>
          </p:nvSpPr>
          <p:spPr bwMode="auto">
            <a:xfrm>
              <a:off x="210" y="2276"/>
              <a:ext cx="152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 dirty="0"/>
                <a:t>Hence, </a:t>
              </a:r>
              <a:r>
                <a:rPr lang="en-CA" altLang="en-US" sz="2800" dirty="0"/>
                <a:t>T</a:t>
              </a:r>
              <a:r>
                <a:rPr lang="en-CA" altLang="en-US" sz="2800" i="0" dirty="0"/>
                <a:t>(</a:t>
              </a:r>
              <a:r>
                <a:rPr lang="en-CA" altLang="en-US" sz="2800" dirty="0"/>
                <a:t>n</a:t>
              </a:r>
              <a:r>
                <a:rPr lang="en-CA" altLang="en-US" sz="2800" i="0" dirty="0"/>
                <a:t>) = ?</a:t>
              </a:r>
              <a:endParaRPr lang="en-US" altLang="en-US" sz="2800" i="0" dirty="0"/>
            </a:p>
          </p:txBody>
        </p:sp>
        <p:grpSp>
          <p:nvGrpSpPr>
            <p:cNvPr id="96268" name="Group 11"/>
            <p:cNvGrpSpPr>
              <a:grpSpLocks/>
            </p:cNvGrpSpPr>
            <p:nvPr/>
          </p:nvGrpSpPr>
          <p:grpSpPr bwMode="auto">
            <a:xfrm>
              <a:off x="1377" y="2208"/>
              <a:ext cx="3549" cy="369"/>
              <a:chOff x="1372" y="2188"/>
              <a:chExt cx="3549" cy="369"/>
            </a:xfrm>
          </p:grpSpPr>
          <p:sp useBgFill="1">
            <p:nvSpPr>
              <p:cNvPr id="96269" name="Text Box 12"/>
              <p:cNvSpPr txBox="1">
                <a:spLocks noChangeArrowheads="1"/>
              </p:cNvSpPr>
              <p:nvPr/>
            </p:nvSpPr>
            <p:spPr bwMode="auto">
              <a:xfrm>
                <a:off x="1372" y="2227"/>
                <a:ext cx="3549" cy="330"/>
              </a:xfrm>
              <a:prstGeom prst="rect">
                <a:avLst/>
              </a:prstGeom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800" i="0" dirty="0"/>
                  <a:t>= θ(base cases) = θ(</a:t>
                </a:r>
                <a:r>
                  <a:rPr lang="en-US" altLang="en-US" sz="2800" dirty="0" smtClean="0"/>
                  <a:t>n  </a:t>
                </a:r>
                <a:r>
                  <a:rPr lang="en-US" altLang="en-US" sz="2800" i="0" dirty="0" smtClean="0"/>
                  <a:t>       </a:t>
                </a:r>
                <a:r>
                  <a:rPr lang="en-US" altLang="en-US" sz="2800" i="0" dirty="0"/>
                  <a:t>) </a:t>
                </a:r>
                <a:r>
                  <a:rPr lang="en-CA" altLang="en-US" sz="2800" i="0" dirty="0"/>
                  <a:t>= θ(</a:t>
                </a:r>
                <a:r>
                  <a:rPr lang="en-CA" altLang="en-US" sz="2800" dirty="0"/>
                  <a:t>n</a:t>
                </a:r>
                <a:r>
                  <a:rPr lang="en-US" altLang="en-US" sz="2800" i="0" baseline="30000" dirty="0"/>
                  <a:t>1.58</a:t>
                </a:r>
                <a:r>
                  <a:rPr lang="en-CA" altLang="en-US" sz="2800" i="0" dirty="0"/>
                  <a:t>).</a:t>
                </a:r>
              </a:p>
            </p:txBody>
          </p:sp>
          <p:sp>
            <p:nvSpPr>
              <p:cNvPr id="96270" name="Text Box 13"/>
              <p:cNvSpPr txBox="1">
                <a:spLocks noChangeArrowheads="1"/>
              </p:cNvSpPr>
              <p:nvPr/>
            </p:nvSpPr>
            <p:spPr bwMode="auto">
              <a:xfrm>
                <a:off x="3313" y="2188"/>
                <a:ext cx="570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 i="0" baseline="30000"/>
                  <a:t>log </a:t>
                </a:r>
                <a:r>
                  <a:rPr lang="en-US" altLang="en-US" sz="1800" baseline="30000"/>
                  <a:t>a</a:t>
                </a:r>
                <a:r>
                  <a:rPr lang="en-US" altLang="en-US" sz="1800" i="0"/>
                  <a:t>/</a:t>
                </a:r>
                <a:r>
                  <a:rPr lang="en-US" altLang="en-US" sz="1800" i="0" baseline="-25000"/>
                  <a:t>log </a:t>
                </a:r>
                <a:r>
                  <a:rPr lang="en-US" altLang="en-US" sz="1800" baseline="-25000"/>
                  <a:t>b</a:t>
                </a:r>
                <a:r>
                  <a:rPr lang="en-US" altLang="en-US" sz="1800" i="0" baseline="-25000"/>
                  <a:t> </a:t>
                </a:r>
                <a:endParaRPr lang="en-CA" altLang="en-US" sz="1800" i="0"/>
              </a:p>
            </p:txBody>
          </p:sp>
        </p:grpSp>
      </p:grpSp>
      <p:sp>
        <p:nvSpPr>
          <p:cNvPr id="96262" name="Rectangle 14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</p:spPr>
        <p:txBody>
          <a:bodyPr/>
          <a:lstStyle/>
          <a:p>
            <a:pPr algn="l" eaLnBrk="1" hangingPunct="1"/>
            <a:r>
              <a:rPr lang="en-CA" altLang="en-US" sz="4000" smtClean="0"/>
              <a:t>Evaluating</a:t>
            </a:r>
            <a:r>
              <a:rPr lang="en-US" altLang="en-US" sz="4000" smtClean="0"/>
              <a:t>: </a:t>
            </a:r>
            <a:r>
              <a:rPr lang="en-CA" altLang="en-US" sz="4000" i="1" smtClean="0">
                <a:solidFill>
                  <a:schemeClr val="tx1"/>
                </a:solidFill>
              </a:rPr>
              <a:t>T</a:t>
            </a:r>
            <a:r>
              <a:rPr lang="en-CA" altLang="en-US" sz="4000" smtClean="0">
                <a:solidFill>
                  <a:schemeClr val="tx1"/>
                </a:solidFill>
              </a:rPr>
              <a:t>(</a:t>
            </a:r>
            <a:r>
              <a:rPr lang="en-CA" altLang="en-US" sz="4000" i="1" smtClean="0">
                <a:solidFill>
                  <a:schemeClr val="tx1"/>
                </a:solidFill>
              </a:rPr>
              <a:t>n</a:t>
            </a:r>
            <a:r>
              <a:rPr lang="en-CA" altLang="en-US" sz="4000" smtClean="0">
                <a:solidFill>
                  <a:schemeClr val="tx1"/>
                </a:solidFill>
              </a:rPr>
              <a:t>) =</a:t>
            </a:r>
            <a:r>
              <a:rPr lang="en-US" altLang="en-US" sz="4000" smtClean="0">
                <a:solidFill>
                  <a:schemeClr val="tx1"/>
                </a:solidFill>
              </a:rPr>
              <a:t> </a:t>
            </a:r>
            <a:r>
              <a:rPr lang="en-US" altLang="en-US" sz="4000" i="1" smtClean="0">
                <a:solidFill>
                  <a:schemeClr val="tx1"/>
                </a:solidFill>
              </a:rPr>
              <a:t>aT</a:t>
            </a:r>
            <a:r>
              <a:rPr lang="en-US" altLang="en-US" sz="4000" smtClean="0">
                <a:solidFill>
                  <a:schemeClr val="tx1"/>
                </a:solidFill>
              </a:rPr>
              <a:t>(</a:t>
            </a:r>
            <a:r>
              <a:rPr lang="en-US" altLang="en-US" sz="4000" i="1" smtClean="0">
                <a:solidFill>
                  <a:schemeClr val="tx1"/>
                </a:solidFill>
              </a:rPr>
              <a:t>n</a:t>
            </a:r>
            <a:r>
              <a:rPr lang="en-US" altLang="en-US" sz="4000" smtClean="0">
                <a:solidFill>
                  <a:schemeClr val="tx1"/>
                </a:solidFill>
              </a:rPr>
              <a:t>/</a:t>
            </a:r>
            <a:r>
              <a:rPr lang="en-US" altLang="en-US" sz="4000" i="1" smtClean="0">
                <a:solidFill>
                  <a:schemeClr val="tx1"/>
                </a:solidFill>
              </a:rPr>
              <a:t>b</a:t>
            </a:r>
            <a:r>
              <a:rPr lang="en-US" altLang="en-US" sz="4000" smtClean="0">
                <a:solidFill>
                  <a:schemeClr val="tx1"/>
                </a:solidFill>
              </a:rPr>
              <a:t>) + </a:t>
            </a:r>
            <a:r>
              <a:rPr lang="en-US" altLang="en-US" sz="4000" i="1" smtClean="0">
                <a:solidFill>
                  <a:schemeClr val="tx1"/>
                </a:solidFill>
              </a:rPr>
              <a:t>n</a:t>
            </a:r>
            <a:r>
              <a:rPr lang="en-US" altLang="en-US" sz="4000" i="1" baseline="30000" smtClean="0">
                <a:solidFill>
                  <a:schemeClr val="tx1"/>
                </a:solidFill>
              </a:rPr>
              <a:t>c</a:t>
            </a:r>
            <a:r>
              <a:rPr lang="en-US" altLang="en-US" sz="4000" smtClean="0">
                <a:solidFill>
                  <a:schemeClr val="tx1"/>
                </a:solidFill>
              </a:rPr>
              <a:t/>
            </a:r>
            <a:br>
              <a:rPr lang="en-US" altLang="en-US" sz="4000" smtClean="0">
                <a:solidFill>
                  <a:schemeClr val="tx1"/>
                </a:solidFill>
              </a:rPr>
            </a:br>
            <a:r>
              <a:rPr lang="en-US" altLang="en-US" sz="4000" smtClean="0">
                <a:solidFill>
                  <a:schemeClr val="tx1"/>
                </a:solidFill>
              </a:rPr>
              <a:t>                           = 3</a:t>
            </a:r>
            <a:r>
              <a:rPr lang="en-CA" altLang="en-US" sz="4000" i="1" smtClean="0">
                <a:solidFill>
                  <a:schemeClr val="tx1"/>
                </a:solidFill>
              </a:rPr>
              <a:t>T</a:t>
            </a:r>
            <a:r>
              <a:rPr lang="en-CA" altLang="en-US" sz="4000" smtClean="0">
                <a:solidFill>
                  <a:schemeClr val="tx1"/>
                </a:solidFill>
              </a:rPr>
              <a:t>(</a:t>
            </a:r>
            <a:r>
              <a:rPr lang="en-CA" altLang="en-US" sz="4000" i="1" smtClean="0">
                <a:solidFill>
                  <a:schemeClr val="tx1"/>
                </a:solidFill>
              </a:rPr>
              <a:t>n</a:t>
            </a:r>
            <a:r>
              <a:rPr lang="en-CA" altLang="en-US" sz="4000" smtClean="0">
                <a:solidFill>
                  <a:schemeClr val="tx1"/>
                </a:solidFill>
              </a:rPr>
              <a:t>/</a:t>
            </a:r>
            <a:r>
              <a:rPr lang="en-US" altLang="en-US" sz="4000" smtClean="0">
                <a:solidFill>
                  <a:schemeClr val="tx1"/>
                </a:solidFill>
              </a:rPr>
              <a:t>2</a:t>
            </a:r>
            <a:r>
              <a:rPr lang="en-CA" altLang="en-US" sz="4000" smtClean="0">
                <a:solidFill>
                  <a:schemeClr val="tx1"/>
                </a:solidFill>
              </a:rPr>
              <a:t>) + </a:t>
            </a:r>
            <a:r>
              <a:rPr lang="en-CA" altLang="en-US" sz="4000" i="1" smtClean="0">
                <a:solidFill>
                  <a:schemeClr val="tx1"/>
                </a:solidFill>
              </a:rPr>
              <a:t>n</a:t>
            </a:r>
            <a:r>
              <a:rPr lang="en-CA" altLang="en-US" sz="4000" smtClean="0"/>
              <a:t> </a:t>
            </a:r>
            <a:endParaRPr lang="en-US" altLang="en-US" sz="4000" smtClean="0"/>
          </a:p>
        </p:txBody>
      </p:sp>
      <p:sp>
        <p:nvSpPr>
          <p:cNvPr id="461839" name="Rectangle 15"/>
          <p:cNvSpPr>
            <a:spLocks noChangeArrowheads="1"/>
          </p:cNvSpPr>
          <p:nvPr/>
        </p:nvSpPr>
        <p:spPr bwMode="auto">
          <a:xfrm>
            <a:off x="3200400" y="1952625"/>
            <a:ext cx="21177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n</a:t>
            </a:r>
            <a:r>
              <a:rPr lang="en-US" altLang="en-US" i="0"/>
              <a:t>            </a:t>
            </a:r>
            <a:r>
              <a:rPr lang="en-US" altLang="en-US"/>
              <a:t>c</a:t>
            </a:r>
            <a:r>
              <a:rPr lang="en-US" altLang="en-US" i="0"/>
              <a:t> =</a:t>
            </a:r>
            <a:endParaRPr lang="en-US" altLang="en-US" i="0" baseline="30000"/>
          </a:p>
        </p:txBody>
      </p:sp>
      <p:grpSp>
        <p:nvGrpSpPr>
          <p:cNvPr id="6" name="Group 16"/>
          <p:cNvGrpSpPr>
            <a:grpSpLocks/>
          </p:cNvGrpSpPr>
          <p:nvPr/>
        </p:nvGrpSpPr>
        <p:grpSpPr bwMode="auto">
          <a:xfrm>
            <a:off x="3517900" y="1905003"/>
            <a:ext cx="2236788" cy="609601"/>
            <a:chOff x="2216" y="1200"/>
            <a:chExt cx="1409" cy="384"/>
          </a:xfrm>
        </p:grpSpPr>
        <p:sp>
          <p:nvSpPr>
            <p:cNvPr id="96265" name="Rectangle 17"/>
            <p:cNvSpPr>
              <a:spLocks noChangeArrowheads="1"/>
            </p:cNvSpPr>
            <p:nvPr/>
          </p:nvSpPr>
          <p:spPr bwMode="auto">
            <a:xfrm>
              <a:off x="2216" y="1219"/>
              <a:ext cx="53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= </a:t>
              </a:r>
              <a:r>
                <a:rPr lang="en-US" altLang="en-US"/>
                <a:t>n</a:t>
              </a:r>
              <a:r>
                <a:rPr lang="en-US" altLang="en-US" i="0" baseline="30000"/>
                <a:t>1</a:t>
              </a:r>
            </a:p>
          </p:txBody>
        </p:sp>
        <p:sp>
          <p:nvSpPr>
            <p:cNvPr id="96266" name="Rectangle 18"/>
            <p:cNvSpPr>
              <a:spLocks noChangeArrowheads="1"/>
            </p:cNvSpPr>
            <p:nvPr/>
          </p:nvSpPr>
          <p:spPr bwMode="auto">
            <a:xfrm>
              <a:off x="3381" y="1200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1</a:t>
              </a:r>
              <a:endParaRPr lang="en-US" altLang="en-US" i="0" baseline="30000"/>
            </a:p>
          </p:txBody>
        </p:sp>
      </p:grpSp>
      <p:sp>
        <p:nvSpPr>
          <p:cNvPr id="19" name="Rectangle 2"/>
          <p:cNvSpPr txBox="1">
            <a:spLocks noChangeArrowheads="1"/>
          </p:cNvSpPr>
          <p:nvPr/>
        </p:nvSpPr>
        <p:spPr bwMode="auto">
          <a:xfrm>
            <a:off x="685800" y="4191000"/>
            <a:ext cx="8077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US" altLang="en-US" sz="3200" i="1" kern="0" dirty="0" smtClean="0"/>
          </a:p>
        </p:txBody>
      </p:sp>
      <p:sp>
        <p:nvSpPr>
          <p:cNvPr id="20" name="Text Box 3"/>
          <p:cNvSpPr txBox="1">
            <a:spLocks noChangeArrowheads="1"/>
          </p:cNvSpPr>
          <p:nvPr/>
        </p:nvSpPr>
        <p:spPr bwMode="auto">
          <a:xfrm>
            <a:off x="2872771" y="4419600"/>
            <a:ext cx="3703258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i="0" dirty="0">
                <a:cs typeface="Times New Roman" pitchFamily="18" charset="0"/>
              </a:rPr>
              <a:t>Not just a 25% </a:t>
            </a:r>
            <a:r>
              <a:rPr lang="en-US" altLang="en-US" sz="2800" i="0" dirty="0" smtClean="0">
                <a:cs typeface="Times New Roman" pitchFamily="18" charset="0"/>
              </a:rPr>
              <a:t>savings!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2800" i="0" dirty="0" smtClean="0">
                <a:cs typeface="Times New Roman" pitchFamily="18" charset="0"/>
              </a:rPr>
              <a:t>θ</a:t>
            </a:r>
            <a:r>
              <a:rPr lang="en-US" altLang="en-US" sz="2800" i="0" dirty="0">
                <a:cs typeface="Times New Roman" pitchFamily="18" charset="0"/>
              </a:rPr>
              <a:t>(</a:t>
            </a:r>
            <a:r>
              <a:rPr lang="en-US" altLang="en-US" sz="2800" dirty="0"/>
              <a:t>n</a:t>
            </a:r>
            <a:r>
              <a:rPr lang="en-US" altLang="en-US" sz="2800" i="0" baseline="30000" dirty="0"/>
              <a:t>2</a:t>
            </a:r>
            <a:r>
              <a:rPr lang="en-US" altLang="en-US" sz="2800" i="0" dirty="0"/>
              <a:t>) vs </a:t>
            </a:r>
            <a:r>
              <a:rPr lang="en-CA" altLang="en-US" sz="2800" i="0" dirty="0">
                <a:cs typeface="Times New Roman" pitchFamily="18" charset="0"/>
              </a:rPr>
              <a:t>θ</a:t>
            </a:r>
            <a:r>
              <a:rPr lang="en-US" altLang="en-US" sz="2800" i="0" dirty="0">
                <a:cs typeface="Times New Roman" pitchFamily="18" charset="0"/>
              </a:rPr>
              <a:t>(</a:t>
            </a:r>
            <a:r>
              <a:rPr lang="en-US" altLang="en-US" sz="2800" dirty="0"/>
              <a:t>n</a:t>
            </a:r>
            <a:r>
              <a:rPr lang="en-US" altLang="en-US" sz="2800" i="0" baseline="30000" dirty="0"/>
              <a:t>1.58..</a:t>
            </a:r>
            <a:r>
              <a:rPr lang="en-US" altLang="en-US" sz="2800" i="0" dirty="0"/>
              <a:t>) </a:t>
            </a:r>
            <a:endParaRPr lang="en-CA" altLang="en-US" sz="2800" i="0" dirty="0"/>
          </a:p>
        </p:txBody>
      </p:sp>
    </p:spTree>
    <p:extLst>
      <p:ext uri="{BB962C8B-B14F-4D97-AF65-F5344CB8AC3E}">
        <p14:creationId xmlns:p14="http://schemas.microsoft.com/office/powerpoint/2010/main" val="15298459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1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1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1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1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1826" grpId="0" build="p"/>
      <p:bldP spid="20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7772400" cy="4114800"/>
          </a:xfrm>
        </p:spPr>
        <p:txBody>
          <a:bodyPr/>
          <a:lstStyle/>
          <a:p>
            <a:pPr eaLnBrk="1" hangingPunct="1">
              <a:buNone/>
            </a:pPr>
            <a:r>
              <a:rPr lang="en-US" altLang="en-US" sz="2800" dirty="0" smtClean="0"/>
              <a:t>Time for top level:  n</a:t>
            </a:r>
            <a:r>
              <a:rPr lang="en-US" altLang="en-US" sz="2800" baseline="30000" dirty="0" smtClean="0"/>
              <a:t>2</a:t>
            </a:r>
            <a:r>
              <a:rPr lang="en-US" altLang="en-US" sz="2800" dirty="0" smtClean="0"/>
              <a:t>, c=2</a:t>
            </a:r>
            <a:endParaRPr lang="en-US" altLang="en-US" sz="2800" dirty="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dirty="0" smtClean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dirty="0" smtClean="0"/>
              <a:t>Do</a:t>
            </a:r>
            <a:r>
              <a:rPr lang="en-CA" altLang="en-US" sz="2800" dirty="0" err="1" smtClean="0"/>
              <a:t>minated</a:t>
            </a:r>
            <a:r>
              <a:rPr lang="en-US" altLang="en-US" sz="2800" dirty="0" smtClean="0"/>
              <a:t>?: </a:t>
            </a:r>
            <a:r>
              <a:rPr lang="en-US" altLang="en-US" sz="2800" i="1" dirty="0" smtClean="0"/>
              <a:t>c</a:t>
            </a:r>
            <a:r>
              <a:rPr lang="en-US" altLang="en-US" sz="2800" dirty="0" smtClean="0"/>
              <a:t> =</a:t>
            </a:r>
            <a:r>
              <a:rPr lang="en-US" altLang="en-US" sz="1800" dirty="0" smtClean="0"/>
              <a:t> </a:t>
            </a:r>
            <a:r>
              <a:rPr lang="en-US" altLang="en-US" sz="2800" dirty="0" smtClean="0"/>
              <a:t>      </a:t>
            </a:r>
            <a:r>
              <a:rPr lang="en-US" altLang="en-US" sz="1800" dirty="0" smtClean="0"/>
              <a:t> </a:t>
            </a:r>
            <a:r>
              <a:rPr lang="en-US" altLang="en-US" sz="2800" dirty="0" smtClean="0"/>
              <a:t>1.58 = </a:t>
            </a:r>
            <a:r>
              <a:rPr lang="en-CA" altLang="en-US" sz="2800" baseline="30000" dirty="0" smtClean="0"/>
              <a:t>log</a:t>
            </a:r>
            <a:r>
              <a:rPr lang="en-US" altLang="en-US" sz="2800" baseline="30000" dirty="0" smtClean="0"/>
              <a:t> </a:t>
            </a:r>
            <a:r>
              <a:rPr lang="en-CA" altLang="en-US" sz="2800" i="1" baseline="30000" dirty="0" smtClean="0"/>
              <a:t>a</a:t>
            </a:r>
            <a:r>
              <a:rPr lang="en-US" altLang="en-US" sz="2800" dirty="0" smtClean="0"/>
              <a:t>/</a:t>
            </a:r>
            <a:r>
              <a:rPr lang="en-US" altLang="en-US" sz="2800" baseline="-25000" dirty="0" smtClean="0"/>
              <a:t>l</a:t>
            </a:r>
            <a:r>
              <a:rPr lang="en-CA" altLang="en-US" sz="2800" baseline="-25000" dirty="0" err="1" smtClean="0"/>
              <a:t>og</a:t>
            </a:r>
            <a:r>
              <a:rPr lang="en-CA" altLang="en-US" sz="2800" baseline="-25000" dirty="0" smtClean="0"/>
              <a:t> </a:t>
            </a:r>
            <a:r>
              <a:rPr lang="en-CA" altLang="en-US" sz="2800" i="1" baseline="-25000" dirty="0" smtClean="0"/>
              <a:t>b</a:t>
            </a:r>
            <a:r>
              <a:rPr lang="en-CA" altLang="en-US" sz="2800" dirty="0" smtClean="0"/>
              <a:t> </a:t>
            </a:r>
            <a:endParaRPr lang="en-US" altLang="en-US" sz="3600" dirty="0" smtClean="0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352800" y="2362200"/>
            <a:ext cx="1893888" cy="641350"/>
            <a:chOff x="2112" y="1488"/>
            <a:chExt cx="1193" cy="404"/>
          </a:xfrm>
        </p:grpSpPr>
        <p:sp>
          <p:nvSpPr>
            <p:cNvPr id="96273" name="Text Box 4"/>
            <p:cNvSpPr txBox="1">
              <a:spLocks noChangeArrowheads="1"/>
            </p:cNvSpPr>
            <p:nvPr/>
          </p:nvSpPr>
          <p:spPr bwMode="auto">
            <a:xfrm>
              <a:off x="2112" y="1527"/>
              <a:ext cx="1193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/>
                <a:t>θ(</a:t>
              </a:r>
              <a:r>
                <a:rPr lang="en-US" altLang="en-US"/>
                <a:t>n</a:t>
              </a:r>
              <a:r>
                <a:rPr lang="en-US" altLang="en-US" i="0"/>
                <a:t>       ) =</a:t>
              </a:r>
              <a:endParaRPr lang="en-CA" altLang="en-US" i="0"/>
            </a:p>
          </p:txBody>
        </p:sp>
        <p:sp>
          <p:nvSpPr>
            <p:cNvPr id="96274" name="Text Box 5"/>
            <p:cNvSpPr txBox="1">
              <a:spLocks noChangeArrowheads="1"/>
            </p:cNvSpPr>
            <p:nvPr/>
          </p:nvSpPr>
          <p:spPr bwMode="auto">
            <a:xfrm>
              <a:off x="2448" y="1488"/>
              <a:ext cx="57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0" baseline="30000"/>
                <a:t>log </a:t>
              </a:r>
              <a:r>
                <a:rPr lang="en-US" altLang="en-US" sz="1800" baseline="30000"/>
                <a:t>a</a:t>
              </a:r>
              <a:r>
                <a:rPr lang="en-US" altLang="en-US" sz="1800" i="0"/>
                <a:t>/</a:t>
              </a:r>
              <a:r>
                <a:rPr lang="en-US" altLang="en-US" sz="1800" i="0" baseline="-25000"/>
                <a:t>log </a:t>
              </a:r>
              <a:r>
                <a:rPr lang="en-US" altLang="en-US" sz="1800" baseline="-25000"/>
                <a:t>b</a:t>
              </a:r>
              <a:r>
                <a:rPr lang="en-US" altLang="en-US" sz="1800" i="0" baseline="-25000"/>
                <a:t> </a:t>
              </a:r>
              <a:endParaRPr lang="en-CA" altLang="en-US" sz="1800" i="0"/>
            </a:p>
          </p:txBody>
        </p:sp>
      </p:grpSp>
      <p:grpSp>
        <p:nvGrpSpPr>
          <p:cNvPr id="3" name="Group 6"/>
          <p:cNvGrpSpPr>
            <a:grpSpLocks/>
          </p:cNvGrpSpPr>
          <p:nvPr/>
        </p:nvGrpSpPr>
        <p:grpSpPr bwMode="auto">
          <a:xfrm>
            <a:off x="5410200" y="2330450"/>
            <a:ext cx="3130550" cy="641350"/>
            <a:chOff x="3408" y="1468"/>
            <a:chExt cx="1972" cy="404"/>
          </a:xfrm>
        </p:grpSpPr>
        <p:sp>
          <p:nvSpPr>
            <p:cNvPr id="96271" name="Text Box 7"/>
            <p:cNvSpPr txBox="1">
              <a:spLocks noChangeArrowheads="1"/>
            </p:cNvSpPr>
            <p:nvPr/>
          </p:nvSpPr>
          <p:spPr bwMode="auto">
            <a:xfrm>
              <a:off x="3408" y="1507"/>
              <a:ext cx="197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/>
                <a:t>θ(</a:t>
              </a:r>
              <a:r>
                <a:rPr lang="en-US" altLang="en-US"/>
                <a:t>n</a:t>
              </a:r>
              <a:r>
                <a:rPr lang="en-US" altLang="en-US" i="0"/>
                <a:t>       ) = </a:t>
              </a:r>
              <a:r>
                <a:rPr lang="en-CA" altLang="en-US" i="0"/>
                <a:t>θ</a:t>
              </a:r>
              <a:r>
                <a:rPr lang="en-US" altLang="en-US" i="0"/>
                <a:t>(</a:t>
              </a:r>
              <a:r>
                <a:rPr lang="en-US" altLang="en-US"/>
                <a:t>n</a:t>
              </a:r>
              <a:r>
                <a:rPr lang="en-US" altLang="en-US" i="0" baseline="30000"/>
                <a:t>1.58</a:t>
              </a:r>
              <a:r>
                <a:rPr lang="en-US" altLang="en-US" i="0"/>
                <a:t>)</a:t>
              </a:r>
              <a:endParaRPr lang="en-CA" altLang="en-US" i="0"/>
            </a:p>
          </p:txBody>
        </p:sp>
        <p:sp>
          <p:nvSpPr>
            <p:cNvPr id="96272" name="Text Box 8"/>
            <p:cNvSpPr txBox="1">
              <a:spLocks noChangeArrowheads="1"/>
            </p:cNvSpPr>
            <p:nvPr/>
          </p:nvSpPr>
          <p:spPr bwMode="auto">
            <a:xfrm>
              <a:off x="3744" y="1468"/>
              <a:ext cx="57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0" baseline="30000"/>
                <a:t>log 3</a:t>
              </a:r>
              <a:r>
                <a:rPr lang="en-US" altLang="en-US" sz="1800" i="0"/>
                <a:t>/</a:t>
              </a:r>
              <a:r>
                <a:rPr lang="en-US" altLang="en-US" sz="1800" i="0" baseline="-25000"/>
                <a:t>log 2 </a:t>
              </a:r>
              <a:endParaRPr lang="en-CA" altLang="en-US" sz="1800" i="0"/>
            </a:p>
          </p:txBody>
        </p:sp>
      </p:grpSp>
      <p:grpSp>
        <p:nvGrpSpPr>
          <p:cNvPr id="4" name="Group 9"/>
          <p:cNvGrpSpPr>
            <a:grpSpLocks/>
          </p:cNvGrpSpPr>
          <p:nvPr/>
        </p:nvGrpSpPr>
        <p:grpSpPr bwMode="auto">
          <a:xfrm>
            <a:off x="333375" y="3567113"/>
            <a:ext cx="5167313" cy="565150"/>
            <a:chOff x="210" y="2247"/>
            <a:chExt cx="3255" cy="356"/>
          </a:xfrm>
        </p:grpSpPr>
        <p:sp>
          <p:nvSpPr>
            <p:cNvPr id="96267" name="Rectangle 10"/>
            <p:cNvSpPr>
              <a:spLocks noChangeArrowheads="1"/>
            </p:cNvSpPr>
            <p:nvPr/>
          </p:nvSpPr>
          <p:spPr bwMode="auto">
            <a:xfrm>
              <a:off x="210" y="2276"/>
              <a:ext cx="152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 dirty="0"/>
                <a:t>Hence, </a:t>
              </a:r>
              <a:r>
                <a:rPr lang="en-CA" altLang="en-US" sz="2800" dirty="0"/>
                <a:t>T</a:t>
              </a:r>
              <a:r>
                <a:rPr lang="en-CA" altLang="en-US" sz="2800" i="0" dirty="0"/>
                <a:t>(</a:t>
              </a:r>
              <a:r>
                <a:rPr lang="en-CA" altLang="en-US" sz="2800" dirty="0"/>
                <a:t>n</a:t>
              </a:r>
              <a:r>
                <a:rPr lang="en-CA" altLang="en-US" sz="2800" i="0" dirty="0"/>
                <a:t>) = ?</a:t>
              </a:r>
              <a:endParaRPr lang="en-US" altLang="en-US" sz="2800" i="0" dirty="0"/>
            </a:p>
          </p:txBody>
        </p:sp>
        <p:sp useBgFill="1">
          <p:nvSpPr>
            <p:cNvPr id="96269" name="Text Box 12"/>
            <p:cNvSpPr txBox="1">
              <a:spLocks noChangeArrowheads="1"/>
            </p:cNvSpPr>
            <p:nvPr/>
          </p:nvSpPr>
          <p:spPr bwMode="auto">
            <a:xfrm>
              <a:off x="1377" y="2247"/>
              <a:ext cx="2088" cy="330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 dirty="0"/>
                <a:t>= </a:t>
              </a:r>
              <a:r>
                <a:rPr lang="en-CA" altLang="en-US" sz="2800" i="0" dirty="0" smtClean="0"/>
                <a:t>θ(top level) = θ(</a:t>
              </a:r>
              <a:r>
                <a:rPr lang="en-CA" altLang="en-US" sz="2800" dirty="0" smtClean="0"/>
                <a:t>n</a:t>
              </a:r>
              <a:r>
                <a:rPr lang="en-US" altLang="en-US" sz="2800" i="0" baseline="30000" dirty="0"/>
                <a:t>2</a:t>
              </a:r>
              <a:r>
                <a:rPr lang="en-CA" altLang="en-US" sz="2800" i="0" dirty="0" smtClean="0"/>
                <a:t>).</a:t>
              </a:r>
              <a:endParaRPr lang="en-CA" altLang="en-US" sz="2800" i="0" dirty="0"/>
            </a:p>
          </p:txBody>
        </p:sp>
      </p:grpSp>
      <p:sp>
        <p:nvSpPr>
          <p:cNvPr id="96262" name="Rectangle 14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</p:spPr>
        <p:txBody>
          <a:bodyPr/>
          <a:lstStyle/>
          <a:p>
            <a:pPr algn="l" eaLnBrk="1" hangingPunct="1"/>
            <a:r>
              <a:rPr lang="en-CA" altLang="en-US" sz="4000" dirty="0" smtClean="0"/>
              <a:t>Evaluating</a:t>
            </a:r>
            <a:r>
              <a:rPr lang="en-US" altLang="en-US" sz="4000" dirty="0" smtClean="0"/>
              <a:t>: </a:t>
            </a:r>
            <a:r>
              <a:rPr lang="en-CA" altLang="en-US" sz="4000" i="1" dirty="0" smtClean="0">
                <a:solidFill>
                  <a:schemeClr val="tx1"/>
                </a:solidFill>
              </a:rPr>
              <a:t>T</a:t>
            </a:r>
            <a:r>
              <a:rPr lang="en-CA" altLang="en-US" sz="4000" dirty="0" smtClean="0">
                <a:solidFill>
                  <a:schemeClr val="tx1"/>
                </a:solidFill>
              </a:rPr>
              <a:t>(</a:t>
            </a:r>
            <a:r>
              <a:rPr lang="en-CA" altLang="en-US" sz="4000" i="1" dirty="0" smtClean="0">
                <a:solidFill>
                  <a:schemeClr val="tx1"/>
                </a:solidFill>
              </a:rPr>
              <a:t>n</a:t>
            </a:r>
            <a:r>
              <a:rPr lang="en-CA" altLang="en-US" sz="4000" dirty="0" smtClean="0">
                <a:solidFill>
                  <a:schemeClr val="tx1"/>
                </a:solidFill>
              </a:rPr>
              <a:t>) =</a:t>
            </a:r>
            <a:r>
              <a:rPr lang="en-US" altLang="en-US" sz="4000" dirty="0" smtClean="0">
                <a:solidFill>
                  <a:schemeClr val="tx1"/>
                </a:solidFill>
              </a:rPr>
              <a:t> </a:t>
            </a:r>
            <a:r>
              <a:rPr lang="en-US" altLang="en-US" sz="4000" i="1" dirty="0" err="1" smtClean="0">
                <a:solidFill>
                  <a:schemeClr val="tx1"/>
                </a:solidFill>
              </a:rPr>
              <a:t>aT</a:t>
            </a:r>
            <a:r>
              <a:rPr lang="en-US" altLang="en-US" sz="4000" dirty="0" smtClean="0">
                <a:solidFill>
                  <a:schemeClr val="tx1"/>
                </a:solidFill>
              </a:rPr>
              <a:t>(</a:t>
            </a:r>
            <a:r>
              <a:rPr lang="en-US" altLang="en-US" sz="4000" i="1" dirty="0" smtClean="0">
                <a:solidFill>
                  <a:schemeClr val="tx1"/>
                </a:solidFill>
              </a:rPr>
              <a:t>n</a:t>
            </a:r>
            <a:r>
              <a:rPr lang="en-US" altLang="en-US" sz="4000" dirty="0" smtClean="0">
                <a:solidFill>
                  <a:schemeClr val="tx1"/>
                </a:solidFill>
              </a:rPr>
              <a:t>/</a:t>
            </a:r>
            <a:r>
              <a:rPr lang="en-US" altLang="en-US" sz="4000" i="1" dirty="0" smtClean="0">
                <a:solidFill>
                  <a:schemeClr val="tx1"/>
                </a:solidFill>
              </a:rPr>
              <a:t>b</a:t>
            </a:r>
            <a:r>
              <a:rPr lang="en-US" altLang="en-US" sz="4000" dirty="0" smtClean="0">
                <a:solidFill>
                  <a:schemeClr val="tx1"/>
                </a:solidFill>
              </a:rPr>
              <a:t>) + </a:t>
            </a:r>
            <a:r>
              <a:rPr lang="en-US" altLang="en-US" sz="4000" i="1" dirty="0" err="1" smtClean="0">
                <a:solidFill>
                  <a:schemeClr val="tx1"/>
                </a:solidFill>
              </a:rPr>
              <a:t>n</a:t>
            </a:r>
            <a:r>
              <a:rPr lang="en-US" altLang="en-US" sz="4000" i="1" baseline="30000" dirty="0" err="1" smtClean="0">
                <a:solidFill>
                  <a:schemeClr val="tx1"/>
                </a:solidFill>
              </a:rPr>
              <a:t>c</a:t>
            </a:r>
            <a:r>
              <a:rPr lang="en-US" altLang="en-US" sz="4000" dirty="0" smtClean="0">
                <a:solidFill>
                  <a:schemeClr val="tx1"/>
                </a:solidFill>
              </a:rPr>
              <a:t/>
            </a:r>
            <a:br>
              <a:rPr lang="en-US" altLang="en-US" sz="4000" dirty="0" smtClean="0">
                <a:solidFill>
                  <a:schemeClr val="tx1"/>
                </a:solidFill>
              </a:rPr>
            </a:br>
            <a:r>
              <a:rPr lang="en-US" altLang="en-US" sz="4000" dirty="0" smtClean="0">
                <a:solidFill>
                  <a:schemeClr val="tx1"/>
                </a:solidFill>
              </a:rPr>
              <a:t>                           = 3</a:t>
            </a:r>
            <a:r>
              <a:rPr lang="en-CA" altLang="en-US" sz="4000" i="1" dirty="0" smtClean="0">
                <a:solidFill>
                  <a:schemeClr val="tx1"/>
                </a:solidFill>
              </a:rPr>
              <a:t>T</a:t>
            </a:r>
            <a:r>
              <a:rPr lang="en-CA" altLang="en-US" sz="4000" dirty="0" smtClean="0">
                <a:solidFill>
                  <a:schemeClr val="tx1"/>
                </a:solidFill>
              </a:rPr>
              <a:t>(</a:t>
            </a:r>
            <a:r>
              <a:rPr lang="en-CA" altLang="en-US" sz="4000" i="1" dirty="0" smtClean="0">
                <a:solidFill>
                  <a:schemeClr val="tx1"/>
                </a:solidFill>
              </a:rPr>
              <a:t>n</a:t>
            </a:r>
            <a:r>
              <a:rPr lang="en-CA" altLang="en-US" sz="4000" dirty="0" smtClean="0">
                <a:solidFill>
                  <a:schemeClr val="tx1"/>
                </a:solidFill>
              </a:rPr>
              <a:t>/</a:t>
            </a:r>
            <a:r>
              <a:rPr lang="en-US" altLang="en-US" sz="4000" dirty="0" smtClean="0">
                <a:solidFill>
                  <a:schemeClr val="tx1"/>
                </a:solidFill>
              </a:rPr>
              <a:t>2</a:t>
            </a:r>
            <a:r>
              <a:rPr lang="en-CA" altLang="en-US" sz="4000" dirty="0" smtClean="0">
                <a:solidFill>
                  <a:schemeClr val="tx1"/>
                </a:solidFill>
              </a:rPr>
              <a:t>) + </a:t>
            </a:r>
            <a:r>
              <a:rPr lang="en-CA" altLang="en-US" sz="4000" i="1" dirty="0" smtClean="0">
                <a:solidFill>
                  <a:schemeClr val="tx1"/>
                </a:solidFill>
              </a:rPr>
              <a:t>n</a:t>
            </a:r>
            <a:r>
              <a:rPr lang="en-CA" altLang="en-US" sz="4000" dirty="0" smtClean="0"/>
              <a:t> </a:t>
            </a:r>
            <a:endParaRPr lang="en-US" altLang="en-US" sz="4000" dirty="0" smtClean="0"/>
          </a:p>
        </p:txBody>
      </p:sp>
      <p:sp>
        <p:nvSpPr>
          <p:cNvPr id="5" name="Rectangle 4"/>
          <p:cNvSpPr/>
          <p:nvPr/>
        </p:nvSpPr>
        <p:spPr>
          <a:xfrm>
            <a:off x="6846277" y="1066800"/>
            <a:ext cx="356188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000" baseline="30000" dirty="0" smtClean="0">
                <a:solidFill>
                  <a:srgbClr val="FF0000"/>
                </a:solidFill>
              </a:rPr>
              <a:t>2</a:t>
            </a:r>
            <a:endParaRPr lang="en-US" sz="4000" dirty="0">
              <a:solidFill>
                <a:srgbClr val="FF0000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751138" y="3006970"/>
            <a:ext cx="69602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i="0" dirty="0"/>
              <a:t>2</a:t>
            </a:r>
            <a:r>
              <a:rPr lang="en-US" altLang="en-US" dirty="0"/>
              <a:t> &gt;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0629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1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1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1826" grpId="0" build="p"/>
      <p:bldP spid="5" grpId="0"/>
      <p:bldP spid="7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85750" y="1981200"/>
            <a:ext cx="8536202" cy="4114800"/>
          </a:xfrm>
        </p:spPr>
        <p:txBody>
          <a:bodyPr/>
          <a:lstStyle/>
          <a:p>
            <a:pPr eaLnBrk="1" hangingPunct="1">
              <a:buNone/>
            </a:pPr>
            <a:r>
              <a:rPr lang="en-US" altLang="en-US" sz="2800" dirty="0" smtClean="0"/>
              <a:t>Time for top level:  n</a:t>
            </a:r>
            <a:r>
              <a:rPr lang="en-US" altLang="en-US" sz="2800" baseline="30000" dirty="0"/>
              <a:t>1.58</a:t>
            </a:r>
            <a:r>
              <a:rPr lang="en-US" altLang="en-US" sz="2800" dirty="0" smtClean="0"/>
              <a:t>, c=1.58</a:t>
            </a:r>
            <a:endParaRPr lang="en-US" altLang="en-US" sz="2800" dirty="0" smtClean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r>
              <a:rPr lang="en-US" altLang="en-US" sz="2800" dirty="0" smtClean="0"/>
              <a:t>Time for base cases:</a:t>
            </a:r>
          </a:p>
          <a:p>
            <a:pPr eaLnBrk="1" hangingPunct="1">
              <a:buFontTx/>
              <a:buNone/>
            </a:pPr>
            <a:r>
              <a:rPr lang="en-US" altLang="en-US" sz="2800" dirty="0" smtClean="0"/>
              <a:t>Do</a:t>
            </a:r>
            <a:r>
              <a:rPr lang="en-CA" altLang="en-US" sz="2800" dirty="0" err="1" smtClean="0"/>
              <a:t>minated</a:t>
            </a:r>
            <a:r>
              <a:rPr lang="en-US" altLang="en-US" sz="2800" dirty="0" smtClean="0"/>
              <a:t>?: </a:t>
            </a:r>
            <a:r>
              <a:rPr lang="en-US" altLang="en-US" sz="2800" i="1" dirty="0" smtClean="0"/>
              <a:t>c</a:t>
            </a:r>
            <a:r>
              <a:rPr lang="en-US" altLang="en-US" sz="2800" dirty="0" smtClean="0"/>
              <a:t> =</a:t>
            </a:r>
            <a:r>
              <a:rPr lang="en-US" altLang="en-US" sz="1800" dirty="0" smtClean="0"/>
              <a:t> </a:t>
            </a:r>
            <a:r>
              <a:rPr lang="en-US" altLang="en-US" sz="2800" dirty="0" smtClean="0"/>
              <a:t>1.58 = </a:t>
            </a:r>
            <a:r>
              <a:rPr lang="en-CA" altLang="en-US" sz="2800" baseline="30000" dirty="0" smtClean="0"/>
              <a:t>log</a:t>
            </a:r>
            <a:r>
              <a:rPr lang="en-US" altLang="en-US" sz="2800" baseline="30000" dirty="0" smtClean="0"/>
              <a:t> </a:t>
            </a:r>
            <a:r>
              <a:rPr lang="en-CA" altLang="en-US" sz="2800" i="1" baseline="30000" dirty="0" smtClean="0"/>
              <a:t>a</a:t>
            </a:r>
            <a:r>
              <a:rPr lang="en-US" altLang="en-US" sz="2800" dirty="0" smtClean="0"/>
              <a:t>/</a:t>
            </a:r>
            <a:r>
              <a:rPr lang="en-US" altLang="en-US" sz="2800" baseline="-25000" dirty="0" smtClean="0"/>
              <a:t>l</a:t>
            </a:r>
            <a:r>
              <a:rPr lang="en-CA" altLang="en-US" sz="2800" baseline="-25000" dirty="0" err="1" smtClean="0"/>
              <a:t>og</a:t>
            </a:r>
            <a:r>
              <a:rPr lang="en-CA" altLang="en-US" sz="2800" baseline="-25000" dirty="0" smtClean="0"/>
              <a:t> </a:t>
            </a:r>
            <a:r>
              <a:rPr lang="en-CA" altLang="en-US" sz="2800" i="1" baseline="-25000" dirty="0" smtClean="0"/>
              <a:t>b</a:t>
            </a:r>
            <a:r>
              <a:rPr lang="en-CA" altLang="en-US" sz="2800" dirty="0" smtClean="0"/>
              <a:t>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800" dirty="0"/>
              <a:t>Hence, all θ(</a:t>
            </a:r>
            <a:r>
              <a:rPr lang="en-CA" altLang="en-US" sz="2800" dirty="0" err="1"/>
              <a:t>logn</a:t>
            </a:r>
            <a:r>
              <a:rPr lang="en-CA" altLang="en-US" sz="2800" dirty="0"/>
              <a:t>) layers require a total of</a:t>
            </a:r>
            <a:r>
              <a:rPr lang="en-US" altLang="en-US" sz="2800" dirty="0"/>
              <a:t> </a:t>
            </a:r>
            <a:r>
              <a:rPr lang="en-CA" altLang="en-US" sz="2800" dirty="0"/>
              <a:t>θ</a:t>
            </a:r>
            <a:r>
              <a:rPr lang="en-US" altLang="en-US" sz="2800" dirty="0"/>
              <a:t>(n</a:t>
            </a:r>
            <a:r>
              <a:rPr lang="en-US" altLang="en-US" sz="2800" baseline="30000" dirty="0"/>
              <a:t>1.58</a:t>
            </a:r>
            <a:r>
              <a:rPr lang="en-US" altLang="en-US" sz="2800" dirty="0"/>
              <a:t>) work.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800" dirty="0"/>
              <a:t>The sum of these layers is no longer geometric.</a:t>
            </a:r>
            <a:endParaRPr lang="en-CA" altLang="en-US" sz="28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dirty="0"/>
              <a:t>Hence T(n) = θ</a:t>
            </a:r>
            <a:r>
              <a:rPr lang="en-US" altLang="en-US" sz="2800" dirty="0"/>
              <a:t>(n</a:t>
            </a:r>
            <a:r>
              <a:rPr lang="en-US" altLang="en-US" sz="2800" baseline="30000" dirty="0"/>
              <a:t>1.58 </a:t>
            </a:r>
            <a:r>
              <a:rPr lang="en-CA" altLang="en-US" sz="2800" dirty="0" err="1"/>
              <a:t>logn</a:t>
            </a:r>
            <a:r>
              <a:rPr lang="en-US" altLang="en-US" sz="2800" dirty="0"/>
              <a:t>) </a:t>
            </a:r>
          </a:p>
          <a:p>
            <a:pPr eaLnBrk="1" hangingPunct="1">
              <a:buFontTx/>
              <a:buNone/>
            </a:pPr>
            <a:endParaRPr lang="en-US" altLang="en-US" sz="2800" dirty="0" smtClean="0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352800" y="2362200"/>
            <a:ext cx="1893888" cy="641350"/>
            <a:chOff x="2112" y="1488"/>
            <a:chExt cx="1193" cy="404"/>
          </a:xfrm>
        </p:grpSpPr>
        <p:sp>
          <p:nvSpPr>
            <p:cNvPr id="96273" name="Text Box 4"/>
            <p:cNvSpPr txBox="1">
              <a:spLocks noChangeArrowheads="1"/>
            </p:cNvSpPr>
            <p:nvPr/>
          </p:nvSpPr>
          <p:spPr bwMode="auto">
            <a:xfrm>
              <a:off x="2112" y="1527"/>
              <a:ext cx="1193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/>
                <a:t>θ(</a:t>
              </a:r>
              <a:r>
                <a:rPr lang="en-US" altLang="en-US"/>
                <a:t>n</a:t>
              </a:r>
              <a:r>
                <a:rPr lang="en-US" altLang="en-US" i="0"/>
                <a:t>       ) =</a:t>
              </a:r>
              <a:endParaRPr lang="en-CA" altLang="en-US" i="0"/>
            </a:p>
          </p:txBody>
        </p:sp>
        <p:sp>
          <p:nvSpPr>
            <p:cNvPr id="96274" name="Text Box 5"/>
            <p:cNvSpPr txBox="1">
              <a:spLocks noChangeArrowheads="1"/>
            </p:cNvSpPr>
            <p:nvPr/>
          </p:nvSpPr>
          <p:spPr bwMode="auto">
            <a:xfrm>
              <a:off x="2448" y="1488"/>
              <a:ext cx="57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0" baseline="30000"/>
                <a:t>log </a:t>
              </a:r>
              <a:r>
                <a:rPr lang="en-US" altLang="en-US" sz="1800" baseline="30000"/>
                <a:t>a</a:t>
              </a:r>
              <a:r>
                <a:rPr lang="en-US" altLang="en-US" sz="1800" i="0"/>
                <a:t>/</a:t>
              </a:r>
              <a:r>
                <a:rPr lang="en-US" altLang="en-US" sz="1800" i="0" baseline="-25000"/>
                <a:t>log </a:t>
              </a:r>
              <a:r>
                <a:rPr lang="en-US" altLang="en-US" sz="1800" baseline="-25000"/>
                <a:t>b</a:t>
              </a:r>
              <a:r>
                <a:rPr lang="en-US" altLang="en-US" sz="1800" i="0" baseline="-25000"/>
                <a:t> </a:t>
              </a:r>
              <a:endParaRPr lang="en-CA" altLang="en-US" sz="1800" i="0"/>
            </a:p>
          </p:txBody>
        </p:sp>
      </p:grpSp>
      <p:grpSp>
        <p:nvGrpSpPr>
          <p:cNvPr id="3" name="Group 6"/>
          <p:cNvGrpSpPr>
            <a:grpSpLocks/>
          </p:cNvGrpSpPr>
          <p:nvPr/>
        </p:nvGrpSpPr>
        <p:grpSpPr bwMode="auto">
          <a:xfrm>
            <a:off x="5410200" y="2330450"/>
            <a:ext cx="3130550" cy="641350"/>
            <a:chOff x="3408" y="1468"/>
            <a:chExt cx="1972" cy="404"/>
          </a:xfrm>
        </p:grpSpPr>
        <p:sp>
          <p:nvSpPr>
            <p:cNvPr id="96271" name="Text Box 7"/>
            <p:cNvSpPr txBox="1">
              <a:spLocks noChangeArrowheads="1"/>
            </p:cNvSpPr>
            <p:nvPr/>
          </p:nvSpPr>
          <p:spPr bwMode="auto">
            <a:xfrm>
              <a:off x="3408" y="1507"/>
              <a:ext cx="197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 dirty="0"/>
                <a:t>θ(</a:t>
              </a:r>
              <a:r>
                <a:rPr lang="en-US" altLang="en-US" dirty="0"/>
                <a:t>n</a:t>
              </a:r>
              <a:r>
                <a:rPr lang="en-US" altLang="en-US" i="0" dirty="0"/>
                <a:t>       ) = </a:t>
              </a:r>
              <a:r>
                <a:rPr lang="en-CA" altLang="en-US" i="0" dirty="0"/>
                <a:t>θ</a:t>
              </a:r>
              <a:r>
                <a:rPr lang="en-US" altLang="en-US" i="0" dirty="0"/>
                <a:t>(</a:t>
              </a:r>
              <a:r>
                <a:rPr lang="en-US" altLang="en-US" dirty="0"/>
                <a:t>n</a:t>
              </a:r>
              <a:r>
                <a:rPr lang="en-US" altLang="en-US" i="0" baseline="30000" dirty="0"/>
                <a:t>1.58</a:t>
              </a:r>
              <a:r>
                <a:rPr lang="en-US" altLang="en-US" i="0" dirty="0"/>
                <a:t>)</a:t>
              </a:r>
              <a:endParaRPr lang="en-CA" altLang="en-US" i="0" dirty="0"/>
            </a:p>
          </p:txBody>
        </p:sp>
        <p:sp>
          <p:nvSpPr>
            <p:cNvPr id="96272" name="Text Box 8"/>
            <p:cNvSpPr txBox="1">
              <a:spLocks noChangeArrowheads="1"/>
            </p:cNvSpPr>
            <p:nvPr/>
          </p:nvSpPr>
          <p:spPr bwMode="auto">
            <a:xfrm>
              <a:off x="3744" y="1468"/>
              <a:ext cx="57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0" baseline="30000"/>
                <a:t>log 3</a:t>
              </a:r>
              <a:r>
                <a:rPr lang="en-US" altLang="en-US" sz="1800" i="0"/>
                <a:t>/</a:t>
              </a:r>
              <a:r>
                <a:rPr lang="en-US" altLang="en-US" sz="1800" i="0" baseline="-25000"/>
                <a:t>log 2 </a:t>
              </a:r>
              <a:endParaRPr lang="en-CA" altLang="en-US" sz="1800" i="0"/>
            </a:p>
          </p:txBody>
        </p:sp>
      </p:grpSp>
      <p:sp>
        <p:nvSpPr>
          <p:cNvPr id="96262" name="Rectangle 14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</p:spPr>
        <p:txBody>
          <a:bodyPr/>
          <a:lstStyle/>
          <a:p>
            <a:pPr algn="l" eaLnBrk="1" hangingPunct="1"/>
            <a:r>
              <a:rPr lang="en-CA" altLang="en-US" sz="4000" dirty="0" smtClean="0"/>
              <a:t>Evaluating</a:t>
            </a:r>
            <a:r>
              <a:rPr lang="en-US" altLang="en-US" sz="4000" dirty="0" smtClean="0"/>
              <a:t>: </a:t>
            </a:r>
            <a:r>
              <a:rPr lang="en-CA" altLang="en-US" sz="4000" i="1" dirty="0" smtClean="0">
                <a:solidFill>
                  <a:schemeClr val="tx1"/>
                </a:solidFill>
              </a:rPr>
              <a:t>T</a:t>
            </a:r>
            <a:r>
              <a:rPr lang="en-CA" altLang="en-US" sz="4000" dirty="0" smtClean="0">
                <a:solidFill>
                  <a:schemeClr val="tx1"/>
                </a:solidFill>
              </a:rPr>
              <a:t>(</a:t>
            </a:r>
            <a:r>
              <a:rPr lang="en-CA" altLang="en-US" sz="4000" i="1" dirty="0" smtClean="0">
                <a:solidFill>
                  <a:schemeClr val="tx1"/>
                </a:solidFill>
              </a:rPr>
              <a:t>n</a:t>
            </a:r>
            <a:r>
              <a:rPr lang="en-CA" altLang="en-US" sz="4000" dirty="0" smtClean="0">
                <a:solidFill>
                  <a:schemeClr val="tx1"/>
                </a:solidFill>
              </a:rPr>
              <a:t>) =</a:t>
            </a:r>
            <a:r>
              <a:rPr lang="en-US" altLang="en-US" sz="4000" dirty="0" smtClean="0">
                <a:solidFill>
                  <a:schemeClr val="tx1"/>
                </a:solidFill>
              </a:rPr>
              <a:t> </a:t>
            </a:r>
            <a:r>
              <a:rPr lang="en-US" altLang="en-US" sz="4000" i="1" dirty="0" err="1" smtClean="0">
                <a:solidFill>
                  <a:schemeClr val="tx1"/>
                </a:solidFill>
              </a:rPr>
              <a:t>aT</a:t>
            </a:r>
            <a:r>
              <a:rPr lang="en-US" altLang="en-US" sz="4000" dirty="0" smtClean="0">
                <a:solidFill>
                  <a:schemeClr val="tx1"/>
                </a:solidFill>
              </a:rPr>
              <a:t>(</a:t>
            </a:r>
            <a:r>
              <a:rPr lang="en-US" altLang="en-US" sz="4000" i="1" dirty="0" smtClean="0">
                <a:solidFill>
                  <a:schemeClr val="tx1"/>
                </a:solidFill>
              </a:rPr>
              <a:t>n</a:t>
            </a:r>
            <a:r>
              <a:rPr lang="en-US" altLang="en-US" sz="4000" dirty="0" smtClean="0">
                <a:solidFill>
                  <a:schemeClr val="tx1"/>
                </a:solidFill>
              </a:rPr>
              <a:t>/</a:t>
            </a:r>
            <a:r>
              <a:rPr lang="en-US" altLang="en-US" sz="4000" i="1" dirty="0" smtClean="0">
                <a:solidFill>
                  <a:schemeClr val="tx1"/>
                </a:solidFill>
              </a:rPr>
              <a:t>b</a:t>
            </a:r>
            <a:r>
              <a:rPr lang="en-US" altLang="en-US" sz="4000" dirty="0" smtClean="0">
                <a:solidFill>
                  <a:schemeClr val="tx1"/>
                </a:solidFill>
              </a:rPr>
              <a:t>) + </a:t>
            </a:r>
            <a:r>
              <a:rPr lang="en-US" altLang="en-US" sz="4000" i="1" dirty="0" err="1" smtClean="0">
                <a:solidFill>
                  <a:schemeClr val="tx1"/>
                </a:solidFill>
              </a:rPr>
              <a:t>n</a:t>
            </a:r>
            <a:r>
              <a:rPr lang="en-US" altLang="en-US" sz="4000" i="1" baseline="30000" dirty="0" err="1" smtClean="0">
                <a:solidFill>
                  <a:schemeClr val="tx1"/>
                </a:solidFill>
              </a:rPr>
              <a:t>c</a:t>
            </a:r>
            <a:r>
              <a:rPr lang="en-US" altLang="en-US" sz="4000" dirty="0" smtClean="0">
                <a:solidFill>
                  <a:schemeClr val="tx1"/>
                </a:solidFill>
              </a:rPr>
              <a:t/>
            </a:r>
            <a:br>
              <a:rPr lang="en-US" altLang="en-US" sz="4000" dirty="0" smtClean="0">
                <a:solidFill>
                  <a:schemeClr val="tx1"/>
                </a:solidFill>
              </a:rPr>
            </a:br>
            <a:r>
              <a:rPr lang="en-US" altLang="en-US" sz="4000" dirty="0" smtClean="0">
                <a:solidFill>
                  <a:schemeClr val="tx1"/>
                </a:solidFill>
              </a:rPr>
              <a:t>                           = 3</a:t>
            </a:r>
            <a:r>
              <a:rPr lang="en-CA" altLang="en-US" sz="4000" i="1" dirty="0" smtClean="0">
                <a:solidFill>
                  <a:schemeClr val="tx1"/>
                </a:solidFill>
              </a:rPr>
              <a:t>T</a:t>
            </a:r>
            <a:r>
              <a:rPr lang="en-CA" altLang="en-US" sz="4000" dirty="0" smtClean="0">
                <a:solidFill>
                  <a:schemeClr val="tx1"/>
                </a:solidFill>
              </a:rPr>
              <a:t>(</a:t>
            </a:r>
            <a:r>
              <a:rPr lang="en-CA" altLang="en-US" sz="4000" i="1" dirty="0" smtClean="0">
                <a:solidFill>
                  <a:schemeClr val="tx1"/>
                </a:solidFill>
              </a:rPr>
              <a:t>n</a:t>
            </a:r>
            <a:r>
              <a:rPr lang="en-CA" altLang="en-US" sz="4000" dirty="0" smtClean="0">
                <a:solidFill>
                  <a:schemeClr val="tx1"/>
                </a:solidFill>
              </a:rPr>
              <a:t>/</a:t>
            </a:r>
            <a:r>
              <a:rPr lang="en-US" altLang="en-US" sz="4000" dirty="0" smtClean="0">
                <a:solidFill>
                  <a:schemeClr val="tx1"/>
                </a:solidFill>
              </a:rPr>
              <a:t>2</a:t>
            </a:r>
            <a:r>
              <a:rPr lang="en-CA" altLang="en-US" sz="4000" dirty="0" smtClean="0">
                <a:solidFill>
                  <a:schemeClr val="tx1"/>
                </a:solidFill>
              </a:rPr>
              <a:t>) + </a:t>
            </a:r>
            <a:r>
              <a:rPr lang="en-CA" altLang="en-US" sz="4000" i="1" dirty="0" smtClean="0">
                <a:solidFill>
                  <a:schemeClr val="tx1"/>
                </a:solidFill>
              </a:rPr>
              <a:t>n</a:t>
            </a:r>
            <a:r>
              <a:rPr lang="en-CA" altLang="en-US" sz="4000" dirty="0" smtClean="0"/>
              <a:t> </a:t>
            </a:r>
            <a:endParaRPr lang="en-US" altLang="en-US" sz="4000" dirty="0" smtClean="0"/>
          </a:p>
        </p:txBody>
      </p:sp>
      <p:sp>
        <p:nvSpPr>
          <p:cNvPr id="5" name="Rectangle 4"/>
          <p:cNvSpPr/>
          <p:nvPr/>
        </p:nvSpPr>
        <p:spPr>
          <a:xfrm>
            <a:off x="6846277" y="1066800"/>
            <a:ext cx="78418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000" i="0" baseline="30000" dirty="0">
                <a:solidFill>
                  <a:srgbClr val="FF0000"/>
                </a:solidFill>
              </a:rPr>
              <a:t>1.58</a:t>
            </a:r>
            <a:endParaRPr lang="en-US" sz="4000" dirty="0">
              <a:solidFill>
                <a:srgbClr val="FF0000"/>
              </a:solidFill>
            </a:endParaRPr>
          </a:p>
        </p:txBody>
      </p:sp>
      <p:pic>
        <p:nvPicPr>
          <p:cNvPr id="15" name="Picture 11" descr="02-65b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7452" y="4191000"/>
            <a:ext cx="1514500" cy="1023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06498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1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1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1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1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18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18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618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618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618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618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1826" grpId="0" build="p"/>
      <p:bldP spid="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71994"/>
          </a:xfrm>
        </p:spPr>
        <p:txBody>
          <a:bodyPr/>
          <a:lstStyle/>
          <a:p>
            <a:r>
              <a:rPr lang="en-US" dirty="0" smtClean="0"/>
              <a:t>Software Engineering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45103" y="838200"/>
            <a:ext cx="8634298" cy="4708525"/>
          </a:xfrm>
        </p:spPr>
        <p:txBody>
          <a:bodyPr/>
          <a:lstStyle/>
          <a:p>
            <a:r>
              <a:rPr lang="en-US" sz="2800" dirty="0" smtClean="0"/>
              <a:t>Software must be: </a:t>
            </a:r>
          </a:p>
          <a:p>
            <a:pPr lvl="1"/>
            <a:r>
              <a:rPr lang="en-US" sz="2400" dirty="0" smtClean="0"/>
              <a:t>Readable and understandable </a:t>
            </a:r>
          </a:p>
          <a:p>
            <a:pPr lvl="2"/>
            <a:r>
              <a:rPr lang="en-US" sz="2000" dirty="0" smtClean="0"/>
              <a:t>Allows correctness to be verified, and software to be easily updated. </a:t>
            </a:r>
          </a:p>
          <a:p>
            <a:pPr lvl="1"/>
            <a:r>
              <a:rPr lang="en-US" sz="2400" dirty="0" smtClean="0"/>
              <a:t>Correct and complete </a:t>
            </a:r>
          </a:p>
          <a:p>
            <a:pPr lvl="2"/>
            <a:r>
              <a:rPr lang="en-US" sz="2000" dirty="0" smtClean="0"/>
              <a:t>Works correctly for all expected inputs</a:t>
            </a:r>
          </a:p>
          <a:p>
            <a:pPr lvl="1"/>
            <a:r>
              <a:rPr lang="en-US" sz="2400" dirty="0" smtClean="0"/>
              <a:t>Robust</a:t>
            </a:r>
          </a:p>
          <a:p>
            <a:pPr lvl="2"/>
            <a:r>
              <a:rPr lang="en-US" sz="2000" dirty="0" smtClean="0"/>
              <a:t>Capable of handling unexpected inputs.</a:t>
            </a:r>
          </a:p>
          <a:p>
            <a:pPr lvl="1"/>
            <a:r>
              <a:rPr lang="en-US" sz="2400" dirty="0" smtClean="0"/>
              <a:t>Adaptable</a:t>
            </a:r>
          </a:p>
          <a:p>
            <a:pPr lvl="2"/>
            <a:r>
              <a:rPr lang="en-US" sz="2000" dirty="0" smtClean="0"/>
              <a:t>All programs evolve over time.  Programs should be designed so that re-use, generalization and modification is easy.</a:t>
            </a:r>
          </a:p>
          <a:p>
            <a:pPr lvl="1"/>
            <a:r>
              <a:rPr lang="en-US" sz="2400" dirty="0" smtClean="0"/>
              <a:t>Portable</a:t>
            </a:r>
          </a:p>
          <a:p>
            <a:pPr lvl="2"/>
            <a:r>
              <a:rPr lang="en-US" sz="2000" dirty="0" smtClean="0"/>
              <a:t>Easily ported to new hardware or operating system platforms.</a:t>
            </a:r>
          </a:p>
          <a:p>
            <a:pPr lvl="1"/>
            <a:r>
              <a:rPr lang="en-US" sz="2400" dirty="0" smtClean="0"/>
              <a:t>Efficient</a:t>
            </a:r>
          </a:p>
          <a:p>
            <a:pPr lvl="2"/>
            <a:r>
              <a:rPr lang="en-US" sz="2000" dirty="0" smtClean="0"/>
              <a:t>Makes reasonable use of time and memory resources.</a:t>
            </a:r>
          </a:p>
        </p:txBody>
      </p:sp>
      <p:sp>
        <p:nvSpPr>
          <p:cNvPr id="4" name="Footer Placeholder 4"/>
          <p:cNvSpPr txBox="1">
            <a:spLocks/>
          </p:cNvSpPr>
          <p:nvPr/>
        </p:nvSpPr>
        <p:spPr bwMode="auto">
          <a:xfrm>
            <a:off x="3124200" y="6589713"/>
            <a:ext cx="2895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5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5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50000"/>
              </a:spcBef>
              <a:buChar char="•"/>
              <a:defRPr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50000"/>
              </a:spcBef>
              <a:buChar char="–"/>
              <a:defRPr sz="16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50000"/>
              </a:spcBef>
              <a:buChar char="»"/>
              <a:defRPr sz="14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800">
                <a:solidFill>
                  <a:srgbClr val="CC99FF"/>
                </a:solidFill>
                <a:latin typeface="Calibri" pitchFamily="34" charset="0"/>
              </a:rPr>
              <a:t>James Elder</a:t>
            </a:r>
            <a:endParaRPr lang="en-US" altLang="en-US" sz="800">
              <a:solidFill>
                <a:srgbClr val="CC99FF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271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dirty="0" smtClean="0"/>
              <a:t>Evaluating</a:t>
            </a:r>
            <a:r>
              <a:rPr lang="en-US" altLang="en-US" dirty="0" smtClean="0"/>
              <a:t>: </a:t>
            </a:r>
            <a:r>
              <a:rPr lang="en-CA" altLang="en-US" sz="3600" i="1" dirty="0" smtClean="0"/>
              <a:t>T</a:t>
            </a:r>
            <a:r>
              <a:rPr lang="en-CA" altLang="en-US" sz="3600" dirty="0" smtClean="0"/>
              <a:t>(</a:t>
            </a:r>
            <a:r>
              <a:rPr lang="en-CA" altLang="en-US" sz="3600" i="1" dirty="0" smtClean="0"/>
              <a:t>n</a:t>
            </a:r>
            <a:r>
              <a:rPr lang="en-CA" altLang="en-US" sz="3600" dirty="0" smtClean="0"/>
              <a:t>) =</a:t>
            </a:r>
            <a:r>
              <a:rPr lang="en-US" altLang="en-US" sz="3600" dirty="0" smtClean="0"/>
              <a:t> </a:t>
            </a:r>
            <a:r>
              <a:rPr lang="en-CA" altLang="en-US" sz="3600" i="1" dirty="0" err="1" smtClean="0"/>
              <a:t>aT</a:t>
            </a:r>
            <a:r>
              <a:rPr lang="en-CA" altLang="en-US" sz="3600" dirty="0" smtClean="0"/>
              <a:t>(</a:t>
            </a:r>
            <a:r>
              <a:rPr lang="en-CA" altLang="en-US" sz="3600" i="1" dirty="0" smtClean="0"/>
              <a:t>n</a:t>
            </a:r>
            <a:r>
              <a:rPr lang="en-CA" altLang="en-US" sz="3600" dirty="0" smtClean="0"/>
              <a:t>/</a:t>
            </a:r>
            <a:r>
              <a:rPr lang="en-CA" altLang="en-US" sz="3600" i="1" dirty="0" smtClean="0"/>
              <a:t>b</a:t>
            </a:r>
            <a:r>
              <a:rPr lang="en-CA" altLang="en-US" sz="3600" dirty="0" smtClean="0"/>
              <a:t>)+</a:t>
            </a:r>
            <a:r>
              <a:rPr lang="en-CA" altLang="en-US" sz="3600" i="1" dirty="0" smtClean="0"/>
              <a:t>f</a:t>
            </a:r>
            <a:r>
              <a:rPr lang="en-CA" altLang="en-US" sz="3600" dirty="0" smtClean="0"/>
              <a:t>(</a:t>
            </a:r>
            <a:r>
              <a:rPr lang="en-CA" altLang="en-US" sz="3600" i="1" dirty="0" smtClean="0"/>
              <a:t>n</a:t>
            </a:r>
            <a:r>
              <a:rPr lang="en-CA" altLang="en-US" sz="3600" dirty="0" smtClean="0"/>
              <a:t>)</a:t>
            </a:r>
          </a:p>
        </p:txBody>
      </p:sp>
      <p:graphicFrame>
        <p:nvGraphicFramePr>
          <p:cNvPr id="449539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3228149"/>
              </p:ext>
            </p:extLst>
          </p:nvPr>
        </p:nvGraphicFramePr>
        <p:xfrm>
          <a:off x="76200" y="1219200"/>
          <a:ext cx="8991600" cy="4535487"/>
        </p:xfrm>
        <a:graphic>
          <a:graphicData uri="http://schemas.openxmlformats.org/drawingml/2006/table">
            <a:tbl>
              <a:tblPr/>
              <a:tblGrid>
                <a:gridCol w="1219200"/>
                <a:gridCol w="1317625"/>
                <a:gridCol w="1527175"/>
                <a:gridCol w="1701800"/>
                <a:gridCol w="1411288"/>
                <a:gridCol w="1814512"/>
              </a:tblGrid>
              <a:tr h="133504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Level</a:t>
                      </a:r>
                      <a:endParaRPr kumimoji="0" lang="en-CA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size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 stack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frame 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# stack frames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Work in Level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endParaRPr kumimoji="0" lang="en-CA" sz="2400" b="0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endParaRPr kumimoji="0" lang="en-CA" sz="2000" b="0" i="1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endParaRPr kumimoji="0" lang="en-CA" sz="2400" b="0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4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endParaRPr kumimoji="0" lang="en-CA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000" b="0" i="1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4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endParaRPr kumimoji="0" lang="en-CA" sz="2400" b="0" i="1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</a:t>
                      </a:r>
                      <a:r>
                        <a:rPr kumimoji="0" lang="en-US" sz="20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 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·</a:t>
                      </a:r>
                      <a:r>
                        <a:rPr kumimoji="0" lang="en-CA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/b</a:t>
                      </a:r>
                      <a:r>
                        <a:rPr kumimoji="0" lang="en-US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2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</a:t>
                      </a: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= </a:t>
                      </a:r>
                      <a:r>
                        <a:rPr kumimoji="0" lang="en-US" sz="16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</a:t>
                      </a:r>
                      <a:r>
                        <a:rPr kumimoji="0" lang="en-US" sz="16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16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log </a:t>
                      </a:r>
                      <a:r>
                        <a:rPr kumimoji="0" lang="en-US" sz="1600" b="0" i="1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endParaRPr kumimoji="0" lang="en-CA" sz="2400" b="0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</a:t>
                      </a:r>
                      <a:r>
                        <a:rPr kumimoji="0" lang="en-US" sz="2000" b="0" i="1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</a:t>
                      </a:r>
                      <a:endParaRPr kumimoji="0" lang="en-CA" sz="2000" b="0" i="1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T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(1)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24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   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1" marB="45721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83012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83078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79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  <p:sp>
          <p:nvSpPr>
            <p:cNvPr id="83080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81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  <p:sp>
        <p:nvSpPr>
          <p:cNvPr id="83013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i="0"/>
          </a:p>
        </p:txBody>
      </p:sp>
      <p:grpSp>
        <p:nvGrpSpPr>
          <p:cNvPr id="83014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83061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62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63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64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65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66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67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68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69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70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71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72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73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74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75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76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77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83015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83027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28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29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30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31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32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33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34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35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36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37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38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39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40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41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42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43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44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45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46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47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48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49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50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51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52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53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54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55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56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57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58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59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83060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83016" name="Group 127"/>
          <p:cNvGrpSpPr>
            <a:grpSpLocks/>
          </p:cNvGrpSpPr>
          <p:nvPr/>
        </p:nvGrpSpPr>
        <p:grpSpPr bwMode="auto">
          <a:xfrm>
            <a:off x="6064250" y="5257800"/>
            <a:ext cx="1031875" cy="549275"/>
            <a:chOff x="2860" y="3974"/>
            <a:chExt cx="650" cy="346"/>
          </a:xfrm>
        </p:grpSpPr>
        <p:sp>
          <p:nvSpPr>
            <p:cNvPr id="83025" name="Text Box 128"/>
            <p:cNvSpPr txBox="1">
              <a:spLocks noChangeArrowheads="1"/>
            </p:cNvSpPr>
            <p:nvPr/>
          </p:nvSpPr>
          <p:spPr bwMode="auto">
            <a:xfrm>
              <a:off x="2860" y="4032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n</a:t>
              </a:r>
              <a:endParaRPr lang="en-CA" altLang="en-US" sz="2400" baseline="-25000"/>
            </a:p>
          </p:txBody>
        </p:sp>
        <p:sp>
          <p:nvSpPr>
            <p:cNvPr id="83026" name="Text Box 129"/>
            <p:cNvSpPr txBox="1">
              <a:spLocks noChangeArrowheads="1"/>
            </p:cNvSpPr>
            <p:nvPr/>
          </p:nvSpPr>
          <p:spPr bwMode="auto">
            <a:xfrm>
              <a:off x="2928" y="3974"/>
              <a:ext cx="58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 baseline="30000"/>
                <a:t>log </a:t>
              </a:r>
              <a:r>
                <a:rPr lang="en-US" altLang="en-US" sz="2000" baseline="30000"/>
                <a:t>a</a:t>
              </a:r>
              <a:r>
                <a:rPr lang="en-US" altLang="en-US" sz="2000" i="0"/>
                <a:t>/</a:t>
              </a:r>
              <a:r>
                <a:rPr lang="en-US" altLang="en-US" sz="2000" i="0" baseline="-25000"/>
                <a:t>log </a:t>
              </a:r>
              <a:r>
                <a:rPr lang="en-US" altLang="en-US" sz="2000" baseline="-25000"/>
                <a:t>b</a:t>
              </a:r>
              <a:endParaRPr lang="en-CA" altLang="en-US" sz="2000"/>
            </a:p>
          </p:txBody>
        </p:sp>
      </p:grpSp>
      <p:grpSp>
        <p:nvGrpSpPr>
          <p:cNvPr id="83017" name="Group 130"/>
          <p:cNvGrpSpPr>
            <a:grpSpLocks/>
          </p:cNvGrpSpPr>
          <p:nvPr/>
        </p:nvGrpSpPr>
        <p:grpSpPr bwMode="auto">
          <a:xfrm>
            <a:off x="7315200" y="5257800"/>
            <a:ext cx="1674813" cy="549275"/>
            <a:chOff x="2860" y="3974"/>
            <a:chExt cx="1055" cy="346"/>
          </a:xfrm>
        </p:grpSpPr>
        <p:sp>
          <p:nvSpPr>
            <p:cNvPr id="83023" name="Text Box 131"/>
            <p:cNvSpPr txBox="1">
              <a:spLocks noChangeArrowheads="1"/>
            </p:cNvSpPr>
            <p:nvPr/>
          </p:nvSpPr>
          <p:spPr bwMode="auto">
            <a:xfrm>
              <a:off x="2860" y="4032"/>
              <a:ext cx="105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n</a:t>
              </a:r>
              <a:r>
                <a:rPr lang="en-US" altLang="en-US" sz="2400" i="0"/>
                <a:t>          </a:t>
              </a:r>
              <a:r>
                <a:rPr lang="en-CA" altLang="en-US" sz="2000" i="0"/>
                <a:t>·</a:t>
              </a:r>
              <a:r>
                <a:rPr lang="en-US" altLang="en-US" sz="2400" i="0"/>
                <a:t> </a:t>
              </a:r>
              <a:r>
                <a:rPr lang="en-US" altLang="en-US" sz="2000"/>
                <a:t>T</a:t>
              </a:r>
              <a:r>
                <a:rPr lang="en-US" altLang="en-US" sz="2000" i="0"/>
                <a:t>(1)</a:t>
              </a:r>
              <a:endParaRPr lang="en-CA" altLang="en-US" sz="2000" i="0"/>
            </a:p>
          </p:txBody>
        </p:sp>
        <p:sp>
          <p:nvSpPr>
            <p:cNvPr id="83024" name="Text Box 132"/>
            <p:cNvSpPr txBox="1">
              <a:spLocks noChangeArrowheads="1"/>
            </p:cNvSpPr>
            <p:nvPr/>
          </p:nvSpPr>
          <p:spPr bwMode="auto">
            <a:xfrm>
              <a:off x="2928" y="3974"/>
              <a:ext cx="6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 baseline="30000"/>
                <a:t>log </a:t>
              </a:r>
              <a:r>
                <a:rPr lang="en-US" altLang="en-US" sz="2000" baseline="30000"/>
                <a:t>a</a:t>
              </a:r>
              <a:r>
                <a:rPr lang="en-US" altLang="en-US" sz="2000" i="0"/>
                <a:t>/</a:t>
              </a:r>
              <a:r>
                <a:rPr lang="en-US" altLang="en-US" sz="2000" i="0" baseline="-25000"/>
                <a:t>log </a:t>
              </a:r>
              <a:r>
                <a:rPr lang="en-US" altLang="en-US" sz="2000" baseline="-25000"/>
                <a:t>b</a:t>
              </a:r>
              <a:r>
                <a:rPr lang="en-US" altLang="en-US" sz="2000" i="0" baseline="-25000"/>
                <a:t> </a:t>
              </a:r>
              <a:endParaRPr lang="en-CA" altLang="en-US" sz="2000" i="0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28600" y="2449513"/>
            <a:ext cx="8915400" cy="4027487"/>
            <a:chOff x="228600" y="2449513"/>
            <a:chExt cx="8915400" cy="4027487"/>
          </a:xfrm>
        </p:grpSpPr>
        <p:sp>
          <p:nvSpPr>
            <p:cNvPr id="83018" name="Oval 133"/>
            <p:cNvSpPr>
              <a:spLocks noChangeArrowheads="1"/>
            </p:cNvSpPr>
            <p:nvPr/>
          </p:nvSpPr>
          <p:spPr bwMode="auto">
            <a:xfrm>
              <a:off x="7162800" y="5257800"/>
              <a:ext cx="1981200" cy="6096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i="0"/>
            </a:p>
          </p:txBody>
        </p:sp>
        <p:sp>
          <p:nvSpPr>
            <p:cNvPr id="83019" name="Oval 134"/>
            <p:cNvSpPr>
              <a:spLocks noChangeArrowheads="1"/>
            </p:cNvSpPr>
            <p:nvPr/>
          </p:nvSpPr>
          <p:spPr bwMode="auto">
            <a:xfrm>
              <a:off x="7162800" y="2449513"/>
              <a:ext cx="1981200" cy="60960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i="0"/>
            </a:p>
          </p:txBody>
        </p:sp>
        <p:sp>
          <p:nvSpPr>
            <p:cNvPr id="83020" name="Text Box 135"/>
            <p:cNvSpPr txBox="1">
              <a:spLocks noChangeArrowheads="1"/>
            </p:cNvSpPr>
            <p:nvPr/>
          </p:nvSpPr>
          <p:spPr bwMode="auto">
            <a:xfrm>
              <a:off x="228600" y="6015335"/>
              <a:ext cx="63211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 dirty="0" smtClean="0"/>
                <a:t>All levels the same:  Top </a:t>
              </a:r>
              <a:r>
                <a:rPr lang="en-US" altLang="en-US" sz="2400" i="0" dirty="0"/>
                <a:t>Level   </a:t>
              </a:r>
              <a:r>
                <a:rPr lang="en-US" altLang="en-US" sz="2400" i="0" dirty="0" smtClean="0"/>
                <a:t>to  </a:t>
              </a:r>
              <a:r>
                <a:rPr lang="en-US" altLang="en-US" sz="2400" i="0" dirty="0"/>
                <a:t>Base Cases  </a:t>
              </a:r>
              <a:endParaRPr lang="en-CA" altLang="en-US" sz="2400" i="0" dirty="0"/>
            </a:p>
          </p:txBody>
        </p:sp>
        <p:sp>
          <p:nvSpPr>
            <p:cNvPr id="83021" name="Freeform 136"/>
            <p:cNvSpPr>
              <a:spLocks/>
            </p:cNvSpPr>
            <p:nvPr/>
          </p:nvSpPr>
          <p:spPr bwMode="auto">
            <a:xfrm>
              <a:off x="3657600" y="2830513"/>
              <a:ext cx="3429000" cy="3276600"/>
            </a:xfrm>
            <a:custGeom>
              <a:avLst/>
              <a:gdLst>
                <a:gd name="T0" fmla="*/ 0 w 2160"/>
                <a:gd name="T1" fmla="*/ 2147483647 h 2064"/>
                <a:gd name="T2" fmla="*/ 2147483647 w 2160"/>
                <a:gd name="T3" fmla="*/ 2147483647 h 2064"/>
                <a:gd name="T4" fmla="*/ 2147483647 w 2160"/>
                <a:gd name="T5" fmla="*/ 0 h 2064"/>
                <a:gd name="T6" fmla="*/ 0 60000 65536"/>
                <a:gd name="T7" fmla="*/ 0 60000 65536"/>
                <a:gd name="T8" fmla="*/ 0 60000 65536"/>
                <a:gd name="T9" fmla="*/ 0 w 2160"/>
                <a:gd name="T10" fmla="*/ 0 h 2064"/>
                <a:gd name="T11" fmla="*/ 2160 w 2160"/>
                <a:gd name="T12" fmla="*/ 2064 h 206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" h="2064">
                  <a:moveTo>
                    <a:pt x="0" y="2064"/>
                  </a:moveTo>
                  <a:cubicBezTo>
                    <a:pt x="252" y="1492"/>
                    <a:pt x="504" y="920"/>
                    <a:pt x="864" y="576"/>
                  </a:cubicBezTo>
                  <a:cubicBezTo>
                    <a:pt x="1224" y="232"/>
                    <a:pt x="1692" y="116"/>
                    <a:pt x="2160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2" name="Freeform 137"/>
            <p:cNvSpPr>
              <a:spLocks/>
            </p:cNvSpPr>
            <p:nvPr/>
          </p:nvSpPr>
          <p:spPr bwMode="auto">
            <a:xfrm>
              <a:off x="5486400" y="5562600"/>
              <a:ext cx="1600200" cy="533400"/>
            </a:xfrm>
            <a:custGeom>
              <a:avLst/>
              <a:gdLst>
                <a:gd name="T0" fmla="*/ 0 w 1008"/>
                <a:gd name="T1" fmla="*/ 2147483647 h 336"/>
                <a:gd name="T2" fmla="*/ 2147483647 w 1008"/>
                <a:gd name="T3" fmla="*/ 2147483647 h 336"/>
                <a:gd name="T4" fmla="*/ 2147483647 w 1008"/>
                <a:gd name="T5" fmla="*/ 0 h 336"/>
                <a:gd name="T6" fmla="*/ 0 60000 65536"/>
                <a:gd name="T7" fmla="*/ 0 60000 65536"/>
                <a:gd name="T8" fmla="*/ 0 60000 65536"/>
                <a:gd name="T9" fmla="*/ 0 w 1008"/>
                <a:gd name="T10" fmla="*/ 0 h 336"/>
                <a:gd name="T11" fmla="*/ 1008 w 1008"/>
                <a:gd name="T12" fmla="*/ 336 h 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08" h="336">
                  <a:moveTo>
                    <a:pt x="0" y="336"/>
                  </a:moveTo>
                  <a:cubicBezTo>
                    <a:pt x="61" y="295"/>
                    <a:pt x="197" y="147"/>
                    <a:pt x="365" y="91"/>
                  </a:cubicBezTo>
                  <a:cubicBezTo>
                    <a:pt x="533" y="35"/>
                    <a:pt x="874" y="19"/>
                    <a:pt x="1008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787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71" name="Picture 3" descr="capture3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6200" y="1981200"/>
            <a:ext cx="9067800" cy="3814763"/>
          </a:xfrm>
        </p:spPr>
      </p:pic>
      <p:sp useBgFill="1">
        <p:nvSpPr>
          <p:cNvPr id="4" name="Rectangle 4"/>
          <p:cNvSpPr>
            <a:spLocks noChangeArrowheads="1"/>
          </p:cNvSpPr>
          <p:nvPr/>
        </p:nvSpPr>
        <p:spPr bwMode="auto">
          <a:xfrm>
            <a:off x="0" y="4126523"/>
            <a:ext cx="9372600" cy="20574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CA" altLang="en-US" dirty="0" smtClean="0"/>
              <a:t>Evaluating</a:t>
            </a:r>
            <a:r>
              <a:rPr lang="en-US" altLang="en-US" dirty="0" smtClean="0"/>
              <a:t>: </a:t>
            </a:r>
            <a:r>
              <a:rPr lang="en-CA" altLang="en-US" sz="3600" i="1" dirty="0" smtClean="0"/>
              <a:t>T</a:t>
            </a:r>
            <a:r>
              <a:rPr lang="en-CA" altLang="en-US" sz="3600" dirty="0" smtClean="0"/>
              <a:t>(</a:t>
            </a:r>
            <a:r>
              <a:rPr lang="en-CA" altLang="en-US" sz="3600" i="1" dirty="0" smtClean="0"/>
              <a:t>n</a:t>
            </a:r>
            <a:r>
              <a:rPr lang="en-CA" altLang="en-US" sz="3600" dirty="0" smtClean="0"/>
              <a:t>) =</a:t>
            </a:r>
            <a:r>
              <a:rPr lang="en-US" altLang="en-US" sz="3600" dirty="0" smtClean="0"/>
              <a:t> </a:t>
            </a:r>
            <a:r>
              <a:rPr lang="en-CA" altLang="en-US" sz="3600" i="1" dirty="0" err="1" smtClean="0"/>
              <a:t>aT</a:t>
            </a:r>
            <a:r>
              <a:rPr lang="en-CA" altLang="en-US" sz="3600" dirty="0" smtClean="0"/>
              <a:t>(</a:t>
            </a:r>
            <a:r>
              <a:rPr lang="en-CA" altLang="en-US" sz="3600" i="1" dirty="0" smtClean="0"/>
              <a:t>n</a:t>
            </a:r>
            <a:r>
              <a:rPr lang="en-CA" altLang="en-US" sz="3600" dirty="0" smtClean="0"/>
              <a:t>/</a:t>
            </a:r>
            <a:r>
              <a:rPr lang="en-CA" altLang="en-US" sz="3600" i="1" dirty="0" smtClean="0"/>
              <a:t>b</a:t>
            </a:r>
            <a:r>
              <a:rPr lang="en-CA" altLang="en-US" sz="3600" dirty="0" smtClean="0"/>
              <a:t>)+</a:t>
            </a:r>
            <a:r>
              <a:rPr lang="en-CA" altLang="en-US" sz="3600" i="1" dirty="0" smtClean="0"/>
              <a:t>f</a:t>
            </a:r>
            <a:r>
              <a:rPr lang="en-CA" altLang="en-US" sz="3600" dirty="0" smtClean="0"/>
              <a:t>(</a:t>
            </a:r>
            <a:r>
              <a:rPr lang="en-CA" altLang="en-US" sz="3600" i="1" dirty="0" smtClean="0"/>
              <a:t>n</a:t>
            </a:r>
            <a:r>
              <a:rPr lang="en-CA" altLang="en-US" sz="3600" dirty="0" smtClean="0"/>
              <a:t>)</a:t>
            </a:r>
          </a:p>
        </p:txBody>
      </p:sp>
      <p:sp>
        <p:nvSpPr>
          <p:cNvPr id="2" name="Rectangle 1"/>
          <p:cNvSpPr/>
          <p:nvPr/>
        </p:nvSpPr>
        <p:spPr bwMode="auto">
          <a:xfrm>
            <a:off x="177800" y="2971800"/>
            <a:ext cx="8839200" cy="304800"/>
          </a:xfrm>
          <a:prstGeom prst="rect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40773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346" name="Picture 26" descr="02-15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582613"/>
            <a:ext cx="6858000" cy="348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347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600" smtClean="0"/>
              <a:t>Check Lists for Recursive Programs</a:t>
            </a:r>
          </a:p>
        </p:txBody>
      </p:sp>
      <p:sp>
        <p:nvSpPr>
          <p:cNvPr id="557061" name="Text Box 5"/>
          <p:cNvSpPr txBox="1">
            <a:spLocks noChangeArrowheads="1"/>
          </p:cNvSpPr>
          <p:nvPr/>
        </p:nvSpPr>
        <p:spPr bwMode="auto">
          <a:xfrm>
            <a:off x="1189038" y="4191000"/>
            <a:ext cx="6816725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/>
              <a:t>This is the format of </a:t>
            </a:r>
            <a:r>
              <a:rPr lang="en-US" altLang="en-US" sz="2800" b="1" i="0" u="sng" dirty="0"/>
              <a:t>“all”</a:t>
            </a:r>
            <a:r>
              <a:rPr lang="en-US" altLang="en-US" sz="2800" i="0" dirty="0"/>
              <a:t> recursive programs</a:t>
            </a:r>
            <a:r>
              <a:rPr lang="en-US" altLang="en-US" sz="2800" i="0" dirty="0" smtClean="0"/>
              <a:t>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 smtClean="0"/>
              <a:t>Don’t deviate from this.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 smtClean="0"/>
              <a:t>Or else!</a:t>
            </a:r>
            <a:endParaRPr lang="en-US" altLang="en-US" sz="2800" i="0" dirty="0"/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5105400" y="5181600"/>
            <a:ext cx="990600" cy="1371600"/>
            <a:chOff x="2065" y="1551"/>
            <a:chExt cx="1628" cy="1988"/>
          </a:xfrm>
        </p:grpSpPr>
        <p:sp>
          <p:nvSpPr>
            <p:cNvPr id="185350" name="Freeform 7"/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1" name="Freeform 8"/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2" name="Freeform 9"/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3" name="Freeform 10"/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4" name="Freeform 11"/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5" name="Freeform 12"/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6" name="Freeform 13"/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7" name="Freeform 14"/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8" name="Freeform 15"/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9" name="Freeform 16"/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0" name="Freeform 17"/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1" name="Freeform 18"/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2" name="Freeform 19"/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3" name="Freeform 20"/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4" name="Freeform 21"/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5" name="Freeform 22"/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6" name="Freeform 23"/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60074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0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70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70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0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570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570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0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570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570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Merge Sort</a:t>
            </a:r>
          </a:p>
        </p:txBody>
      </p:sp>
      <p:grpSp>
        <p:nvGrpSpPr>
          <p:cNvPr id="198659" name="Group 3"/>
          <p:cNvGrpSpPr>
            <a:grpSpLocks/>
          </p:cNvGrpSpPr>
          <p:nvPr/>
        </p:nvGrpSpPr>
        <p:grpSpPr bwMode="auto">
          <a:xfrm>
            <a:off x="2997200" y="1125538"/>
            <a:ext cx="2946400" cy="2151062"/>
            <a:chOff x="118" y="2928"/>
            <a:chExt cx="1856" cy="1355"/>
          </a:xfrm>
        </p:grpSpPr>
        <p:sp>
          <p:nvSpPr>
            <p:cNvPr id="198711" name="Freeform 4"/>
            <p:cNvSpPr>
              <a:spLocks/>
            </p:cNvSpPr>
            <p:nvPr/>
          </p:nvSpPr>
          <p:spPr bwMode="auto">
            <a:xfrm>
              <a:off x="118" y="2928"/>
              <a:ext cx="1856" cy="135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12" name="Text Box 5"/>
            <p:cNvSpPr txBox="1">
              <a:spLocks noChangeArrowheads="1"/>
            </p:cNvSpPr>
            <p:nvPr/>
          </p:nvSpPr>
          <p:spPr bwMode="auto">
            <a:xfrm>
              <a:off x="518" y="3225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88</a:t>
              </a:r>
              <a:endParaRPr lang="en-CA" altLang="en-US" sz="2000" i="0"/>
            </a:p>
          </p:txBody>
        </p:sp>
        <p:sp>
          <p:nvSpPr>
            <p:cNvPr id="198713" name="Text Box 6"/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98714" name="Text Box 7"/>
            <p:cNvSpPr txBox="1">
              <a:spLocks noChangeArrowheads="1"/>
            </p:cNvSpPr>
            <p:nvPr/>
          </p:nvSpPr>
          <p:spPr bwMode="auto">
            <a:xfrm>
              <a:off x="864" y="3504"/>
              <a:ext cx="33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98715" name="Text Box 8"/>
            <p:cNvSpPr txBox="1">
              <a:spLocks noChangeArrowheads="1"/>
            </p:cNvSpPr>
            <p:nvPr/>
          </p:nvSpPr>
          <p:spPr bwMode="auto">
            <a:xfrm>
              <a:off x="57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98716" name="Text Box 9"/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62</a:t>
              </a:r>
              <a:endParaRPr lang="en-CA" altLang="en-US" sz="2000" i="0"/>
            </a:p>
          </p:txBody>
        </p:sp>
        <p:sp>
          <p:nvSpPr>
            <p:cNvPr id="198717" name="Text Box 10"/>
            <p:cNvSpPr txBox="1">
              <a:spLocks noChangeArrowheads="1"/>
            </p:cNvSpPr>
            <p:nvPr/>
          </p:nvSpPr>
          <p:spPr bwMode="auto">
            <a:xfrm>
              <a:off x="864" y="3221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52</a:t>
              </a:r>
              <a:endParaRPr lang="en-CA" altLang="en-US" sz="2000" i="0"/>
            </a:p>
          </p:txBody>
        </p:sp>
        <p:sp>
          <p:nvSpPr>
            <p:cNvPr id="198718" name="Text Box 11"/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98719" name="Text Box 12"/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  <p:sp>
          <p:nvSpPr>
            <p:cNvPr id="198720" name="Text Box 13"/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</a:t>
              </a:r>
              <a:endParaRPr lang="en-CA" altLang="en-US" sz="2000" i="0"/>
            </a:p>
          </p:txBody>
        </p:sp>
        <p:sp>
          <p:nvSpPr>
            <p:cNvPr id="198721" name="Rectangle 14"/>
            <p:cNvSpPr>
              <a:spLocks noChangeArrowheads="1"/>
            </p:cNvSpPr>
            <p:nvPr/>
          </p:nvSpPr>
          <p:spPr bwMode="auto">
            <a:xfrm>
              <a:off x="370" y="3452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31</a:t>
              </a:r>
              <a:endParaRPr lang="en-CA" altLang="en-US" sz="2000" i="0"/>
            </a:p>
          </p:txBody>
        </p:sp>
      </p:grpSp>
      <p:grpSp>
        <p:nvGrpSpPr>
          <p:cNvPr id="198660" name="Group 95"/>
          <p:cNvGrpSpPr>
            <a:grpSpLocks/>
          </p:cNvGrpSpPr>
          <p:nvPr/>
        </p:nvGrpSpPr>
        <p:grpSpPr bwMode="auto">
          <a:xfrm>
            <a:off x="2590800" y="1600200"/>
            <a:ext cx="457200" cy="914400"/>
            <a:chOff x="2432" y="1328"/>
            <a:chExt cx="906" cy="2075"/>
          </a:xfrm>
        </p:grpSpPr>
        <p:sp>
          <p:nvSpPr>
            <p:cNvPr id="198705" name="Freeform 9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06" name="Freeform 9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07" name="Freeform 9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08" name="Freeform 9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09" name="Freeform 10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10" name="Freeform 10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8661" name="Text Box 103"/>
          <p:cNvSpPr txBox="1">
            <a:spLocks noChangeArrowheads="1"/>
          </p:cNvSpPr>
          <p:nvPr/>
        </p:nvSpPr>
        <p:spPr bwMode="auto">
          <a:xfrm>
            <a:off x="5867400" y="1543050"/>
            <a:ext cx="31511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/>
              <a:t>Split Set into Two</a:t>
            </a:r>
          </a:p>
        </p:txBody>
      </p:sp>
      <p:grpSp>
        <p:nvGrpSpPr>
          <p:cNvPr id="198662" name="Group 106"/>
          <p:cNvGrpSpPr>
            <a:grpSpLocks/>
          </p:cNvGrpSpPr>
          <p:nvPr/>
        </p:nvGrpSpPr>
        <p:grpSpPr bwMode="auto">
          <a:xfrm>
            <a:off x="3962400" y="1354138"/>
            <a:ext cx="4800600" cy="1770062"/>
            <a:chOff x="2496" y="853"/>
            <a:chExt cx="3024" cy="1115"/>
          </a:xfrm>
        </p:grpSpPr>
        <p:sp>
          <p:nvSpPr>
            <p:cNvPr id="198703" name="Freeform 104"/>
            <p:cNvSpPr>
              <a:spLocks/>
            </p:cNvSpPr>
            <p:nvPr/>
          </p:nvSpPr>
          <p:spPr bwMode="auto">
            <a:xfrm>
              <a:off x="2496" y="853"/>
              <a:ext cx="616" cy="1115"/>
            </a:xfrm>
            <a:custGeom>
              <a:avLst/>
              <a:gdLst>
                <a:gd name="T0" fmla="*/ 0 w 616"/>
                <a:gd name="T1" fmla="*/ 1115 h 1115"/>
                <a:gd name="T2" fmla="*/ 192 w 616"/>
                <a:gd name="T3" fmla="*/ 731 h 1115"/>
                <a:gd name="T4" fmla="*/ 480 w 616"/>
                <a:gd name="T5" fmla="*/ 539 h 1115"/>
                <a:gd name="T6" fmla="*/ 616 w 616"/>
                <a:gd name="T7" fmla="*/ 0 h 1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16"/>
                <a:gd name="T13" fmla="*/ 0 h 1115"/>
                <a:gd name="T14" fmla="*/ 616 w 616"/>
                <a:gd name="T15" fmla="*/ 1115 h 1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16" h="1115">
                  <a:moveTo>
                    <a:pt x="0" y="1115"/>
                  </a:moveTo>
                  <a:cubicBezTo>
                    <a:pt x="56" y="971"/>
                    <a:pt x="112" y="827"/>
                    <a:pt x="192" y="731"/>
                  </a:cubicBezTo>
                  <a:cubicBezTo>
                    <a:pt x="272" y="635"/>
                    <a:pt x="409" y="661"/>
                    <a:pt x="480" y="539"/>
                  </a:cubicBezTo>
                  <a:cubicBezTo>
                    <a:pt x="551" y="417"/>
                    <a:pt x="588" y="112"/>
                    <a:pt x="616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04" name="Rectangle 105"/>
            <p:cNvSpPr>
              <a:spLocks noChangeArrowheads="1"/>
            </p:cNvSpPr>
            <p:nvPr/>
          </p:nvSpPr>
          <p:spPr bwMode="auto">
            <a:xfrm>
              <a:off x="3876" y="1248"/>
              <a:ext cx="16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 (no real work)</a:t>
              </a:r>
            </a:p>
          </p:txBody>
        </p:sp>
      </p:grpSp>
      <p:grpSp>
        <p:nvGrpSpPr>
          <p:cNvPr id="5" name="Group 134"/>
          <p:cNvGrpSpPr>
            <a:grpSpLocks/>
          </p:cNvGrpSpPr>
          <p:nvPr/>
        </p:nvGrpSpPr>
        <p:grpSpPr bwMode="auto">
          <a:xfrm>
            <a:off x="441325" y="3067050"/>
            <a:ext cx="3084513" cy="2343150"/>
            <a:chOff x="278" y="1932"/>
            <a:chExt cx="1943" cy="1476"/>
          </a:xfrm>
        </p:grpSpPr>
        <p:grpSp>
          <p:nvGrpSpPr>
            <p:cNvPr id="198684" name="Group 49"/>
            <p:cNvGrpSpPr>
              <a:grpSpLocks/>
            </p:cNvGrpSpPr>
            <p:nvPr/>
          </p:nvGrpSpPr>
          <p:grpSpPr bwMode="auto">
            <a:xfrm flipH="1">
              <a:off x="432" y="2782"/>
              <a:ext cx="240" cy="626"/>
              <a:chOff x="2308" y="1513"/>
              <a:chExt cx="1162" cy="2570"/>
            </a:xfrm>
          </p:grpSpPr>
          <p:grpSp>
            <p:nvGrpSpPr>
              <p:cNvPr id="198689" name="Group 50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98697" name="Freeform 51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98" name="Freeform 52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99" name="Freeform 53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700" name="Freeform 54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701" name="Freeform 55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702" name="Freeform 56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8690" name="Freeform 57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91" name="Freeform 58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92" name="Oval 59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98693" name="Oval 60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98694" name="Oval 61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98695" name="Oval 62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98696" name="Oval 63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grpSp>
          <p:nvGrpSpPr>
            <p:cNvPr id="198685" name="Group 107"/>
            <p:cNvGrpSpPr>
              <a:grpSpLocks/>
            </p:cNvGrpSpPr>
            <p:nvPr/>
          </p:nvGrpSpPr>
          <p:grpSpPr bwMode="auto">
            <a:xfrm>
              <a:off x="816" y="2880"/>
              <a:ext cx="1200" cy="336"/>
              <a:chOff x="3072" y="3360"/>
              <a:chExt cx="2352" cy="336"/>
            </a:xfrm>
          </p:grpSpPr>
          <p:sp>
            <p:nvSpPr>
              <p:cNvPr id="198687" name="Text Box 108"/>
              <p:cNvSpPr txBox="1">
                <a:spLocks noChangeArrowheads="1"/>
              </p:cNvSpPr>
              <p:nvPr/>
            </p:nvSpPr>
            <p:spPr bwMode="auto">
              <a:xfrm>
                <a:off x="3105" y="3413"/>
                <a:ext cx="210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25,31,52,88,98</a:t>
                </a:r>
                <a:endParaRPr lang="en-CA" altLang="en-US" sz="2000" i="0"/>
              </a:p>
            </p:txBody>
          </p:sp>
          <p:sp>
            <p:nvSpPr>
              <p:cNvPr id="198688" name="Rectangle 109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</p:grpSp>
        <p:sp>
          <p:nvSpPr>
            <p:cNvPr id="198686" name="Text Box 113"/>
            <p:cNvSpPr txBox="1">
              <a:spLocks noChangeArrowheads="1"/>
            </p:cNvSpPr>
            <p:nvPr/>
          </p:nvSpPr>
          <p:spPr bwMode="auto">
            <a:xfrm>
              <a:off x="278" y="1932"/>
              <a:ext cx="1943" cy="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Get one friend to </a:t>
              </a:r>
              <a:br>
                <a:rPr lang="en-US" altLang="en-US" i="0"/>
              </a:br>
              <a:r>
                <a:rPr lang="en-US" altLang="en-US" i="0"/>
                <a:t>sort the first half. </a:t>
              </a:r>
            </a:p>
          </p:txBody>
        </p:sp>
      </p:grpSp>
      <p:grpSp>
        <p:nvGrpSpPr>
          <p:cNvPr id="9" name="Group 135"/>
          <p:cNvGrpSpPr>
            <a:grpSpLocks/>
          </p:cNvGrpSpPr>
          <p:nvPr/>
        </p:nvGrpSpPr>
        <p:grpSpPr bwMode="auto">
          <a:xfrm>
            <a:off x="5754688" y="3070225"/>
            <a:ext cx="3560762" cy="2343150"/>
            <a:chOff x="3625" y="1934"/>
            <a:chExt cx="2356" cy="1476"/>
          </a:xfrm>
        </p:grpSpPr>
        <p:grpSp>
          <p:nvGrpSpPr>
            <p:cNvPr id="198665" name="Group 110"/>
            <p:cNvGrpSpPr>
              <a:grpSpLocks/>
            </p:cNvGrpSpPr>
            <p:nvPr/>
          </p:nvGrpSpPr>
          <p:grpSpPr bwMode="auto">
            <a:xfrm>
              <a:off x="4176" y="2880"/>
              <a:ext cx="1200" cy="336"/>
              <a:chOff x="3072" y="3360"/>
              <a:chExt cx="2352" cy="336"/>
            </a:xfrm>
          </p:grpSpPr>
          <p:sp>
            <p:nvSpPr>
              <p:cNvPr id="198682" name="Text Box 111"/>
              <p:cNvSpPr txBox="1">
                <a:spLocks noChangeArrowheads="1"/>
              </p:cNvSpPr>
              <p:nvPr/>
            </p:nvSpPr>
            <p:spPr bwMode="auto">
              <a:xfrm>
                <a:off x="3105" y="3413"/>
                <a:ext cx="221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14,23,30,62,79</a:t>
                </a:r>
                <a:endParaRPr lang="en-CA" altLang="en-US" sz="2000" i="0"/>
              </a:p>
            </p:txBody>
          </p:sp>
          <p:sp>
            <p:nvSpPr>
              <p:cNvPr id="198683" name="Rectangle 112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</p:grpSp>
        <p:grpSp>
          <p:nvGrpSpPr>
            <p:cNvPr id="198666" name="Group 114"/>
            <p:cNvGrpSpPr>
              <a:grpSpLocks/>
            </p:cNvGrpSpPr>
            <p:nvPr/>
          </p:nvGrpSpPr>
          <p:grpSpPr bwMode="auto">
            <a:xfrm flipH="1">
              <a:off x="3779" y="2784"/>
              <a:ext cx="240" cy="626"/>
              <a:chOff x="2308" y="1513"/>
              <a:chExt cx="1162" cy="2570"/>
            </a:xfrm>
          </p:grpSpPr>
          <p:grpSp>
            <p:nvGrpSpPr>
              <p:cNvPr id="198668" name="Group 115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98676" name="Freeform 116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77" name="Freeform 117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78" name="Freeform 118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79" name="Freeform 119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80" name="Freeform 120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81" name="Freeform 121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8669" name="Freeform 122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0" name="Freeform 123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1" name="Oval 124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98672" name="Oval 125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98673" name="Oval 126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98674" name="Oval 127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198675" name="Oval 128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sp>
          <p:nvSpPr>
            <p:cNvPr id="198667" name="Text Box 132"/>
            <p:cNvSpPr txBox="1">
              <a:spLocks noChangeArrowheads="1"/>
            </p:cNvSpPr>
            <p:nvPr/>
          </p:nvSpPr>
          <p:spPr bwMode="auto">
            <a:xfrm>
              <a:off x="3625" y="1934"/>
              <a:ext cx="2356" cy="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Get one friend to </a:t>
              </a:r>
              <a:br>
                <a:rPr lang="en-US" altLang="en-US" i="0"/>
              </a:br>
              <a:r>
                <a:rPr lang="en-US" altLang="en-US" i="0"/>
                <a:t>sort the second half.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48430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86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86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Merge Sort</a:t>
            </a:r>
          </a:p>
        </p:txBody>
      </p:sp>
      <p:grpSp>
        <p:nvGrpSpPr>
          <p:cNvPr id="199683" name="Group 3"/>
          <p:cNvGrpSpPr>
            <a:grpSpLocks/>
          </p:cNvGrpSpPr>
          <p:nvPr/>
        </p:nvGrpSpPr>
        <p:grpSpPr bwMode="auto">
          <a:xfrm>
            <a:off x="304800" y="3048000"/>
            <a:ext cx="457200" cy="914400"/>
            <a:chOff x="2432" y="1328"/>
            <a:chExt cx="906" cy="2075"/>
          </a:xfrm>
        </p:grpSpPr>
        <p:sp>
          <p:nvSpPr>
            <p:cNvPr id="199698" name="Freeform 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99" name="Freeform 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00" name="Freeform 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01" name="Freeform 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02" name="Freeform 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03" name="Freeform 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990600" y="1524000"/>
            <a:ext cx="8001000" cy="2897188"/>
            <a:chOff x="990600" y="1524000"/>
            <a:chExt cx="8001000" cy="2897188"/>
          </a:xfrm>
        </p:grpSpPr>
        <p:sp>
          <p:nvSpPr>
            <p:cNvPr id="199684" name="Text Box 10"/>
            <p:cNvSpPr txBox="1">
              <a:spLocks noChangeArrowheads="1"/>
            </p:cNvSpPr>
            <p:nvPr/>
          </p:nvSpPr>
          <p:spPr bwMode="auto">
            <a:xfrm>
              <a:off x="1981200" y="1524000"/>
              <a:ext cx="5334000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Merge two sorted lists into one </a:t>
              </a:r>
            </a:p>
          </p:txBody>
        </p:sp>
        <p:grpSp>
          <p:nvGrpSpPr>
            <p:cNvPr id="199685" name="Group 12"/>
            <p:cNvGrpSpPr>
              <a:grpSpLocks/>
            </p:cNvGrpSpPr>
            <p:nvPr/>
          </p:nvGrpSpPr>
          <p:grpSpPr bwMode="auto">
            <a:xfrm>
              <a:off x="1268413" y="2689225"/>
              <a:ext cx="1905000" cy="533400"/>
              <a:chOff x="3072" y="3360"/>
              <a:chExt cx="2352" cy="336"/>
            </a:xfrm>
          </p:grpSpPr>
          <p:sp>
            <p:nvSpPr>
              <p:cNvPr id="199696" name="Text Box 13"/>
              <p:cNvSpPr txBox="1">
                <a:spLocks noChangeArrowheads="1"/>
              </p:cNvSpPr>
              <p:nvPr/>
            </p:nvSpPr>
            <p:spPr bwMode="auto">
              <a:xfrm>
                <a:off x="3105" y="3413"/>
                <a:ext cx="210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25,31,52,88,98</a:t>
                </a:r>
                <a:endParaRPr lang="en-CA" altLang="en-US" sz="2000" i="0"/>
              </a:p>
            </p:txBody>
          </p:sp>
          <p:sp>
            <p:nvSpPr>
              <p:cNvPr id="199697" name="Rectangle 14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</p:grpSp>
        <p:grpSp>
          <p:nvGrpSpPr>
            <p:cNvPr id="199686" name="Group 15"/>
            <p:cNvGrpSpPr>
              <a:grpSpLocks/>
            </p:cNvGrpSpPr>
            <p:nvPr/>
          </p:nvGrpSpPr>
          <p:grpSpPr bwMode="auto">
            <a:xfrm>
              <a:off x="1268413" y="3657600"/>
              <a:ext cx="1905000" cy="533400"/>
              <a:chOff x="3072" y="3360"/>
              <a:chExt cx="2352" cy="336"/>
            </a:xfrm>
          </p:grpSpPr>
          <p:sp>
            <p:nvSpPr>
              <p:cNvPr id="199694" name="Text Box 16"/>
              <p:cNvSpPr txBox="1">
                <a:spLocks noChangeArrowheads="1"/>
              </p:cNvSpPr>
              <p:nvPr/>
            </p:nvSpPr>
            <p:spPr bwMode="auto">
              <a:xfrm>
                <a:off x="3105" y="3413"/>
                <a:ext cx="210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14,23,30,62,79</a:t>
                </a:r>
                <a:endParaRPr lang="en-CA" altLang="en-US" sz="2000" i="0"/>
              </a:p>
            </p:txBody>
          </p:sp>
          <p:sp>
            <p:nvSpPr>
              <p:cNvPr id="199695" name="Rectangle 17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</p:grpSp>
        <p:grpSp>
          <p:nvGrpSpPr>
            <p:cNvPr id="199687" name="Group 18"/>
            <p:cNvGrpSpPr>
              <a:grpSpLocks/>
            </p:cNvGrpSpPr>
            <p:nvPr/>
          </p:nvGrpSpPr>
          <p:grpSpPr bwMode="auto">
            <a:xfrm>
              <a:off x="5105400" y="3200400"/>
              <a:ext cx="3733800" cy="533400"/>
              <a:chOff x="3072" y="3360"/>
              <a:chExt cx="2352" cy="336"/>
            </a:xfrm>
          </p:grpSpPr>
          <p:sp>
            <p:nvSpPr>
              <p:cNvPr id="199692" name="Text Box 19"/>
              <p:cNvSpPr txBox="1">
                <a:spLocks noChangeArrowheads="1"/>
              </p:cNvSpPr>
              <p:nvPr/>
            </p:nvSpPr>
            <p:spPr bwMode="auto">
              <a:xfrm>
                <a:off x="3106" y="3413"/>
                <a:ext cx="20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14,23,25,30,31,52,62,79,88,98</a:t>
                </a:r>
                <a:endParaRPr lang="en-CA" altLang="en-US" sz="2000" i="0"/>
              </a:p>
            </p:txBody>
          </p:sp>
          <p:sp>
            <p:nvSpPr>
              <p:cNvPr id="199693" name="Rectangle 20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</p:grpSp>
        <p:grpSp>
          <p:nvGrpSpPr>
            <p:cNvPr id="199688" name="Group 28"/>
            <p:cNvGrpSpPr>
              <a:grpSpLocks/>
            </p:cNvGrpSpPr>
            <p:nvPr/>
          </p:nvGrpSpPr>
          <p:grpSpPr bwMode="auto">
            <a:xfrm>
              <a:off x="990600" y="2514600"/>
              <a:ext cx="8001000" cy="1906588"/>
              <a:chOff x="672" y="2016"/>
              <a:chExt cx="5040" cy="1201"/>
            </a:xfrm>
          </p:grpSpPr>
          <p:sp>
            <p:nvSpPr>
              <p:cNvPr id="199689" name="Freeform 22"/>
              <p:cNvSpPr>
                <a:spLocks/>
              </p:cNvSpPr>
              <p:nvPr/>
            </p:nvSpPr>
            <p:spPr bwMode="auto">
              <a:xfrm>
                <a:off x="720" y="2832"/>
                <a:ext cx="4992" cy="385"/>
              </a:xfrm>
              <a:custGeom>
                <a:avLst/>
                <a:gdLst>
                  <a:gd name="T0" fmla="*/ 0 w 4992"/>
                  <a:gd name="T1" fmla="*/ 384 h 385"/>
                  <a:gd name="T2" fmla="*/ 1517 w 4992"/>
                  <a:gd name="T3" fmla="*/ 385 h 385"/>
                  <a:gd name="T4" fmla="*/ 2016 w 4992"/>
                  <a:gd name="T5" fmla="*/ 144 h 385"/>
                  <a:gd name="T6" fmla="*/ 2544 w 4992"/>
                  <a:gd name="T7" fmla="*/ 48 h 385"/>
                  <a:gd name="T8" fmla="*/ 4992 w 4992"/>
                  <a:gd name="T9" fmla="*/ 0 h 3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92"/>
                  <a:gd name="T16" fmla="*/ 0 h 385"/>
                  <a:gd name="T17" fmla="*/ 4992 w 4992"/>
                  <a:gd name="T18" fmla="*/ 385 h 3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92" h="385">
                    <a:moveTo>
                      <a:pt x="0" y="384"/>
                    </a:moveTo>
                    <a:cubicBezTo>
                      <a:pt x="253" y="384"/>
                      <a:pt x="1179" y="384"/>
                      <a:pt x="1517" y="385"/>
                    </a:cubicBezTo>
                    <a:cubicBezTo>
                      <a:pt x="1852" y="378"/>
                      <a:pt x="1845" y="200"/>
                      <a:pt x="2016" y="144"/>
                    </a:cubicBezTo>
                    <a:cubicBezTo>
                      <a:pt x="2187" y="88"/>
                      <a:pt x="2048" y="72"/>
                      <a:pt x="2544" y="48"/>
                    </a:cubicBezTo>
                    <a:cubicBezTo>
                      <a:pt x="3040" y="24"/>
                      <a:pt x="4016" y="12"/>
                      <a:pt x="4992" y="0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90" name="Freeform 23"/>
              <p:cNvSpPr>
                <a:spLocks/>
              </p:cNvSpPr>
              <p:nvPr/>
            </p:nvSpPr>
            <p:spPr bwMode="auto">
              <a:xfrm flipV="1">
                <a:off x="672" y="2016"/>
                <a:ext cx="4992" cy="385"/>
              </a:xfrm>
              <a:custGeom>
                <a:avLst/>
                <a:gdLst>
                  <a:gd name="T0" fmla="*/ 0 w 4992"/>
                  <a:gd name="T1" fmla="*/ 384 h 385"/>
                  <a:gd name="T2" fmla="*/ 1517 w 4992"/>
                  <a:gd name="T3" fmla="*/ 385 h 385"/>
                  <a:gd name="T4" fmla="*/ 2016 w 4992"/>
                  <a:gd name="T5" fmla="*/ 144 h 385"/>
                  <a:gd name="T6" fmla="*/ 2544 w 4992"/>
                  <a:gd name="T7" fmla="*/ 48 h 385"/>
                  <a:gd name="T8" fmla="*/ 4992 w 4992"/>
                  <a:gd name="T9" fmla="*/ 0 h 3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92"/>
                  <a:gd name="T16" fmla="*/ 0 h 385"/>
                  <a:gd name="T17" fmla="*/ 4992 w 4992"/>
                  <a:gd name="T18" fmla="*/ 385 h 3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92" h="385">
                    <a:moveTo>
                      <a:pt x="0" y="384"/>
                    </a:moveTo>
                    <a:cubicBezTo>
                      <a:pt x="253" y="384"/>
                      <a:pt x="1179" y="384"/>
                      <a:pt x="1517" y="385"/>
                    </a:cubicBezTo>
                    <a:cubicBezTo>
                      <a:pt x="1852" y="378"/>
                      <a:pt x="1845" y="200"/>
                      <a:pt x="2016" y="144"/>
                    </a:cubicBezTo>
                    <a:cubicBezTo>
                      <a:pt x="2187" y="88"/>
                      <a:pt x="2048" y="72"/>
                      <a:pt x="2544" y="48"/>
                    </a:cubicBezTo>
                    <a:cubicBezTo>
                      <a:pt x="3040" y="24"/>
                      <a:pt x="4016" y="12"/>
                      <a:pt x="4992" y="0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91" name="Freeform 24"/>
              <p:cNvSpPr>
                <a:spLocks/>
              </p:cNvSpPr>
              <p:nvPr/>
            </p:nvSpPr>
            <p:spPr bwMode="auto">
              <a:xfrm>
                <a:off x="672" y="2535"/>
                <a:ext cx="2120" cy="112"/>
              </a:xfrm>
              <a:custGeom>
                <a:avLst/>
                <a:gdLst>
                  <a:gd name="T0" fmla="*/ 0 w 2120"/>
                  <a:gd name="T1" fmla="*/ 9 h 112"/>
                  <a:gd name="T2" fmla="*/ 1776 w 2120"/>
                  <a:gd name="T3" fmla="*/ 9 h 112"/>
                  <a:gd name="T4" fmla="*/ 2066 w 2120"/>
                  <a:gd name="T5" fmla="*/ 61 h 112"/>
                  <a:gd name="T6" fmla="*/ 1776 w 2120"/>
                  <a:gd name="T7" fmla="*/ 105 h 112"/>
                  <a:gd name="T8" fmla="*/ 0 w 2120"/>
                  <a:gd name="T9" fmla="*/ 105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20"/>
                  <a:gd name="T16" fmla="*/ 0 h 112"/>
                  <a:gd name="T17" fmla="*/ 2120 w 2120"/>
                  <a:gd name="T18" fmla="*/ 112 h 1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20" h="112">
                    <a:moveTo>
                      <a:pt x="0" y="9"/>
                    </a:moveTo>
                    <a:cubicBezTo>
                      <a:pt x="296" y="9"/>
                      <a:pt x="1432" y="0"/>
                      <a:pt x="1776" y="9"/>
                    </a:cubicBezTo>
                    <a:cubicBezTo>
                      <a:pt x="2120" y="18"/>
                      <a:pt x="2066" y="45"/>
                      <a:pt x="2066" y="61"/>
                    </a:cubicBezTo>
                    <a:cubicBezTo>
                      <a:pt x="2066" y="77"/>
                      <a:pt x="2120" y="98"/>
                      <a:pt x="1776" y="105"/>
                    </a:cubicBezTo>
                    <a:cubicBezTo>
                      <a:pt x="1432" y="112"/>
                      <a:pt x="712" y="109"/>
                      <a:pt x="0" y="105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7787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3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26823185-E8DA-9345-B4FB-CBFB2A03888A}" type="slidenum">
              <a:rPr lang="en-US" sz="1400"/>
              <a:pPr eaLnBrk="1" hangingPunct="1"/>
              <a:t>115</a:t>
            </a:fld>
            <a:endParaRPr lang="en-US" sz="140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2900" y="1628775"/>
            <a:ext cx="8492806" cy="3810000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</p:pic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609600" y="152400"/>
            <a:ext cx="7772400" cy="685800"/>
          </a:xfrm>
        </p:spPr>
        <p:txBody>
          <a:bodyPr>
            <a:normAutofit fontScale="90000"/>
          </a:bodyPr>
          <a:lstStyle/>
          <a:p>
            <a:r>
              <a:rPr lang="en-US" dirty="0" smtClean="0">
                <a:latin typeface="Tahoma" charset="0"/>
              </a:rPr>
              <a:t>Java Implementation</a:t>
            </a:r>
            <a:endParaRPr lang="en-US" dirty="0">
              <a:latin typeface="Tahoma" charset="0"/>
            </a:endParaRPr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/>
          <a:p>
            <a:r>
              <a:rPr lang="en-US" b="1" i="1" dirty="0" err="1"/>
              <a:t>Andranik</a:t>
            </a:r>
            <a:r>
              <a:rPr lang="en-US" b="1" i="1" dirty="0"/>
              <a:t> </a:t>
            </a:r>
            <a:r>
              <a:rPr lang="en-US" b="1" i="1" dirty="0" err="1"/>
              <a:t>Mirzaian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6107941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9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924B5CDA-C915-FC44-BDB9-6FAAF74D9DC3}" type="slidenum">
              <a:rPr lang="en-US" sz="1400"/>
              <a:pPr eaLnBrk="1" hangingPunct="1"/>
              <a:t>116</a:t>
            </a:fld>
            <a:endParaRPr lang="en-US" sz="1400"/>
          </a:p>
        </p:txBody>
      </p:sp>
      <p:pic>
        <p:nvPicPr>
          <p:cNvPr id="45061" name="Picture 6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3962400"/>
            <a:ext cx="7884362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9600" y="1295400"/>
            <a:ext cx="7832558" cy="2551176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</p:pic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609600" y="152400"/>
            <a:ext cx="7772400" cy="685800"/>
          </a:xfrm>
        </p:spPr>
        <p:txBody>
          <a:bodyPr>
            <a:normAutofit fontScale="90000"/>
          </a:bodyPr>
          <a:lstStyle/>
          <a:p>
            <a:r>
              <a:rPr lang="en-US" dirty="0" smtClean="0">
                <a:latin typeface="Tahoma" charset="0"/>
              </a:rPr>
              <a:t>Java Implementation</a:t>
            </a:r>
            <a:endParaRPr lang="en-US" dirty="0">
              <a:latin typeface="Tahoma" charset="0"/>
            </a:endParaRPr>
          </a:p>
        </p:txBody>
      </p:sp>
      <p:sp>
        <p:nvSpPr>
          <p:cNvPr id="10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/>
          <a:p>
            <a:r>
              <a:rPr lang="en-US" b="1" i="1" dirty="0" err="1"/>
              <a:t>Andranik</a:t>
            </a:r>
            <a:r>
              <a:rPr lang="en-US" b="1" i="1" dirty="0"/>
              <a:t> </a:t>
            </a:r>
            <a:r>
              <a:rPr lang="en-US" b="1" i="1" dirty="0" err="1"/>
              <a:t>Mirzaian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4347295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Quick Sort</a:t>
            </a:r>
          </a:p>
        </p:txBody>
      </p:sp>
      <p:grpSp>
        <p:nvGrpSpPr>
          <p:cNvPr id="204803" name="Group 3"/>
          <p:cNvGrpSpPr>
            <a:grpSpLocks/>
          </p:cNvGrpSpPr>
          <p:nvPr/>
        </p:nvGrpSpPr>
        <p:grpSpPr bwMode="auto">
          <a:xfrm>
            <a:off x="2616200" y="2954338"/>
            <a:ext cx="2946400" cy="2151062"/>
            <a:chOff x="118" y="2928"/>
            <a:chExt cx="1856" cy="1355"/>
          </a:xfrm>
        </p:grpSpPr>
        <p:sp>
          <p:nvSpPr>
            <p:cNvPr id="204828" name="Freeform 4"/>
            <p:cNvSpPr>
              <a:spLocks/>
            </p:cNvSpPr>
            <p:nvPr/>
          </p:nvSpPr>
          <p:spPr bwMode="auto">
            <a:xfrm>
              <a:off x="118" y="2928"/>
              <a:ext cx="1856" cy="135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29" name="Text Box 5"/>
            <p:cNvSpPr txBox="1">
              <a:spLocks noChangeArrowheads="1"/>
            </p:cNvSpPr>
            <p:nvPr/>
          </p:nvSpPr>
          <p:spPr bwMode="auto">
            <a:xfrm>
              <a:off x="518" y="3225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88</a:t>
              </a:r>
              <a:endParaRPr lang="en-CA" altLang="en-US" sz="2000" i="0"/>
            </a:p>
          </p:txBody>
        </p:sp>
        <p:sp>
          <p:nvSpPr>
            <p:cNvPr id="204830" name="Text Box 6"/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204831" name="Text Box 7"/>
            <p:cNvSpPr txBox="1">
              <a:spLocks noChangeArrowheads="1"/>
            </p:cNvSpPr>
            <p:nvPr/>
          </p:nvSpPr>
          <p:spPr bwMode="auto">
            <a:xfrm>
              <a:off x="864" y="3504"/>
              <a:ext cx="33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204832" name="Text Box 8"/>
            <p:cNvSpPr txBox="1">
              <a:spLocks noChangeArrowheads="1"/>
            </p:cNvSpPr>
            <p:nvPr/>
          </p:nvSpPr>
          <p:spPr bwMode="auto">
            <a:xfrm>
              <a:off x="57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204833" name="Text Box 9"/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62</a:t>
              </a:r>
              <a:endParaRPr lang="en-CA" altLang="en-US" sz="2000" i="0"/>
            </a:p>
          </p:txBody>
        </p:sp>
        <p:sp>
          <p:nvSpPr>
            <p:cNvPr id="204834" name="Text Box 10"/>
            <p:cNvSpPr txBox="1">
              <a:spLocks noChangeArrowheads="1"/>
            </p:cNvSpPr>
            <p:nvPr/>
          </p:nvSpPr>
          <p:spPr bwMode="auto">
            <a:xfrm>
              <a:off x="864" y="3221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52</a:t>
              </a:r>
              <a:endParaRPr lang="en-CA" altLang="en-US" sz="2000" i="0"/>
            </a:p>
          </p:txBody>
        </p:sp>
        <p:sp>
          <p:nvSpPr>
            <p:cNvPr id="204835" name="Text Box 11"/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204836" name="Text Box 12"/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  <p:sp>
          <p:nvSpPr>
            <p:cNvPr id="204837" name="Text Box 13"/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</a:t>
              </a:r>
              <a:endParaRPr lang="en-CA" altLang="en-US" sz="2000" i="0"/>
            </a:p>
          </p:txBody>
        </p:sp>
        <p:sp>
          <p:nvSpPr>
            <p:cNvPr id="204838" name="Rectangle 14"/>
            <p:cNvSpPr>
              <a:spLocks noChangeArrowheads="1"/>
            </p:cNvSpPr>
            <p:nvPr/>
          </p:nvSpPr>
          <p:spPr bwMode="auto">
            <a:xfrm>
              <a:off x="370" y="3452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31</a:t>
              </a:r>
              <a:endParaRPr lang="en-CA" altLang="en-US" sz="2000" i="0"/>
            </a:p>
          </p:txBody>
        </p:sp>
      </p:grpSp>
      <p:grpSp>
        <p:nvGrpSpPr>
          <p:cNvPr id="204804" name="Group 15"/>
          <p:cNvGrpSpPr>
            <a:grpSpLocks/>
          </p:cNvGrpSpPr>
          <p:nvPr/>
        </p:nvGrpSpPr>
        <p:grpSpPr bwMode="auto">
          <a:xfrm>
            <a:off x="2209800" y="3429000"/>
            <a:ext cx="457200" cy="914400"/>
            <a:chOff x="2432" y="1328"/>
            <a:chExt cx="906" cy="2075"/>
          </a:xfrm>
        </p:grpSpPr>
        <p:sp>
          <p:nvSpPr>
            <p:cNvPr id="204822" name="Freeform 1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23" name="Freeform 1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24" name="Freeform 1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25" name="Freeform 1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26" name="Freeform 2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27" name="Freeform 2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4805" name="Text Box 22"/>
          <p:cNvSpPr txBox="1">
            <a:spLocks noChangeArrowheads="1"/>
          </p:cNvSpPr>
          <p:nvPr/>
        </p:nvSpPr>
        <p:spPr bwMode="auto">
          <a:xfrm>
            <a:off x="2286000" y="1600200"/>
            <a:ext cx="4665663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Partition set into two using </a:t>
            </a:r>
            <a:br>
              <a:rPr lang="en-US" altLang="en-US" i="0"/>
            </a:br>
            <a:r>
              <a:rPr lang="en-US" altLang="en-US" i="0"/>
              <a:t>randomly chosen pivot</a:t>
            </a:r>
          </a:p>
        </p:txBody>
      </p:sp>
      <p:grpSp>
        <p:nvGrpSpPr>
          <p:cNvPr id="204806" name="Group 63"/>
          <p:cNvGrpSpPr>
            <a:grpSpLocks/>
          </p:cNvGrpSpPr>
          <p:nvPr/>
        </p:nvGrpSpPr>
        <p:grpSpPr bwMode="auto">
          <a:xfrm>
            <a:off x="2379663" y="4997450"/>
            <a:ext cx="4308475" cy="1479550"/>
            <a:chOff x="3046" y="1901"/>
            <a:chExt cx="2714" cy="932"/>
          </a:xfrm>
        </p:grpSpPr>
        <p:grpSp>
          <p:nvGrpSpPr>
            <p:cNvPr id="204808" name="Group 64"/>
            <p:cNvGrpSpPr>
              <a:grpSpLocks/>
            </p:cNvGrpSpPr>
            <p:nvPr/>
          </p:nvGrpSpPr>
          <p:grpSpPr bwMode="auto">
            <a:xfrm>
              <a:off x="3046" y="1997"/>
              <a:ext cx="1073" cy="779"/>
              <a:chOff x="3124" y="3297"/>
              <a:chExt cx="1073" cy="779"/>
            </a:xfrm>
          </p:grpSpPr>
          <p:sp>
            <p:nvSpPr>
              <p:cNvPr id="204816" name="Freeform 65"/>
              <p:cNvSpPr>
                <a:spLocks/>
              </p:cNvSpPr>
              <p:nvPr/>
            </p:nvSpPr>
            <p:spPr bwMode="auto">
              <a:xfrm>
                <a:off x="3124" y="3297"/>
                <a:ext cx="1073" cy="779"/>
              </a:xfrm>
              <a:custGeom>
                <a:avLst/>
                <a:gdLst>
                  <a:gd name="T0" fmla="*/ 317 w 1073"/>
                  <a:gd name="T1" fmla="*/ 64 h 779"/>
                  <a:gd name="T2" fmla="*/ 48 w 1073"/>
                  <a:gd name="T3" fmla="*/ 246 h 779"/>
                  <a:gd name="T4" fmla="*/ 26 w 1073"/>
                  <a:gd name="T5" fmla="*/ 531 h 779"/>
                  <a:gd name="T6" fmla="*/ 150 w 1073"/>
                  <a:gd name="T7" fmla="*/ 669 h 779"/>
                  <a:gd name="T8" fmla="*/ 529 w 1073"/>
                  <a:gd name="T9" fmla="*/ 750 h 779"/>
                  <a:gd name="T10" fmla="*/ 1048 w 1073"/>
                  <a:gd name="T11" fmla="*/ 495 h 779"/>
                  <a:gd name="T12" fmla="*/ 682 w 1073"/>
                  <a:gd name="T13" fmla="*/ 72 h 779"/>
                  <a:gd name="T14" fmla="*/ 317 w 1073"/>
                  <a:gd name="T15" fmla="*/ 64 h 7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73"/>
                  <a:gd name="T25" fmla="*/ 0 h 779"/>
                  <a:gd name="T26" fmla="*/ 1073 w 1073"/>
                  <a:gd name="T27" fmla="*/ 779 h 77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73" h="779">
                    <a:moveTo>
                      <a:pt x="317" y="64"/>
                    </a:moveTo>
                    <a:cubicBezTo>
                      <a:pt x="211" y="93"/>
                      <a:pt x="96" y="168"/>
                      <a:pt x="48" y="246"/>
                    </a:cubicBezTo>
                    <a:cubicBezTo>
                      <a:pt x="0" y="324"/>
                      <a:pt x="9" y="461"/>
                      <a:pt x="26" y="531"/>
                    </a:cubicBezTo>
                    <a:cubicBezTo>
                      <a:pt x="43" y="601"/>
                      <a:pt x="66" y="633"/>
                      <a:pt x="150" y="669"/>
                    </a:cubicBezTo>
                    <a:cubicBezTo>
                      <a:pt x="234" y="705"/>
                      <a:pt x="380" y="779"/>
                      <a:pt x="529" y="750"/>
                    </a:cubicBezTo>
                    <a:cubicBezTo>
                      <a:pt x="678" y="721"/>
                      <a:pt x="1023" y="608"/>
                      <a:pt x="1048" y="495"/>
                    </a:cubicBezTo>
                    <a:cubicBezTo>
                      <a:pt x="1073" y="382"/>
                      <a:pt x="804" y="144"/>
                      <a:pt x="682" y="72"/>
                    </a:cubicBezTo>
                    <a:cubicBezTo>
                      <a:pt x="560" y="0"/>
                      <a:pt x="423" y="35"/>
                      <a:pt x="317" y="64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17" name="Text Box 66"/>
              <p:cNvSpPr txBox="1">
                <a:spLocks noChangeArrowheads="1"/>
              </p:cNvSpPr>
              <p:nvPr/>
            </p:nvSpPr>
            <p:spPr bwMode="auto">
              <a:xfrm>
                <a:off x="3498" y="3317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14</a:t>
                </a:r>
                <a:endParaRPr lang="en-CA" altLang="en-US" sz="2000" i="0"/>
              </a:p>
            </p:txBody>
          </p:sp>
          <p:sp>
            <p:nvSpPr>
              <p:cNvPr id="204818" name="Text Box 67"/>
              <p:cNvSpPr txBox="1">
                <a:spLocks noChangeArrowheads="1"/>
              </p:cNvSpPr>
              <p:nvPr/>
            </p:nvSpPr>
            <p:spPr bwMode="auto">
              <a:xfrm>
                <a:off x="3374" y="3739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25</a:t>
                </a:r>
                <a:endParaRPr lang="en-CA" altLang="en-US" sz="2000" i="0"/>
              </a:p>
            </p:txBody>
          </p:sp>
          <p:sp>
            <p:nvSpPr>
              <p:cNvPr id="204819" name="Text Box 68"/>
              <p:cNvSpPr txBox="1">
                <a:spLocks noChangeArrowheads="1"/>
              </p:cNvSpPr>
              <p:nvPr/>
            </p:nvSpPr>
            <p:spPr bwMode="auto">
              <a:xfrm>
                <a:off x="3546" y="3557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30</a:t>
                </a:r>
                <a:endParaRPr lang="en-CA" altLang="en-US" sz="2000" i="0"/>
              </a:p>
            </p:txBody>
          </p:sp>
          <p:sp>
            <p:nvSpPr>
              <p:cNvPr id="204820" name="Text Box 69"/>
              <p:cNvSpPr txBox="1">
                <a:spLocks noChangeArrowheads="1"/>
              </p:cNvSpPr>
              <p:nvPr/>
            </p:nvSpPr>
            <p:spPr bwMode="auto">
              <a:xfrm>
                <a:off x="3776" y="3696"/>
                <a:ext cx="29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23</a:t>
                </a:r>
                <a:endParaRPr lang="en-CA" altLang="en-US" sz="2000" i="0"/>
              </a:p>
            </p:txBody>
          </p:sp>
          <p:sp>
            <p:nvSpPr>
              <p:cNvPr id="204821" name="Rectangle 70"/>
              <p:cNvSpPr>
                <a:spLocks noChangeArrowheads="1"/>
              </p:cNvSpPr>
              <p:nvPr/>
            </p:nvSpPr>
            <p:spPr bwMode="auto">
              <a:xfrm>
                <a:off x="3168" y="3634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31</a:t>
                </a:r>
                <a:endParaRPr lang="en-CA" altLang="en-US" sz="2000" i="0"/>
              </a:p>
            </p:txBody>
          </p:sp>
        </p:grpSp>
        <p:grpSp>
          <p:nvGrpSpPr>
            <p:cNvPr id="204809" name="Group 71"/>
            <p:cNvGrpSpPr>
              <a:grpSpLocks/>
            </p:cNvGrpSpPr>
            <p:nvPr/>
          </p:nvGrpSpPr>
          <p:grpSpPr bwMode="auto">
            <a:xfrm>
              <a:off x="4743" y="1901"/>
              <a:ext cx="1017" cy="932"/>
              <a:chOff x="4503" y="3100"/>
              <a:chExt cx="1017" cy="932"/>
            </a:xfrm>
          </p:grpSpPr>
          <p:sp>
            <p:nvSpPr>
              <p:cNvPr id="204811" name="Freeform 72"/>
              <p:cNvSpPr>
                <a:spLocks/>
              </p:cNvSpPr>
              <p:nvPr/>
            </p:nvSpPr>
            <p:spPr bwMode="auto">
              <a:xfrm>
                <a:off x="4503" y="3100"/>
                <a:ext cx="1017" cy="932"/>
              </a:xfrm>
              <a:custGeom>
                <a:avLst/>
                <a:gdLst>
                  <a:gd name="T0" fmla="*/ 91 w 1017"/>
                  <a:gd name="T1" fmla="*/ 138 h 932"/>
                  <a:gd name="T2" fmla="*/ 18 w 1017"/>
                  <a:gd name="T3" fmla="*/ 443 h 932"/>
                  <a:gd name="T4" fmla="*/ 197 w 1017"/>
                  <a:gd name="T5" fmla="*/ 611 h 932"/>
                  <a:gd name="T6" fmla="*/ 416 w 1017"/>
                  <a:gd name="T7" fmla="*/ 841 h 932"/>
                  <a:gd name="T8" fmla="*/ 673 w 1017"/>
                  <a:gd name="T9" fmla="*/ 886 h 932"/>
                  <a:gd name="T10" fmla="*/ 985 w 1017"/>
                  <a:gd name="T11" fmla="*/ 567 h 932"/>
                  <a:gd name="T12" fmla="*/ 484 w 1017"/>
                  <a:gd name="T13" fmla="*/ 72 h 932"/>
                  <a:gd name="T14" fmla="*/ 91 w 1017"/>
                  <a:gd name="T15" fmla="*/ 138 h 9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7"/>
                  <a:gd name="T25" fmla="*/ 0 h 932"/>
                  <a:gd name="T26" fmla="*/ 1017 w 1017"/>
                  <a:gd name="T27" fmla="*/ 932 h 9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7" h="932">
                    <a:moveTo>
                      <a:pt x="91" y="138"/>
                    </a:moveTo>
                    <a:cubicBezTo>
                      <a:pt x="14" y="213"/>
                      <a:pt x="0" y="364"/>
                      <a:pt x="18" y="443"/>
                    </a:cubicBezTo>
                    <a:cubicBezTo>
                      <a:pt x="36" y="522"/>
                      <a:pt x="131" y="545"/>
                      <a:pt x="197" y="611"/>
                    </a:cubicBezTo>
                    <a:cubicBezTo>
                      <a:pt x="263" y="677"/>
                      <a:pt x="337" y="795"/>
                      <a:pt x="416" y="841"/>
                    </a:cubicBezTo>
                    <a:cubicBezTo>
                      <a:pt x="496" y="887"/>
                      <a:pt x="578" y="932"/>
                      <a:pt x="673" y="886"/>
                    </a:cubicBezTo>
                    <a:cubicBezTo>
                      <a:pt x="767" y="840"/>
                      <a:pt x="1017" y="703"/>
                      <a:pt x="985" y="567"/>
                    </a:cubicBezTo>
                    <a:cubicBezTo>
                      <a:pt x="953" y="431"/>
                      <a:pt x="633" y="144"/>
                      <a:pt x="484" y="72"/>
                    </a:cubicBezTo>
                    <a:cubicBezTo>
                      <a:pt x="335" y="0"/>
                      <a:pt x="173" y="124"/>
                      <a:pt x="91" y="138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812" name="Text Box 73"/>
              <p:cNvSpPr txBox="1">
                <a:spLocks noChangeArrowheads="1"/>
              </p:cNvSpPr>
              <p:nvPr/>
            </p:nvSpPr>
            <p:spPr bwMode="auto">
              <a:xfrm>
                <a:off x="4544" y="3225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88</a:t>
                </a:r>
                <a:endParaRPr lang="en-CA" altLang="en-US" sz="2000" i="0"/>
              </a:p>
            </p:txBody>
          </p:sp>
          <p:sp>
            <p:nvSpPr>
              <p:cNvPr id="204813" name="Text Box 74"/>
              <p:cNvSpPr txBox="1">
                <a:spLocks noChangeArrowheads="1"/>
              </p:cNvSpPr>
              <p:nvPr/>
            </p:nvSpPr>
            <p:spPr bwMode="auto">
              <a:xfrm>
                <a:off x="5040" y="3312"/>
                <a:ext cx="33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98</a:t>
                </a:r>
                <a:endParaRPr lang="en-CA" altLang="en-US" sz="2000" i="0"/>
              </a:p>
            </p:txBody>
          </p:sp>
          <p:sp>
            <p:nvSpPr>
              <p:cNvPr id="204814" name="Text Box 75"/>
              <p:cNvSpPr txBox="1">
                <a:spLocks noChangeArrowheads="1"/>
              </p:cNvSpPr>
              <p:nvPr/>
            </p:nvSpPr>
            <p:spPr bwMode="auto">
              <a:xfrm>
                <a:off x="4656" y="3504"/>
                <a:ext cx="34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62</a:t>
                </a:r>
                <a:endParaRPr lang="en-CA" altLang="en-US" sz="2000" i="0"/>
              </a:p>
            </p:txBody>
          </p:sp>
          <p:sp>
            <p:nvSpPr>
              <p:cNvPr id="204815" name="Text Box 76"/>
              <p:cNvSpPr txBox="1">
                <a:spLocks noChangeArrowheads="1"/>
              </p:cNvSpPr>
              <p:nvPr/>
            </p:nvSpPr>
            <p:spPr bwMode="auto">
              <a:xfrm>
                <a:off x="5088" y="3653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79</a:t>
                </a:r>
                <a:endParaRPr lang="en-CA" altLang="en-US" sz="2000" i="0"/>
              </a:p>
            </p:txBody>
          </p:sp>
        </p:grpSp>
        <p:sp>
          <p:nvSpPr>
            <p:cNvPr id="204810" name="Text Box 77"/>
            <p:cNvSpPr txBox="1">
              <a:spLocks noChangeArrowheads="1"/>
            </p:cNvSpPr>
            <p:nvPr/>
          </p:nvSpPr>
          <p:spPr bwMode="auto">
            <a:xfrm>
              <a:off x="4153" y="2290"/>
              <a:ext cx="53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>
                  <a:cs typeface="Times New Roman" pitchFamily="18" charset="0"/>
                </a:rPr>
                <a:t>≤</a:t>
              </a:r>
              <a:r>
                <a:rPr lang="en-US" altLang="en-US" sz="2000" i="0">
                  <a:cs typeface="Times New Roman" pitchFamily="18" charset="0"/>
                </a:rPr>
                <a:t> </a:t>
              </a:r>
              <a:r>
                <a:rPr lang="en-US" altLang="en-US" sz="2000" i="0"/>
                <a:t>52 </a:t>
              </a:r>
              <a:r>
                <a:rPr lang="en-CA" altLang="en-US" sz="2000" i="0">
                  <a:cs typeface="Times New Roman" pitchFamily="18" charset="0"/>
                </a:rPr>
                <a:t>≤</a:t>
              </a:r>
            </a:p>
          </p:txBody>
        </p:sp>
      </p:grpSp>
      <p:sp>
        <p:nvSpPr>
          <p:cNvPr id="204807" name="Oval 78"/>
          <p:cNvSpPr>
            <a:spLocks noChangeArrowheads="1"/>
          </p:cNvSpPr>
          <p:nvPr/>
        </p:nvSpPr>
        <p:spPr bwMode="auto">
          <a:xfrm>
            <a:off x="3784600" y="3427413"/>
            <a:ext cx="457200" cy="382587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CA" altLang="en-US" i="0"/>
          </a:p>
        </p:txBody>
      </p:sp>
    </p:spTree>
    <p:extLst>
      <p:ext uri="{BB962C8B-B14F-4D97-AF65-F5344CB8AC3E}">
        <p14:creationId xmlns:p14="http://schemas.microsoft.com/office/powerpoint/2010/main" val="665968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Quick Sort</a:t>
            </a:r>
          </a:p>
        </p:txBody>
      </p:sp>
      <p:grpSp>
        <p:nvGrpSpPr>
          <p:cNvPr id="205827" name="Group 15"/>
          <p:cNvGrpSpPr>
            <a:grpSpLocks/>
          </p:cNvGrpSpPr>
          <p:nvPr/>
        </p:nvGrpSpPr>
        <p:grpSpPr bwMode="auto">
          <a:xfrm>
            <a:off x="1846263" y="1600200"/>
            <a:ext cx="457200" cy="914400"/>
            <a:chOff x="2432" y="1328"/>
            <a:chExt cx="906" cy="2075"/>
          </a:xfrm>
        </p:grpSpPr>
        <p:sp>
          <p:nvSpPr>
            <p:cNvPr id="205883" name="Freeform 1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4" name="Freeform 1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5" name="Freeform 1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6" name="Freeform 1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7" name="Freeform 2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8" name="Freeform 2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5828" name="Group 23"/>
          <p:cNvGrpSpPr>
            <a:grpSpLocks/>
          </p:cNvGrpSpPr>
          <p:nvPr/>
        </p:nvGrpSpPr>
        <p:grpSpPr bwMode="auto">
          <a:xfrm>
            <a:off x="2625725" y="1263650"/>
            <a:ext cx="4308475" cy="1479550"/>
            <a:chOff x="3046" y="1901"/>
            <a:chExt cx="2714" cy="932"/>
          </a:xfrm>
        </p:grpSpPr>
        <p:grpSp>
          <p:nvGrpSpPr>
            <p:cNvPr id="205869" name="Group 24"/>
            <p:cNvGrpSpPr>
              <a:grpSpLocks/>
            </p:cNvGrpSpPr>
            <p:nvPr/>
          </p:nvGrpSpPr>
          <p:grpSpPr bwMode="auto">
            <a:xfrm>
              <a:off x="3046" y="1997"/>
              <a:ext cx="1073" cy="779"/>
              <a:chOff x="3124" y="3297"/>
              <a:chExt cx="1073" cy="779"/>
            </a:xfrm>
          </p:grpSpPr>
          <p:sp>
            <p:nvSpPr>
              <p:cNvPr id="205877" name="Freeform 25"/>
              <p:cNvSpPr>
                <a:spLocks/>
              </p:cNvSpPr>
              <p:nvPr/>
            </p:nvSpPr>
            <p:spPr bwMode="auto">
              <a:xfrm>
                <a:off x="3124" y="3297"/>
                <a:ext cx="1073" cy="779"/>
              </a:xfrm>
              <a:custGeom>
                <a:avLst/>
                <a:gdLst>
                  <a:gd name="T0" fmla="*/ 317 w 1073"/>
                  <a:gd name="T1" fmla="*/ 64 h 779"/>
                  <a:gd name="T2" fmla="*/ 48 w 1073"/>
                  <a:gd name="T3" fmla="*/ 246 h 779"/>
                  <a:gd name="T4" fmla="*/ 26 w 1073"/>
                  <a:gd name="T5" fmla="*/ 531 h 779"/>
                  <a:gd name="T6" fmla="*/ 150 w 1073"/>
                  <a:gd name="T7" fmla="*/ 669 h 779"/>
                  <a:gd name="T8" fmla="*/ 529 w 1073"/>
                  <a:gd name="T9" fmla="*/ 750 h 779"/>
                  <a:gd name="T10" fmla="*/ 1048 w 1073"/>
                  <a:gd name="T11" fmla="*/ 495 h 779"/>
                  <a:gd name="T12" fmla="*/ 682 w 1073"/>
                  <a:gd name="T13" fmla="*/ 72 h 779"/>
                  <a:gd name="T14" fmla="*/ 317 w 1073"/>
                  <a:gd name="T15" fmla="*/ 64 h 7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73"/>
                  <a:gd name="T25" fmla="*/ 0 h 779"/>
                  <a:gd name="T26" fmla="*/ 1073 w 1073"/>
                  <a:gd name="T27" fmla="*/ 779 h 77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73" h="779">
                    <a:moveTo>
                      <a:pt x="317" y="64"/>
                    </a:moveTo>
                    <a:cubicBezTo>
                      <a:pt x="211" y="93"/>
                      <a:pt x="96" y="168"/>
                      <a:pt x="48" y="246"/>
                    </a:cubicBezTo>
                    <a:cubicBezTo>
                      <a:pt x="0" y="324"/>
                      <a:pt x="9" y="461"/>
                      <a:pt x="26" y="531"/>
                    </a:cubicBezTo>
                    <a:cubicBezTo>
                      <a:pt x="43" y="601"/>
                      <a:pt x="66" y="633"/>
                      <a:pt x="150" y="669"/>
                    </a:cubicBezTo>
                    <a:cubicBezTo>
                      <a:pt x="234" y="705"/>
                      <a:pt x="380" y="779"/>
                      <a:pt x="529" y="750"/>
                    </a:cubicBezTo>
                    <a:cubicBezTo>
                      <a:pt x="678" y="721"/>
                      <a:pt x="1023" y="608"/>
                      <a:pt x="1048" y="495"/>
                    </a:cubicBezTo>
                    <a:cubicBezTo>
                      <a:pt x="1073" y="382"/>
                      <a:pt x="804" y="144"/>
                      <a:pt x="682" y="72"/>
                    </a:cubicBezTo>
                    <a:cubicBezTo>
                      <a:pt x="560" y="0"/>
                      <a:pt x="423" y="35"/>
                      <a:pt x="317" y="64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78" name="Text Box 26"/>
              <p:cNvSpPr txBox="1">
                <a:spLocks noChangeArrowheads="1"/>
              </p:cNvSpPr>
              <p:nvPr/>
            </p:nvSpPr>
            <p:spPr bwMode="auto">
              <a:xfrm>
                <a:off x="3498" y="3317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14</a:t>
                </a:r>
                <a:endParaRPr lang="en-CA" altLang="en-US" sz="2000" i="0"/>
              </a:p>
            </p:txBody>
          </p:sp>
          <p:sp>
            <p:nvSpPr>
              <p:cNvPr id="205879" name="Text Box 27"/>
              <p:cNvSpPr txBox="1">
                <a:spLocks noChangeArrowheads="1"/>
              </p:cNvSpPr>
              <p:nvPr/>
            </p:nvSpPr>
            <p:spPr bwMode="auto">
              <a:xfrm>
                <a:off x="3374" y="3739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25</a:t>
                </a:r>
                <a:endParaRPr lang="en-CA" altLang="en-US" sz="2000" i="0"/>
              </a:p>
            </p:txBody>
          </p:sp>
          <p:sp>
            <p:nvSpPr>
              <p:cNvPr id="205880" name="Text Box 28"/>
              <p:cNvSpPr txBox="1">
                <a:spLocks noChangeArrowheads="1"/>
              </p:cNvSpPr>
              <p:nvPr/>
            </p:nvSpPr>
            <p:spPr bwMode="auto">
              <a:xfrm>
                <a:off x="3546" y="3557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30</a:t>
                </a:r>
                <a:endParaRPr lang="en-CA" altLang="en-US" sz="2000" i="0"/>
              </a:p>
            </p:txBody>
          </p:sp>
          <p:sp>
            <p:nvSpPr>
              <p:cNvPr id="205881" name="Text Box 29"/>
              <p:cNvSpPr txBox="1">
                <a:spLocks noChangeArrowheads="1"/>
              </p:cNvSpPr>
              <p:nvPr/>
            </p:nvSpPr>
            <p:spPr bwMode="auto">
              <a:xfrm>
                <a:off x="3776" y="3696"/>
                <a:ext cx="29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23</a:t>
                </a:r>
                <a:endParaRPr lang="en-CA" altLang="en-US" sz="2000" i="0"/>
              </a:p>
            </p:txBody>
          </p:sp>
          <p:sp>
            <p:nvSpPr>
              <p:cNvPr id="205882" name="Rectangle 30"/>
              <p:cNvSpPr>
                <a:spLocks noChangeArrowheads="1"/>
              </p:cNvSpPr>
              <p:nvPr/>
            </p:nvSpPr>
            <p:spPr bwMode="auto">
              <a:xfrm>
                <a:off x="3168" y="3634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31</a:t>
                </a:r>
                <a:endParaRPr lang="en-CA" altLang="en-US" sz="2000" i="0"/>
              </a:p>
            </p:txBody>
          </p:sp>
        </p:grpSp>
        <p:grpSp>
          <p:nvGrpSpPr>
            <p:cNvPr id="205870" name="Group 31"/>
            <p:cNvGrpSpPr>
              <a:grpSpLocks/>
            </p:cNvGrpSpPr>
            <p:nvPr/>
          </p:nvGrpSpPr>
          <p:grpSpPr bwMode="auto">
            <a:xfrm>
              <a:off x="4743" y="1901"/>
              <a:ext cx="1017" cy="932"/>
              <a:chOff x="4503" y="3100"/>
              <a:chExt cx="1017" cy="932"/>
            </a:xfrm>
          </p:grpSpPr>
          <p:sp>
            <p:nvSpPr>
              <p:cNvPr id="205872" name="Freeform 32"/>
              <p:cNvSpPr>
                <a:spLocks/>
              </p:cNvSpPr>
              <p:nvPr/>
            </p:nvSpPr>
            <p:spPr bwMode="auto">
              <a:xfrm>
                <a:off x="4503" y="3100"/>
                <a:ext cx="1017" cy="932"/>
              </a:xfrm>
              <a:custGeom>
                <a:avLst/>
                <a:gdLst>
                  <a:gd name="T0" fmla="*/ 91 w 1017"/>
                  <a:gd name="T1" fmla="*/ 138 h 932"/>
                  <a:gd name="T2" fmla="*/ 18 w 1017"/>
                  <a:gd name="T3" fmla="*/ 443 h 932"/>
                  <a:gd name="T4" fmla="*/ 197 w 1017"/>
                  <a:gd name="T5" fmla="*/ 611 h 932"/>
                  <a:gd name="T6" fmla="*/ 416 w 1017"/>
                  <a:gd name="T7" fmla="*/ 841 h 932"/>
                  <a:gd name="T8" fmla="*/ 673 w 1017"/>
                  <a:gd name="T9" fmla="*/ 886 h 932"/>
                  <a:gd name="T10" fmla="*/ 985 w 1017"/>
                  <a:gd name="T11" fmla="*/ 567 h 932"/>
                  <a:gd name="T12" fmla="*/ 484 w 1017"/>
                  <a:gd name="T13" fmla="*/ 72 h 932"/>
                  <a:gd name="T14" fmla="*/ 91 w 1017"/>
                  <a:gd name="T15" fmla="*/ 138 h 9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7"/>
                  <a:gd name="T25" fmla="*/ 0 h 932"/>
                  <a:gd name="T26" fmla="*/ 1017 w 1017"/>
                  <a:gd name="T27" fmla="*/ 932 h 9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7" h="932">
                    <a:moveTo>
                      <a:pt x="91" y="138"/>
                    </a:moveTo>
                    <a:cubicBezTo>
                      <a:pt x="14" y="213"/>
                      <a:pt x="0" y="364"/>
                      <a:pt x="18" y="443"/>
                    </a:cubicBezTo>
                    <a:cubicBezTo>
                      <a:pt x="36" y="522"/>
                      <a:pt x="131" y="545"/>
                      <a:pt x="197" y="611"/>
                    </a:cubicBezTo>
                    <a:cubicBezTo>
                      <a:pt x="263" y="677"/>
                      <a:pt x="337" y="795"/>
                      <a:pt x="416" y="841"/>
                    </a:cubicBezTo>
                    <a:cubicBezTo>
                      <a:pt x="496" y="887"/>
                      <a:pt x="578" y="932"/>
                      <a:pt x="673" y="886"/>
                    </a:cubicBezTo>
                    <a:cubicBezTo>
                      <a:pt x="767" y="840"/>
                      <a:pt x="1017" y="703"/>
                      <a:pt x="985" y="567"/>
                    </a:cubicBezTo>
                    <a:cubicBezTo>
                      <a:pt x="953" y="431"/>
                      <a:pt x="633" y="144"/>
                      <a:pt x="484" y="72"/>
                    </a:cubicBezTo>
                    <a:cubicBezTo>
                      <a:pt x="335" y="0"/>
                      <a:pt x="173" y="124"/>
                      <a:pt x="91" y="138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73" name="Text Box 33"/>
              <p:cNvSpPr txBox="1">
                <a:spLocks noChangeArrowheads="1"/>
              </p:cNvSpPr>
              <p:nvPr/>
            </p:nvSpPr>
            <p:spPr bwMode="auto">
              <a:xfrm>
                <a:off x="4544" y="3225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88</a:t>
                </a:r>
                <a:endParaRPr lang="en-CA" altLang="en-US" sz="2000" i="0"/>
              </a:p>
            </p:txBody>
          </p:sp>
          <p:sp>
            <p:nvSpPr>
              <p:cNvPr id="205874" name="Text Box 34"/>
              <p:cNvSpPr txBox="1">
                <a:spLocks noChangeArrowheads="1"/>
              </p:cNvSpPr>
              <p:nvPr/>
            </p:nvSpPr>
            <p:spPr bwMode="auto">
              <a:xfrm>
                <a:off x="5040" y="3312"/>
                <a:ext cx="33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98</a:t>
                </a:r>
                <a:endParaRPr lang="en-CA" altLang="en-US" sz="2000" i="0"/>
              </a:p>
            </p:txBody>
          </p:sp>
          <p:sp>
            <p:nvSpPr>
              <p:cNvPr id="205875" name="Text Box 35"/>
              <p:cNvSpPr txBox="1">
                <a:spLocks noChangeArrowheads="1"/>
              </p:cNvSpPr>
              <p:nvPr/>
            </p:nvSpPr>
            <p:spPr bwMode="auto">
              <a:xfrm>
                <a:off x="4656" y="3504"/>
                <a:ext cx="34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62</a:t>
                </a:r>
                <a:endParaRPr lang="en-CA" altLang="en-US" sz="2000" i="0"/>
              </a:p>
            </p:txBody>
          </p:sp>
          <p:sp>
            <p:nvSpPr>
              <p:cNvPr id="205876" name="Text Box 36"/>
              <p:cNvSpPr txBox="1">
                <a:spLocks noChangeArrowheads="1"/>
              </p:cNvSpPr>
              <p:nvPr/>
            </p:nvSpPr>
            <p:spPr bwMode="auto">
              <a:xfrm>
                <a:off x="5088" y="3653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79</a:t>
                </a:r>
                <a:endParaRPr lang="en-CA" altLang="en-US" sz="2000" i="0"/>
              </a:p>
            </p:txBody>
          </p:sp>
        </p:grpSp>
        <p:sp>
          <p:nvSpPr>
            <p:cNvPr id="205871" name="Text Box 37"/>
            <p:cNvSpPr txBox="1">
              <a:spLocks noChangeArrowheads="1"/>
            </p:cNvSpPr>
            <p:nvPr/>
          </p:nvSpPr>
          <p:spPr bwMode="auto">
            <a:xfrm>
              <a:off x="4153" y="2290"/>
              <a:ext cx="53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>
                  <a:cs typeface="Times New Roman" pitchFamily="18" charset="0"/>
                </a:rPr>
                <a:t>≤</a:t>
              </a:r>
              <a:r>
                <a:rPr lang="en-US" altLang="en-US" sz="2000" i="0">
                  <a:cs typeface="Times New Roman" pitchFamily="18" charset="0"/>
                </a:rPr>
                <a:t> </a:t>
              </a:r>
              <a:r>
                <a:rPr lang="en-US" altLang="en-US" sz="2000" i="0"/>
                <a:t>52 </a:t>
              </a:r>
              <a:r>
                <a:rPr lang="en-CA" altLang="en-US" sz="2000" i="0">
                  <a:cs typeface="Times New Roman" pitchFamily="18" charset="0"/>
                </a:rPr>
                <a:t>≤</a:t>
              </a:r>
            </a:p>
          </p:txBody>
        </p:sp>
      </p:grpSp>
      <p:grpSp>
        <p:nvGrpSpPr>
          <p:cNvPr id="6" name="Group 39"/>
          <p:cNvGrpSpPr>
            <a:grpSpLocks/>
          </p:cNvGrpSpPr>
          <p:nvPr/>
        </p:nvGrpSpPr>
        <p:grpSpPr bwMode="auto">
          <a:xfrm>
            <a:off x="304800" y="3067050"/>
            <a:ext cx="3084513" cy="2343150"/>
            <a:chOff x="278" y="1932"/>
            <a:chExt cx="1943" cy="1476"/>
          </a:xfrm>
        </p:grpSpPr>
        <p:grpSp>
          <p:nvGrpSpPr>
            <p:cNvPr id="205850" name="Group 40"/>
            <p:cNvGrpSpPr>
              <a:grpSpLocks/>
            </p:cNvGrpSpPr>
            <p:nvPr/>
          </p:nvGrpSpPr>
          <p:grpSpPr bwMode="auto">
            <a:xfrm flipH="1">
              <a:off x="432" y="2782"/>
              <a:ext cx="240" cy="626"/>
              <a:chOff x="2308" y="1513"/>
              <a:chExt cx="1162" cy="2570"/>
            </a:xfrm>
          </p:grpSpPr>
          <p:grpSp>
            <p:nvGrpSpPr>
              <p:cNvPr id="205855" name="Group 41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05863" name="Freeform 42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64" name="Freeform 43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65" name="Freeform 44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66" name="Freeform 45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67" name="Freeform 46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68" name="Freeform 47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5856" name="Freeform 48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57" name="Freeform 49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58" name="Oval 50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05859" name="Oval 51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05860" name="Oval 52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05861" name="Oval 53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05862" name="Oval 54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grpSp>
          <p:nvGrpSpPr>
            <p:cNvPr id="205851" name="Group 55"/>
            <p:cNvGrpSpPr>
              <a:grpSpLocks/>
            </p:cNvGrpSpPr>
            <p:nvPr/>
          </p:nvGrpSpPr>
          <p:grpSpPr bwMode="auto">
            <a:xfrm>
              <a:off x="816" y="2880"/>
              <a:ext cx="1200" cy="336"/>
              <a:chOff x="3072" y="3360"/>
              <a:chExt cx="2352" cy="336"/>
            </a:xfrm>
          </p:grpSpPr>
          <p:sp>
            <p:nvSpPr>
              <p:cNvPr id="205853" name="Text Box 56"/>
              <p:cNvSpPr txBox="1">
                <a:spLocks noChangeArrowheads="1"/>
              </p:cNvSpPr>
              <p:nvPr/>
            </p:nvSpPr>
            <p:spPr bwMode="auto">
              <a:xfrm>
                <a:off x="3105" y="3413"/>
                <a:ext cx="210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14,23,25,30,31</a:t>
                </a:r>
                <a:endParaRPr lang="en-CA" altLang="en-US" sz="2000" i="0"/>
              </a:p>
            </p:txBody>
          </p:sp>
          <p:sp>
            <p:nvSpPr>
              <p:cNvPr id="205854" name="Rectangle 57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</p:grpSp>
        <p:sp>
          <p:nvSpPr>
            <p:cNvPr id="205852" name="Text Box 58"/>
            <p:cNvSpPr txBox="1">
              <a:spLocks noChangeArrowheads="1"/>
            </p:cNvSpPr>
            <p:nvPr/>
          </p:nvSpPr>
          <p:spPr bwMode="auto">
            <a:xfrm>
              <a:off x="278" y="1932"/>
              <a:ext cx="1943" cy="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Get one friend to </a:t>
              </a:r>
              <a:br>
                <a:rPr lang="en-US" altLang="en-US" i="0"/>
              </a:br>
              <a:r>
                <a:rPr lang="en-US" altLang="en-US" i="0"/>
                <a:t>sort the first half. </a:t>
              </a:r>
            </a:p>
          </p:txBody>
        </p:sp>
      </p:grpSp>
      <p:grpSp>
        <p:nvGrpSpPr>
          <p:cNvPr id="10" name="Group 82"/>
          <p:cNvGrpSpPr>
            <a:grpSpLocks/>
          </p:cNvGrpSpPr>
          <p:nvPr/>
        </p:nvGrpSpPr>
        <p:grpSpPr bwMode="auto">
          <a:xfrm>
            <a:off x="5583238" y="3048000"/>
            <a:ext cx="3560762" cy="2343150"/>
            <a:chOff x="3517" y="1920"/>
            <a:chExt cx="2243" cy="1476"/>
          </a:xfrm>
        </p:grpSpPr>
        <p:grpSp>
          <p:nvGrpSpPr>
            <p:cNvPr id="205831" name="Group 60"/>
            <p:cNvGrpSpPr>
              <a:grpSpLocks/>
            </p:cNvGrpSpPr>
            <p:nvPr/>
          </p:nvGrpSpPr>
          <p:grpSpPr bwMode="auto">
            <a:xfrm>
              <a:off x="4068" y="2866"/>
              <a:ext cx="972" cy="350"/>
              <a:chOff x="3072" y="3360"/>
              <a:chExt cx="2352" cy="336"/>
            </a:xfrm>
          </p:grpSpPr>
          <p:sp>
            <p:nvSpPr>
              <p:cNvPr id="205848" name="Text Box 61"/>
              <p:cNvSpPr txBox="1">
                <a:spLocks noChangeArrowheads="1"/>
              </p:cNvSpPr>
              <p:nvPr/>
            </p:nvSpPr>
            <p:spPr bwMode="auto">
              <a:xfrm>
                <a:off x="3106" y="3413"/>
                <a:ext cx="2120" cy="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62,79,98,88</a:t>
                </a:r>
              </a:p>
            </p:txBody>
          </p:sp>
          <p:sp>
            <p:nvSpPr>
              <p:cNvPr id="205849" name="Rectangle 62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</p:grpSp>
        <p:grpSp>
          <p:nvGrpSpPr>
            <p:cNvPr id="205832" name="Group 63"/>
            <p:cNvGrpSpPr>
              <a:grpSpLocks/>
            </p:cNvGrpSpPr>
            <p:nvPr/>
          </p:nvGrpSpPr>
          <p:grpSpPr bwMode="auto">
            <a:xfrm flipH="1">
              <a:off x="3671" y="2770"/>
              <a:ext cx="240" cy="626"/>
              <a:chOff x="2308" y="1513"/>
              <a:chExt cx="1162" cy="2570"/>
            </a:xfrm>
          </p:grpSpPr>
          <p:grpSp>
            <p:nvGrpSpPr>
              <p:cNvPr id="205834" name="Group 64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05842" name="Freeform 65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43" name="Freeform 66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44" name="Freeform 67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45" name="Freeform 68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46" name="Freeform 69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47" name="Freeform 70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5835" name="Freeform 71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6" name="Freeform 72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7" name="Oval 73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05838" name="Oval 74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05839" name="Oval 75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05840" name="Oval 76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05841" name="Oval 77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sp>
          <p:nvSpPr>
            <p:cNvPr id="205833" name="Text Box 78"/>
            <p:cNvSpPr txBox="1">
              <a:spLocks noChangeArrowheads="1"/>
            </p:cNvSpPr>
            <p:nvPr/>
          </p:nvSpPr>
          <p:spPr bwMode="auto">
            <a:xfrm>
              <a:off x="3517" y="1920"/>
              <a:ext cx="2243" cy="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Get one friend to </a:t>
              </a:r>
              <a:br>
                <a:rPr lang="en-US" altLang="en-US" i="0"/>
              </a:br>
              <a:r>
                <a:rPr lang="en-US" altLang="en-US" i="0"/>
                <a:t>sort the second half.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9768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Quick Sort</a:t>
            </a:r>
          </a:p>
        </p:txBody>
      </p:sp>
      <p:grpSp>
        <p:nvGrpSpPr>
          <p:cNvPr id="206851" name="Group 3"/>
          <p:cNvGrpSpPr>
            <a:grpSpLocks/>
          </p:cNvGrpSpPr>
          <p:nvPr/>
        </p:nvGrpSpPr>
        <p:grpSpPr bwMode="auto">
          <a:xfrm>
            <a:off x="2133600" y="1752600"/>
            <a:ext cx="457200" cy="914400"/>
            <a:chOff x="2432" y="1328"/>
            <a:chExt cx="906" cy="2075"/>
          </a:xfrm>
        </p:grpSpPr>
        <p:sp>
          <p:nvSpPr>
            <p:cNvPr id="206867" name="Freeform 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8" name="Freeform 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9" name="Freeform 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0" name="Freeform 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1" name="Freeform 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2" name="Freeform 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6852" name="Freeform 10"/>
          <p:cNvSpPr>
            <a:spLocks/>
          </p:cNvSpPr>
          <p:nvPr/>
        </p:nvSpPr>
        <p:spPr bwMode="auto">
          <a:xfrm>
            <a:off x="3962400" y="1354138"/>
            <a:ext cx="977900" cy="1770062"/>
          </a:xfrm>
          <a:custGeom>
            <a:avLst/>
            <a:gdLst>
              <a:gd name="T0" fmla="*/ 0 w 616"/>
              <a:gd name="T1" fmla="*/ 2147483647 h 1115"/>
              <a:gd name="T2" fmla="*/ 2147483647 w 616"/>
              <a:gd name="T3" fmla="*/ 2147483647 h 1115"/>
              <a:gd name="T4" fmla="*/ 2147483647 w 616"/>
              <a:gd name="T5" fmla="*/ 2147483647 h 1115"/>
              <a:gd name="T6" fmla="*/ 2147483647 w 616"/>
              <a:gd name="T7" fmla="*/ 0 h 1115"/>
              <a:gd name="T8" fmla="*/ 0 60000 65536"/>
              <a:gd name="T9" fmla="*/ 0 60000 65536"/>
              <a:gd name="T10" fmla="*/ 0 60000 65536"/>
              <a:gd name="T11" fmla="*/ 0 60000 65536"/>
              <a:gd name="T12" fmla="*/ 0 w 616"/>
              <a:gd name="T13" fmla="*/ 0 h 1115"/>
              <a:gd name="T14" fmla="*/ 616 w 616"/>
              <a:gd name="T15" fmla="*/ 1115 h 11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16" h="1115">
                <a:moveTo>
                  <a:pt x="0" y="1115"/>
                </a:moveTo>
                <a:cubicBezTo>
                  <a:pt x="56" y="971"/>
                  <a:pt x="112" y="827"/>
                  <a:pt x="192" y="731"/>
                </a:cubicBezTo>
                <a:cubicBezTo>
                  <a:pt x="272" y="635"/>
                  <a:pt x="409" y="661"/>
                  <a:pt x="480" y="539"/>
                </a:cubicBezTo>
                <a:cubicBezTo>
                  <a:pt x="551" y="417"/>
                  <a:pt x="588" y="112"/>
                  <a:pt x="616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06853" name="Group 33"/>
          <p:cNvGrpSpPr>
            <a:grpSpLocks/>
          </p:cNvGrpSpPr>
          <p:nvPr/>
        </p:nvGrpSpPr>
        <p:grpSpPr bwMode="auto">
          <a:xfrm>
            <a:off x="2743200" y="1524000"/>
            <a:ext cx="1905000" cy="533400"/>
            <a:chOff x="3072" y="3360"/>
            <a:chExt cx="2352" cy="336"/>
          </a:xfrm>
        </p:grpSpPr>
        <p:sp>
          <p:nvSpPr>
            <p:cNvPr id="206865" name="Text Box 34"/>
            <p:cNvSpPr txBox="1">
              <a:spLocks noChangeArrowheads="1"/>
            </p:cNvSpPr>
            <p:nvPr/>
          </p:nvSpPr>
          <p:spPr bwMode="auto">
            <a:xfrm>
              <a:off x="3105" y="3413"/>
              <a:ext cx="21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14,23,25,30,31</a:t>
              </a:r>
              <a:endParaRPr lang="en-CA" altLang="en-US" sz="2000" i="0"/>
            </a:p>
          </p:txBody>
        </p:sp>
        <p:sp>
          <p:nvSpPr>
            <p:cNvPr id="206866" name="Rectangle 35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206854" name="Group 37"/>
          <p:cNvGrpSpPr>
            <a:grpSpLocks/>
          </p:cNvGrpSpPr>
          <p:nvPr/>
        </p:nvGrpSpPr>
        <p:grpSpPr bwMode="auto">
          <a:xfrm>
            <a:off x="4800600" y="2339975"/>
            <a:ext cx="1543050" cy="555625"/>
            <a:chOff x="3072" y="3360"/>
            <a:chExt cx="2352" cy="336"/>
          </a:xfrm>
        </p:grpSpPr>
        <p:sp>
          <p:nvSpPr>
            <p:cNvPr id="206863" name="Text Box 38"/>
            <p:cNvSpPr txBox="1">
              <a:spLocks noChangeArrowheads="1"/>
            </p:cNvSpPr>
            <p:nvPr/>
          </p:nvSpPr>
          <p:spPr bwMode="auto">
            <a:xfrm>
              <a:off x="3106" y="3413"/>
              <a:ext cx="2120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/>
                <a:t>62,79,98,88</a:t>
              </a:r>
            </a:p>
          </p:txBody>
        </p:sp>
        <p:sp>
          <p:nvSpPr>
            <p:cNvPr id="206864" name="Rectangle 39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206855" name="Group 40"/>
          <p:cNvGrpSpPr>
            <a:grpSpLocks/>
          </p:cNvGrpSpPr>
          <p:nvPr/>
        </p:nvGrpSpPr>
        <p:grpSpPr bwMode="auto">
          <a:xfrm>
            <a:off x="4492625" y="1958975"/>
            <a:ext cx="438150" cy="555625"/>
            <a:chOff x="2982" y="3360"/>
            <a:chExt cx="2685" cy="336"/>
          </a:xfrm>
        </p:grpSpPr>
        <p:sp>
          <p:nvSpPr>
            <p:cNvPr id="206861" name="Text Box 41"/>
            <p:cNvSpPr txBox="1">
              <a:spLocks noChangeArrowheads="1"/>
            </p:cNvSpPr>
            <p:nvPr/>
          </p:nvSpPr>
          <p:spPr bwMode="auto">
            <a:xfrm>
              <a:off x="2982" y="3413"/>
              <a:ext cx="2685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/>
                <a:t>52</a:t>
              </a:r>
            </a:p>
          </p:txBody>
        </p:sp>
        <p:sp>
          <p:nvSpPr>
            <p:cNvPr id="206862" name="Rectangle 42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</p:grpSp>
      <p:grpSp>
        <p:nvGrpSpPr>
          <p:cNvPr id="6" name="Group 47"/>
          <p:cNvGrpSpPr>
            <a:grpSpLocks/>
          </p:cNvGrpSpPr>
          <p:nvPr/>
        </p:nvGrpSpPr>
        <p:grpSpPr bwMode="auto">
          <a:xfrm>
            <a:off x="1508125" y="3524250"/>
            <a:ext cx="5502275" cy="1809750"/>
            <a:chOff x="950" y="2220"/>
            <a:chExt cx="3466" cy="1140"/>
          </a:xfrm>
        </p:grpSpPr>
        <p:sp>
          <p:nvSpPr>
            <p:cNvPr id="206857" name="Text Box 43"/>
            <p:cNvSpPr txBox="1">
              <a:spLocks noChangeArrowheads="1"/>
            </p:cNvSpPr>
            <p:nvPr/>
          </p:nvSpPr>
          <p:spPr bwMode="auto">
            <a:xfrm>
              <a:off x="950" y="2220"/>
              <a:ext cx="2286" cy="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Glue pieces together.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  (No real work)</a:t>
              </a:r>
            </a:p>
          </p:txBody>
        </p:sp>
        <p:grpSp>
          <p:nvGrpSpPr>
            <p:cNvPr id="206858" name="Group 44"/>
            <p:cNvGrpSpPr>
              <a:grpSpLocks/>
            </p:cNvGrpSpPr>
            <p:nvPr/>
          </p:nvGrpSpPr>
          <p:grpSpPr bwMode="auto">
            <a:xfrm>
              <a:off x="2064" y="3024"/>
              <a:ext cx="2352" cy="336"/>
              <a:chOff x="3072" y="3360"/>
              <a:chExt cx="2352" cy="336"/>
            </a:xfrm>
          </p:grpSpPr>
          <p:sp>
            <p:nvSpPr>
              <p:cNvPr id="206859" name="Text Box 45"/>
              <p:cNvSpPr txBox="1">
                <a:spLocks noChangeArrowheads="1"/>
              </p:cNvSpPr>
              <p:nvPr/>
            </p:nvSpPr>
            <p:spPr bwMode="auto">
              <a:xfrm>
                <a:off x="3106" y="3413"/>
                <a:ext cx="20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14,23,25,30,31,52,62,79,88,98</a:t>
                </a:r>
                <a:endParaRPr lang="en-CA" altLang="en-US" sz="2000" i="0"/>
              </a:p>
            </p:txBody>
          </p:sp>
          <p:sp>
            <p:nvSpPr>
              <p:cNvPr id="206860" name="Rectangle 46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</p:grpSp>
      </p:grpSp>
      <p:sp>
        <p:nvSpPr>
          <p:cNvPr id="25" name="Text Box 43"/>
          <p:cNvSpPr txBox="1">
            <a:spLocks noChangeArrowheads="1"/>
          </p:cNvSpPr>
          <p:nvPr/>
        </p:nvSpPr>
        <p:spPr bwMode="auto">
          <a:xfrm>
            <a:off x="2253451" y="5334000"/>
            <a:ext cx="4177747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 dirty="0" smtClean="0"/>
              <a:t>Faster Because all done </a:t>
            </a:r>
            <a:endParaRPr lang="en-US" altLang="en-US" i="0" dirty="0"/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chemeClr val="tx2"/>
                </a:solidFill>
              </a:rPr>
              <a:t>“in place”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 dirty="0" err="1" smtClean="0"/>
              <a:t>ie</a:t>
            </a:r>
            <a:r>
              <a:rPr lang="en-US" altLang="en-US" i="0" dirty="0" smtClean="0"/>
              <a:t> in the input array</a:t>
            </a:r>
            <a:endParaRPr lang="en-US" altLang="en-US" i="0" dirty="0"/>
          </a:p>
        </p:txBody>
      </p:sp>
    </p:spTree>
    <p:extLst>
      <p:ext uri="{BB962C8B-B14F-4D97-AF65-F5344CB8AC3E}">
        <p14:creationId xmlns:p14="http://schemas.microsoft.com/office/powerpoint/2010/main" val="2754730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000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itle 1"/>
          <p:cNvSpPr>
            <a:spLocks noGrp="1"/>
          </p:cNvSpPr>
          <p:nvPr>
            <p:ph type="title"/>
          </p:nvPr>
        </p:nvSpPr>
        <p:spPr>
          <a:xfrm>
            <a:off x="228600" y="381000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en-US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Abstract Data Types (ADTs)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/>
            <a:r>
              <a:rPr lang="en-US" altLang="en-US" smtClean="0">
                <a:solidFill>
                  <a:srgbClr val="FFFFFF"/>
                </a:solidFill>
              </a:rPr>
              <a:t>An ADT is a model of a data structure that specifies</a:t>
            </a:r>
          </a:p>
          <a:p>
            <a:pPr lvl="1" eaLnBrk="1" hangingPunct="1"/>
            <a:r>
              <a:rPr lang="en-US" altLang="en-US" smtClean="0">
                <a:solidFill>
                  <a:srgbClr val="FFFFFF"/>
                </a:solidFill>
              </a:rPr>
              <a:t>The type of data stored</a:t>
            </a:r>
          </a:p>
          <a:p>
            <a:pPr lvl="1" eaLnBrk="1" hangingPunct="1"/>
            <a:r>
              <a:rPr lang="en-US" altLang="en-US" smtClean="0">
                <a:solidFill>
                  <a:srgbClr val="FFFFFF"/>
                </a:solidFill>
              </a:rPr>
              <a:t>Operations supported on these data</a:t>
            </a:r>
          </a:p>
          <a:p>
            <a:pPr eaLnBrk="1" hangingPunct="1"/>
            <a:r>
              <a:rPr lang="en-US" altLang="en-US" smtClean="0">
                <a:solidFill>
                  <a:srgbClr val="FFFFFF"/>
                </a:solidFill>
              </a:rPr>
              <a:t>An ADT does </a:t>
            </a:r>
            <a:r>
              <a:rPr lang="en-US" altLang="en-US" b="1" i="1" smtClean="0">
                <a:solidFill>
                  <a:srgbClr val="FFFFFF"/>
                </a:solidFill>
              </a:rPr>
              <a:t>not</a:t>
            </a:r>
            <a:r>
              <a:rPr lang="en-US" altLang="en-US" smtClean="0">
                <a:solidFill>
                  <a:srgbClr val="FFFFFF"/>
                </a:solidFill>
              </a:rPr>
              <a:t> specify how the data are stored or how the operations are implemented.</a:t>
            </a:r>
          </a:p>
          <a:p>
            <a:pPr eaLnBrk="1" hangingPunct="1"/>
            <a:r>
              <a:rPr lang="en-US" altLang="en-US" smtClean="0">
                <a:solidFill>
                  <a:srgbClr val="FFFFFF"/>
                </a:solidFill>
              </a:rPr>
              <a:t>The abstraction of an ADT facilitates</a:t>
            </a:r>
          </a:p>
          <a:p>
            <a:pPr lvl="1" eaLnBrk="1" hangingPunct="1"/>
            <a:r>
              <a:rPr lang="en-US" altLang="en-US" smtClean="0">
                <a:solidFill>
                  <a:srgbClr val="FFFFFF"/>
                </a:solidFill>
              </a:rPr>
              <a:t>Design of complex systems.  Representing complex data structures by concise ADTs, facilitates reasoning about and designing large systems of many interacting data structures.</a:t>
            </a:r>
          </a:p>
          <a:p>
            <a:pPr lvl="1" eaLnBrk="1" hangingPunct="1"/>
            <a:r>
              <a:rPr lang="en-US" altLang="en-US" smtClean="0">
                <a:solidFill>
                  <a:srgbClr val="FFFFFF"/>
                </a:solidFill>
              </a:rPr>
              <a:t>Encapsulation/Modularity.  If I just want to use an object / data structure, all I need to know is its ADT (not its internal workings).</a:t>
            </a:r>
          </a:p>
          <a:p>
            <a:pPr eaLnBrk="1" hangingPunct="1"/>
            <a:endParaRPr lang="en-US" altLang="en-US" smtClean="0">
              <a:solidFill>
                <a:srgbClr val="FFFFFF"/>
              </a:solidFill>
            </a:endParaRPr>
          </a:p>
        </p:txBody>
      </p:sp>
      <p:sp>
        <p:nvSpPr>
          <p:cNvPr id="23556" name="Rectangle 79"/>
          <p:cNvSpPr>
            <a:spLocks noChangeArrowheads="1"/>
          </p:cNvSpPr>
          <p:nvPr/>
        </p:nvSpPr>
        <p:spPr bwMode="auto">
          <a:xfrm>
            <a:off x="3810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buChar char="•"/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buChar char="–"/>
              <a:defRPr sz="16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buChar char="»"/>
              <a:defRPr sz="1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sz="4400" i="0" dirty="0" smtClean="0">
                <a:solidFill>
                  <a:srgbClr val="FFFF00"/>
                </a:solidFill>
                <a:latin typeface="Times New Roman" pitchFamily="18" charset="0"/>
                <a:cs typeface="Arial" charset="0"/>
              </a:rPr>
              <a:t>Abstraction</a:t>
            </a:r>
          </a:p>
        </p:txBody>
      </p:sp>
      <p:sp>
        <p:nvSpPr>
          <p:cNvPr id="28677" name="Footer Placeholder 4"/>
          <p:cNvSpPr txBox="1">
            <a:spLocks/>
          </p:cNvSpPr>
          <p:nvPr/>
        </p:nvSpPr>
        <p:spPr bwMode="auto">
          <a:xfrm>
            <a:off x="3124200" y="6589713"/>
            <a:ext cx="2895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5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5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50000"/>
              </a:spcBef>
              <a:buChar char="•"/>
              <a:defRPr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50000"/>
              </a:spcBef>
              <a:buChar char="–"/>
              <a:defRPr sz="16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50000"/>
              </a:spcBef>
              <a:buChar char="»"/>
              <a:defRPr sz="14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Arial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800">
                <a:solidFill>
                  <a:srgbClr val="CC99FF"/>
                </a:solidFill>
                <a:latin typeface="Calibri" pitchFamily="34" charset="0"/>
                <a:cs typeface="Arial" charset="0"/>
              </a:rPr>
              <a:t>James Elder</a:t>
            </a:r>
            <a:endParaRPr lang="en-US" altLang="en-US" sz="800">
              <a:solidFill>
                <a:srgbClr val="CC99FF"/>
              </a:solidFill>
              <a:latin typeface="Calibri" pitchFamily="34" charset="0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>
            <a:spLocks noGrp="1"/>
          </p:cNvSpPr>
          <p:nvPr>
            <p:ph type="title"/>
          </p:nvPr>
        </p:nvSpPr>
        <p:spPr>
          <a:xfrm>
            <a:off x="609600" y="152400"/>
            <a:ext cx="7772400" cy="685800"/>
          </a:xfrm>
        </p:spPr>
        <p:txBody>
          <a:bodyPr>
            <a:normAutofit fontScale="90000"/>
          </a:bodyPr>
          <a:lstStyle/>
          <a:p>
            <a:r>
              <a:rPr lang="en-US" dirty="0" smtClean="0">
                <a:latin typeface="Tahoma" charset="0"/>
              </a:rPr>
              <a:t>Java Implementation</a:t>
            </a:r>
            <a:endParaRPr lang="en-US" dirty="0">
              <a:latin typeface="Tahoma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b="1" i="1" dirty="0" err="1"/>
              <a:t>Andranik</a:t>
            </a:r>
            <a:r>
              <a:rPr lang="en-US" b="1" i="1" dirty="0"/>
              <a:t> </a:t>
            </a:r>
            <a:r>
              <a:rPr lang="en-US" b="1" i="1" dirty="0" err="1"/>
              <a:t>Mirzaian</a:t>
            </a:r>
            <a:endParaRPr lang="en-US" b="1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8B1AD27-E274-734F-BF44-BE45D9C57E54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p:sp>
        <p:nvSpPr>
          <p:cNvPr id="46085" name="TextBox 6"/>
          <p:cNvSpPr txBox="1">
            <a:spLocks noChangeArrowheads="1"/>
          </p:cNvSpPr>
          <p:nvPr/>
        </p:nvSpPr>
        <p:spPr bwMode="auto">
          <a:xfrm>
            <a:off x="8966200" y="5118100"/>
            <a:ext cx="1841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endParaRPr lang="en-US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14400" y="990600"/>
            <a:ext cx="7848600" cy="5339275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469028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26307" name="Text Box 58"/>
          <p:cNvSpPr txBox="1">
            <a:spLocks noChangeArrowheads="1"/>
          </p:cNvSpPr>
          <p:nvPr/>
        </p:nvSpPr>
        <p:spPr bwMode="auto">
          <a:xfrm>
            <a:off x="1066800" y="960438"/>
            <a:ext cx="7205663" cy="155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A binary tree is: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      - the empty tree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      - a node with a right and a left sub-tree.</a:t>
            </a:r>
          </a:p>
        </p:txBody>
      </p:sp>
      <p:grpSp>
        <p:nvGrpSpPr>
          <p:cNvPr id="226308" name="Group 60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26313" name="Group 61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26359" name="Oval 6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60" name="Rectangle 6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26314" name="Group 64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26357" name="Oval 6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58" name="Rectangle 6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26315" name="Group 67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26355" name="Oval 6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56" name="Rectangle 6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26316" name="Group 70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26353" name="Oval 7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54" name="Rectangle 7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26317" name="Group 73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26351" name="Oval 7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52" name="Rectangle 7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26318" name="Group 76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26349" name="Oval 7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50" name="Rectangle 7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26319" name="Group 79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26347" name="Oval 8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48" name="Rectangle 8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26320" name="Group 82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26345" name="Oval 8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46" name="Rectangle 8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26321" name="Group 85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26343" name="Oval 8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44" name="Rectangle 8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26322" name="Group 88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26341" name="Oval 8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42" name="Rectangle 9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26323" name="Group 91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26339" name="Oval 9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40" name="Rectangle 9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26324" name="Group 94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26337" name="Oval 9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26338" name="Rectangle 9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26325" name="Line 97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6" name="Line 98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7" name="Line 99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8" name="Line 100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9" name="Line 101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0" name="Line 102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1" name="Line 103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2" name="Line 104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3" name="Line 105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4" name="Line 106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5" name="Line 107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6" name="Line 108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6310" name="Rectangle 1"/>
          <p:cNvSpPr>
            <a:spLocks noChangeArrowheads="1"/>
          </p:cNvSpPr>
          <p:nvPr/>
        </p:nvSpPr>
        <p:spPr bwMode="auto">
          <a:xfrm>
            <a:off x="7429500" y="228600"/>
            <a:ext cx="1320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(define)</a:t>
            </a:r>
          </a:p>
        </p:txBody>
      </p:sp>
    </p:spTree>
    <p:extLst>
      <p:ext uri="{BB962C8B-B14F-4D97-AF65-F5344CB8AC3E}">
        <p14:creationId xmlns:p14="http://schemas.microsoft.com/office/powerpoint/2010/main" val="2296497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33475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35290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number of nodes = </a:t>
            </a:r>
            <a:r>
              <a:rPr lang="en-US" altLang="en-US" i="0">
                <a:solidFill>
                  <a:schemeClr val="accent1"/>
                </a:solidFill>
              </a:rPr>
              <a:t>?</a:t>
            </a:r>
          </a:p>
        </p:txBody>
      </p:sp>
      <p:grpSp>
        <p:nvGrpSpPr>
          <p:cNvPr id="233476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33521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33567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68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33522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33565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66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33523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33563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64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33524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33561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62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33525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33559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60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33526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33557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58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33527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33555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56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33528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33553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54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33529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33551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52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33530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33549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50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33531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33547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48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33532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33545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46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33533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34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35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36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37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38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39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40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41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42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43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44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3477" name="Group 98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233515" name="Freeform 9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16" name="Freeform 10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17" name="Freeform 10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18" name="Freeform 10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19" name="Freeform 10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520" name="Freeform 10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" name="Group 106"/>
          <p:cNvGrpSpPr>
            <a:grpSpLocks/>
          </p:cNvGrpSpPr>
          <p:nvPr/>
        </p:nvGrpSpPr>
        <p:grpSpPr bwMode="auto">
          <a:xfrm>
            <a:off x="73025" y="1706563"/>
            <a:ext cx="8461375" cy="4999037"/>
            <a:chOff x="46" y="1075"/>
            <a:chExt cx="5330" cy="3149"/>
          </a:xfrm>
        </p:grpSpPr>
        <p:sp>
          <p:nvSpPr>
            <p:cNvPr id="233480" name="Freeform 56"/>
            <p:cNvSpPr>
              <a:spLocks/>
            </p:cNvSpPr>
            <p:nvPr/>
          </p:nvSpPr>
          <p:spPr bwMode="auto">
            <a:xfrm>
              <a:off x="46" y="2349"/>
              <a:ext cx="2925" cy="1486"/>
            </a:xfrm>
            <a:custGeom>
              <a:avLst/>
              <a:gdLst>
                <a:gd name="T0" fmla="*/ 1449 w 2928"/>
                <a:gd name="T1" fmla="*/ 0 h 1488"/>
                <a:gd name="T2" fmla="*/ 0 w 2928"/>
                <a:gd name="T3" fmla="*/ 1146 h 1488"/>
                <a:gd name="T4" fmla="*/ 288 w 2928"/>
                <a:gd name="T5" fmla="*/ 1434 h 1488"/>
                <a:gd name="T6" fmla="*/ 2511 w 2928"/>
                <a:gd name="T7" fmla="*/ 1434 h 1488"/>
                <a:gd name="T8" fmla="*/ 2847 w 2928"/>
                <a:gd name="T9" fmla="*/ 1077 h 1488"/>
                <a:gd name="T10" fmla="*/ 1449 w 2928"/>
                <a:gd name="T11" fmla="*/ 0 h 14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8"/>
                <a:gd name="T19" fmla="*/ 0 h 1488"/>
                <a:gd name="T20" fmla="*/ 2928 w 2928"/>
                <a:gd name="T21" fmla="*/ 1488 h 14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8" h="1488">
                  <a:moveTo>
                    <a:pt x="1488" y="0"/>
                  </a:moveTo>
                  <a:lnTo>
                    <a:pt x="0" y="1200"/>
                  </a:lnTo>
                  <a:lnTo>
                    <a:pt x="288" y="1488"/>
                  </a:lnTo>
                  <a:lnTo>
                    <a:pt x="2592" y="1488"/>
                  </a:lnTo>
                  <a:lnTo>
                    <a:pt x="2928" y="1104"/>
                  </a:lnTo>
                  <a:lnTo>
                    <a:pt x="1488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481" name="Freeform 57"/>
            <p:cNvSpPr>
              <a:spLocks/>
            </p:cNvSpPr>
            <p:nvPr/>
          </p:nvSpPr>
          <p:spPr bwMode="auto">
            <a:xfrm>
              <a:off x="3264" y="2256"/>
              <a:ext cx="2112" cy="1968"/>
            </a:xfrm>
            <a:custGeom>
              <a:avLst/>
              <a:gdLst>
                <a:gd name="T0" fmla="*/ 1152 w 2112"/>
                <a:gd name="T1" fmla="*/ 0 h 1968"/>
                <a:gd name="T2" fmla="*/ 0 w 2112"/>
                <a:gd name="T3" fmla="*/ 864 h 1968"/>
                <a:gd name="T4" fmla="*/ 288 w 2112"/>
                <a:gd name="T5" fmla="*/ 1968 h 1968"/>
                <a:gd name="T6" fmla="*/ 2064 w 2112"/>
                <a:gd name="T7" fmla="*/ 1968 h 1968"/>
                <a:gd name="T8" fmla="*/ 2112 w 2112"/>
                <a:gd name="T9" fmla="*/ 432 h 1968"/>
                <a:gd name="T10" fmla="*/ 1152 w 2112"/>
                <a:gd name="T11" fmla="*/ 0 h 19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12"/>
                <a:gd name="T19" fmla="*/ 0 h 1968"/>
                <a:gd name="T20" fmla="*/ 2112 w 2112"/>
                <a:gd name="T21" fmla="*/ 1968 h 19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12" h="1968">
                  <a:moveTo>
                    <a:pt x="1152" y="0"/>
                  </a:moveTo>
                  <a:lnTo>
                    <a:pt x="0" y="864"/>
                  </a:lnTo>
                  <a:lnTo>
                    <a:pt x="288" y="1968"/>
                  </a:lnTo>
                  <a:lnTo>
                    <a:pt x="2064" y="1968"/>
                  </a:lnTo>
                  <a:lnTo>
                    <a:pt x="2112" y="432"/>
                  </a:lnTo>
                  <a:lnTo>
                    <a:pt x="1152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3482" name="Group 59"/>
            <p:cNvGrpSpPr>
              <a:grpSpLocks/>
            </p:cNvGrpSpPr>
            <p:nvPr/>
          </p:nvGrpSpPr>
          <p:grpSpPr bwMode="auto">
            <a:xfrm flipH="1">
              <a:off x="768" y="2064"/>
              <a:ext cx="240" cy="626"/>
              <a:chOff x="2308" y="1513"/>
              <a:chExt cx="1162" cy="2570"/>
            </a:xfrm>
          </p:grpSpPr>
          <p:grpSp>
            <p:nvGrpSpPr>
              <p:cNvPr id="233501" name="Group 60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33509" name="Freeform 61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510" name="Freeform 62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511" name="Freeform 63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512" name="Freeform 64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513" name="Freeform 65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514" name="Freeform 66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33502" name="Freeform 67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503" name="Freeform 68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504" name="Oval 69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05" name="Oval 70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06" name="Oval 71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07" name="Oval 72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508" name="Oval 73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sp>
          <p:nvSpPr>
            <p:cNvPr id="233483" name="Text Box 81"/>
            <p:cNvSpPr txBox="1">
              <a:spLocks noChangeArrowheads="1"/>
            </p:cNvSpPr>
            <p:nvPr/>
          </p:nvSpPr>
          <p:spPr bwMode="auto">
            <a:xfrm>
              <a:off x="1094" y="2076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99FF"/>
                  </a:solidFill>
                </a:rPr>
                <a:t>6</a:t>
              </a:r>
            </a:p>
          </p:txBody>
        </p:sp>
        <p:grpSp>
          <p:nvGrpSpPr>
            <p:cNvPr id="233484" name="Group 82"/>
            <p:cNvGrpSpPr>
              <a:grpSpLocks/>
            </p:cNvGrpSpPr>
            <p:nvPr/>
          </p:nvGrpSpPr>
          <p:grpSpPr bwMode="auto">
            <a:xfrm flipH="1">
              <a:off x="4758" y="1918"/>
              <a:ext cx="240" cy="626"/>
              <a:chOff x="2308" y="1513"/>
              <a:chExt cx="1162" cy="2570"/>
            </a:xfrm>
          </p:grpSpPr>
          <p:grpSp>
            <p:nvGrpSpPr>
              <p:cNvPr id="233487" name="Group 83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33495" name="Freeform 84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496" name="Freeform 85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497" name="Freeform 86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498" name="Freeform 87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499" name="Freeform 88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500" name="Freeform 89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33488" name="Freeform 90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489" name="Freeform 91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490" name="Oval 92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491" name="Oval 93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492" name="Oval 94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493" name="Oval 95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3494" name="Oval 96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sp>
          <p:nvSpPr>
            <p:cNvPr id="233485" name="Text Box 97"/>
            <p:cNvSpPr txBox="1">
              <a:spLocks noChangeArrowheads="1"/>
            </p:cNvSpPr>
            <p:nvPr/>
          </p:nvSpPr>
          <p:spPr bwMode="auto">
            <a:xfrm>
              <a:off x="5084" y="1930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99FF"/>
                  </a:solidFill>
                </a:rPr>
                <a:t>5</a:t>
              </a:r>
            </a:p>
          </p:txBody>
        </p:sp>
        <p:sp>
          <p:nvSpPr>
            <p:cNvPr id="233486" name="Text Box 105"/>
            <p:cNvSpPr txBox="1">
              <a:spLocks noChangeArrowheads="1"/>
            </p:cNvSpPr>
            <p:nvPr/>
          </p:nvSpPr>
          <p:spPr bwMode="auto">
            <a:xfrm>
              <a:off x="1094" y="1075"/>
              <a:ext cx="2327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Get help from friends</a:t>
              </a:r>
            </a:p>
          </p:txBody>
        </p:sp>
      </p:grpSp>
      <p:sp>
        <p:nvSpPr>
          <p:cNvPr id="233479" name="Rectangle 95"/>
          <p:cNvSpPr>
            <a:spLocks noChangeArrowheads="1"/>
          </p:cNvSpPr>
          <p:nvPr/>
        </p:nvSpPr>
        <p:spPr bwMode="auto">
          <a:xfrm>
            <a:off x="7378700" y="228600"/>
            <a:ext cx="1422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(friends)</a:t>
            </a:r>
          </a:p>
        </p:txBody>
      </p:sp>
    </p:spTree>
    <p:extLst>
      <p:ext uri="{BB962C8B-B14F-4D97-AF65-F5344CB8AC3E}">
        <p14:creationId xmlns:p14="http://schemas.microsoft.com/office/powerpoint/2010/main" val="2774700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34499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29162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number of nodes</a:t>
            </a:r>
          </a:p>
        </p:txBody>
      </p:sp>
      <p:grpSp>
        <p:nvGrpSpPr>
          <p:cNvPr id="234500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34545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34591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92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34546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34589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90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34547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34587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88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34548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34585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86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34549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34583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84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34550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34581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82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34551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34579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80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34552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34577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78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34553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34575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76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34554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34573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74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34555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34571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72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34556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34569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70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34557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58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59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60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61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62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63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64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65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66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67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68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4501" name="Freeform 53"/>
          <p:cNvSpPr>
            <a:spLocks/>
          </p:cNvSpPr>
          <p:nvPr/>
        </p:nvSpPr>
        <p:spPr bwMode="auto">
          <a:xfrm>
            <a:off x="73025" y="3736975"/>
            <a:ext cx="4643438" cy="2359025"/>
          </a:xfrm>
          <a:custGeom>
            <a:avLst/>
            <a:gdLst>
              <a:gd name="T0" fmla="*/ 2147483647 w 2928"/>
              <a:gd name="T1" fmla="*/ 0 h 1488"/>
              <a:gd name="T2" fmla="*/ 0 w 2928"/>
              <a:gd name="T3" fmla="*/ 2147483647 h 1488"/>
              <a:gd name="T4" fmla="*/ 2147483647 w 2928"/>
              <a:gd name="T5" fmla="*/ 2147483647 h 1488"/>
              <a:gd name="T6" fmla="*/ 2147483647 w 2928"/>
              <a:gd name="T7" fmla="*/ 2147483647 h 1488"/>
              <a:gd name="T8" fmla="*/ 2147483647 w 2928"/>
              <a:gd name="T9" fmla="*/ 2147483647 h 1488"/>
              <a:gd name="T10" fmla="*/ 2147483647 w 2928"/>
              <a:gd name="T11" fmla="*/ 0 h 14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928"/>
              <a:gd name="T19" fmla="*/ 0 h 1488"/>
              <a:gd name="T20" fmla="*/ 2928 w 2928"/>
              <a:gd name="T21" fmla="*/ 1488 h 148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928" h="1488">
                <a:moveTo>
                  <a:pt x="1488" y="0"/>
                </a:moveTo>
                <a:lnTo>
                  <a:pt x="0" y="1200"/>
                </a:lnTo>
                <a:lnTo>
                  <a:pt x="288" y="1488"/>
                </a:lnTo>
                <a:lnTo>
                  <a:pt x="2592" y="1488"/>
                </a:lnTo>
                <a:lnTo>
                  <a:pt x="2928" y="1104"/>
                </a:lnTo>
                <a:lnTo>
                  <a:pt x="1488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02" name="Freeform 54"/>
          <p:cNvSpPr>
            <a:spLocks/>
          </p:cNvSpPr>
          <p:nvPr/>
        </p:nvSpPr>
        <p:spPr bwMode="auto">
          <a:xfrm>
            <a:off x="5181600" y="3581400"/>
            <a:ext cx="3352800" cy="3124200"/>
          </a:xfrm>
          <a:custGeom>
            <a:avLst/>
            <a:gdLst>
              <a:gd name="T0" fmla="*/ 2147483647 w 2112"/>
              <a:gd name="T1" fmla="*/ 0 h 1968"/>
              <a:gd name="T2" fmla="*/ 0 w 2112"/>
              <a:gd name="T3" fmla="*/ 2147483647 h 1968"/>
              <a:gd name="T4" fmla="*/ 2147483647 w 2112"/>
              <a:gd name="T5" fmla="*/ 2147483647 h 1968"/>
              <a:gd name="T6" fmla="*/ 2147483647 w 2112"/>
              <a:gd name="T7" fmla="*/ 2147483647 h 1968"/>
              <a:gd name="T8" fmla="*/ 2147483647 w 2112"/>
              <a:gd name="T9" fmla="*/ 2147483647 h 1968"/>
              <a:gd name="T10" fmla="*/ 2147483647 w 2112"/>
              <a:gd name="T11" fmla="*/ 0 h 196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112"/>
              <a:gd name="T19" fmla="*/ 0 h 1968"/>
              <a:gd name="T20" fmla="*/ 2112 w 2112"/>
              <a:gd name="T21" fmla="*/ 1968 h 196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112" h="1968">
                <a:moveTo>
                  <a:pt x="1152" y="0"/>
                </a:moveTo>
                <a:lnTo>
                  <a:pt x="0" y="864"/>
                </a:lnTo>
                <a:lnTo>
                  <a:pt x="288" y="1968"/>
                </a:lnTo>
                <a:lnTo>
                  <a:pt x="2064" y="1968"/>
                </a:lnTo>
                <a:lnTo>
                  <a:pt x="2112" y="432"/>
                </a:lnTo>
                <a:lnTo>
                  <a:pt x="1152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03" name="Text Box 70"/>
          <p:cNvSpPr txBox="1">
            <a:spLocks noChangeArrowheads="1"/>
          </p:cNvSpPr>
          <p:nvPr/>
        </p:nvSpPr>
        <p:spPr bwMode="auto">
          <a:xfrm>
            <a:off x="1584325" y="1466850"/>
            <a:ext cx="66929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= number on left  + number on right + 1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= </a:t>
            </a:r>
            <a:r>
              <a:rPr lang="en-US" altLang="en-US" i="0">
                <a:solidFill>
                  <a:srgbClr val="FF99FF"/>
                </a:solidFill>
              </a:rPr>
              <a:t>6</a:t>
            </a:r>
            <a:r>
              <a:rPr lang="en-US" altLang="en-US" i="0"/>
              <a:t> + </a:t>
            </a:r>
            <a:r>
              <a:rPr lang="en-US" altLang="en-US" i="0">
                <a:solidFill>
                  <a:srgbClr val="FF99FF"/>
                </a:solidFill>
              </a:rPr>
              <a:t>5</a:t>
            </a:r>
            <a:r>
              <a:rPr lang="en-US" altLang="en-US" i="0"/>
              <a:t> + 1 = </a:t>
            </a:r>
            <a:r>
              <a:rPr lang="en-US" altLang="en-US" i="0">
                <a:solidFill>
                  <a:srgbClr val="FF99FF"/>
                </a:solidFill>
              </a:rPr>
              <a:t>12</a:t>
            </a:r>
          </a:p>
        </p:txBody>
      </p:sp>
      <p:grpSp>
        <p:nvGrpSpPr>
          <p:cNvPr id="234504" name="Group 95"/>
          <p:cNvGrpSpPr>
            <a:grpSpLocks/>
          </p:cNvGrpSpPr>
          <p:nvPr/>
        </p:nvGrpSpPr>
        <p:grpSpPr bwMode="auto">
          <a:xfrm>
            <a:off x="1219200" y="3276600"/>
            <a:ext cx="904875" cy="993775"/>
            <a:chOff x="768" y="2064"/>
            <a:chExt cx="570" cy="626"/>
          </a:xfrm>
        </p:grpSpPr>
        <p:grpSp>
          <p:nvGrpSpPr>
            <p:cNvPr id="234529" name="Group 55"/>
            <p:cNvGrpSpPr>
              <a:grpSpLocks/>
            </p:cNvGrpSpPr>
            <p:nvPr/>
          </p:nvGrpSpPr>
          <p:grpSpPr bwMode="auto">
            <a:xfrm flipH="1">
              <a:off x="768" y="2064"/>
              <a:ext cx="240" cy="626"/>
              <a:chOff x="2308" y="1513"/>
              <a:chExt cx="1162" cy="2570"/>
            </a:xfrm>
          </p:grpSpPr>
          <p:grpSp>
            <p:nvGrpSpPr>
              <p:cNvPr id="234531" name="Group 56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34539" name="Freeform 57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540" name="Freeform 58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541" name="Freeform 59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542" name="Freeform 60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543" name="Freeform 61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544" name="Freeform 62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34532" name="Freeform 63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533" name="Freeform 64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534" name="Oval 65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35" name="Oval 66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36" name="Oval 67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37" name="Oval 68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4538" name="Oval 69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sp>
          <p:nvSpPr>
            <p:cNvPr id="234530" name="Text Box 71"/>
            <p:cNvSpPr txBox="1">
              <a:spLocks noChangeArrowheads="1"/>
            </p:cNvSpPr>
            <p:nvPr/>
          </p:nvSpPr>
          <p:spPr bwMode="auto">
            <a:xfrm>
              <a:off x="1094" y="2076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99FF"/>
                  </a:solidFill>
                </a:rPr>
                <a:t>6</a:t>
              </a:r>
            </a:p>
          </p:txBody>
        </p:sp>
      </p:grpSp>
      <p:grpSp>
        <p:nvGrpSpPr>
          <p:cNvPr id="234505" name="Group 72"/>
          <p:cNvGrpSpPr>
            <a:grpSpLocks/>
          </p:cNvGrpSpPr>
          <p:nvPr/>
        </p:nvGrpSpPr>
        <p:grpSpPr bwMode="auto">
          <a:xfrm flipH="1">
            <a:off x="7553325" y="3044825"/>
            <a:ext cx="381000" cy="993775"/>
            <a:chOff x="2308" y="1513"/>
            <a:chExt cx="1162" cy="2570"/>
          </a:xfrm>
        </p:grpSpPr>
        <p:grpSp>
          <p:nvGrpSpPr>
            <p:cNvPr id="234515" name="Group 73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34523" name="Freeform 74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524" name="Freeform 75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525" name="Freeform 76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526" name="Freeform 77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527" name="Freeform 78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528" name="Freeform 79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4516" name="Freeform 80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17" name="Freeform 81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18" name="Oval 82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34519" name="Oval 83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34520" name="Oval 84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34521" name="Oval 85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34522" name="Oval 86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  <p:sp>
        <p:nvSpPr>
          <p:cNvPr id="234506" name="Text Box 87"/>
          <p:cNvSpPr txBox="1">
            <a:spLocks noChangeArrowheads="1"/>
          </p:cNvSpPr>
          <p:nvPr/>
        </p:nvSpPr>
        <p:spPr bwMode="auto">
          <a:xfrm>
            <a:off x="8070850" y="3063875"/>
            <a:ext cx="387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99FF"/>
                </a:solidFill>
              </a:rPr>
              <a:t>5</a:t>
            </a:r>
          </a:p>
        </p:txBody>
      </p:sp>
      <p:grpSp>
        <p:nvGrpSpPr>
          <p:cNvPr id="234507" name="Group 88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234509" name="Freeform 8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10" name="Freeform 9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11" name="Freeform 9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12" name="Freeform 9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13" name="Freeform 9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514" name="Freeform 9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4508" name="Rectangle 96"/>
          <p:cNvSpPr>
            <a:spLocks noChangeArrowheads="1"/>
          </p:cNvSpPr>
          <p:nvPr/>
        </p:nvSpPr>
        <p:spPr bwMode="auto">
          <a:xfrm>
            <a:off x="7378700" y="228600"/>
            <a:ext cx="1422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(friends)</a:t>
            </a:r>
          </a:p>
        </p:txBody>
      </p:sp>
    </p:spTree>
    <p:extLst>
      <p:ext uri="{BB962C8B-B14F-4D97-AF65-F5344CB8AC3E}">
        <p14:creationId xmlns:p14="http://schemas.microsoft.com/office/powerpoint/2010/main" val="35728221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45763" name="Text Box 3"/>
          <p:cNvSpPr txBox="1">
            <a:spLocks noChangeArrowheads="1"/>
          </p:cNvSpPr>
          <p:nvPr/>
        </p:nvSpPr>
        <p:spPr bwMode="auto">
          <a:xfrm>
            <a:off x="2317750" y="1630363"/>
            <a:ext cx="22542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Base Case </a:t>
            </a:r>
            <a:r>
              <a:rPr lang="en-US" altLang="en-US" i="0">
                <a:solidFill>
                  <a:schemeClr val="accent1"/>
                </a:solidFill>
              </a:rPr>
              <a:t>? </a:t>
            </a:r>
          </a:p>
        </p:txBody>
      </p:sp>
      <p:grpSp>
        <p:nvGrpSpPr>
          <p:cNvPr id="245764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45791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45837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38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45792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45835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36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45793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45833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34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45794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45831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32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45795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45829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30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45796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45827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28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45797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45825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26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45798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45823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24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45799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45821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22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45800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45819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20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45801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45817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18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45802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45815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45816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45803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04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05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06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07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08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09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10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11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12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13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14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5765" name="Text Box 53"/>
          <p:cNvSpPr txBox="1">
            <a:spLocks noChangeArrowheads="1"/>
          </p:cNvSpPr>
          <p:nvPr/>
        </p:nvSpPr>
        <p:spPr bwMode="auto">
          <a:xfrm>
            <a:off x="1066800" y="960438"/>
            <a:ext cx="29162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number of nodes</a:t>
            </a:r>
            <a:endParaRPr lang="en-US" altLang="en-US" i="0">
              <a:solidFill>
                <a:schemeClr val="accent1"/>
              </a:solidFill>
            </a:endParaRPr>
          </a:p>
        </p:txBody>
      </p:sp>
      <p:grpSp>
        <p:nvGrpSpPr>
          <p:cNvPr id="245766" name="Group 54"/>
          <p:cNvGrpSpPr>
            <a:grpSpLocks/>
          </p:cNvGrpSpPr>
          <p:nvPr/>
        </p:nvGrpSpPr>
        <p:grpSpPr bwMode="auto">
          <a:xfrm>
            <a:off x="2447925" y="4568825"/>
            <a:ext cx="1666875" cy="1527175"/>
            <a:chOff x="2064" y="2878"/>
            <a:chExt cx="1050" cy="962"/>
          </a:xfrm>
        </p:grpSpPr>
        <p:sp>
          <p:nvSpPr>
            <p:cNvPr id="245773" name="Freeform 55"/>
            <p:cNvSpPr>
              <a:spLocks/>
            </p:cNvSpPr>
            <p:nvPr/>
          </p:nvSpPr>
          <p:spPr bwMode="auto">
            <a:xfrm>
              <a:off x="2064" y="3216"/>
              <a:ext cx="672" cy="624"/>
            </a:xfrm>
            <a:custGeom>
              <a:avLst/>
              <a:gdLst>
                <a:gd name="T0" fmla="*/ 384 w 672"/>
                <a:gd name="T1" fmla="*/ 0 h 624"/>
                <a:gd name="T2" fmla="*/ 0 w 672"/>
                <a:gd name="T3" fmla="*/ 336 h 624"/>
                <a:gd name="T4" fmla="*/ 432 w 672"/>
                <a:gd name="T5" fmla="*/ 624 h 624"/>
                <a:gd name="T6" fmla="*/ 672 w 672"/>
                <a:gd name="T7" fmla="*/ 240 h 624"/>
                <a:gd name="T8" fmla="*/ 384 w 672"/>
                <a:gd name="T9" fmla="*/ 0 h 6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2"/>
                <a:gd name="T16" fmla="*/ 0 h 624"/>
                <a:gd name="T17" fmla="*/ 672 w 672"/>
                <a:gd name="T18" fmla="*/ 624 h 6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2" h="624">
                  <a:moveTo>
                    <a:pt x="384" y="0"/>
                  </a:moveTo>
                  <a:lnTo>
                    <a:pt x="0" y="336"/>
                  </a:lnTo>
                  <a:lnTo>
                    <a:pt x="432" y="624"/>
                  </a:lnTo>
                  <a:lnTo>
                    <a:pt x="672" y="240"/>
                  </a:lnTo>
                  <a:lnTo>
                    <a:pt x="384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5774" name="Group 56"/>
            <p:cNvGrpSpPr>
              <a:grpSpLocks/>
            </p:cNvGrpSpPr>
            <p:nvPr/>
          </p:nvGrpSpPr>
          <p:grpSpPr bwMode="auto">
            <a:xfrm>
              <a:off x="2544" y="2878"/>
              <a:ext cx="570" cy="626"/>
              <a:chOff x="768" y="2064"/>
              <a:chExt cx="570" cy="626"/>
            </a:xfrm>
          </p:grpSpPr>
          <p:grpSp>
            <p:nvGrpSpPr>
              <p:cNvPr id="245775" name="Group 57"/>
              <p:cNvGrpSpPr>
                <a:grpSpLocks/>
              </p:cNvGrpSpPr>
              <p:nvPr/>
            </p:nvGrpSpPr>
            <p:grpSpPr bwMode="auto">
              <a:xfrm flipH="1">
                <a:off x="768" y="2064"/>
                <a:ext cx="240" cy="626"/>
                <a:chOff x="2308" y="1513"/>
                <a:chExt cx="1162" cy="2570"/>
              </a:xfrm>
            </p:grpSpPr>
            <p:grpSp>
              <p:nvGrpSpPr>
                <p:cNvPr id="245777" name="Group 58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45785" name="Freeform 59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786" name="Freeform 60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787" name="Freeform 61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788" name="Freeform 62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789" name="Freeform 63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790" name="Freeform 64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45778" name="Freeform 65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779" name="Freeform 66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780" name="Oval 67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45781" name="Oval 68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45782" name="Oval 69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45783" name="Oval 70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45784" name="Oval 71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45776" name="Text Box 72"/>
              <p:cNvSpPr txBox="1">
                <a:spLocks noChangeArrowheads="1"/>
              </p:cNvSpPr>
              <p:nvPr/>
            </p:nvSpPr>
            <p:spPr bwMode="auto">
              <a:xfrm>
                <a:off x="1094" y="207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</p:grpSp>
      <p:sp>
        <p:nvSpPr>
          <p:cNvPr id="245767" name="Text Box 74"/>
          <p:cNvSpPr txBox="1">
            <a:spLocks noChangeArrowheads="1"/>
          </p:cNvSpPr>
          <p:nvPr/>
        </p:nvSpPr>
        <p:spPr bwMode="auto">
          <a:xfrm>
            <a:off x="2193925" y="6191250"/>
            <a:ext cx="193193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 smtClean="0"/>
              <a:t>Base </a:t>
            </a:r>
            <a:r>
              <a:rPr lang="en-US" altLang="en-US" i="0" dirty="0"/>
              <a:t>case!</a:t>
            </a:r>
          </a:p>
        </p:txBody>
      </p:sp>
      <p:sp>
        <p:nvSpPr>
          <p:cNvPr id="245768" name="Line 75"/>
          <p:cNvSpPr>
            <a:spLocks noChangeShapeType="1"/>
          </p:cNvSpPr>
          <p:nvPr/>
        </p:nvSpPr>
        <p:spPr bwMode="auto">
          <a:xfrm flipH="1">
            <a:off x="3125788" y="5108575"/>
            <a:ext cx="73025" cy="73025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45769" name="Group 76"/>
          <p:cNvGrpSpPr>
            <a:grpSpLocks/>
          </p:cNvGrpSpPr>
          <p:nvPr/>
        </p:nvGrpSpPr>
        <p:grpSpPr bwMode="auto">
          <a:xfrm>
            <a:off x="2971800" y="5410200"/>
            <a:ext cx="152400" cy="304800"/>
            <a:chOff x="1776" y="3408"/>
            <a:chExt cx="96" cy="192"/>
          </a:xfrm>
        </p:grpSpPr>
        <p:sp>
          <p:nvSpPr>
            <p:cNvPr id="245771" name="Oval 77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45772" name="Line 78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5770" name="Rectangle 77"/>
          <p:cNvSpPr>
            <a:spLocks noChangeArrowheads="1"/>
          </p:cNvSpPr>
          <p:nvPr/>
        </p:nvSpPr>
        <p:spPr bwMode="auto">
          <a:xfrm>
            <a:off x="7218363" y="228600"/>
            <a:ext cx="17668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(base case)</a:t>
            </a:r>
          </a:p>
        </p:txBody>
      </p:sp>
    </p:spTree>
    <p:extLst>
      <p:ext uri="{BB962C8B-B14F-4D97-AF65-F5344CB8AC3E}">
        <p14:creationId xmlns:p14="http://schemas.microsoft.com/office/powerpoint/2010/main" val="20086195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235523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35568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35614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615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35569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35612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613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35570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35610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611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35571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35608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609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35572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35606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607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35573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35604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605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35574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35602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603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35575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35600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601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35576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35598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599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35577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35596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597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35578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35594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595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35579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35592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593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35580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1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2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3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4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5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6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7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8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9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90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91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24" name="Group 88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235562" name="Freeform 8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63" name="Freeform 9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64" name="Freeform 9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65" name="Freeform 9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66" name="Freeform 9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67" name="Freeform 9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5525" name="Rectangle 96"/>
          <p:cNvSpPr>
            <a:spLocks noChangeArrowheads="1"/>
          </p:cNvSpPr>
          <p:nvPr/>
        </p:nvSpPr>
        <p:spPr bwMode="auto">
          <a:xfrm>
            <a:off x="6762750" y="228600"/>
            <a:ext cx="26543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(communication)</a:t>
            </a:r>
          </a:p>
        </p:txBody>
      </p:sp>
      <p:sp>
        <p:nvSpPr>
          <p:cNvPr id="2" name="Rounded Rectangular Callout 1"/>
          <p:cNvSpPr>
            <a:spLocks noChangeArrowheads="1"/>
          </p:cNvSpPr>
          <p:nvPr/>
        </p:nvSpPr>
        <p:spPr bwMode="auto">
          <a:xfrm>
            <a:off x="990600" y="825500"/>
            <a:ext cx="8032750" cy="1689100"/>
          </a:xfrm>
          <a:prstGeom prst="wedgeRoundRectCallout">
            <a:avLst>
              <a:gd name="adj1" fmla="val -17389"/>
              <a:gd name="adj2" fmla="val 55574"/>
              <a:gd name="adj3" fmla="val 16667"/>
            </a:avLst>
          </a:prstGeom>
          <a:noFill/>
          <a:ln w="254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Being lazy, I will only consider</a:t>
            </a:r>
            <a:br>
              <a:rPr lang="en-US" altLang="en-US" sz="2800" i="0"/>
            </a:br>
            <a:r>
              <a:rPr lang="en-US" altLang="en-US" sz="2800" i="0"/>
              <a:t>my root node and my communication with my friends.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I will never look at my children subtrees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but will trust them to my friends.</a:t>
            </a:r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2382838" y="3663950"/>
            <a:ext cx="4513262" cy="496888"/>
            <a:chOff x="2383250" y="3663892"/>
            <a:chExt cx="4512850" cy="496504"/>
          </a:xfrm>
        </p:grpSpPr>
        <p:sp>
          <p:nvSpPr>
            <p:cNvPr id="235560" name="Rectangle 2"/>
            <p:cNvSpPr>
              <a:spLocks noChangeArrowheads="1"/>
            </p:cNvSpPr>
            <p:nvPr/>
          </p:nvSpPr>
          <p:spPr bwMode="auto">
            <a:xfrm rot="-2306002">
              <a:off x="4686300" y="3663892"/>
              <a:ext cx="2209800" cy="419100"/>
            </a:xfrm>
            <a:prstGeom prst="rect">
              <a:avLst/>
            </a:prstGeom>
            <a:blipFill dpi="0" rotWithShape="1">
              <a:blip r:embed="rId3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235561" name="Rectangle 98"/>
            <p:cNvSpPr>
              <a:spLocks noChangeArrowheads="1"/>
            </p:cNvSpPr>
            <p:nvPr/>
          </p:nvSpPr>
          <p:spPr bwMode="auto">
            <a:xfrm rot="2139902">
              <a:off x="2383250" y="3741296"/>
              <a:ext cx="2209800" cy="419100"/>
            </a:xfrm>
            <a:prstGeom prst="rect">
              <a:avLst/>
            </a:prstGeom>
            <a:blipFill dpi="0" rotWithShape="1">
              <a:blip r:embed="rId3"/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/>
            </a:p>
          </p:txBody>
        </p:sp>
      </p:grpSp>
      <p:grpSp>
        <p:nvGrpSpPr>
          <p:cNvPr id="235528" name="Group 95"/>
          <p:cNvGrpSpPr>
            <a:grpSpLocks/>
          </p:cNvGrpSpPr>
          <p:nvPr/>
        </p:nvGrpSpPr>
        <p:grpSpPr bwMode="auto">
          <a:xfrm>
            <a:off x="1219200" y="3276600"/>
            <a:ext cx="904875" cy="993775"/>
            <a:chOff x="768" y="2064"/>
            <a:chExt cx="570" cy="626"/>
          </a:xfrm>
        </p:grpSpPr>
        <p:grpSp>
          <p:nvGrpSpPr>
            <p:cNvPr id="235544" name="Group 55"/>
            <p:cNvGrpSpPr>
              <a:grpSpLocks/>
            </p:cNvGrpSpPr>
            <p:nvPr/>
          </p:nvGrpSpPr>
          <p:grpSpPr bwMode="auto">
            <a:xfrm flipH="1">
              <a:off x="768" y="2064"/>
              <a:ext cx="240" cy="626"/>
              <a:chOff x="2308" y="1513"/>
              <a:chExt cx="1162" cy="2570"/>
            </a:xfrm>
          </p:grpSpPr>
          <p:grpSp>
            <p:nvGrpSpPr>
              <p:cNvPr id="235546" name="Group 56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35554" name="Freeform 57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555" name="Freeform 58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556" name="Freeform 59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557" name="Freeform 60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558" name="Freeform 61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559" name="Freeform 62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35547" name="Freeform 63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48" name="Freeform 64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49" name="Oval 65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550" name="Oval 66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551" name="Oval 67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552" name="Oval 68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35553" name="Oval 69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sp>
          <p:nvSpPr>
            <p:cNvPr id="235545" name="Text Box 71"/>
            <p:cNvSpPr txBox="1">
              <a:spLocks noChangeArrowheads="1"/>
            </p:cNvSpPr>
            <p:nvPr/>
          </p:nvSpPr>
          <p:spPr bwMode="auto">
            <a:xfrm>
              <a:off x="1094" y="2076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99FF"/>
                  </a:solidFill>
                </a:rPr>
                <a:t>6</a:t>
              </a:r>
            </a:p>
          </p:txBody>
        </p:sp>
      </p:grpSp>
      <p:grpSp>
        <p:nvGrpSpPr>
          <p:cNvPr id="235529" name="Group 72"/>
          <p:cNvGrpSpPr>
            <a:grpSpLocks/>
          </p:cNvGrpSpPr>
          <p:nvPr/>
        </p:nvGrpSpPr>
        <p:grpSpPr bwMode="auto">
          <a:xfrm flipH="1">
            <a:off x="7553325" y="3044825"/>
            <a:ext cx="381000" cy="993775"/>
            <a:chOff x="2308" y="1513"/>
            <a:chExt cx="1162" cy="2570"/>
          </a:xfrm>
        </p:grpSpPr>
        <p:grpSp>
          <p:nvGrpSpPr>
            <p:cNvPr id="235530" name="Group 73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35538" name="Freeform 74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39" name="Freeform 75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40" name="Freeform 76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41" name="Freeform 77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42" name="Freeform 78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43" name="Freeform 79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5531" name="Freeform 80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32" name="Freeform 81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33" name="Oval 82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35534" name="Oval 83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35535" name="Oval 84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35536" name="Oval 85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35537" name="Oval 86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</p:spTree>
    <p:extLst>
      <p:ext uri="{BB962C8B-B14F-4D97-AF65-F5344CB8AC3E}">
        <p14:creationId xmlns:p14="http://schemas.microsoft.com/office/powerpoint/2010/main" val="2338882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pic>
        <p:nvPicPr>
          <p:cNvPr id="249859" name="Picture 9" descr="02-20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143000"/>
            <a:ext cx="8686800" cy="522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9860" name="Rectangle 3"/>
          <p:cNvSpPr>
            <a:spLocks noChangeArrowheads="1"/>
          </p:cNvSpPr>
          <p:nvPr/>
        </p:nvSpPr>
        <p:spPr bwMode="auto">
          <a:xfrm>
            <a:off x="7551738" y="228600"/>
            <a:ext cx="11001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(code)</a:t>
            </a:r>
          </a:p>
        </p:txBody>
      </p:sp>
    </p:spTree>
    <p:extLst>
      <p:ext uri="{BB962C8B-B14F-4D97-AF65-F5344CB8AC3E}">
        <p14:creationId xmlns:p14="http://schemas.microsoft.com/office/powerpoint/2010/main" val="1970640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250883" name="Group 4"/>
          <p:cNvGrpSpPr>
            <a:grpSpLocks/>
          </p:cNvGrpSpPr>
          <p:nvPr/>
        </p:nvGrpSpPr>
        <p:grpSpPr bwMode="auto">
          <a:xfrm>
            <a:off x="2362200" y="1725613"/>
            <a:ext cx="533400" cy="457200"/>
            <a:chOff x="2352" y="960"/>
            <a:chExt cx="336" cy="288"/>
          </a:xfrm>
        </p:grpSpPr>
        <p:sp>
          <p:nvSpPr>
            <p:cNvPr id="251050" name="Oval 5"/>
            <p:cNvSpPr>
              <a:spLocks noChangeArrowheads="1"/>
            </p:cNvSpPr>
            <p:nvPr/>
          </p:nvSpPr>
          <p:spPr bwMode="auto">
            <a:xfrm>
              <a:off x="2352" y="960"/>
              <a:ext cx="33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51051" name="Rectangle 6"/>
            <p:cNvSpPr>
              <a:spLocks noChangeArrowheads="1"/>
            </p:cNvSpPr>
            <p:nvPr/>
          </p:nvSpPr>
          <p:spPr bwMode="auto">
            <a:xfrm>
              <a:off x="2414" y="974"/>
              <a:ext cx="18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/>
                <a:t>3</a:t>
              </a:r>
              <a:endParaRPr lang="en-US" altLang="en-US" sz="2000" i="0"/>
            </a:p>
          </p:txBody>
        </p:sp>
      </p:grpSp>
      <p:sp>
        <p:nvSpPr>
          <p:cNvPr id="250884" name="Freeform 40"/>
          <p:cNvSpPr>
            <a:spLocks/>
          </p:cNvSpPr>
          <p:nvPr/>
        </p:nvSpPr>
        <p:spPr bwMode="auto">
          <a:xfrm>
            <a:off x="1541463" y="2030413"/>
            <a:ext cx="820737" cy="414337"/>
          </a:xfrm>
          <a:custGeom>
            <a:avLst/>
            <a:gdLst>
              <a:gd name="T0" fmla="*/ 2147483647 w 517"/>
              <a:gd name="T1" fmla="*/ 0 h 261"/>
              <a:gd name="T2" fmla="*/ 0 w 517"/>
              <a:gd name="T3" fmla="*/ 2147483647 h 261"/>
              <a:gd name="T4" fmla="*/ 0 60000 65536"/>
              <a:gd name="T5" fmla="*/ 0 60000 65536"/>
              <a:gd name="T6" fmla="*/ 0 w 517"/>
              <a:gd name="T7" fmla="*/ 0 h 261"/>
              <a:gd name="T8" fmla="*/ 517 w 517"/>
              <a:gd name="T9" fmla="*/ 261 h 26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85" name="Freeform 46"/>
          <p:cNvSpPr>
            <a:spLocks/>
          </p:cNvSpPr>
          <p:nvPr/>
        </p:nvSpPr>
        <p:spPr bwMode="auto">
          <a:xfrm>
            <a:off x="2895600" y="2030413"/>
            <a:ext cx="854075" cy="460375"/>
          </a:xfrm>
          <a:custGeom>
            <a:avLst/>
            <a:gdLst>
              <a:gd name="T0" fmla="*/ 0 w 538"/>
              <a:gd name="T1" fmla="*/ 0 h 290"/>
              <a:gd name="T2" fmla="*/ 2147483647 w 538"/>
              <a:gd name="T3" fmla="*/ 2147483647 h 290"/>
              <a:gd name="T4" fmla="*/ 0 60000 65536"/>
              <a:gd name="T5" fmla="*/ 0 60000 65536"/>
              <a:gd name="T6" fmla="*/ 0 w 538"/>
              <a:gd name="T7" fmla="*/ 0 h 290"/>
              <a:gd name="T8" fmla="*/ 538 w 538"/>
              <a:gd name="T9" fmla="*/ 290 h 29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38" h="290">
                <a:moveTo>
                  <a:pt x="0" y="0"/>
                </a:moveTo>
                <a:lnTo>
                  <a:pt x="538" y="29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50886" name="Group 52"/>
          <p:cNvGrpSpPr>
            <a:grpSpLocks/>
          </p:cNvGrpSpPr>
          <p:nvPr/>
        </p:nvGrpSpPr>
        <p:grpSpPr bwMode="auto">
          <a:xfrm>
            <a:off x="8077200" y="2514600"/>
            <a:ext cx="152400" cy="304800"/>
            <a:chOff x="1776" y="3408"/>
            <a:chExt cx="96" cy="192"/>
          </a:xfrm>
        </p:grpSpPr>
        <p:sp>
          <p:nvSpPr>
            <p:cNvPr id="251048" name="Oval 53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51049" name="Line 54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0887" name="Text Box 55"/>
          <p:cNvSpPr txBox="1">
            <a:spLocks noChangeArrowheads="1"/>
          </p:cNvSpPr>
          <p:nvPr/>
        </p:nvSpPr>
        <p:spPr bwMode="auto">
          <a:xfrm>
            <a:off x="2286000" y="685800"/>
            <a:ext cx="52212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Designing Program/Test Cases</a:t>
            </a:r>
          </a:p>
        </p:txBody>
      </p:sp>
      <p:grpSp>
        <p:nvGrpSpPr>
          <p:cNvPr id="250888" name="Group 58"/>
          <p:cNvGrpSpPr>
            <a:grpSpLocks/>
          </p:cNvGrpSpPr>
          <p:nvPr/>
        </p:nvGrpSpPr>
        <p:grpSpPr bwMode="auto">
          <a:xfrm>
            <a:off x="685800" y="2460625"/>
            <a:ext cx="1741488" cy="1398588"/>
            <a:chOff x="1927" y="2400"/>
            <a:chExt cx="1097" cy="881"/>
          </a:xfrm>
        </p:grpSpPr>
        <p:sp>
          <p:nvSpPr>
            <p:cNvPr id="251046" name="Freeform 56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7"/>
                <a:gd name="T13" fmla="*/ 0 h 881"/>
                <a:gd name="T14" fmla="*/ 1097 w 1097"/>
                <a:gd name="T15" fmla="*/ 881 h 8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047" name="Text Box 57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generic</a:t>
              </a:r>
            </a:p>
          </p:txBody>
        </p:sp>
      </p:grpSp>
      <p:grpSp>
        <p:nvGrpSpPr>
          <p:cNvPr id="250889" name="Group 59"/>
          <p:cNvGrpSpPr>
            <a:grpSpLocks/>
          </p:cNvGrpSpPr>
          <p:nvPr/>
        </p:nvGrpSpPr>
        <p:grpSpPr bwMode="auto">
          <a:xfrm>
            <a:off x="2895600" y="2487613"/>
            <a:ext cx="1741488" cy="1398587"/>
            <a:chOff x="1927" y="2400"/>
            <a:chExt cx="1097" cy="881"/>
          </a:xfrm>
        </p:grpSpPr>
        <p:sp>
          <p:nvSpPr>
            <p:cNvPr id="251044" name="Freeform 60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7"/>
                <a:gd name="T13" fmla="*/ 0 h 881"/>
                <a:gd name="T14" fmla="*/ 1097 w 1097"/>
                <a:gd name="T15" fmla="*/ 881 h 8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045" name="Text Box 61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generic</a:t>
              </a:r>
            </a:p>
          </p:txBody>
        </p:sp>
      </p:grpSp>
      <p:grpSp>
        <p:nvGrpSpPr>
          <p:cNvPr id="250890" name="Group 62"/>
          <p:cNvGrpSpPr>
            <a:grpSpLocks/>
          </p:cNvGrpSpPr>
          <p:nvPr/>
        </p:nvGrpSpPr>
        <p:grpSpPr bwMode="auto">
          <a:xfrm>
            <a:off x="6640513" y="1725613"/>
            <a:ext cx="533400" cy="457200"/>
            <a:chOff x="2352" y="960"/>
            <a:chExt cx="336" cy="288"/>
          </a:xfrm>
        </p:grpSpPr>
        <p:sp>
          <p:nvSpPr>
            <p:cNvPr id="251042" name="Oval 63"/>
            <p:cNvSpPr>
              <a:spLocks noChangeArrowheads="1"/>
            </p:cNvSpPr>
            <p:nvPr/>
          </p:nvSpPr>
          <p:spPr bwMode="auto">
            <a:xfrm>
              <a:off x="2352" y="960"/>
              <a:ext cx="33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51043" name="Rectangle 64"/>
            <p:cNvSpPr>
              <a:spLocks noChangeArrowheads="1"/>
            </p:cNvSpPr>
            <p:nvPr/>
          </p:nvSpPr>
          <p:spPr bwMode="auto">
            <a:xfrm>
              <a:off x="2414" y="974"/>
              <a:ext cx="18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/>
                <a:t>3</a:t>
              </a:r>
              <a:endParaRPr lang="en-US" altLang="en-US" sz="2000" i="0"/>
            </a:p>
          </p:txBody>
        </p:sp>
      </p:grpSp>
      <p:sp>
        <p:nvSpPr>
          <p:cNvPr id="250891" name="Freeform 65"/>
          <p:cNvSpPr>
            <a:spLocks/>
          </p:cNvSpPr>
          <p:nvPr/>
        </p:nvSpPr>
        <p:spPr bwMode="auto">
          <a:xfrm>
            <a:off x="5819775" y="2030413"/>
            <a:ext cx="820738" cy="414337"/>
          </a:xfrm>
          <a:custGeom>
            <a:avLst/>
            <a:gdLst>
              <a:gd name="T0" fmla="*/ 2147483647 w 517"/>
              <a:gd name="T1" fmla="*/ 0 h 261"/>
              <a:gd name="T2" fmla="*/ 0 w 517"/>
              <a:gd name="T3" fmla="*/ 2147483647 h 261"/>
              <a:gd name="T4" fmla="*/ 0 60000 65536"/>
              <a:gd name="T5" fmla="*/ 0 60000 65536"/>
              <a:gd name="T6" fmla="*/ 0 w 517"/>
              <a:gd name="T7" fmla="*/ 0 h 261"/>
              <a:gd name="T8" fmla="*/ 517 w 517"/>
              <a:gd name="T9" fmla="*/ 261 h 26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92" name="Freeform 66"/>
          <p:cNvSpPr>
            <a:spLocks/>
          </p:cNvSpPr>
          <p:nvPr/>
        </p:nvSpPr>
        <p:spPr bwMode="auto">
          <a:xfrm>
            <a:off x="7173913" y="2030413"/>
            <a:ext cx="854075" cy="460375"/>
          </a:xfrm>
          <a:custGeom>
            <a:avLst/>
            <a:gdLst>
              <a:gd name="T0" fmla="*/ 0 w 538"/>
              <a:gd name="T1" fmla="*/ 0 h 290"/>
              <a:gd name="T2" fmla="*/ 2147483647 w 538"/>
              <a:gd name="T3" fmla="*/ 2147483647 h 290"/>
              <a:gd name="T4" fmla="*/ 0 60000 65536"/>
              <a:gd name="T5" fmla="*/ 0 60000 65536"/>
              <a:gd name="T6" fmla="*/ 0 w 538"/>
              <a:gd name="T7" fmla="*/ 0 h 290"/>
              <a:gd name="T8" fmla="*/ 538 w 538"/>
              <a:gd name="T9" fmla="*/ 290 h 29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38" h="290">
                <a:moveTo>
                  <a:pt x="0" y="0"/>
                </a:moveTo>
                <a:lnTo>
                  <a:pt x="538" y="29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50893" name="Group 67"/>
          <p:cNvGrpSpPr>
            <a:grpSpLocks/>
          </p:cNvGrpSpPr>
          <p:nvPr/>
        </p:nvGrpSpPr>
        <p:grpSpPr bwMode="auto">
          <a:xfrm>
            <a:off x="4964113" y="2460625"/>
            <a:ext cx="1741487" cy="1398588"/>
            <a:chOff x="1927" y="2400"/>
            <a:chExt cx="1097" cy="881"/>
          </a:xfrm>
        </p:grpSpPr>
        <p:sp>
          <p:nvSpPr>
            <p:cNvPr id="251040" name="Freeform 68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7"/>
                <a:gd name="T13" fmla="*/ 0 h 881"/>
                <a:gd name="T14" fmla="*/ 1097 w 1097"/>
                <a:gd name="T15" fmla="*/ 881 h 8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041" name="Text Box 69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generic</a:t>
              </a:r>
            </a:p>
          </p:txBody>
        </p:sp>
      </p:grpSp>
      <p:grpSp>
        <p:nvGrpSpPr>
          <p:cNvPr id="250894" name="Group 73"/>
          <p:cNvGrpSpPr>
            <a:grpSpLocks/>
          </p:cNvGrpSpPr>
          <p:nvPr/>
        </p:nvGrpSpPr>
        <p:grpSpPr bwMode="auto">
          <a:xfrm>
            <a:off x="1295400" y="5410200"/>
            <a:ext cx="152400" cy="304800"/>
            <a:chOff x="1776" y="3408"/>
            <a:chExt cx="96" cy="192"/>
          </a:xfrm>
        </p:grpSpPr>
        <p:sp>
          <p:nvSpPr>
            <p:cNvPr id="251038" name="Oval 74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51039" name="Line 75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0895" name="Group 76"/>
          <p:cNvGrpSpPr>
            <a:grpSpLocks/>
          </p:cNvGrpSpPr>
          <p:nvPr/>
        </p:nvGrpSpPr>
        <p:grpSpPr bwMode="auto">
          <a:xfrm>
            <a:off x="3810000" y="5486400"/>
            <a:ext cx="152400" cy="304800"/>
            <a:chOff x="1776" y="3408"/>
            <a:chExt cx="96" cy="192"/>
          </a:xfrm>
        </p:grpSpPr>
        <p:sp>
          <p:nvSpPr>
            <p:cNvPr id="251036" name="Oval 77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51037" name="Line 78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0896" name="Group 79"/>
          <p:cNvGrpSpPr>
            <a:grpSpLocks/>
          </p:cNvGrpSpPr>
          <p:nvPr/>
        </p:nvGrpSpPr>
        <p:grpSpPr bwMode="auto">
          <a:xfrm>
            <a:off x="2373313" y="4697413"/>
            <a:ext cx="533400" cy="457200"/>
            <a:chOff x="2352" y="960"/>
            <a:chExt cx="336" cy="288"/>
          </a:xfrm>
        </p:grpSpPr>
        <p:sp>
          <p:nvSpPr>
            <p:cNvPr id="251034" name="Oval 80"/>
            <p:cNvSpPr>
              <a:spLocks noChangeArrowheads="1"/>
            </p:cNvSpPr>
            <p:nvPr/>
          </p:nvSpPr>
          <p:spPr bwMode="auto">
            <a:xfrm>
              <a:off x="2352" y="960"/>
              <a:ext cx="33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51035" name="Rectangle 81"/>
            <p:cNvSpPr>
              <a:spLocks noChangeArrowheads="1"/>
            </p:cNvSpPr>
            <p:nvPr/>
          </p:nvSpPr>
          <p:spPr bwMode="auto">
            <a:xfrm>
              <a:off x="2414" y="974"/>
              <a:ext cx="18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/>
                <a:t>3</a:t>
              </a:r>
              <a:endParaRPr lang="en-US" altLang="en-US" sz="2000" i="0"/>
            </a:p>
          </p:txBody>
        </p:sp>
      </p:grpSp>
      <p:sp>
        <p:nvSpPr>
          <p:cNvPr id="250897" name="Freeform 82"/>
          <p:cNvSpPr>
            <a:spLocks/>
          </p:cNvSpPr>
          <p:nvPr/>
        </p:nvSpPr>
        <p:spPr bwMode="auto">
          <a:xfrm>
            <a:off x="1552575" y="5002213"/>
            <a:ext cx="820738" cy="414337"/>
          </a:xfrm>
          <a:custGeom>
            <a:avLst/>
            <a:gdLst>
              <a:gd name="T0" fmla="*/ 2147483647 w 517"/>
              <a:gd name="T1" fmla="*/ 0 h 261"/>
              <a:gd name="T2" fmla="*/ 0 w 517"/>
              <a:gd name="T3" fmla="*/ 2147483647 h 261"/>
              <a:gd name="T4" fmla="*/ 0 60000 65536"/>
              <a:gd name="T5" fmla="*/ 0 60000 65536"/>
              <a:gd name="T6" fmla="*/ 0 w 517"/>
              <a:gd name="T7" fmla="*/ 0 h 261"/>
              <a:gd name="T8" fmla="*/ 517 w 517"/>
              <a:gd name="T9" fmla="*/ 261 h 26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0898" name="Freeform 83"/>
          <p:cNvSpPr>
            <a:spLocks/>
          </p:cNvSpPr>
          <p:nvPr/>
        </p:nvSpPr>
        <p:spPr bwMode="auto">
          <a:xfrm>
            <a:off x="2906713" y="5002213"/>
            <a:ext cx="854075" cy="460375"/>
          </a:xfrm>
          <a:custGeom>
            <a:avLst/>
            <a:gdLst>
              <a:gd name="T0" fmla="*/ 0 w 538"/>
              <a:gd name="T1" fmla="*/ 0 h 290"/>
              <a:gd name="T2" fmla="*/ 2147483647 w 538"/>
              <a:gd name="T3" fmla="*/ 2147483647 h 290"/>
              <a:gd name="T4" fmla="*/ 0 60000 65536"/>
              <a:gd name="T5" fmla="*/ 0 60000 65536"/>
              <a:gd name="T6" fmla="*/ 0 w 538"/>
              <a:gd name="T7" fmla="*/ 0 h 290"/>
              <a:gd name="T8" fmla="*/ 538 w 538"/>
              <a:gd name="T9" fmla="*/ 290 h 29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38" h="290">
                <a:moveTo>
                  <a:pt x="0" y="0"/>
                </a:moveTo>
                <a:lnTo>
                  <a:pt x="538" y="29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50899" name="Group 84"/>
          <p:cNvGrpSpPr>
            <a:grpSpLocks/>
          </p:cNvGrpSpPr>
          <p:nvPr/>
        </p:nvGrpSpPr>
        <p:grpSpPr bwMode="auto">
          <a:xfrm>
            <a:off x="7010400" y="5483225"/>
            <a:ext cx="152400" cy="304800"/>
            <a:chOff x="1776" y="3408"/>
            <a:chExt cx="96" cy="192"/>
          </a:xfrm>
        </p:grpSpPr>
        <p:sp>
          <p:nvSpPr>
            <p:cNvPr id="251032" name="Oval 85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51033" name="Line 86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" name="Group 279"/>
          <p:cNvGrpSpPr>
            <a:grpSpLocks/>
          </p:cNvGrpSpPr>
          <p:nvPr/>
        </p:nvGrpSpPr>
        <p:grpSpPr bwMode="auto">
          <a:xfrm>
            <a:off x="600075" y="4267200"/>
            <a:ext cx="4057650" cy="2060575"/>
            <a:chOff x="378" y="2688"/>
            <a:chExt cx="2556" cy="1298"/>
          </a:xfrm>
        </p:grpSpPr>
        <p:grpSp>
          <p:nvGrpSpPr>
            <p:cNvPr id="250997" name="Group 104"/>
            <p:cNvGrpSpPr>
              <a:grpSpLocks/>
            </p:cNvGrpSpPr>
            <p:nvPr/>
          </p:nvGrpSpPr>
          <p:grpSpPr bwMode="auto">
            <a:xfrm>
              <a:off x="2496" y="3360"/>
              <a:ext cx="438" cy="626"/>
              <a:chOff x="4512" y="2880"/>
              <a:chExt cx="438" cy="626"/>
            </a:xfrm>
          </p:grpSpPr>
          <p:grpSp>
            <p:nvGrpSpPr>
              <p:cNvPr id="251016" name="Group 105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51018" name="Group 106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1026" name="Freeform 107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027" name="Freeform 108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028" name="Freeform 109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029" name="Freeform 110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030" name="Freeform 111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031" name="Freeform 112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1019" name="Freeform 113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020" name="Freeform 114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021" name="Oval 115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1022" name="Oval 116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1023" name="Oval 117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1024" name="Oval 118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1025" name="Oval 119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1017" name="Text Box 120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  <p:grpSp>
          <p:nvGrpSpPr>
            <p:cNvPr id="250998" name="Group 121"/>
            <p:cNvGrpSpPr>
              <a:grpSpLocks/>
            </p:cNvGrpSpPr>
            <p:nvPr/>
          </p:nvGrpSpPr>
          <p:grpSpPr bwMode="auto">
            <a:xfrm>
              <a:off x="378" y="3264"/>
              <a:ext cx="438" cy="626"/>
              <a:chOff x="4512" y="2880"/>
              <a:chExt cx="438" cy="626"/>
            </a:xfrm>
          </p:grpSpPr>
          <p:grpSp>
            <p:nvGrpSpPr>
              <p:cNvPr id="251000" name="Group 122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51002" name="Group 123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1010" name="Freeform 124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011" name="Freeform 125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012" name="Freeform 126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013" name="Freeform 127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014" name="Freeform 128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1015" name="Freeform 129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1003" name="Freeform 130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004" name="Freeform 131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1005" name="Oval 132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1006" name="Oval 133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1007" name="Oval 134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1008" name="Oval 135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1009" name="Oval 136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1001" name="Text Box 137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  <p:sp>
          <p:nvSpPr>
            <p:cNvPr id="250999" name="Text Box 154"/>
            <p:cNvSpPr txBox="1">
              <a:spLocks noChangeArrowheads="1"/>
            </p:cNvSpPr>
            <p:nvPr/>
          </p:nvSpPr>
          <p:spPr bwMode="auto">
            <a:xfrm>
              <a:off x="912" y="2688"/>
              <a:ext cx="106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99FF"/>
                  </a:solidFill>
                </a:rPr>
                <a:t>0+0+1=1</a:t>
              </a:r>
            </a:p>
          </p:txBody>
        </p:sp>
      </p:grpSp>
      <p:grpSp>
        <p:nvGrpSpPr>
          <p:cNvPr id="22" name="Group 276"/>
          <p:cNvGrpSpPr>
            <a:grpSpLocks/>
          </p:cNvGrpSpPr>
          <p:nvPr/>
        </p:nvGrpSpPr>
        <p:grpSpPr bwMode="auto">
          <a:xfrm>
            <a:off x="381000" y="1295400"/>
            <a:ext cx="3048000" cy="2441575"/>
            <a:chOff x="240" y="816"/>
            <a:chExt cx="1920" cy="1538"/>
          </a:xfrm>
        </p:grpSpPr>
        <p:grpSp>
          <p:nvGrpSpPr>
            <p:cNvPr id="250962" name="Group 155"/>
            <p:cNvGrpSpPr>
              <a:grpSpLocks/>
            </p:cNvGrpSpPr>
            <p:nvPr/>
          </p:nvGrpSpPr>
          <p:grpSpPr bwMode="auto">
            <a:xfrm>
              <a:off x="240" y="1728"/>
              <a:ext cx="438" cy="626"/>
              <a:chOff x="4512" y="2880"/>
              <a:chExt cx="438" cy="626"/>
            </a:xfrm>
          </p:grpSpPr>
          <p:grpSp>
            <p:nvGrpSpPr>
              <p:cNvPr id="250981" name="Group 156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50983" name="Group 157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0991" name="Freeform 158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92" name="Freeform 159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93" name="Freeform 160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94" name="Freeform 161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95" name="Freeform 162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96" name="Freeform 163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0984" name="Freeform 164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985" name="Freeform 165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986" name="Oval 166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87" name="Oval 167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88" name="Oval 168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89" name="Oval 169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90" name="Oval 170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0982" name="Text Box 171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rgbClr val="FF99FF"/>
                    </a:solidFill>
                  </a:rPr>
                  <a:t>n</a:t>
                </a:r>
                <a:r>
                  <a:rPr lang="en-US" altLang="en-US" baseline="-25000">
                    <a:solidFill>
                      <a:srgbClr val="FF99FF"/>
                    </a:solidFill>
                  </a:rPr>
                  <a:t>1</a:t>
                </a:r>
              </a:p>
            </p:txBody>
          </p:sp>
        </p:grpSp>
        <p:grpSp>
          <p:nvGrpSpPr>
            <p:cNvPr id="250963" name="Group 223"/>
            <p:cNvGrpSpPr>
              <a:grpSpLocks/>
            </p:cNvGrpSpPr>
            <p:nvPr/>
          </p:nvGrpSpPr>
          <p:grpSpPr bwMode="auto">
            <a:xfrm>
              <a:off x="1722" y="1728"/>
              <a:ext cx="438" cy="626"/>
              <a:chOff x="4512" y="2880"/>
              <a:chExt cx="438" cy="626"/>
            </a:xfrm>
          </p:grpSpPr>
          <p:grpSp>
            <p:nvGrpSpPr>
              <p:cNvPr id="250965" name="Group 224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50967" name="Group 225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0975" name="Freeform 226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76" name="Freeform 227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77" name="Freeform 228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78" name="Freeform 229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79" name="Freeform 230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80" name="Freeform 231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0968" name="Freeform 232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969" name="Freeform 233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970" name="Oval 234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71" name="Oval 235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72" name="Oval 236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73" name="Oval 237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74" name="Oval 238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0966" name="Text Box 239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rgbClr val="FF99FF"/>
                    </a:solidFill>
                  </a:rPr>
                  <a:t>n</a:t>
                </a:r>
                <a:r>
                  <a:rPr lang="en-US" altLang="en-US" baseline="-25000">
                    <a:solidFill>
                      <a:srgbClr val="FF99FF"/>
                    </a:solidFill>
                  </a:rPr>
                  <a:t>2</a:t>
                </a:r>
              </a:p>
            </p:txBody>
          </p:sp>
        </p:grpSp>
        <p:sp>
          <p:nvSpPr>
            <p:cNvPr id="250964" name="Rectangle 256"/>
            <p:cNvSpPr>
              <a:spLocks noChangeArrowheads="1"/>
            </p:cNvSpPr>
            <p:nvPr/>
          </p:nvSpPr>
          <p:spPr bwMode="auto">
            <a:xfrm>
              <a:off x="528" y="816"/>
              <a:ext cx="118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FF99FF"/>
                  </a:solidFill>
                </a:rPr>
                <a:t>n</a:t>
              </a:r>
              <a:r>
                <a:rPr lang="en-US" altLang="en-US" baseline="-25000">
                  <a:solidFill>
                    <a:srgbClr val="FF99FF"/>
                  </a:solidFill>
                </a:rPr>
                <a:t>1</a:t>
              </a:r>
              <a:r>
                <a:rPr lang="en-US" altLang="en-US" i="0" baseline="-25000">
                  <a:solidFill>
                    <a:srgbClr val="FF99FF"/>
                  </a:solidFill>
                </a:rPr>
                <a:t> </a:t>
              </a:r>
              <a:r>
                <a:rPr lang="en-US" altLang="en-US" i="0">
                  <a:solidFill>
                    <a:srgbClr val="FF99FF"/>
                  </a:solidFill>
                </a:rPr>
                <a:t>+</a:t>
              </a:r>
              <a:r>
                <a:rPr lang="en-US" altLang="en-US" i="0" baseline="-25000">
                  <a:solidFill>
                    <a:srgbClr val="FF99FF"/>
                  </a:solidFill>
                </a:rPr>
                <a:t> </a:t>
              </a:r>
              <a:r>
                <a:rPr lang="en-US" altLang="en-US">
                  <a:solidFill>
                    <a:srgbClr val="FF99FF"/>
                  </a:solidFill>
                </a:rPr>
                <a:t>n</a:t>
              </a:r>
              <a:r>
                <a:rPr lang="en-US" altLang="en-US" baseline="-25000">
                  <a:solidFill>
                    <a:srgbClr val="FF99FF"/>
                  </a:solidFill>
                </a:rPr>
                <a:t>2 </a:t>
              </a:r>
              <a:r>
                <a:rPr lang="en-US" altLang="en-US" i="0">
                  <a:solidFill>
                    <a:srgbClr val="FF99FF"/>
                  </a:solidFill>
                </a:rPr>
                <a:t>+ 1</a:t>
              </a:r>
              <a:r>
                <a:rPr lang="en-US" altLang="en-US" i="0" baseline="-25000">
                  <a:solidFill>
                    <a:srgbClr val="FF99FF"/>
                  </a:solidFill>
                </a:rPr>
                <a:t> </a:t>
              </a:r>
            </a:p>
          </p:txBody>
        </p:sp>
      </p:grpSp>
      <p:grpSp>
        <p:nvGrpSpPr>
          <p:cNvPr id="29" name="Group 277"/>
          <p:cNvGrpSpPr>
            <a:grpSpLocks/>
          </p:cNvGrpSpPr>
          <p:nvPr/>
        </p:nvGrpSpPr>
        <p:grpSpPr bwMode="auto">
          <a:xfrm>
            <a:off x="4867275" y="1295400"/>
            <a:ext cx="3971925" cy="2441575"/>
            <a:chOff x="3066" y="816"/>
            <a:chExt cx="2502" cy="1538"/>
          </a:xfrm>
        </p:grpSpPr>
        <p:grpSp>
          <p:nvGrpSpPr>
            <p:cNvPr id="250927" name="Group 172"/>
            <p:cNvGrpSpPr>
              <a:grpSpLocks/>
            </p:cNvGrpSpPr>
            <p:nvPr/>
          </p:nvGrpSpPr>
          <p:grpSpPr bwMode="auto">
            <a:xfrm>
              <a:off x="5130" y="1632"/>
              <a:ext cx="438" cy="626"/>
              <a:chOff x="4512" y="2880"/>
              <a:chExt cx="438" cy="626"/>
            </a:xfrm>
          </p:grpSpPr>
          <p:grpSp>
            <p:nvGrpSpPr>
              <p:cNvPr id="250946" name="Group 173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50948" name="Group 174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0956" name="Freeform 175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57" name="Freeform 176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58" name="Freeform 177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59" name="Freeform 178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60" name="Freeform 179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61" name="Freeform 180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0949" name="Freeform 181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950" name="Freeform 182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951" name="Oval 183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52" name="Oval 184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53" name="Oval 185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54" name="Oval 186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55" name="Oval 187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0947" name="Text Box 188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  <p:grpSp>
          <p:nvGrpSpPr>
            <p:cNvPr id="250928" name="Group 257"/>
            <p:cNvGrpSpPr>
              <a:grpSpLocks/>
            </p:cNvGrpSpPr>
            <p:nvPr/>
          </p:nvGrpSpPr>
          <p:grpSpPr bwMode="auto">
            <a:xfrm>
              <a:off x="3066" y="1728"/>
              <a:ext cx="438" cy="626"/>
              <a:chOff x="4512" y="2880"/>
              <a:chExt cx="438" cy="626"/>
            </a:xfrm>
          </p:grpSpPr>
          <p:grpSp>
            <p:nvGrpSpPr>
              <p:cNvPr id="250930" name="Group 258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50932" name="Group 259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0940" name="Freeform 260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41" name="Freeform 261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42" name="Freeform 262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43" name="Freeform 263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44" name="Freeform 264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45" name="Freeform 265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0933" name="Freeform 266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934" name="Freeform 267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935" name="Oval 268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36" name="Oval 269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37" name="Oval 270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38" name="Oval 271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39" name="Oval 272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0931" name="Text Box 273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rgbClr val="FF99FF"/>
                    </a:solidFill>
                  </a:rPr>
                  <a:t>n</a:t>
                </a:r>
                <a:r>
                  <a:rPr lang="en-US" altLang="en-US" baseline="-25000">
                    <a:solidFill>
                      <a:srgbClr val="FF99FF"/>
                    </a:solidFill>
                  </a:rPr>
                  <a:t>1</a:t>
                </a:r>
              </a:p>
            </p:txBody>
          </p:sp>
        </p:grpSp>
        <p:sp>
          <p:nvSpPr>
            <p:cNvPr id="250929" name="Rectangle 274"/>
            <p:cNvSpPr>
              <a:spLocks noChangeArrowheads="1"/>
            </p:cNvSpPr>
            <p:nvPr/>
          </p:nvSpPr>
          <p:spPr bwMode="auto">
            <a:xfrm>
              <a:off x="3564" y="816"/>
              <a:ext cx="924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FF99FF"/>
                  </a:solidFill>
                </a:rPr>
                <a:t>n</a:t>
              </a:r>
              <a:r>
                <a:rPr lang="en-US" altLang="en-US" baseline="-25000">
                  <a:solidFill>
                    <a:srgbClr val="FF99FF"/>
                  </a:solidFill>
                </a:rPr>
                <a:t>1</a:t>
              </a:r>
              <a:r>
                <a:rPr lang="en-US" altLang="en-US" i="0">
                  <a:solidFill>
                    <a:srgbClr val="FF99FF"/>
                  </a:solidFill>
                </a:rPr>
                <a:t>+0+1</a:t>
              </a:r>
              <a:r>
                <a:rPr lang="en-US" altLang="en-US" i="0" baseline="-25000">
                  <a:solidFill>
                    <a:srgbClr val="FF99FF"/>
                  </a:solidFill>
                </a:rPr>
                <a:t> </a:t>
              </a:r>
            </a:p>
          </p:txBody>
        </p:sp>
      </p:grpSp>
      <p:sp>
        <p:nvSpPr>
          <p:cNvPr id="184600" name="Text Box 280"/>
          <p:cNvSpPr txBox="1">
            <a:spLocks noChangeArrowheads="1"/>
          </p:cNvSpPr>
          <p:nvPr/>
        </p:nvSpPr>
        <p:spPr bwMode="auto">
          <a:xfrm>
            <a:off x="5715000" y="1782763"/>
            <a:ext cx="31877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Same code works!</a:t>
            </a:r>
          </a:p>
        </p:txBody>
      </p:sp>
      <p:sp>
        <p:nvSpPr>
          <p:cNvPr id="184601" name="Text Box 281"/>
          <p:cNvSpPr txBox="1">
            <a:spLocks noChangeArrowheads="1"/>
          </p:cNvSpPr>
          <p:nvPr/>
        </p:nvSpPr>
        <p:spPr bwMode="auto">
          <a:xfrm>
            <a:off x="1231900" y="4648200"/>
            <a:ext cx="31877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Same code works!</a:t>
            </a:r>
          </a:p>
        </p:txBody>
      </p:sp>
      <p:sp>
        <p:nvSpPr>
          <p:cNvPr id="184604" name="Text Box 284"/>
          <p:cNvSpPr txBox="1">
            <a:spLocks noChangeArrowheads="1"/>
          </p:cNvSpPr>
          <p:nvPr/>
        </p:nvSpPr>
        <p:spPr bwMode="auto">
          <a:xfrm>
            <a:off x="6642100" y="1219200"/>
            <a:ext cx="2578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Try same code</a:t>
            </a:r>
          </a:p>
        </p:txBody>
      </p:sp>
      <p:sp>
        <p:nvSpPr>
          <p:cNvPr id="184605" name="Text Box 285"/>
          <p:cNvSpPr txBox="1">
            <a:spLocks noChangeArrowheads="1"/>
          </p:cNvSpPr>
          <p:nvPr/>
        </p:nvSpPr>
        <p:spPr bwMode="auto">
          <a:xfrm>
            <a:off x="533400" y="3886200"/>
            <a:ext cx="2578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Try same code</a:t>
            </a: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7162800" y="5254625"/>
            <a:ext cx="1887538" cy="1273175"/>
            <a:chOff x="7162800" y="5254625"/>
            <a:chExt cx="1887055" cy="1273750"/>
          </a:xfrm>
        </p:grpSpPr>
        <p:grpSp>
          <p:nvGrpSpPr>
            <p:cNvPr id="250909" name="Group 103"/>
            <p:cNvGrpSpPr>
              <a:grpSpLocks/>
            </p:cNvGrpSpPr>
            <p:nvPr/>
          </p:nvGrpSpPr>
          <p:grpSpPr bwMode="auto">
            <a:xfrm>
              <a:off x="7162800" y="5254625"/>
              <a:ext cx="695325" cy="993775"/>
              <a:chOff x="4512" y="2880"/>
              <a:chExt cx="438" cy="626"/>
            </a:xfrm>
          </p:grpSpPr>
          <p:grpSp>
            <p:nvGrpSpPr>
              <p:cNvPr id="250911" name="Group 87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50913" name="Group 88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0921" name="Freeform 89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22" name="Freeform 90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23" name="Freeform 91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24" name="Freeform 92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25" name="Freeform 93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0926" name="Freeform 94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0914" name="Freeform 95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915" name="Freeform 96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916" name="Oval 97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17" name="Oval 98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18" name="Oval 99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19" name="Oval 100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0920" name="Oval 101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0912" name="Text Box 102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  <p:sp>
          <p:nvSpPr>
            <p:cNvPr id="250910" name="Text Box 280"/>
            <p:cNvSpPr txBox="1">
              <a:spLocks noChangeArrowheads="1"/>
            </p:cNvSpPr>
            <p:nvPr/>
          </p:nvSpPr>
          <p:spPr bwMode="auto">
            <a:xfrm>
              <a:off x="7162800" y="5943600"/>
              <a:ext cx="188705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Base Case</a:t>
              </a:r>
            </a:p>
          </p:txBody>
        </p:sp>
      </p:grpSp>
      <p:sp>
        <p:nvSpPr>
          <p:cNvPr id="250908" name="Rectangle 170"/>
          <p:cNvSpPr>
            <a:spLocks noChangeArrowheads="1"/>
          </p:cNvSpPr>
          <p:nvPr/>
        </p:nvSpPr>
        <p:spPr bwMode="auto">
          <a:xfrm>
            <a:off x="7512050" y="228600"/>
            <a:ext cx="1179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(cases)</a:t>
            </a:r>
          </a:p>
        </p:txBody>
      </p:sp>
    </p:spTree>
    <p:extLst>
      <p:ext uri="{BB962C8B-B14F-4D97-AF65-F5344CB8AC3E}">
        <p14:creationId xmlns:p14="http://schemas.microsoft.com/office/powerpoint/2010/main" val="19365233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4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4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4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4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4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4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846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846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4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4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84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600" grpId="0" autoUpdateAnimBg="0"/>
      <p:bldP spid="184601" grpId="0"/>
      <p:bldP spid="184604" grpId="0" autoUpdateAnimBg="0"/>
      <p:bldP spid="184605" grpId="0" autoUpdateAnimBg="0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Text Box 6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02759" name="Text Box 7"/>
          <p:cNvSpPr txBox="1">
            <a:spLocks noChangeArrowheads="1"/>
          </p:cNvSpPr>
          <p:nvPr/>
        </p:nvSpPr>
        <p:spPr bwMode="auto">
          <a:xfrm>
            <a:off x="1295400" y="2128838"/>
            <a:ext cx="6045200" cy="206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One stack frame 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i="0"/>
              <a:t>for each node in the tree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i="0"/>
              <a:t>and for empty trees hang off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And constant work per stack frame.</a:t>
            </a:r>
          </a:p>
        </p:txBody>
      </p:sp>
      <p:grpSp>
        <p:nvGrpSpPr>
          <p:cNvPr id="233" name="Group 232"/>
          <p:cNvGrpSpPr>
            <a:grpSpLocks/>
          </p:cNvGrpSpPr>
          <p:nvPr/>
        </p:nvGrpSpPr>
        <p:grpSpPr bwMode="auto">
          <a:xfrm>
            <a:off x="4324350" y="5410200"/>
            <a:ext cx="4438650" cy="1325563"/>
            <a:chOff x="4323714" y="4345780"/>
            <a:chExt cx="4439286" cy="1326356"/>
          </a:xfrm>
        </p:grpSpPr>
        <p:grpSp>
          <p:nvGrpSpPr>
            <p:cNvPr id="254036" name="Group 3"/>
            <p:cNvGrpSpPr>
              <a:grpSpLocks/>
            </p:cNvGrpSpPr>
            <p:nvPr/>
          </p:nvGrpSpPr>
          <p:grpSpPr bwMode="auto">
            <a:xfrm>
              <a:off x="4323714" y="4724400"/>
              <a:ext cx="795974" cy="603106"/>
              <a:chOff x="1719264" y="5659582"/>
              <a:chExt cx="795974" cy="603106"/>
            </a:xfrm>
          </p:grpSpPr>
          <p:sp>
            <p:nvSpPr>
              <p:cNvPr id="254099" name="Freeform 69"/>
              <p:cNvSpPr>
                <a:spLocks/>
              </p:cNvSpPr>
              <p:nvPr/>
            </p:nvSpPr>
            <p:spPr bwMode="auto">
              <a:xfrm>
                <a:off x="1719264" y="5815879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100" name="Group 87"/>
              <p:cNvGrpSpPr>
                <a:grpSpLocks/>
              </p:cNvGrpSpPr>
              <p:nvPr/>
            </p:nvGrpSpPr>
            <p:grpSpPr bwMode="auto">
              <a:xfrm>
                <a:off x="1822575" y="5860474"/>
                <a:ext cx="156449" cy="353290"/>
                <a:chOff x="1776" y="3408"/>
                <a:chExt cx="96" cy="192"/>
              </a:xfrm>
            </p:grpSpPr>
            <p:sp>
              <p:nvSpPr>
                <p:cNvPr id="254107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108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101" name="Line 45"/>
              <p:cNvSpPr>
                <a:spLocks noChangeShapeType="1"/>
              </p:cNvSpPr>
              <p:nvPr/>
            </p:nvSpPr>
            <p:spPr bwMode="auto">
              <a:xfrm flipH="1">
                <a:off x="2003425" y="5659582"/>
                <a:ext cx="75854" cy="200892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102" name="Freeform 69"/>
              <p:cNvSpPr>
                <a:spLocks/>
              </p:cNvSpPr>
              <p:nvPr/>
            </p:nvSpPr>
            <p:spPr bwMode="auto">
              <a:xfrm>
                <a:off x="2154931" y="5801591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103" name="Group 87"/>
              <p:cNvGrpSpPr>
                <a:grpSpLocks/>
              </p:cNvGrpSpPr>
              <p:nvPr/>
            </p:nvGrpSpPr>
            <p:grpSpPr bwMode="auto">
              <a:xfrm>
                <a:off x="2258242" y="5846186"/>
                <a:ext cx="156449" cy="353290"/>
                <a:chOff x="1776" y="3408"/>
                <a:chExt cx="96" cy="192"/>
              </a:xfrm>
            </p:grpSpPr>
            <p:sp>
              <p:nvSpPr>
                <p:cNvPr id="254105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106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104" name="Line 45"/>
              <p:cNvSpPr>
                <a:spLocks noChangeShapeType="1"/>
              </p:cNvSpPr>
              <p:nvPr/>
            </p:nvSpPr>
            <p:spPr bwMode="auto">
              <a:xfrm>
                <a:off x="2271712" y="5659582"/>
                <a:ext cx="14288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4037" name="Group 234"/>
            <p:cNvGrpSpPr>
              <a:grpSpLocks/>
            </p:cNvGrpSpPr>
            <p:nvPr/>
          </p:nvGrpSpPr>
          <p:grpSpPr bwMode="auto">
            <a:xfrm>
              <a:off x="5029200" y="4724400"/>
              <a:ext cx="795974" cy="603106"/>
              <a:chOff x="1719264" y="5659582"/>
              <a:chExt cx="795974" cy="603106"/>
            </a:xfrm>
          </p:grpSpPr>
          <p:sp>
            <p:nvSpPr>
              <p:cNvPr id="254089" name="Freeform 69"/>
              <p:cNvSpPr>
                <a:spLocks/>
              </p:cNvSpPr>
              <p:nvPr/>
            </p:nvSpPr>
            <p:spPr bwMode="auto">
              <a:xfrm>
                <a:off x="1719264" y="5815879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090" name="Group 87"/>
              <p:cNvGrpSpPr>
                <a:grpSpLocks/>
              </p:cNvGrpSpPr>
              <p:nvPr/>
            </p:nvGrpSpPr>
            <p:grpSpPr bwMode="auto">
              <a:xfrm>
                <a:off x="1822575" y="5860474"/>
                <a:ext cx="156449" cy="353290"/>
                <a:chOff x="1776" y="3408"/>
                <a:chExt cx="96" cy="192"/>
              </a:xfrm>
            </p:grpSpPr>
            <p:sp>
              <p:nvSpPr>
                <p:cNvPr id="254097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098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091" name="Line 45"/>
              <p:cNvSpPr>
                <a:spLocks noChangeShapeType="1"/>
              </p:cNvSpPr>
              <p:nvPr/>
            </p:nvSpPr>
            <p:spPr bwMode="auto">
              <a:xfrm flipH="1">
                <a:off x="2003425" y="5659582"/>
                <a:ext cx="75854" cy="200892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92" name="Freeform 69"/>
              <p:cNvSpPr>
                <a:spLocks/>
              </p:cNvSpPr>
              <p:nvPr/>
            </p:nvSpPr>
            <p:spPr bwMode="auto">
              <a:xfrm>
                <a:off x="2154931" y="5801591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093" name="Group 87"/>
              <p:cNvGrpSpPr>
                <a:grpSpLocks/>
              </p:cNvGrpSpPr>
              <p:nvPr/>
            </p:nvGrpSpPr>
            <p:grpSpPr bwMode="auto">
              <a:xfrm>
                <a:off x="2258242" y="5846186"/>
                <a:ext cx="156449" cy="353290"/>
                <a:chOff x="1776" y="3408"/>
                <a:chExt cx="96" cy="192"/>
              </a:xfrm>
            </p:grpSpPr>
            <p:sp>
              <p:nvSpPr>
                <p:cNvPr id="254095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096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094" name="Line 45"/>
              <p:cNvSpPr>
                <a:spLocks noChangeShapeType="1"/>
              </p:cNvSpPr>
              <p:nvPr/>
            </p:nvSpPr>
            <p:spPr bwMode="auto">
              <a:xfrm>
                <a:off x="2271712" y="5659582"/>
                <a:ext cx="14288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4038" name="Group 245"/>
            <p:cNvGrpSpPr>
              <a:grpSpLocks/>
            </p:cNvGrpSpPr>
            <p:nvPr/>
          </p:nvGrpSpPr>
          <p:grpSpPr bwMode="auto">
            <a:xfrm>
              <a:off x="5985826" y="4724400"/>
              <a:ext cx="795974" cy="603106"/>
              <a:chOff x="1719264" y="5659582"/>
              <a:chExt cx="795974" cy="603106"/>
            </a:xfrm>
          </p:grpSpPr>
          <p:sp>
            <p:nvSpPr>
              <p:cNvPr id="254079" name="Freeform 69"/>
              <p:cNvSpPr>
                <a:spLocks/>
              </p:cNvSpPr>
              <p:nvPr/>
            </p:nvSpPr>
            <p:spPr bwMode="auto">
              <a:xfrm>
                <a:off x="1719264" y="5815879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080" name="Group 87"/>
              <p:cNvGrpSpPr>
                <a:grpSpLocks/>
              </p:cNvGrpSpPr>
              <p:nvPr/>
            </p:nvGrpSpPr>
            <p:grpSpPr bwMode="auto">
              <a:xfrm>
                <a:off x="1822575" y="5860474"/>
                <a:ext cx="156449" cy="353290"/>
                <a:chOff x="1776" y="3408"/>
                <a:chExt cx="96" cy="192"/>
              </a:xfrm>
            </p:grpSpPr>
            <p:sp>
              <p:nvSpPr>
                <p:cNvPr id="254087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088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081" name="Line 45"/>
              <p:cNvSpPr>
                <a:spLocks noChangeShapeType="1"/>
              </p:cNvSpPr>
              <p:nvPr/>
            </p:nvSpPr>
            <p:spPr bwMode="auto">
              <a:xfrm flipH="1">
                <a:off x="2003425" y="5659582"/>
                <a:ext cx="75854" cy="200892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82" name="Freeform 69"/>
              <p:cNvSpPr>
                <a:spLocks/>
              </p:cNvSpPr>
              <p:nvPr/>
            </p:nvSpPr>
            <p:spPr bwMode="auto">
              <a:xfrm>
                <a:off x="2154931" y="5801591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083" name="Group 87"/>
              <p:cNvGrpSpPr>
                <a:grpSpLocks/>
              </p:cNvGrpSpPr>
              <p:nvPr/>
            </p:nvGrpSpPr>
            <p:grpSpPr bwMode="auto">
              <a:xfrm>
                <a:off x="2258242" y="5846186"/>
                <a:ext cx="156449" cy="353290"/>
                <a:chOff x="1776" y="3408"/>
                <a:chExt cx="96" cy="192"/>
              </a:xfrm>
            </p:grpSpPr>
            <p:sp>
              <p:nvSpPr>
                <p:cNvPr id="254085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086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084" name="Line 45"/>
              <p:cNvSpPr>
                <a:spLocks noChangeShapeType="1"/>
              </p:cNvSpPr>
              <p:nvPr/>
            </p:nvSpPr>
            <p:spPr bwMode="auto">
              <a:xfrm>
                <a:off x="2271712" y="5659582"/>
                <a:ext cx="14288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4039" name="Group 256"/>
            <p:cNvGrpSpPr>
              <a:grpSpLocks/>
            </p:cNvGrpSpPr>
            <p:nvPr/>
          </p:nvGrpSpPr>
          <p:grpSpPr bwMode="auto">
            <a:xfrm>
              <a:off x="7038338" y="5069030"/>
              <a:ext cx="795974" cy="603106"/>
              <a:chOff x="1719264" y="5659582"/>
              <a:chExt cx="795974" cy="603106"/>
            </a:xfrm>
          </p:grpSpPr>
          <p:sp>
            <p:nvSpPr>
              <p:cNvPr id="254069" name="Freeform 69"/>
              <p:cNvSpPr>
                <a:spLocks/>
              </p:cNvSpPr>
              <p:nvPr/>
            </p:nvSpPr>
            <p:spPr bwMode="auto">
              <a:xfrm>
                <a:off x="1719264" y="5815879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070" name="Group 87"/>
              <p:cNvGrpSpPr>
                <a:grpSpLocks/>
              </p:cNvGrpSpPr>
              <p:nvPr/>
            </p:nvGrpSpPr>
            <p:grpSpPr bwMode="auto">
              <a:xfrm>
                <a:off x="1822575" y="5860474"/>
                <a:ext cx="156449" cy="353290"/>
                <a:chOff x="1776" y="3408"/>
                <a:chExt cx="96" cy="192"/>
              </a:xfrm>
            </p:grpSpPr>
            <p:sp>
              <p:nvSpPr>
                <p:cNvPr id="254077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078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071" name="Line 45"/>
              <p:cNvSpPr>
                <a:spLocks noChangeShapeType="1"/>
              </p:cNvSpPr>
              <p:nvPr/>
            </p:nvSpPr>
            <p:spPr bwMode="auto">
              <a:xfrm flipH="1">
                <a:off x="2003425" y="5659582"/>
                <a:ext cx="75854" cy="200892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72" name="Freeform 69"/>
              <p:cNvSpPr>
                <a:spLocks/>
              </p:cNvSpPr>
              <p:nvPr/>
            </p:nvSpPr>
            <p:spPr bwMode="auto">
              <a:xfrm>
                <a:off x="2154931" y="5801591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073" name="Group 87"/>
              <p:cNvGrpSpPr>
                <a:grpSpLocks/>
              </p:cNvGrpSpPr>
              <p:nvPr/>
            </p:nvGrpSpPr>
            <p:grpSpPr bwMode="auto">
              <a:xfrm>
                <a:off x="2258242" y="5846186"/>
                <a:ext cx="156449" cy="353290"/>
                <a:chOff x="1776" y="3408"/>
                <a:chExt cx="96" cy="192"/>
              </a:xfrm>
            </p:grpSpPr>
            <p:sp>
              <p:nvSpPr>
                <p:cNvPr id="254075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076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074" name="Line 45"/>
              <p:cNvSpPr>
                <a:spLocks noChangeShapeType="1"/>
              </p:cNvSpPr>
              <p:nvPr/>
            </p:nvSpPr>
            <p:spPr bwMode="auto">
              <a:xfrm>
                <a:off x="2271712" y="5659582"/>
                <a:ext cx="14288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4040" name="Group 267"/>
            <p:cNvGrpSpPr>
              <a:grpSpLocks/>
            </p:cNvGrpSpPr>
            <p:nvPr/>
          </p:nvGrpSpPr>
          <p:grpSpPr bwMode="auto">
            <a:xfrm>
              <a:off x="7967026" y="4391024"/>
              <a:ext cx="795974" cy="603106"/>
              <a:chOff x="1719264" y="5659582"/>
              <a:chExt cx="795974" cy="603106"/>
            </a:xfrm>
          </p:grpSpPr>
          <p:sp>
            <p:nvSpPr>
              <p:cNvPr id="254059" name="Freeform 69"/>
              <p:cNvSpPr>
                <a:spLocks/>
              </p:cNvSpPr>
              <p:nvPr/>
            </p:nvSpPr>
            <p:spPr bwMode="auto">
              <a:xfrm>
                <a:off x="1719264" y="5815879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060" name="Group 87"/>
              <p:cNvGrpSpPr>
                <a:grpSpLocks/>
              </p:cNvGrpSpPr>
              <p:nvPr/>
            </p:nvGrpSpPr>
            <p:grpSpPr bwMode="auto">
              <a:xfrm>
                <a:off x="1822575" y="5860474"/>
                <a:ext cx="156449" cy="353290"/>
                <a:chOff x="1776" y="3408"/>
                <a:chExt cx="96" cy="192"/>
              </a:xfrm>
            </p:grpSpPr>
            <p:sp>
              <p:nvSpPr>
                <p:cNvPr id="254067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068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061" name="Line 45"/>
              <p:cNvSpPr>
                <a:spLocks noChangeShapeType="1"/>
              </p:cNvSpPr>
              <p:nvPr/>
            </p:nvSpPr>
            <p:spPr bwMode="auto">
              <a:xfrm flipH="1">
                <a:off x="2003425" y="5659582"/>
                <a:ext cx="75854" cy="200892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62" name="Freeform 69"/>
              <p:cNvSpPr>
                <a:spLocks/>
              </p:cNvSpPr>
              <p:nvPr/>
            </p:nvSpPr>
            <p:spPr bwMode="auto">
              <a:xfrm>
                <a:off x="2154931" y="5801591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063" name="Group 87"/>
              <p:cNvGrpSpPr>
                <a:grpSpLocks/>
              </p:cNvGrpSpPr>
              <p:nvPr/>
            </p:nvGrpSpPr>
            <p:grpSpPr bwMode="auto">
              <a:xfrm>
                <a:off x="2258242" y="5846186"/>
                <a:ext cx="156449" cy="353290"/>
                <a:chOff x="1776" y="3408"/>
                <a:chExt cx="96" cy="192"/>
              </a:xfrm>
            </p:grpSpPr>
            <p:sp>
              <p:nvSpPr>
                <p:cNvPr id="254065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066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064" name="Line 45"/>
              <p:cNvSpPr>
                <a:spLocks noChangeShapeType="1"/>
              </p:cNvSpPr>
              <p:nvPr/>
            </p:nvSpPr>
            <p:spPr bwMode="auto">
              <a:xfrm>
                <a:off x="2271712" y="5659582"/>
                <a:ext cx="14288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4041" name="Group 5"/>
            <p:cNvGrpSpPr>
              <a:grpSpLocks/>
            </p:cNvGrpSpPr>
            <p:nvPr/>
          </p:nvGrpSpPr>
          <p:grpSpPr bwMode="auto">
            <a:xfrm>
              <a:off x="6965496" y="4345780"/>
              <a:ext cx="360307" cy="603106"/>
              <a:chOff x="8895714" y="3048000"/>
              <a:chExt cx="360307" cy="603106"/>
            </a:xfrm>
          </p:grpSpPr>
          <p:sp>
            <p:nvSpPr>
              <p:cNvPr id="254054" name="Freeform 69"/>
              <p:cNvSpPr>
                <a:spLocks/>
              </p:cNvSpPr>
              <p:nvPr/>
            </p:nvSpPr>
            <p:spPr bwMode="auto">
              <a:xfrm>
                <a:off x="8895714" y="3204297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055" name="Group 87"/>
              <p:cNvGrpSpPr>
                <a:grpSpLocks/>
              </p:cNvGrpSpPr>
              <p:nvPr/>
            </p:nvGrpSpPr>
            <p:grpSpPr bwMode="auto">
              <a:xfrm>
                <a:off x="8999025" y="3248892"/>
                <a:ext cx="156449" cy="353290"/>
                <a:chOff x="1776" y="3408"/>
                <a:chExt cx="96" cy="192"/>
              </a:xfrm>
            </p:grpSpPr>
            <p:sp>
              <p:nvSpPr>
                <p:cNvPr id="254057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058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056" name="Line 45"/>
              <p:cNvSpPr>
                <a:spLocks noChangeShapeType="1"/>
              </p:cNvSpPr>
              <p:nvPr/>
            </p:nvSpPr>
            <p:spPr bwMode="auto">
              <a:xfrm flipH="1">
                <a:off x="9179875" y="3048000"/>
                <a:ext cx="75854" cy="200892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4042" name="Group 4"/>
            <p:cNvGrpSpPr>
              <a:grpSpLocks/>
            </p:cNvGrpSpPr>
            <p:nvPr/>
          </p:nvGrpSpPr>
          <p:grpSpPr bwMode="auto">
            <a:xfrm>
              <a:off x="7724776" y="4772024"/>
              <a:ext cx="360307" cy="588818"/>
              <a:chOff x="9545693" y="3048000"/>
              <a:chExt cx="360307" cy="588818"/>
            </a:xfrm>
          </p:grpSpPr>
          <p:sp>
            <p:nvSpPr>
              <p:cNvPr id="254049" name="Freeform 69"/>
              <p:cNvSpPr>
                <a:spLocks/>
              </p:cNvSpPr>
              <p:nvPr/>
            </p:nvSpPr>
            <p:spPr bwMode="auto">
              <a:xfrm>
                <a:off x="9545693" y="3190009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050" name="Group 87"/>
              <p:cNvGrpSpPr>
                <a:grpSpLocks/>
              </p:cNvGrpSpPr>
              <p:nvPr/>
            </p:nvGrpSpPr>
            <p:grpSpPr bwMode="auto">
              <a:xfrm>
                <a:off x="9649004" y="3234604"/>
                <a:ext cx="156449" cy="353290"/>
                <a:chOff x="1776" y="3408"/>
                <a:chExt cx="96" cy="192"/>
              </a:xfrm>
            </p:grpSpPr>
            <p:sp>
              <p:nvSpPr>
                <p:cNvPr id="254052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053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051" name="Line 45"/>
              <p:cNvSpPr>
                <a:spLocks noChangeShapeType="1"/>
              </p:cNvSpPr>
              <p:nvPr/>
            </p:nvSpPr>
            <p:spPr bwMode="auto">
              <a:xfrm>
                <a:off x="9662474" y="3048000"/>
                <a:ext cx="14288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4043" name="Group 291"/>
            <p:cNvGrpSpPr>
              <a:grpSpLocks/>
            </p:cNvGrpSpPr>
            <p:nvPr/>
          </p:nvGrpSpPr>
          <p:grpSpPr bwMode="auto">
            <a:xfrm>
              <a:off x="5735693" y="4386264"/>
              <a:ext cx="360307" cy="603106"/>
              <a:chOff x="8895714" y="3048000"/>
              <a:chExt cx="360307" cy="603106"/>
            </a:xfrm>
          </p:grpSpPr>
          <p:sp>
            <p:nvSpPr>
              <p:cNvPr id="254044" name="Freeform 69"/>
              <p:cNvSpPr>
                <a:spLocks/>
              </p:cNvSpPr>
              <p:nvPr/>
            </p:nvSpPr>
            <p:spPr bwMode="auto">
              <a:xfrm>
                <a:off x="8895714" y="3204297"/>
                <a:ext cx="360307" cy="446809"/>
              </a:xfrm>
              <a:custGeom>
                <a:avLst/>
                <a:gdLst>
                  <a:gd name="T0" fmla="*/ 2147483647 w 672"/>
                  <a:gd name="T1" fmla="*/ 0 h 624"/>
                  <a:gd name="T2" fmla="*/ 0 w 672"/>
                  <a:gd name="T3" fmla="*/ 2147483647 h 624"/>
                  <a:gd name="T4" fmla="*/ 2147483647 w 672"/>
                  <a:gd name="T5" fmla="*/ 2147483647 h 624"/>
                  <a:gd name="T6" fmla="*/ 2147483647 w 672"/>
                  <a:gd name="T7" fmla="*/ 2147483647 h 624"/>
                  <a:gd name="T8" fmla="*/ 2147483647 w 67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2"/>
                  <a:gd name="T16" fmla="*/ 0 h 624"/>
                  <a:gd name="T17" fmla="*/ 672 w 672"/>
                  <a:gd name="T18" fmla="*/ 624 h 6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254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045" name="Group 87"/>
              <p:cNvGrpSpPr>
                <a:grpSpLocks/>
              </p:cNvGrpSpPr>
              <p:nvPr/>
            </p:nvGrpSpPr>
            <p:grpSpPr bwMode="auto">
              <a:xfrm>
                <a:off x="8999025" y="3248892"/>
                <a:ext cx="156449" cy="353290"/>
                <a:chOff x="1776" y="3408"/>
                <a:chExt cx="96" cy="192"/>
              </a:xfrm>
            </p:grpSpPr>
            <p:sp>
              <p:nvSpPr>
                <p:cNvPr id="254047" name="Oval 88"/>
                <p:cNvSpPr>
                  <a:spLocks noChangeArrowheads="1"/>
                </p:cNvSpPr>
                <p:nvPr/>
              </p:nvSpPr>
              <p:spPr bwMode="auto">
                <a:xfrm>
                  <a:off x="1776" y="3456"/>
                  <a:ext cx="96" cy="96"/>
                </a:xfrm>
                <a:prstGeom prst="ellips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000"/>
                </a:p>
              </p:txBody>
            </p:sp>
            <p:sp>
              <p:nvSpPr>
                <p:cNvPr id="254048" name="Line 89"/>
                <p:cNvSpPr>
                  <a:spLocks noChangeShapeType="1"/>
                </p:cNvSpPr>
                <p:nvPr/>
              </p:nvSpPr>
              <p:spPr bwMode="auto">
                <a:xfrm flipH="1">
                  <a:off x="1776" y="3408"/>
                  <a:ext cx="96" cy="192"/>
                </a:xfrm>
                <a:prstGeom prst="line">
                  <a:avLst/>
                </a:prstGeom>
                <a:noFill/>
                <a:ln w="25400">
                  <a:solidFill>
                    <a:srgbClr val="33CC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4046" name="Line 45"/>
              <p:cNvSpPr>
                <a:spLocks noChangeShapeType="1"/>
              </p:cNvSpPr>
              <p:nvPr/>
            </p:nvSpPr>
            <p:spPr bwMode="auto">
              <a:xfrm flipH="1">
                <a:off x="9179875" y="3048000"/>
                <a:ext cx="75854" cy="200892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02755" name="Group 202754"/>
          <p:cNvGrpSpPr>
            <a:grpSpLocks/>
          </p:cNvGrpSpPr>
          <p:nvPr/>
        </p:nvGrpSpPr>
        <p:grpSpPr bwMode="auto">
          <a:xfrm>
            <a:off x="4667250" y="4248150"/>
            <a:ext cx="3875088" cy="1897063"/>
            <a:chOff x="4667187" y="4247473"/>
            <a:chExt cx="3875119" cy="1897448"/>
          </a:xfrm>
        </p:grpSpPr>
        <p:grpSp>
          <p:nvGrpSpPr>
            <p:cNvPr id="253996" name="Group 233"/>
            <p:cNvGrpSpPr>
              <a:grpSpLocks/>
            </p:cNvGrpSpPr>
            <p:nvPr/>
          </p:nvGrpSpPr>
          <p:grpSpPr bwMode="auto">
            <a:xfrm>
              <a:off x="4667187" y="4315692"/>
              <a:ext cx="3875119" cy="1829229"/>
              <a:chOff x="4667187" y="3248892"/>
              <a:chExt cx="3875119" cy="1829229"/>
            </a:xfrm>
          </p:grpSpPr>
          <p:sp>
            <p:nvSpPr>
              <p:cNvPr id="254012" name="Line 40"/>
              <p:cNvSpPr>
                <a:spLocks noChangeShapeType="1"/>
              </p:cNvSpPr>
              <p:nvPr/>
            </p:nvSpPr>
            <p:spPr bwMode="auto">
              <a:xfrm flipH="1">
                <a:off x="5803648" y="3442855"/>
                <a:ext cx="872324" cy="374073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13" name="Line 41"/>
              <p:cNvSpPr>
                <a:spLocks noChangeShapeType="1"/>
              </p:cNvSpPr>
              <p:nvPr/>
            </p:nvSpPr>
            <p:spPr bwMode="auto">
              <a:xfrm>
                <a:off x="5765721" y="39416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14" name="Line 42"/>
              <p:cNvSpPr>
                <a:spLocks noChangeShapeType="1"/>
              </p:cNvSpPr>
              <p:nvPr/>
            </p:nvSpPr>
            <p:spPr bwMode="auto">
              <a:xfrm>
                <a:off x="6220846" y="4357254"/>
                <a:ext cx="113781" cy="124691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15" name="Line 43"/>
              <p:cNvSpPr>
                <a:spLocks noChangeShapeType="1"/>
              </p:cNvSpPr>
              <p:nvPr/>
            </p:nvSpPr>
            <p:spPr bwMode="auto">
              <a:xfrm flipH="1">
                <a:off x="5272669" y="39416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16" name="Line 44"/>
              <p:cNvSpPr>
                <a:spLocks noChangeShapeType="1"/>
              </p:cNvSpPr>
              <p:nvPr/>
            </p:nvSpPr>
            <p:spPr bwMode="auto">
              <a:xfrm>
                <a:off x="5272669" y="4357254"/>
                <a:ext cx="113781" cy="166255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17" name="Line 45"/>
              <p:cNvSpPr>
                <a:spLocks noChangeShapeType="1"/>
              </p:cNvSpPr>
              <p:nvPr/>
            </p:nvSpPr>
            <p:spPr bwMode="auto">
              <a:xfrm flipH="1">
                <a:off x="4931325" y="4315691"/>
                <a:ext cx="151708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18" name="Line 46"/>
              <p:cNvSpPr>
                <a:spLocks noChangeShapeType="1"/>
              </p:cNvSpPr>
              <p:nvPr/>
            </p:nvSpPr>
            <p:spPr bwMode="auto">
              <a:xfrm>
                <a:off x="6941461" y="3442855"/>
                <a:ext cx="872324" cy="374073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19" name="Line 47"/>
              <p:cNvSpPr>
                <a:spLocks noChangeShapeType="1"/>
              </p:cNvSpPr>
              <p:nvPr/>
            </p:nvSpPr>
            <p:spPr bwMode="auto">
              <a:xfrm>
                <a:off x="7813785" y="3941618"/>
                <a:ext cx="0" cy="0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20" name="Line 48"/>
              <p:cNvSpPr>
                <a:spLocks noChangeShapeType="1"/>
              </p:cNvSpPr>
              <p:nvPr/>
            </p:nvSpPr>
            <p:spPr bwMode="auto">
              <a:xfrm>
                <a:off x="8003420" y="39416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21" name="Line 49"/>
              <p:cNvSpPr>
                <a:spLocks noChangeShapeType="1"/>
              </p:cNvSpPr>
              <p:nvPr/>
            </p:nvSpPr>
            <p:spPr bwMode="auto">
              <a:xfrm flipH="1">
                <a:off x="7510368" y="39416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22" name="Line 50"/>
              <p:cNvSpPr>
                <a:spLocks noChangeShapeType="1"/>
              </p:cNvSpPr>
              <p:nvPr/>
            </p:nvSpPr>
            <p:spPr bwMode="auto">
              <a:xfrm>
                <a:off x="7510368" y="4357254"/>
                <a:ext cx="113781" cy="166255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23" name="Line 51"/>
              <p:cNvSpPr>
                <a:spLocks noChangeShapeType="1"/>
              </p:cNvSpPr>
              <p:nvPr/>
            </p:nvSpPr>
            <p:spPr bwMode="auto">
              <a:xfrm flipH="1">
                <a:off x="7586222" y="4731327"/>
                <a:ext cx="75854" cy="124691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24" name="Rectangle 1"/>
              <p:cNvSpPr>
                <a:spLocks noChangeArrowheads="1"/>
              </p:cNvSpPr>
              <p:nvPr/>
            </p:nvSpPr>
            <p:spPr bwMode="auto">
              <a:xfrm>
                <a:off x="6675972" y="3248892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54025" name="Rectangle 215"/>
              <p:cNvSpPr>
                <a:spLocks noChangeArrowheads="1"/>
              </p:cNvSpPr>
              <p:nvPr/>
            </p:nvSpPr>
            <p:spPr bwMode="auto">
              <a:xfrm>
                <a:off x="7338415" y="4807958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54026" name="Rectangle 216"/>
              <p:cNvSpPr>
                <a:spLocks noChangeArrowheads="1"/>
              </p:cNvSpPr>
              <p:nvPr/>
            </p:nvSpPr>
            <p:spPr bwMode="auto">
              <a:xfrm>
                <a:off x="7772400" y="3733800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54027" name="Rectangle 217"/>
              <p:cNvSpPr>
                <a:spLocks noChangeArrowheads="1"/>
              </p:cNvSpPr>
              <p:nvPr/>
            </p:nvSpPr>
            <p:spPr bwMode="auto">
              <a:xfrm>
                <a:off x="7315200" y="4073237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54028" name="Rectangle 218"/>
              <p:cNvSpPr>
                <a:spLocks noChangeArrowheads="1"/>
              </p:cNvSpPr>
              <p:nvPr/>
            </p:nvSpPr>
            <p:spPr bwMode="auto">
              <a:xfrm>
                <a:off x="7620000" y="4495800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54029" name="Rectangle 219"/>
              <p:cNvSpPr>
                <a:spLocks noChangeArrowheads="1"/>
              </p:cNvSpPr>
              <p:nvPr/>
            </p:nvSpPr>
            <p:spPr bwMode="auto">
              <a:xfrm>
                <a:off x="5562600" y="3733800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54030" name="Rectangle 220"/>
              <p:cNvSpPr>
                <a:spLocks noChangeArrowheads="1"/>
              </p:cNvSpPr>
              <p:nvPr/>
            </p:nvSpPr>
            <p:spPr bwMode="auto">
              <a:xfrm>
                <a:off x="5076763" y="4081464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54031" name="Rectangle 221"/>
              <p:cNvSpPr>
                <a:spLocks noChangeArrowheads="1"/>
              </p:cNvSpPr>
              <p:nvPr/>
            </p:nvSpPr>
            <p:spPr bwMode="auto">
              <a:xfrm>
                <a:off x="4667187" y="4454237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54032" name="Rectangle 222"/>
              <p:cNvSpPr>
                <a:spLocks noChangeArrowheads="1"/>
              </p:cNvSpPr>
              <p:nvPr/>
            </p:nvSpPr>
            <p:spPr bwMode="auto">
              <a:xfrm>
                <a:off x="5352987" y="4462464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54033" name="Rectangle 223"/>
              <p:cNvSpPr>
                <a:spLocks noChangeArrowheads="1"/>
              </p:cNvSpPr>
              <p:nvPr/>
            </p:nvSpPr>
            <p:spPr bwMode="auto">
              <a:xfrm>
                <a:off x="6038787" y="4114800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54034" name="Rectangle 224"/>
              <p:cNvSpPr>
                <a:spLocks noChangeArrowheads="1"/>
              </p:cNvSpPr>
              <p:nvPr/>
            </p:nvSpPr>
            <p:spPr bwMode="auto">
              <a:xfrm>
                <a:off x="6295963" y="4467224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54035" name="Rectangle 225"/>
              <p:cNvSpPr>
                <a:spLocks noChangeArrowheads="1"/>
              </p:cNvSpPr>
              <p:nvPr/>
            </p:nvSpPr>
            <p:spPr bwMode="auto">
              <a:xfrm>
                <a:off x="8285069" y="4100511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</p:grpSp>
        <p:grpSp>
          <p:nvGrpSpPr>
            <p:cNvPr id="253997" name="Group 55"/>
            <p:cNvGrpSpPr>
              <a:grpSpLocks/>
            </p:cNvGrpSpPr>
            <p:nvPr/>
          </p:nvGrpSpPr>
          <p:grpSpPr bwMode="auto">
            <a:xfrm>
              <a:off x="8141334" y="4247473"/>
              <a:ext cx="240666" cy="629327"/>
              <a:chOff x="2308" y="1513"/>
              <a:chExt cx="1162" cy="2570"/>
            </a:xfrm>
          </p:grpSpPr>
          <p:grpSp>
            <p:nvGrpSpPr>
              <p:cNvPr id="253998" name="Group 56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54006" name="Freeform 57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007" name="Freeform 58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008" name="Freeform 59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009" name="Freeform 60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010" name="Freeform 61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011" name="Freeform 62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3999" name="Freeform 63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00" name="Freeform 64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001" name="Oval 65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4002" name="Oval 66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4003" name="Oval 67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4004" name="Oval 68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4005" name="Oval 69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</p:grpSp>
      <p:grpSp>
        <p:nvGrpSpPr>
          <p:cNvPr id="202753" name="Group 202752"/>
          <p:cNvGrpSpPr>
            <a:grpSpLocks/>
          </p:cNvGrpSpPr>
          <p:nvPr/>
        </p:nvGrpSpPr>
        <p:grpSpPr bwMode="auto">
          <a:xfrm>
            <a:off x="457200" y="4114800"/>
            <a:ext cx="3830638" cy="2133600"/>
            <a:chOff x="457200" y="4114800"/>
            <a:chExt cx="3830638" cy="2133600"/>
          </a:xfrm>
        </p:grpSpPr>
        <p:grpSp>
          <p:nvGrpSpPr>
            <p:cNvPr id="253964" name="Group 202751"/>
            <p:cNvGrpSpPr>
              <a:grpSpLocks/>
            </p:cNvGrpSpPr>
            <p:nvPr/>
          </p:nvGrpSpPr>
          <p:grpSpPr bwMode="auto">
            <a:xfrm>
              <a:off x="457200" y="4419600"/>
              <a:ext cx="3830638" cy="1828800"/>
              <a:chOff x="457200" y="3352800"/>
              <a:chExt cx="3830638" cy="1828800"/>
            </a:xfrm>
          </p:grpSpPr>
          <p:sp>
            <p:nvSpPr>
              <p:cNvPr id="253972" name="Oval 5"/>
              <p:cNvSpPr>
                <a:spLocks noChangeArrowheads="1"/>
              </p:cNvSpPr>
              <p:nvPr/>
            </p:nvSpPr>
            <p:spPr bwMode="auto">
              <a:xfrm>
                <a:off x="2429410" y="3352800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53973" name="Oval 8"/>
              <p:cNvSpPr>
                <a:spLocks noChangeArrowheads="1"/>
              </p:cNvSpPr>
              <p:nvPr/>
            </p:nvSpPr>
            <p:spPr bwMode="auto">
              <a:xfrm>
                <a:off x="1291596" y="3810000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53974" name="Oval 11"/>
              <p:cNvSpPr>
                <a:spLocks noChangeArrowheads="1"/>
              </p:cNvSpPr>
              <p:nvPr/>
            </p:nvSpPr>
            <p:spPr bwMode="auto">
              <a:xfrm>
                <a:off x="798544" y="4184073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53975" name="Oval 14"/>
              <p:cNvSpPr>
                <a:spLocks noChangeArrowheads="1"/>
              </p:cNvSpPr>
              <p:nvPr/>
            </p:nvSpPr>
            <p:spPr bwMode="auto">
              <a:xfrm>
                <a:off x="457200" y="4558145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53976" name="Oval 17"/>
              <p:cNvSpPr>
                <a:spLocks noChangeArrowheads="1"/>
              </p:cNvSpPr>
              <p:nvPr/>
            </p:nvSpPr>
            <p:spPr bwMode="auto">
              <a:xfrm>
                <a:off x="1101961" y="4558145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53977" name="Oval 20"/>
              <p:cNvSpPr>
                <a:spLocks noChangeArrowheads="1"/>
              </p:cNvSpPr>
              <p:nvPr/>
            </p:nvSpPr>
            <p:spPr bwMode="auto">
              <a:xfrm>
                <a:off x="1784649" y="4184073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53978" name="Oval 26"/>
              <p:cNvSpPr>
                <a:spLocks noChangeArrowheads="1"/>
              </p:cNvSpPr>
              <p:nvPr/>
            </p:nvSpPr>
            <p:spPr bwMode="auto">
              <a:xfrm>
                <a:off x="3529296" y="3810000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53979" name="Oval 29"/>
              <p:cNvSpPr>
                <a:spLocks noChangeArrowheads="1"/>
              </p:cNvSpPr>
              <p:nvPr/>
            </p:nvSpPr>
            <p:spPr bwMode="auto">
              <a:xfrm>
                <a:off x="3036243" y="4184073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53980" name="Oval 32"/>
              <p:cNvSpPr>
                <a:spLocks noChangeArrowheads="1"/>
              </p:cNvSpPr>
              <p:nvPr/>
            </p:nvSpPr>
            <p:spPr bwMode="auto">
              <a:xfrm>
                <a:off x="3339660" y="4558145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53981" name="Oval 35"/>
              <p:cNvSpPr>
                <a:spLocks noChangeArrowheads="1"/>
              </p:cNvSpPr>
              <p:nvPr/>
            </p:nvSpPr>
            <p:spPr bwMode="auto">
              <a:xfrm>
                <a:off x="4022348" y="4184073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53982" name="Oval 38"/>
              <p:cNvSpPr>
                <a:spLocks noChangeArrowheads="1"/>
              </p:cNvSpPr>
              <p:nvPr/>
            </p:nvSpPr>
            <p:spPr bwMode="auto">
              <a:xfrm>
                <a:off x="3150025" y="4932218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53983" name="Line 40"/>
              <p:cNvSpPr>
                <a:spLocks noChangeShapeType="1"/>
              </p:cNvSpPr>
              <p:nvPr/>
            </p:nvSpPr>
            <p:spPr bwMode="auto">
              <a:xfrm flipH="1">
                <a:off x="1557086" y="3519055"/>
                <a:ext cx="872324" cy="374073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84" name="Line 41"/>
              <p:cNvSpPr>
                <a:spLocks noChangeShapeType="1"/>
              </p:cNvSpPr>
              <p:nvPr/>
            </p:nvSpPr>
            <p:spPr bwMode="auto">
              <a:xfrm>
                <a:off x="1519159" y="40178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85" name="Line 42"/>
              <p:cNvSpPr>
                <a:spLocks noChangeShapeType="1"/>
              </p:cNvSpPr>
              <p:nvPr/>
            </p:nvSpPr>
            <p:spPr bwMode="auto">
              <a:xfrm>
                <a:off x="1974284" y="4433454"/>
                <a:ext cx="113781" cy="124691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86" name="Line 43"/>
              <p:cNvSpPr>
                <a:spLocks noChangeShapeType="1"/>
              </p:cNvSpPr>
              <p:nvPr/>
            </p:nvSpPr>
            <p:spPr bwMode="auto">
              <a:xfrm flipH="1">
                <a:off x="1026107" y="40178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87" name="Line 44"/>
              <p:cNvSpPr>
                <a:spLocks noChangeShapeType="1"/>
              </p:cNvSpPr>
              <p:nvPr/>
            </p:nvSpPr>
            <p:spPr bwMode="auto">
              <a:xfrm>
                <a:off x="1026107" y="4433454"/>
                <a:ext cx="113781" cy="166255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88" name="Line 45"/>
              <p:cNvSpPr>
                <a:spLocks noChangeShapeType="1"/>
              </p:cNvSpPr>
              <p:nvPr/>
            </p:nvSpPr>
            <p:spPr bwMode="auto">
              <a:xfrm flipH="1">
                <a:off x="684763" y="4391891"/>
                <a:ext cx="151708" cy="207818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89" name="Line 46"/>
              <p:cNvSpPr>
                <a:spLocks noChangeShapeType="1"/>
              </p:cNvSpPr>
              <p:nvPr/>
            </p:nvSpPr>
            <p:spPr bwMode="auto">
              <a:xfrm>
                <a:off x="2694899" y="3519055"/>
                <a:ext cx="872324" cy="374073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90" name="Line 47"/>
              <p:cNvSpPr>
                <a:spLocks noChangeShapeType="1"/>
              </p:cNvSpPr>
              <p:nvPr/>
            </p:nvSpPr>
            <p:spPr bwMode="auto">
              <a:xfrm>
                <a:off x="3567223" y="4017818"/>
                <a:ext cx="0" cy="0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91" name="Line 48"/>
              <p:cNvSpPr>
                <a:spLocks noChangeShapeType="1"/>
              </p:cNvSpPr>
              <p:nvPr/>
            </p:nvSpPr>
            <p:spPr bwMode="auto">
              <a:xfrm>
                <a:off x="3756858" y="40178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92" name="Line 49"/>
              <p:cNvSpPr>
                <a:spLocks noChangeShapeType="1"/>
              </p:cNvSpPr>
              <p:nvPr/>
            </p:nvSpPr>
            <p:spPr bwMode="auto">
              <a:xfrm flipH="1">
                <a:off x="3263806" y="40178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93" name="Line 50"/>
              <p:cNvSpPr>
                <a:spLocks noChangeShapeType="1"/>
              </p:cNvSpPr>
              <p:nvPr/>
            </p:nvSpPr>
            <p:spPr bwMode="auto">
              <a:xfrm>
                <a:off x="3263806" y="4433454"/>
                <a:ext cx="113781" cy="166255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94" name="Line 51"/>
              <p:cNvSpPr>
                <a:spLocks noChangeShapeType="1"/>
              </p:cNvSpPr>
              <p:nvPr/>
            </p:nvSpPr>
            <p:spPr bwMode="auto">
              <a:xfrm flipH="1">
                <a:off x="3339660" y="4807527"/>
                <a:ext cx="75854" cy="124691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95" name="Oval 20"/>
              <p:cNvSpPr>
                <a:spLocks noChangeArrowheads="1"/>
              </p:cNvSpPr>
              <p:nvPr/>
            </p:nvSpPr>
            <p:spPr bwMode="auto">
              <a:xfrm>
                <a:off x="2006222" y="4522642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</p:grpSp>
        <p:grpSp>
          <p:nvGrpSpPr>
            <p:cNvPr id="253965" name="Group 88"/>
            <p:cNvGrpSpPr>
              <a:grpSpLocks/>
            </p:cNvGrpSpPr>
            <p:nvPr/>
          </p:nvGrpSpPr>
          <p:grpSpPr bwMode="auto">
            <a:xfrm>
              <a:off x="1712307" y="4114800"/>
              <a:ext cx="268893" cy="573759"/>
              <a:chOff x="2432" y="1328"/>
              <a:chExt cx="906" cy="2075"/>
            </a:xfrm>
          </p:grpSpPr>
          <p:sp>
            <p:nvSpPr>
              <p:cNvPr id="253966" name="Freeform 89"/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3320 w 410"/>
                  <a:gd name="T1" fmla="*/ 663 h 406"/>
                  <a:gd name="T2" fmla="*/ 2681 w 410"/>
                  <a:gd name="T3" fmla="*/ 236 h 406"/>
                  <a:gd name="T4" fmla="*/ 2047 w 410"/>
                  <a:gd name="T5" fmla="*/ 0 h 406"/>
                  <a:gd name="T6" fmla="*/ 1309 w 410"/>
                  <a:gd name="T7" fmla="*/ 0 h 406"/>
                  <a:gd name="T8" fmla="*/ 494 w 410"/>
                  <a:gd name="T9" fmla="*/ 150 h 406"/>
                  <a:gd name="T10" fmla="*/ 114 w 410"/>
                  <a:gd name="T11" fmla="*/ 403 h 406"/>
                  <a:gd name="T12" fmla="*/ 0 w 410"/>
                  <a:gd name="T13" fmla="*/ 753 h 406"/>
                  <a:gd name="T14" fmla="*/ 114 w 410"/>
                  <a:gd name="T15" fmla="*/ 1209 h 406"/>
                  <a:gd name="T16" fmla="*/ 607 w 410"/>
                  <a:gd name="T17" fmla="*/ 1735 h 406"/>
                  <a:gd name="T18" fmla="*/ 1503 w 410"/>
                  <a:gd name="T19" fmla="*/ 2073 h 406"/>
                  <a:gd name="T20" fmla="*/ 2182 w 410"/>
                  <a:gd name="T21" fmla="*/ 2248 h 406"/>
                  <a:gd name="T22" fmla="*/ 2873 w 410"/>
                  <a:gd name="T23" fmla="*/ 2309 h 406"/>
                  <a:gd name="T24" fmla="*/ 3434 w 410"/>
                  <a:gd name="T25" fmla="*/ 2225 h 406"/>
                  <a:gd name="T26" fmla="*/ 3739 w 410"/>
                  <a:gd name="T27" fmla="*/ 2073 h 406"/>
                  <a:gd name="T28" fmla="*/ 3928 w 410"/>
                  <a:gd name="T29" fmla="*/ 1735 h 406"/>
                  <a:gd name="T30" fmla="*/ 3891 w 410"/>
                  <a:gd name="T31" fmla="*/ 1320 h 406"/>
                  <a:gd name="T32" fmla="*/ 3675 w 410"/>
                  <a:gd name="T33" fmla="*/ 984 h 406"/>
                  <a:gd name="T34" fmla="*/ 4939 w 410"/>
                  <a:gd name="T35" fmla="*/ 663 h 406"/>
                  <a:gd name="T36" fmla="*/ 5054 w 410"/>
                  <a:gd name="T37" fmla="*/ 523 h 406"/>
                  <a:gd name="T38" fmla="*/ 4939 w 410"/>
                  <a:gd name="T39" fmla="*/ 459 h 406"/>
                  <a:gd name="T40" fmla="*/ 3554 w 410"/>
                  <a:gd name="T41" fmla="*/ 835 h 406"/>
                  <a:gd name="T42" fmla="*/ 3320 w 410"/>
                  <a:gd name="T43" fmla="*/ 66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67" name="Freeform 90"/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4338 w 329"/>
                  <a:gd name="T1" fmla="*/ 80 h 546"/>
                  <a:gd name="T2" fmla="*/ 3860 w 329"/>
                  <a:gd name="T3" fmla="*/ 0 h 546"/>
                  <a:gd name="T4" fmla="*/ 2877 w 329"/>
                  <a:gd name="T5" fmla="*/ 5 h 546"/>
                  <a:gd name="T6" fmla="*/ 1978 w 329"/>
                  <a:gd name="T7" fmla="*/ 312 h 546"/>
                  <a:gd name="T8" fmla="*/ 726 w 329"/>
                  <a:gd name="T9" fmla="*/ 915 h 546"/>
                  <a:gd name="T10" fmla="*/ 81 w 329"/>
                  <a:gd name="T11" fmla="*/ 1385 h 546"/>
                  <a:gd name="T12" fmla="*/ 0 w 329"/>
                  <a:gd name="T13" fmla="*/ 1564 h 546"/>
                  <a:gd name="T14" fmla="*/ 338 w 329"/>
                  <a:gd name="T15" fmla="*/ 1866 h 546"/>
                  <a:gd name="T16" fmla="*/ 1063 w 329"/>
                  <a:gd name="T17" fmla="*/ 2019 h 546"/>
                  <a:gd name="T18" fmla="*/ 1978 w 329"/>
                  <a:gd name="T19" fmla="*/ 2183 h 546"/>
                  <a:gd name="T20" fmla="*/ 2743 w 329"/>
                  <a:gd name="T21" fmla="*/ 2260 h 546"/>
                  <a:gd name="T22" fmla="*/ 3063 w 329"/>
                  <a:gd name="T23" fmla="*/ 2408 h 546"/>
                  <a:gd name="T24" fmla="*/ 2877 w 329"/>
                  <a:gd name="T25" fmla="*/ 2608 h 546"/>
                  <a:gd name="T26" fmla="*/ 2351 w 329"/>
                  <a:gd name="T27" fmla="*/ 2835 h 546"/>
                  <a:gd name="T28" fmla="*/ 1666 w 329"/>
                  <a:gd name="T29" fmla="*/ 2865 h 546"/>
                  <a:gd name="T30" fmla="*/ 1204 w 329"/>
                  <a:gd name="T31" fmla="*/ 2778 h 546"/>
                  <a:gd name="T32" fmla="*/ 920 w 329"/>
                  <a:gd name="T33" fmla="*/ 2865 h 546"/>
                  <a:gd name="T34" fmla="*/ 994 w 329"/>
                  <a:gd name="T35" fmla="*/ 2969 h 546"/>
                  <a:gd name="T36" fmla="*/ 1545 w 329"/>
                  <a:gd name="T37" fmla="*/ 3063 h 546"/>
                  <a:gd name="T38" fmla="*/ 2351 w 329"/>
                  <a:gd name="T39" fmla="*/ 3063 h 546"/>
                  <a:gd name="T40" fmla="*/ 3063 w 329"/>
                  <a:gd name="T41" fmla="*/ 2969 h 546"/>
                  <a:gd name="T42" fmla="*/ 3484 w 329"/>
                  <a:gd name="T43" fmla="*/ 2865 h 546"/>
                  <a:gd name="T44" fmla="*/ 3731 w 329"/>
                  <a:gd name="T45" fmla="*/ 2660 h 546"/>
                  <a:gd name="T46" fmla="*/ 3860 w 329"/>
                  <a:gd name="T47" fmla="*/ 2445 h 546"/>
                  <a:gd name="T48" fmla="*/ 3557 w 329"/>
                  <a:gd name="T49" fmla="*/ 2238 h 546"/>
                  <a:gd name="T50" fmla="*/ 2743 w 329"/>
                  <a:gd name="T51" fmla="*/ 2100 h 546"/>
                  <a:gd name="T52" fmla="*/ 1797 w 329"/>
                  <a:gd name="T53" fmla="*/ 1982 h 546"/>
                  <a:gd name="T54" fmla="*/ 994 w 329"/>
                  <a:gd name="T55" fmla="*/ 1782 h 546"/>
                  <a:gd name="T56" fmla="*/ 798 w 329"/>
                  <a:gd name="T57" fmla="*/ 1620 h 546"/>
                  <a:gd name="T58" fmla="*/ 920 w 329"/>
                  <a:gd name="T59" fmla="*/ 1299 h 546"/>
                  <a:gd name="T60" fmla="*/ 1545 w 329"/>
                  <a:gd name="T61" fmla="*/ 915 h 546"/>
                  <a:gd name="T62" fmla="*/ 2271 w 329"/>
                  <a:gd name="T63" fmla="*/ 682 h 546"/>
                  <a:gd name="T64" fmla="*/ 3392 w 329"/>
                  <a:gd name="T65" fmla="*/ 513 h 546"/>
                  <a:gd name="T66" fmla="*/ 4338 w 329"/>
                  <a:gd name="T67" fmla="*/ 424 h 546"/>
                  <a:gd name="T68" fmla="*/ 4338 w 329"/>
                  <a:gd name="T69" fmla="*/ 195 h 546"/>
                  <a:gd name="T70" fmla="*/ 4338 w 329"/>
                  <a:gd name="T71" fmla="*/ 80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68" name="Freeform 91"/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3276 w 309"/>
                  <a:gd name="T1" fmla="*/ 1178 h 673"/>
                  <a:gd name="T2" fmla="*/ 2893 w 309"/>
                  <a:gd name="T3" fmla="*/ 479 h 673"/>
                  <a:gd name="T4" fmla="*/ 2481 w 309"/>
                  <a:gd name="T5" fmla="*/ 142 h 673"/>
                  <a:gd name="T6" fmla="*/ 1537 w 309"/>
                  <a:gd name="T7" fmla="*/ 0 h 673"/>
                  <a:gd name="T8" fmla="*/ 603 w 309"/>
                  <a:gd name="T9" fmla="*/ 58 h 673"/>
                  <a:gd name="T10" fmla="*/ 181 w 309"/>
                  <a:gd name="T11" fmla="*/ 422 h 673"/>
                  <a:gd name="T12" fmla="*/ 239 w 309"/>
                  <a:gd name="T13" fmla="*/ 865 h 673"/>
                  <a:gd name="T14" fmla="*/ 491 w 309"/>
                  <a:gd name="T15" fmla="*/ 1593 h 673"/>
                  <a:gd name="T16" fmla="*/ 491 w 309"/>
                  <a:gd name="T17" fmla="*/ 2233 h 673"/>
                  <a:gd name="T18" fmla="*/ 181 w 309"/>
                  <a:gd name="T19" fmla="*/ 2787 h 673"/>
                  <a:gd name="T20" fmla="*/ 0 w 309"/>
                  <a:gd name="T21" fmla="*/ 3103 h 673"/>
                  <a:gd name="T22" fmla="*/ 114 w 309"/>
                  <a:gd name="T23" fmla="*/ 3382 h 673"/>
                  <a:gd name="T24" fmla="*/ 543 w 309"/>
                  <a:gd name="T25" fmla="*/ 3526 h 673"/>
                  <a:gd name="T26" fmla="*/ 1129 w 309"/>
                  <a:gd name="T27" fmla="*/ 3653 h 673"/>
                  <a:gd name="T28" fmla="*/ 1651 w 309"/>
                  <a:gd name="T29" fmla="*/ 3720 h 673"/>
                  <a:gd name="T30" fmla="*/ 2370 w 309"/>
                  <a:gd name="T31" fmla="*/ 3720 h 673"/>
                  <a:gd name="T32" fmla="*/ 3159 w 309"/>
                  <a:gd name="T33" fmla="*/ 3429 h 673"/>
                  <a:gd name="T34" fmla="*/ 3768 w 309"/>
                  <a:gd name="T35" fmla="*/ 2843 h 673"/>
                  <a:gd name="T36" fmla="*/ 3719 w 309"/>
                  <a:gd name="T37" fmla="*/ 2312 h 673"/>
                  <a:gd name="T38" fmla="*/ 3345 w 309"/>
                  <a:gd name="T39" fmla="*/ 1699 h 673"/>
                  <a:gd name="T40" fmla="*/ 3276 w 309"/>
                  <a:gd name="T41" fmla="*/ 1178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69" name="Freeform 92"/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3089 w 235"/>
                  <a:gd name="T1" fmla="*/ 80 h 973"/>
                  <a:gd name="T2" fmla="*/ 2257 w 235"/>
                  <a:gd name="T3" fmla="*/ 0 h 973"/>
                  <a:gd name="T4" fmla="*/ 1753 w 235"/>
                  <a:gd name="T5" fmla="*/ 80 h 973"/>
                  <a:gd name="T6" fmla="*/ 1550 w 235"/>
                  <a:gd name="T7" fmla="*/ 373 h 973"/>
                  <a:gd name="T8" fmla="*/ 1753 w 235"/>
                  <a:gd name="T9" fmla="*/ 1978 h 973"/>
                  <a:gd name="T10" fmla="*/ 1753 w 235"/>
                  <a:gd name="T11" fmla="*/ 2345 h 973"/>
                  <a:gd name="T12" fmla="*/ 1485 w 235"/>
                  <a:gd name="T13" fmla="*/ 3049 h 973"/>
                  <a:gd name="T14" fmla="*/ 1406 w 235"/>
                  <a:gd name="T15" fmla="*/ 3861 h 973"/>
                  <a:gd name="T16" fmla="*/ 1550 w 235"/>
                  <a:gd name="T17" fmla="*/ 4264 h 973"/>
                  <a:gd name="T18" fmla="*/ 1406 w 235"/>
                  <a:gd name="T19" fmla="*/ 4500 h 973"/>
                  <a:gd name="T20" fmla="*/ 423 w 235"/>
                  <a:gd name="T21" fmla="*/ 4850 h 973"/>
                  <a:gd name="T22" fmla="*/ 0 w 235"/>
                  <a:gd name="T23" fmla="*/ 5290 h 973"/>
                  <a:gd name="T24" fmla="*/ 90 w 235"/>
                  <a:gd name="T25" fmla="*/ 5423 h 973"/>
                  <a:gd name="T26" fmla="*/ 835 w 235"/>
                  <a:gd name="T27" fmla="*/ 5576 h 973"/>
                  <a:gd name="T28" fmla="*/ 1051 w 235"/>
                  <a:gd name="T29" fmla="*/ 5519 h 973"/>
                  <a:gd name="T30" fmla="*/ 1118 w 235"/>
                  <a:gd name="T31" fmla="*/ 5253 h 973"/>
                  <a:gd name="T32" fmla="*/ 1347 w 235"/>
                  <a:gd name="T33" fmla="*/ 4888 h 973"/>
                  <a:gd name="T34" fmla="*/ 1686 w 235"/>
                  <a:gd name="T35" fmla="*/ 4709 h 973"/>
                  <a:gd name="T36" fmla="*/ 2106 w 235"/>
                  <a:gd name="T37" fmla="*/ 4593 h 973"/>
                  <a:gd name="T38" fmla="*/ 2464 w 235"/>
                  <a:gd name="T39" fmla="*/ 4442 h 973"/>
                  <a:gd name="T40" fmla="*/ 2543 w 235"/>
                  <a:gd name="T41" fmla="*/ 4324 h 973"/>
                  <a:gd name="T42" fmla="*/ 2321 w 235"/>
                  <a:gd name="T43" fmla="*/ 4185 h 973"/>
                  <a:gd name="T44" fmla="*/ 2106 w 235"/>
                  <a:gd name="T45" fmla="*/ 4094 h 973"/>
                  <a:gd name="T46" fmla="*/ 1978 w 235"/>
                  <a:gd name="T47" fmla="*/ 3746 h 973"/>
                  <a:gd name="T48" fmla="*/ 2106 w 235"/>
                  <a:gd name="T49" fmla="*/ 3009 h 973"/>
                  <a:gd name="T50" fmla="*/ 2597 w 235"/>
                  <a:gd name="T51" fmla="*/ 2176 h 973"/>
                  <a:gd name="T52" fmla="*/ 3089 w 235"/>
                  <a:gd name="T53" fmla="*/ 1515 h 973"/>
                  <a:gd name="T54" fmla="*/ 3235 w 235"/>
                  <a:gd name="T55" fmla="*/ 704 h 973"/>
                  <a:gd name="T56" fmla="*/ 3089 w 235"/>
                  <a:gd name="T57" fmla="*/ 80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70" name="Freeform 93"/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612 w 384"/>
                  <a:gd name="T1" fmla="*/ 704 h 821"/>
                  <a:gd name="T2" fmla="*/ 1475 w 384"/>
                  <a:gd name="T3" fmla="*/ 230 h 821"/>
                  <a:gd name="T4" fmla="*/ 904 w 384"/>
                  <a:gd name="T5" fmla="*/ 0 h 821"/>
                  <a:gd name="T6" fmla="*/ 5 w 384"/>
                  <a:gd name="T7" fmla="*/ 5 h 821"/>
                  <a:gd name="T8" fmla="*/ 0 w 384"/>
                  <a:gd name="T9" fmla="*/ 230 h 821"/>
                  <a:gd name="T10" fmla="*/ 5 w 384"/>
                  <a:gd name="T11" fmla="*/ 675 h 821"/>
                  <a:gd name="T12" fmla="*/ 503 w 384"/>
                  <a:gd name="T13" fmla="*/ 1343 h 821"/>
                  <a:gd name="T14" fmla="*/ 862 w 384"/>
                  <a:gd name="T15" fmla="*/ 1842 h 821"/>
                  <a:gd name="T16" fmla="*/ 1215 w 384"/>
                  <a:gd name="T17" fmla="*/ 2503 h 821"/>
                  <a:gd name="T18" fmla="*/ 1342 w 384"/>
                  <a:gd name="T19" fmla="*/ 3084 h 821"/>
                  <a:gd name="T20" fmla="*/ 1342 w 384"/>
                  <a:gd name="T21" fmla="*/ 3548 h 821"/>
                  <a:gd name="T22" fmla="*/ 1162 w 384"/>
                  <a:gd name="T23" fmla="*/ 3911 h 821"/>
                  <a:gd name="T24" fmla="*/ 971 w 384"/>
                  <a:gd name="T25" fmla="*/ 4029 h 821"/>
                  <a:gd name="T26" fmla="*/ 971 w 384"/>
                  <a:gd name="T27" fmla="*/ 4137 h 821"/>
                  <a:gd name="T28" fmla="*/ 1215 w 384"/>
                  <a:gd name="T29" fmla="*/ 4315 h 821"/>
                  <a:gd name="T30" fmla="*/ 1677 w 384"/>
                  <a:gd name="T31" fmla="*/ 4371 h 821"/>
                  <a:gd name="T32" fmla="*/ 2388 w 384"/>
                  <a:gd name="T33" fmla="*/ 4371 h 821"/>
                  <a:gd name="T34" fmla="*/ 3686 w 384"/>
                  <a:gd name="T35" fmla="*/ 4520 h 821"/>
                  <a:gd name="T36" fmla="*/ 4066 w 384"/>
                  <a:gd name="T37" fmla="*/ 4731 h 821"/>
                  <a:gd name="T38" fmla="*/ 4669 w 384"/>
                  <a:gd name="T39" fmla="*/ 4604 h 821"/>
                  <a:gd name="T40" fmla="*/ 4910 w 384"/>
                  <a:gd name="T41" fmla="*/ 4315 h 821"/>
                  <a:gd name="T42" fmla="*/ 4669 w 384"/>
                  <a:gd name="T43" fmla="*/ 4205 h 821"/>
                  <a:gd name="T44" fmla="*/ 3549 w 384"/>
                  <a:gd name="T45" fmla="*/ 4137 h 821"/>
                  <a:gd name="T46" fmla="*/ 2320 w 384"/>
                  <a:gd name="T47" fmla="*/ 4137 h 821"/>
                  <a:gd name="T48" fmla="*/ 1799 w 384"/>
                  <a:gd name="T49" fmla="*/ 4111 h 821"/>
                  <a:gd name="T50" fmla="*/ 1677 w 384"/>
                  <a:gd name="T51" fmla="*/ 3941 h 821"/>
                  <a:gd name="T52" fmla="*/ 1799 w 384"/>
                  <a:gd name="T53" fmla="*/ 3611 h 821"/>
                  <a:gd name="T54" fmla="*/ 1880 w 384"/>
                  <a:gd name="T55" fmla="*/ 3061 h 821"/>
                  <a:gd name="T56" fmla="*/ 1745 w 384"/>
                  <a:gd name="T57" fmla="*/ 2442 h 821"/>
                  <a:gd name="T58" fmla="*/ 1542 w 384"/>
                  <a:gd name="T59" fmla="*/ 1631 h 821"/>
                  <a:gd name="T60" fmla="*/ 1612 w 384"/>
                  <a:gd name="T61" fmla="*/ 933 h 821"/>
                  <a:gd name="T62" fmla="*/ 1612 w 384"/>
                  <a:gd name="T63" fmla="*/ 70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971" name="Freeform 94"/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4338 w 329"/>
                  <a:gd name="T1" fmla="*/ 80 h 546"/>
                  <a:gd name="T2" fmla="*/ 3860 w 329"/>
                  <a:gd name="T3" fmla="*/ 0 h 546"/>
                  <a:gd name="T4" fmla="*/ 2877 w 329"/>
                  <a:gd name="T5" fmla="*/ 5 h 546"/>
                  <a:gd name="T6" fmla="*/ 1978 w 329"/>
                  <a:gd name="T7" fmla="*/ 312 h 546"/>
                  <a:gd name="T8" fmla="*/ 726 w 329"/>
                  <a:gd name="T9" fmla="*/ 915 h 546"/>
                  <a:gd name="T10" fmla="*/ 81 w 329"/>
                  <a:gd name="T11" fmla="*/ 1385 h 546"/>
                  <a:gd name="T12" fmla="*/ 0 w 329"/>
                  <a:gd name="T13" fmla="*/ 1564 h 546"/>
                  <a:gd name="T14" fmla="*/ 338 w 329"/>
                  <a:gd name="T15" fmla="*/ 1866 h 546"/>
                  <a:gd name="T16" fmla="*/ 1063 w 329"/>
                  <a:gd name="T17" fmla="*/ 2019 h 546"/>
                  <a:gd name="T18" fmla="*/ 1978 w 329"/>
                  <a:gd name="T19" fmla="*/ 2183 h 546"/>
                  <a:gd name="T20" fmla="*/ 2743 w 329"/>
                  <a:gd name="T21" fmla="*/ 2260 h 546"/>
                  <a:gd name="T22" fmla="*/ 3063 w 329"/>
                  <a:gd name="T23" fmla="*/ 2408 h 546"/>
                  <a:gd name="T24" fmla="*/ 2877 w 329"/>
                  <a:gd name="T25" fmla="*/ 2608 h 546"/>
                  <a:gd name="T26" fmla="*/ 2351 w 329"/>
                  <a:gd name="T27" fmla="*/ 2835 h 546"/>
                  <a:gd name="T28" fmla="*/ 1666 w 329"/>
                  <a:gd name="T29" fmla="*/ 2865 h 546"/>
                  <a:gd name="T30" fmla="*/ 1204 w 329"/>
                  <a:gd name="T31" fmla="*/ 2778 h 546"/>
                  <a:gd name="T32" fmla="*/ 920 w 329"/>
                  <a:gd name="T33" fmla="*/ 2865 h 546"/>
                  <a:gd name="T34" fmla="*/ 994 w 329"/>
                  <a:gd name="T35" fmla="*/ 2969 h 546"/>
                  <a:gd name="T36" fmla="*/ 1545 w 329"/>
                  <a:gd name="T37" fmla="*/ 3063 h 546"/>
                  <a:gd name="T38" fmla="*/ 2351 w 329"/>
                  <a:gd name="T39" fmla="*/ 3063 h 546"/>
                  <a:gd name="T40" fmla="*/ 3063 w 329"/>
                  <a:gd name="T41" fmla="*/ 2969 h 546"/>
                  <a:gd name="T42" fmla="*/ 3484 w 329"/>
                  <a:gd name="T43" fmla="*/ 2865 h 546"/>
                  <a:gd name="T44" fmla="*/ 3731 w 329"/>
                  <a:gd name="T45" fmla="*/ 2660 h 546"/>
                  <a:gd name="T46" fmla="*/ 3860 w 329"/>
                  <a:gd name="T47" fmla="*/ 2445 h 546"/>
                  <a:gd name="T48" fmla="*/ 3557 w 329"/>
                  <a:gd name="T49" fmla="*/ 2238 h 546"/>
                  <a:gd name="T50" fmla="*/ 2743 w 329"/>
                  <a:gd name="T51" fmla="*/ 2100 h 546"/>
                  <a:gd name="T52" fmla="*/ 1797 w 329"/>
                  <a:gd name="T53" fmla="*/ 1982 h 546"/>
                  <a:gd name="T54" fmla="*/ 994 w 329"/>
                  <a:gd name="T55" fmla="*/ 1782 h 546"/>
                  <a:gd name="T56" fmla="*/ 798 w 329"/>
                  <a:gd name="T57" fmla="*/ 1620 h 546"/>
                  <a:gd name="T58" fmla="*/ 920 w 329"/>
                  <a:gd name="T59" fmla="*/ 1299 h 546"/>
                  <a:gd name="T60" fmla="*/ 1545 w 329"/>
                  <a:gd name="T61" fmla="*/ 915 h 546"/>
                  <a:gd name="T62" fmla="*/ 2271 w 329"/>
                  <a:gd name="T63" fmla="*/ 682 h 546"/>
                  <a:gd name="T64" fmla="*/ 3392 w 329"/>
                  <a:gd name="T65" fmla="*/ 513 h 546"/>
                  <a:gd name="T66" fmla="*/ 4338 w 329"/>
                  <a:gd name="T67" fmla="*/ 424 h 546"/>
                  <a:gd name="T68" fmla="*/ 4338 w 329"/>
                  <a:gd name="T69" fmla="*/ 195 h 546"/>
                  <a:gd name="T70" fmla="*/ 4338 w 329"/>
                  <a:gd name="T71" fmla="*/ 80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28" name="Rectangle 4"/>
          <p:cNvSpPr>
            <a:spLocks noChangeArrowheads="1"/>
          </p:cNvSpPr>
          <p:nvPr/>
        </p:nvSpPr>
        <p:spPr bwMode="auto">
          <a:xfrm>
            <a:off x="1828800" y="1458913"/>
            <a:ext cx="30702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 =         </a:t>
            </a:r>
            <a:r>
              <a:rPr lang="en-US" altLang="en-US" i="0">
                <a:latin typeface="Symbol" pitchFamily="18" charset="2"/>
              </a:rPr>
              <a:t>Q</a:t>
            </a:r>
            <a:r>
              <a:rPr lang="en-US" altLang="en-US" i="0"/>
              <a:t>(</a:t>
            </a:r>
            <a:r>
              <a:rPr lang="en-US" altLang="en-US"/>
              <a:t>n</a:t>
            </a:r>
            <a:r>
              <a:rPr lang="en-US" altLang="en-US" i="0"/>
              <a:t>)     × </a:t>
            </a:r>
          </a:p>
        </p:txBody>
      </p:sp>
      <p:sp>
        <p:nvSpPr>
          <p:cNvPr id="253960" name="Text Box 3"/>
          <p:cNvSpPr txBox="1">
            <a:spLocks noChangeArrowheads="1"/>
          </p:cNvSpPr>
          <p:nvPr/>
        </p:nvSpPr>
        <p:spPr bwMode="auto">
          <a:xfrm>
            <a:off x="76200" y="868363"/>
            <a:ext cx="22844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Time: </a:t>
            </a:r>
            <a:r>
              <a:rPr lang="en-US" altLang="en-US"/>
              <a:t>T</a:t>
            </a:r>
            <a:r>
              <a:rPr lang="en-US" altLang="en-US" i="0"/>
              <a:t>(</a:t>
            </a:r>
            <a:r>
              <a:rPr lang="en-US" altLang="en-US"/>
              <a:t>n</a:t>
            </a:r>
            <a:r>
              <a:rPr lang="en-US" altLang="en-US" i="0"/>
              <a:t>) =</a:t>
            </a:r>
          </a:p>
        </p:txBody>
      </p:sp>
      <p:sp>
        <p:nvSpPr>
          <p:cNvPr id="253961" name="Text Box 7"/>
          <p:cNvSpPr txBox="1">
            <a:spLocks noChangeArrowheads="1"/>
          </p:cNvSpPr>
          <p:nvPr/>
        </p:nvSpPr>
        <p:spPr bwMode="auto">
          <a:xfrm>
            <a:off x="2389188" y="719138"/>
            <a:ext cx="65452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 i="0"/>
              <a:t>∑</a:t>
            </a:r>
            <a:r>
              <a:rPr lang="en-US" altLang="en-US" sz="4000" i="0" baseline="-25000"/>
              <a:t>stack frame </a:t>
            </a:r>
            <a:r>
              <a:rPr lang="en-US" altLang="en-US" i="0"/>
              <a:t>Work done by stack frame</a:t>
            </a:r>
          </a:p>
        </p:txBody>
      </p:sp>
      <p:sp>
        <p:nvSpPr>
          <p:cNvPr id="158" name="Rectangle 4"/>
          <p:cNvSpPr>
            <a:spLocks noChangeArrowheads="1"/>
          </p:cNvSpPr>
          <p:nvPr/>
        </p:nvSpPr>
        <p:spPr bwMode="auto">
          <a:xfrm>
            <a:off x="5030788" y="1439863"/>
            <a:ext cx="29035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latin typeface="Symbol" pitchFamily="18" charset="2"/>
              </a:rPr>
              <a:t>Q</a:t>
            </a:r>
            <a:r>
              <a:rPr lang="en-US" altLang="en-US" i="0"/>
              <a:t>(</a:t>
            </a:r>
            <a:r>
              <a:rPr lang="en-US" altLang="en-US"/>
              <a:t>1</a:t>
            </a:r>
            <a:r>
              <a:rPr lang="en-US" altLang="en-US" i="0"/>
              <a:t>)   =     </a:t>
            </a:r>
            <a:r>
              <a:rPr lang="en-US" altLang="en-US" i="0">
                <a:latin typeface="Symbol" pitchFamily="18" charset="2"/>
              </a:rPr>
              <a:t>Q</a:t>
            </a:r>
            <a:r>
              <a:rPr lang="en-US" altLang="en-US" i="0"/>
              <a:t>(</a:t>
            </a:r>
            <a:r>
              <a:rPr lang="en-US" altLang="en-US"/>
              <a:t>n</a:t>
            </a:r>
            <a:r>
              <a:rPr lang="en-US" altLang="en-US" i="0"/>
              <a:t>) </a:t>
            </a:r>
          </a:p>
        </p:txBody>
      </p:sp>
      <p:sp>
        <p:nvSpPr>
          <p:cNvPr id="253963" name="Rectangle 158"/>
          <p:cNvSpPr>
            <a:spLocks noChangeArrowheads="1"/>
          </p:cNvSpPr>
          <p:nvPr/>
        </p:nvSpPr>
        <p:spPr bwMode="auto">
          <a:xfrm>
            <a:off x="7570788" y="228600"/>
            <a:ext cx="10620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(time)</a:t>
            </a:r>
          </a:p>
        </p:txBody>
      </p:sp>
    </p:spTree>
    <p:extLst>
      <p:ext uri="{BB962C8B-B14F-4D97-AF65-F5344CB8AC3E}">
        <p14:creationId xmlns:p14="http://schemas.microsoft.com/office/powerpoint/2010/main" val="3455672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27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27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27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27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27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27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02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02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27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27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027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27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8" grpId="0" autoUpdateAnimBg="0"/>
      <p:bldP spid="158" grpId="0" autoUpdateAnimBg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18115" name="Text Box 3"/>
          <p:cNvSpPr txBox="1">
            <a:spLocks noChangeArrowheads="1"/>
          </p:cNvSpPr>
          <p:nvPr/>
        </p:nvSpPr>
        <p:spPr bwMode="auto">
          <a:xfrm>
            <a:off x="838200" y="1325563"/>
            <a:ext cx="33797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number of nodes = </a:t>
            </a:r>
            <a:endParaRPr lang="en-US" altLang="en-US" i="0">
              <a:solidFill>
                <a:schemeClr val="accent1"/>
              </a:solidFill>
            </a:endParaRPr>
          </a:p>
        </p:txBody>
      </p:sp>
      <p:grpSp>
        <p:nvGrpSpPr>
          <p:cNvPr id="218117" name="Group 98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255112" name="Freeform 9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13" name="Freeform 10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14" name="Freeform 10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15" name="Freeform 10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16" name="Freeform 10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117" name="Freeform 10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8125" name="Text Box 105"/>
          <p:cNvSpPr txBox="1">
            <a:spLocks noChangeArrowheads="1"/>
          </p:cNvSpPr>
          <p:nvPr/>
        </p:nvSpPr>
        <p:spPr bwMode="auto">
          <a:xfrm>
            <a:off x="2209800" y="1981200"/>
            <a:ext cx="50180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One friend for each sub-tree.</a:t>
            </a:r>
          </a:p>
        </p:txBody>
      </p: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457200" y="3200400"/>
            <a:ext cx="7696200" cy="2857500"/>
            <a:chOff x="457200" y="3200400"/>
            <a:chExt cx="7696200" cy="2857500"/>
          </a:xfrm>
        </p:grpSpPr>
        <p:grpSp>
          <p:nvGrpSpPr>
            <p:cNvPr id="255060" name="Group 5"/>
            <p:cNvGrpSpPr>
              <a:grpSpLocks/>
            </p:cNvGrpSpPr>
            <p:nvPr/>
          </p:nvGrpSpPr>
          <p:grpSpPr bwMode="auto">
            <a:xfrm>
              <a:off x="4419600" y="3200400"/>
              <a:ext cx="533400" cy="457200"/>
              <a:chOff x="2352" y="960"/>
              <a:chExt cx="336" cy="288"/>
            </a:xfrm>
          </p:grpSpPr>
          <p:sp>
            <p:nvSpPr>
              <p:cNvPr id="255110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111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55061" name="Group 8"/>
            <p:cNvGrpSpPr>
              <a:grpSpLocks/>
            </p:cNvGrpSpPr>
            <p:nvPr/>
          </p:nvGrpSpPr>
          <p:grpSpPr bwMode="auto">
            <a:xfrm>
              <a:off x="2133600" y="4038600"/>
              <a:ext cx="533400" cy="457200"/>
              <a:chOff x="2352" y="960"/>
              <a:chExt cx="336" cy="288"/>
            </a:xfrm>
          </p:grpSpPr>
          <p:sp>
            <p:nvSpPr>
              <p:cNvPr id="255108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109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8</a:t>
                </a:r>
                <a:endParaRPr lang="en-US" altLang="en-US" sz="2000" i="0"/>
              </a:p>
            </p:txBody>
          </p:sp>
        </p:grpSp>
        <p:grpSp>
          <p:nvGrpSpPr>
            <p:cNvPr id="255062" name="Group 11"/>
            <p:cNvGrpSpPr>
              <a:grpSpLocks/>
            </p:cNvGrpSpPr>
            <p:nvPr/>
          </p:nvGrpSpPr>
          <p:grpSpPr bwMode="auto">
            <a:xfrm>
              <a:off x="1143000" y="4724400"/>
              <a:ext cx="533400" cy="457200"/>
              <a:chOff x="2352" y="960"/>
              <a:chExt cx="336" cy="288"/>
            </a:xfrm>
          </p:grpSpPr>
          <p:sp>
            <p:nvSpPr>
              <p:cNvPr id="255106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107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grpSp>
          <p:nvGrpSpPr>
            <p:cNvPr id="255063" name="Group 14"/>
            <p:cNvGrpSpPr>
              <a:grpSpLocks/>
            </p:cNvGrpSpPr>
            <p:nvPr/>
          </p:nvGrpSpPr>
          <p:grpSpPr bwMode="auto">
            <a:xfrm>
              <a:off x="457200" y="5410200"/>
              <a:ext cx="533400" cy="457200"/>
              <a:chOff x="2352" y="960"/>
              <a:chExt cx="336" cy="288"/>
            </a:xfrm>
          </p:grpSpPr>
          <p:sp>
            <p:nvSpPr>
              <p:cNvPr id="255104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105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3</a:t>
                </a:r>
                <a:endParaRPr lang="en-US" altLang="en-US" sz="2000" i="0"/>
              </a:p>
            </p:txBody>
          </p:sp>
        </p:grpSp>
        <p:grpSp>
          <p:nvGrpSpPr>
            <p:cNvPr id="255064" name="Group 17"/>
            <p:cNvGrpSpPr>
              <a:grpSpLocks/>
            </p:cNvGrpSpPr>
            <p:nvPr/>
          </p:nvGrpSpPr>
          <p:grpSpPr bwMode="auto">
            <a:xfrm>
              <a:off x="1752600" y="5410200"/>
              <a:ext cx="533400" cy="457200"/>
              <a:chOff x="2352" y="960"/>
              <a:chExt cx="336" cy="288"/>
            </a:xfrm>
          </p:grpSpPr>
          <p:sp>
            <p:nvSpPr>
              <p:cNvPr id="255102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103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55065" name="Group 20"/>
            <p:cNvGrpSpPr>
              <a:grpSpLocks/>
            </p:cNvGrpSpPr>
            <p:nvPr/>
          </p:nvGrpSpPr>
          <p:grpSpPr bwMode="auto">
            <a:xfrm>
              <a:off x="3276600" y="4800600"/>
              <a:ext cx="533400" cy="457200"/>
              <a:chOff x="2352" y="960"/>
              <a:chExt cx="336" cy="288"/>
            </a:xfrm>
          </p:grpSpPr>
          <p:sp>
            <p:nvSpPr>
              <p:cNvPr id="255100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101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2</a:t>
                </a:r>
                <a:endParaRPr lang="en-US" altLang="en-US" sz="2000" i="0"/>
              </a:p>
            </p:txBody>
          </p:sp>
        </p:grpSp>
        <p:grpSp>
          <p:nvGrpSpPr>
            <p:cNvPr id="255066" name="Group 23"/>
            <p:cNvGrpSpPr>
              <a:grpSpLocks/>
            </p:cNvGrpSpPr>
            <p:nvPr/>
          </p:nvGrpSpPr>
          <p:grpSpPr bwMode="auto">
            <a:xfrm>
              <a:off x="3352800" y="5600700"/>
              <a:ext cx="533400" cy="457200"/>
              <a:chOff x="2352" y="960"/>
              <a:chExt cx="336" cy="288"/>
            </a:xfrm>
          </p:grpSpPr>
          <p:sp>
            <p:nvSpPr>
              <p:cNvPr id="255098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099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7</a:t>
                </a:r>
                <a:endParaRPr lang="en-US" altLang="en-US" sz="2000" i="0"/>
              </a:p>
            </p:txBody>
          </p:sp>
        </p:grpSp>
        <p:grpSp>
          <p:nvGrpSpPr>
            <p:cNvPr id="255067" name="Group 26"/>
            <p:cNvGrpSpPr>
              <a:grpSpLocks/>
            </p:cNvGrpSpPr>
            <p:nvPr/>
          </p:nvGrpSpPr>
          <p:grpSpPr bwMode="auto">
            <a:xfrm>
              <a:off x="6629400" y="4038600"/>
              <a:ext cx="533400" cy="457200"/>
              <a:chOff x="2352" y="960"/>
              <a:chExt cx="336" cy="288"/>
            </a:xfrm>
          </p:grpSpPr>
          <p:sp>
            <p:nvSpPr>
              <p:cNvPr id="255096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097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6</a:t>
                </a:r>
                <a:endParaRPr lang="en-US" altLang="en-US" sz="2000" i="0"/>
              </a:p>
            </p:txBody>
          </p:sp>
        </p:grpSp>
        <p:grpSp>
          <p:nvGrpSpPr>
            <p:cNvPr id="255068" name="Group 29"/>
            <p:cNvGrpSpPr>
              <a:grpSpLocks/>
            </p:cNvGrpSpPr>
            <p:nvPr/>
          </p:nvGrpSpPr>
          <p:grpSpPr bwMode="auto">
            <a:xfrm>
              <a:off x="5638800" y="4724400"/>
              <a:ext cx="533400" cy="457200"/>
              <a:chOff x="2352" y="960"/>
              <a:chExt cx="336" cy="288"/>
            </a:xfrm>
          </p:grpSpPr>
          <p:sp>
            <p:nvSpPr>
              <p:cNvPr id="255094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095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5</a:t>
                </a:r>
                <a:endParaRPr lang="en-US" altLang="en-US" sz="2000" i="0"/>
              </a:p>
            </p:txBody>
          </p:sp>
        </p:grpSp>
        <p:grpSp>
          <p:nvGrpSpPr>
            <p:cNvPr id="255069" name="Group 32"/>
            <p:cNvGrpSpPr>
              <a:grpSpLocks/>
            </p:cNvGrpSpPr>
            <p:nvPr/>
          </p:nvGrpSpPr>
          <p:grpSpPr bwMode="auto">
            <a:xfrm>
              <a:off x="6248400" y="5410200"/>
              <a:ext cx="533400" cy="457200"/>
              <a:chOff x="2352" y="960"/>
              <a:chExt cx="336" cy="288"/>
            </a:xfrm>
          </p:grpSpPr>
          <p:sp>
            <p:nvSpPr>
              <p:cNvPr id="255092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093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9</a:t>
                </a:r>
                <a:endParaRPr lang="en-US" altLang="en-US" sz="2000" i="0"/>
              </a:p>
            </p:txBody>
          </p:sp>
        </p:grpSp>
        <p:grpSp>
          <p:nvGrpSpPr>
            <p:cNvPr id="255070" name="Group 35"/>
            <p:cNvGrpSpPr>
              <a:grpSpLocks/>
            </p:cNvGrpSpPr>
            <p:nvPr/>
          </p:nvGrpSpPr>
          <p:grpSpPr bwMode="auto">
            <a:xfrm>
              <a:off x="7620000" y="4724400"/>
              <a:ext cx="533400" cy="457200"/>
              <a:chOff x="2352" y="960"/>
              <a:chExt cx="336" cy="288"/>
            </a:xfrm>
          </p:grpSpPr>
          <p:sp>
            <p:nvSpPr>
              <p:cNvPr id="255090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091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grpSp>
          <p:nvGrpSpPr>
            <p:cNvPr id="255071" name="Group 38"/>
            <p:cNvGrpSpPr>
              <a:grpSpLocks/>
            </p:cNvGrpSpPr>
            <p:nvPr/>
          </p:nvGrpSpPr>
          <p:grpSpPr bwMode="auto">
            <a:xfrm>
              <a:off x="4914900" y="5486399"/>
              <a:ext cx="533400" cy="457200"/>
              <a:chOff x="2352" y="960"/>
              <a:chExt cx="336" cy="288"/>
            </a:xfrm>
          </p:grpSpPr>
          <p:sp>
            <p:nvSpPr>
              <p:cNvPr id="255088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089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1</a:t>
                </a:r>
                <a:endParaRPr lang="en-US" altLang="en-US" sz="2000" i="0"/>
              </a:p>
            </p:txBody>
          </p:sp>
        </p:grpSp>
        <p:sp>
          <p:nvSpPr>
            <p:cNvPr id="255072" name="Line 41"/>
            <p:cNvSpPr>
              <a:spLocks noChangeShapeType="1"/>
            </p:cNvSpPr>
            <p:nvPr/>
          </p:nvSpPr>
          <p:spPr bwMode="auto">
            <a:xfrm flipH="1">
              <a:off x="2667000" y="3505200"/>
              <a:ext cx="1752600" cy="685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3" name="Line 42"/>
            <p:cNvSpPr>
              <a:spLocks noChangeShapeType="1"/>
            </p:cNvSpPr>
            <p:nvPr/>
          </p:nvSpPr>
          <p:spPr bwMode="auto">
            <a:xfrm flipH="1">
              <a:off x="3543300" y="3590048"/>
              <a:ext cx="974724" cy="1232777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4" name="Line 43"/>
            <p:cNvSpPr>
              <a:spLocks noChangeShapeType="1"/>
            </p:cNvSpPr>
            <p:nvPr/>
          </p:nvSpPr>
          <p:spPr bwMode="auto">
            <a:xfrm>
              <a:off x="3583781" y="5219700"/>
              <a:ext cx="35719" cy="41116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5" name="Line 44"/>
            <p:cNvSpPr>
              <a:spLocks noChangeShapeType="1"/>
            </p:cNvSpPr>
            <p:nvPr/>
          </p:nvSpPr>
          <p:spPr bwMode="auto">
            <a:xfrm flipH="1">
              <a:off x="1600200" y="4419600"/>
              <a:ext cx="6096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6" name="Line 45"/>
            <p:cNvSpPr>
              <a:spLocks noChangeShapeType="1"/>
            </p:cNvSpPr>
            <p:nvPr/>
          </p:nvSpPr>
          <p:spPr bwMode="auto">
            <a:xfrm>
              <a:off x="1600200" y="5181600"/>
              <a:ext cx="228600" cy="304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7" name="Line 46"/>
            <p:cNvSpPr>
              <a:spLocks noChangeShapeType="1"/>
            </p:cNvSpPr>
            <p:nvPr/>
          </p:nvSpPr>
          <p:spPr bwMode="auto">
            <a:xfrm flipH="1">
              <a:off x="914400" y="5105400"/>
              <a:ext cx="3048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8" name="Line 47"/>
            <p:cNvSpPr>
              <a:spLocks noChangeShapeType="1"/>
            </p:cNvSpPr>
            <p:nvPr/>
          </p:nvSpPr>
          <p:spPr bwMode="auto">
            <a:xfrm>
              <a:off x="4953000" y="3505200"/>
              <a:ext cx="1752600" cy="685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79" name="Line 48"/>
            <p:cNvSpPr>
              <a:spLocks noChangeShapeType="1"/>
            </p:cNvSpPr>
            <p:nvPr/>
          </p:nvSpPr>
          <p:spPr bwMode="auto">
            <a:xfrm>
              <a:off x="6705600" y="4419600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0" name="Line 49"/>
            <p:cNvSpPr>
              <a:spLocks noChangeShapeType="1"/>
            </p:cNvSpPr>
            <p:nvPr/>
          </p:nvSpPr>
          <p:spPr bwMode="auto">
            <a:xfrm>
              <a:off x="7086600" y="4419600"/>
              <a:ext cx="609600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1" name="Line 50"/>
            <p:cNvSpPr>
              <a:spLocks noChangeShapeType="1"/>
            </p:cNvSpPr>
            <p:nvPr/>
          </p:nvSpPr>
          <p:spPr bwMode="auto">
            <a:xfrm>
              <a:off x="4810124" y="3657600"/>
              <a:ext cx="927101" cy="1143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2" name="Line 51"/>
            <p:cNvSpPr>
              <a:spLocks noChangeShapeType="1"/>
            </p:cNvSpPr>
            <p:nvPr/>
          </p:nvSpPr>
          <p:spPr bwMode="auto">
            <a:xfrm>
              <a:off x="6096000" y="5181600"/>
              <a:ext cx="228600" cy="3048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083" name="Line 52"/>
            <p:cNvSpPr>
              <a:spLocks noChangeShapeType="1"/>
            </p:cNvSpPr>
            <p:nvPr/>
          </p:nvSpPr>
          <p:spPr bwMode="auto">
            <a:xfrm flipH="1">
              <a:off x="5305425" y="5143501"/>
              <a:ext cx="431800" cy="38893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5084" name="Group 38"/>
            <p:cNvGrpSpPr>
              <a:grpSpLocks/>
            </p:cNvGrpSpPr>
            <p:nvPr/>
          </p:nvGrpSpPr>
          <p:grpSpPr bwMode="auto">
            <a:xfrm>
              <a:off x="5562600" y="5562600"/>
              <a:ext cx="533400" cy="457200"/>
              <a:chOff x="2352" y="960"/>
              <a:chExt cx="336" cy="288"/>
            </a:xfrm>
          </p:grpSpPr>
          <p:sp>
            <p:nvSpPr>
              <p:cNvPr id="255086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5087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2000" i="0"/>
                  <a:t>4</a:t>
                </a:r>
                <a:endParaRPr lang="en-US" altLang="en-US" sz="2000" i="0"/>
              </a:p>
            </p:txBody>
          </p:sp>
        </p:grpSp>
        <p:sp>
          <p:nvSpPr>
            <p:cNvPr id="255085" name="Line 52"/>
            <p:cNvSpPr>
              <a:spLocks noChangeShapeType="1"/>
            </p:cNvSpPr>
            <p:nvPr/>
          </p:nvSpPr>
          <p:spPr bwMode="auto">
            <a:xfrm flipH="1">
              <a:off x="5867398" y="5181600"/>
              <a:ext cx="38101" cy="3810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73025" y="3044825"/>
            <a:ext cx="8328025" cy="3382963"/>
            <a:chOff x="73024" y="3044825"/>
            <a:chExt cx="8328670" cy="3383520"/>
          </a:xfrm>
        </p:grpSpPr>
        <p:grpSp>
          <p:nvGrpSpPr>
            <p:cNvPr id="254988" name="Group 1"/>
            <p:cNvGrpSpPr>
              <a:grpSpLocks/>
            </p:cNvGrpSpPr>
            <p:nvPr/>
          </p:nvGrpSpPr>
          <p:grpSpPr bwMode="auto">
            <a:xfrm>
              <a:off x="73024" y="3502025"/>
              <a:ext cx="3143201" cy="2586038"/>
              <a:chOff x="73024" y="3502025"/>
              <a:chExt cx="3143201" cy="2586038"/>
            </a:xfrm>
          </p:grpSpPr>
          <p:sp>
            <p:nvSpPr>
              <p:cNvPr id="255043" name="Freeform 56"/>
              <p:cNvSpPr>
                <a:spLocks/>
              </p:cNvSpPr>
              <p:nvPr/>
            </p:nvSpPr>
            <p:spPr bwMode="auto">
              <a:xfrm>
                <a:off x="73024" y="3729038"/>
                <a:ext cx="3143201" cy="2359025"/>
              </a:xfrm>
              <a:custGeom>
                <a:avLst/>
                <a:gdLst>
                  <a:gd name="T0" fmla="*/ 2147483647 w 7647"/>
                  <a:gd name="T1" fmla="*/ 0 h 10000"/>
                  <a:gd name="T2" fmla="*/ 0 w 7647"/>
                  <a:gd name="T3" fmla="*/ 2147483647 h 10000"/>
                  <a:gd name="T4" fmla="*/ 2147483647 w 7647"/>
                  <a:gd name="T5" fmla="*/ 2147483647 h 10000"/>
                  <a:gd name="T6" fmla="*/ 2147483647 w 7647"/>
                  <a:gd name="T7" fmla="*/ 2147483647 h 10000"/>
                  <a:gd name="T8" fmla="*/ 2147483647 w 7647"/>
                  <a:gd name="T9" fmla="*/ 2147483647 h 10000"/>
                  <a:gd name="T10" fmla="*/ 2147483647 w 7647"/>
                  <a:gd name="T11" fmla="*/ 0 h 100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47" h="10000">
                    <a:moveTo>
                      <a:pt x="5741" y="0"/>
                    </a:moveTo>
                    <a:lnTo>
                      <a:pt x="0" y="8065"/>
                    </a:lnTo>
                    <a:lnTo>
                      <a:pt x="1112" y="10000"/>
                    </a:lnTo>
                    <a:lnTo>
                      <a:pt x="5725" y="10000"/>
                    </a:lnTo>
                    <a:lnTo>
                      <a:pt x="7647" y="2816"/>
                    </a:lnTo>
                    <a:lnTo>
                      <a:pt x="5741" y="0"/>
                    </a:lnTo>
                    <a:close/>
                  </a:path>
                </a:pathLst>
              </a:custGeom>
              <a:noFill/>
              <a:ln w="381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5044" name="Group 59"/>
              <p:cNvGrpSpPr>
                <a:grpSpLocks/>
              </p:cNvGrpSpPr>
              <p:nvPr/>
            </p:nvGrpSpPr>
            <p:grpSpPr bwMode="auto">
              <a:xfrm flipH="1">
                <a:off x="1219200" y="3502025"/>
                <a:ext cx="381000" cy="993775"/>
                <a:chOff x="2308" y="1513"/>
                <a:chExt cx="1162" cy="2570"/>
              </a:xfrm>
            </p:grpSpPr>
            <p:grpSp>
              <p:nvGrpSpPr>
                <p:cNvPr id="255046" name="Group 60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5054" name="Freeform 61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55" name="Freeform 62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56" name="Freeform 63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57" name="Freeform 64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58" name="Freeform 65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59" name="Freeform 66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5047" name="Freeform 67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048" name="Freeform 68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049" name="Oval 69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50" name="Oval 70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51" name="Oval 71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52" name="Oval 72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53" name="Oval 73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5045" name="Text Box 81"/>
              <p:cNvSpPr txBox="1">
                <a:spLocks noChangeArrowheads="1"/>
              </p:cNvSpPr>
              <p:nvPr/>
            </p:nvSpPr>
            <p:spPr bwMode="auto">
              <a:xfrm>
                <a:off x="1600200" y="3521075"/>
                <a:ext cx="387350" cy="579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i="0">
                    <a:solidFill>
                      <a:srgbClr val="FF99FF"/>
                    </a:solidFill>
                  </a:rPr>
                  <a:t>4</a:t>
                </a:r>
              </a:p>
            </p:txBody>
          </p:sp>
        </p:grpSp>
        <p:grpSp>
          <p:nvGrpSpPr>
            <p:cNvPr id="254989" name="Group 4"/>
            <p:cNvGrpSpPr>
              <a:grpSpLocks/>
            </p:cNvGrpSpPr>
            <p:nvPr/>
          </p:nvGrpSpPr>
          <p:grpSpPr bwMode="auto">
            <a:xfrm>
              <a:off x="6148816" y="3044825"/>
              <a:ext cx="2252878" cy="2453982"/>
              <a:chOff x="6148816" y="3044825"/>
              <a:chExt cx="2252878" cy="2453982"/>
            </a:xfrm>
          </p:grpSpPr>
          <p:grpSp>
            <p:nvGrpSpPr>
              <p:cNvPr id="255026" name="Group 82"/>
              <p:cNvGrpSpPr>
                <a:grpSpLocks/>
              </p:cNvGrpSpPr>
              <p:nvPr/>
            </p:nvGrpSpPr>
            <p:grpSpPr bwMode="auto">
              <a:xfrm flipH="1">
                <a:off x="7239000" y="3044825"/>
                <a:ext cx="381000" cy="993775"/>
                <a:chOff x="2308" y="1513"/>
                <a:chExt cx="1162" cy="2570"/>
              </a:xfrm>
            </p:grpSpPr>
            <p:grpSp>
              <p:nvGrpSpPr>
                <p:cNvPr id="255029" name="Group 83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5037" name="Freeform 84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38" name="Freeform 85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39" name="Freeform 86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40" name="Freeform 87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41" name="Freeform 88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42" name="Freeform 89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5030" name="Freeform 90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031" name="Freeform 91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032" name="Oval 92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33" name="Oval 93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34" name="Oval 94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35" name="Oval 95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36" name="Oval 96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5027" name="Text Box 97"/>
              <p:cNvSpPr txBox="1">
                <a:spLocks noChangeArrowheads="1"/>
              </p:cNvSpPr>
              <p:nvPr/>
            </p:nvSpPr>
            <p:spPr bwMode="auto">
              <a:xfrm>
                <a:off x="7610475" y="3063875"/>
                <a:ext cx="387350" cy="579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i="0">
                    <a:solidFill>
                      <a:srgbClr val="FF99FF"/>
                    </a:solidFill>
                  </a:rPr>
                  <a:t>2</a:t>
                </a:r>
              </a:p>
            </p:txBody>
          </p:sp>
          <p:sp>
            <p:nvSpPr>
              <p:cNvPr id="255028" name="Freeform 57"/>
              <p:cNvSpPr>
                <a:spLocks/>
              </p:cNvSpPr>
              <p:nvPr/>
            </p:nvSpPr>
            <p:spPr bwMode="auto">
              <a:xfrm>
                <a:off x="6148816" y="3631795"/>
                <a:ext cx="2252878" cy="1867012"/>
              </a:xfrm>
              <a:custGeom>
                <a:avLst/>
                <a:gdLst>
                  <a:gd name="T0" fmla="*/ 2147483647 w 10000"/>
                  <a:gd name="T1" fmla="*/ 0 h 9957"/>
                  <a:gd name="T2" fmla="*/ 0 w 10000"/>
                  <a:gd name="T3" fmla="*/ 2147483647 h 9957"/>
                  <a:gd name="T4" fmla="*/ 2147483647 w 10000"/>
                  <a:gd name="T5" fmla="*/ 2147483647 h 9957"/>
                  <a:gd name="T6" fmla="*/ 2147483647 w 10000"/>
                  <a:gd name="T7" fmla="*/ 2147483647 h 9957"/>
                  <a:gd name="T8" fmla="*/ 2147483647 w 10000"/>
                  <a:gd name="T9" fmla="*/ 0 h 99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00" h="9957">
                    <a:moveTo>
                      <a:pt x="3997" y="0"/>
                    </a:moveTo>
                    <a:lnTo>
                      <a:pt x="0" y="4241"/>
                    </a:lnTo>
                    <a:cubicBezTo>
                      <a:pt x="775" y="5900"/>
                      <a:pt x="6979" y="9547"/>
                      <a:pt x="8646" y="9957"/>
                    </a:cubicBezTo>
                    <a:lnTo>
                      <a:pt x="10000" y="6704"/>
                    </a:lnTo>
                    <a:lnTo>
                      <a:pt x="3997" y="0"/>
                    </a:lnTo>
                    <a:close/>
                  </a:path>
                </a:pathLst>
              </a:custGeom>
              <a:noFill/>
              <a:ln w="381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4990" name="Group 2"/>
            <p:cNvGrpSpPr>
              <a:grpSpLocks/>
            </p:cNvGrpSpPr>
            <p:nvPr/>
          </p:nvGrpSpPr>
          <p:grpSpPr bwMode="auto">
            <a:xfrm>
              <a:off x="2937975" y="3810000"/>
              <a:ext cx="1538791" cy="2618345"/>
              <a:chOff x="2937975" y="3810000"/>
              <a:chExt cx="1538791" cy="2618345"/>
            </a:xfrm>
          </p:grpSpPr>
          <p:sp>
            <p:nvSpPr>
              <p:cNvPr id="255009" name="Freeform 57"/>
              <p:cNvSpPr>
                <a:spLocks/>
              </p:cNvSpPr>
              <p:nvPr/>
            </p:nvSpPr>
            <p:spPr bwMode="auto">
              <a:xfrm rot="3538896">
                <a:off x="2784141" y="4735720"/>
                <a:ext cx="1846459" cy="1538791"/>
              </a:xfrm>
              <a:custGeom>
                <a:avLst/>
                <a:gdLst>
                  <a:gd name="T0" fmla="*/ 2147483647 w 10000"/>
                  <a:gd name="T1" fmla="*/ 0 h 9999"/>
                  <a:gd name="T2" fmla="*/ 0 w 10000"/>
                  <a:gd name="T3" fmla="*/ 2147483647 h 9999"/>
                  <a:gd name="T4" fmla="*/ 2147483647 w 10000"/>
                  <a:gd name="T5" fmla="*/ 2147483647 h 9999"/>
                  <a:gd name="T6" fmla="*/ 2147483647 w 10000"/>
                  <a:gd name="T7" fmla="*/ 2147483647 h 9999"/>
                  <a:gd name="T8" fmla="*/ 2147483647 w 10000"/>
                  <a:gd name="T9" fmla="*/ 0 h 99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00" h="9999">
                    <a:moveTo>
                      <a:pt x="2329" y="0"/>
                    </a:moveTo>
                    <a:lnTo>
                      <a:pt x="0" y="5488"/>
                    </a:lnTo>
                    <a:cubicBezTo>
                      <a:pt x="946" y="7509"/>
                      <a:pt x="6681" y="9908"/>
                      <a:pt x="8348" y="9999"/>
                    </a:cubicBezTo>
                    <a:lnTo>
                      <a:pt x="10000" y="6035"/>
                    </a:lnTo>
                    <a:lnTo>
                      <a:pt x="2329" y="0"/>
                    </a:lnTo>
                    <a:close/>
                  </a:path>
                </a:pathLst>
              </a:custGeom>
              <a:noFill/>
              <a:ln w="381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5010" name="Group 82"/>
              <p:cNvGrpSpPr>
                <a:grpSpLocks/>
              </p:cNvGrpSpPr>
              <p:nvPr/>
            </p:nvGrpSpPr>
            <p:grpSpPr bwMode="auto">
              <a:xfrm flipH="1">
                <a:off x="3657600" y="3810000"/>
                <a:ext cx="381000" cy="993775"/>
                <a:chOff x="2308" y="1513"/>
                <a:chExt cx="1162" cy="2570"/>
              </a:xfrm>
            </p:grpSpPr>
            <p:grpSp>
              <p:nvGrpSpPr>
                <p:cNvPr id="255012" name="Group 83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5020" name="Freeform 84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21" name="Freeform 85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22" name="Freeform 86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23" name="Freeform 87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24" name="Freeform 88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25" name="Freeform 89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5013" name="Freeform 90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014" name="Freeform 91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5015" name="Oval 92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16" name="Oval 93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17" name="Oval 94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18" name="Oval 95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19" name="Oval 96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5011" name="Text Box 97"/>
              <p:cNvSpPr txBox="1">
                <a:spLocks noChangeArrowheads="1"/>
              </p:cNvSpPr>
              <p:nvPr/>
            </p:nvSpPr>
            <p:spPr bwMode="auto">
              <a:xfrm>
                <a:off x="3956050" y="3829050"/>
                <a:ext cx="387350" cy="579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i="0">
                    <a:solidFill>
                      <a:srgbClr val="FF99FF"/>
                    </a:solidFill>
                  </a:rPr>
                  <a:t>2</a:t>
                </a:r>
              </a:p>
            </p:txBody>
          </p:sp>
        </p:grpSp>
        <p:grpSp>
          <p:nvGrpSpPr>
            <p:cNvPr id="254991" name="Group 3"/>
            <p:cNvGrpSpPr>
              <a:grpSpLocks/>
            </p:cNvGrpSpPr>
            <p:nvPr/>
          </p:nvGrpSpPr>
          <p:grpSpPr bwMode="auto">
            <a:xfrm>
              <a:off x="4395787" y="3733800"/>
              <a:ext cx="2881375" cy="2584886"/>
              <a:chOff x="4395787" y="3733800"/>
              <a:chExt cx="2881375" cy="2584886"/>
            </a:xfrm>
          </p:grpSpPr>
          <p:sp>
            <p:nvSpPr>
              <p:cNvPr id="254992" name="Freeform 57"/>
              <p:cNvSpPr>
                <a:spLocks/>
              </p:cNvSpPr>
              <p:nvPr/>
            </p:nvSpPr>
            <p:spPr bwMode="auto">
              <a:xfrm>
                <a:off x="4395787" y="4338670"/>
                <a:ext cx="2881375" cy="1980016"/>
              </a:xfrm>
              <a:custGeom>
                <a:avLst/>
                <a:gdLst>
                  <a:gd name="T0" fmla="*/ 2147483647 w 10000"/>
                  <a:gd name="T1" fmla="*/ 0 h 10141"/>
                  <a:gd name="T2" fmla="*/ 0 w 10000"/>
                  <a:gd name="T3" fmla="*/ 2147483647 h 10141"/>
                  <a:gd name="T4" fmla="*/ 2147483647 w 10000"/>
                  <a:gd name="T5" fmla="*/ 2147483647 h 10141"/>
                  <a:gd name="T6" fmla="*/ 2147483647 w 10000"/>
                  <a:gd name="T7" fmla="*/ 2147483647 h 10141"/>
                  <a:gd name="T8" fmla="*/ 2147483647 w 10000"/>
                  <a:gd name="T9" fmla="*/ 2147483647 h 10141"/>
                  <a:gd name="T10" fmla="*/ 2147483647 w 10000"/>
                  <a:gd name="T11" fmla="*/ 0 h 101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000" h="10141">
                    <a:moveTo>
                      <a:pt x="5306" y="0"/>
                    </a:moveTo>
                    <a:lnTo>
                      <a:pt x="0" y="7902"/>
                    </a:lnTo>
                    <a:lnTo>
                      <a:pt x="3074" y="10000"/>
                    </a:lnTo>
                    <a:cubicBezTo>
                      <a:pt x="4564" y="10277"/>
                      <a:pt x="7787" y="10155"/>
                      <a:pt x="8941" y="9562"/>
                    </a:cubicBezTo>
                    <a:lnTo>
                      <a:pt x="10000" y="6439"/>
                    </a:lnTo>
                    <a:lnTo>
                      <a:pt x="5306" y="0"/>
                    </a:lnTo>
                    <a:close/>
                  </a:path>
                </a:pathLst>
              </a:custGeom>
              <a:noFill/>
              <a:ln w="381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4993" name="Group 82"/>
              <p:cNvGrpSpPr>
                <a:grpSpLocks/>
              </p:cNvGrpSpPr>
              <p:nvPr/>
            </p:nvGrpSpPr>
            <p:grpSpPr bwMode="auto">
              <a:xfrm flipH="1">
                <a:off x="4876800" y="3733800"/>
                <a:ext cx="381000" cy="993775"/>
                <a:chOff x="2308" y="1513"/>
                <a:chExt cx="1162" cy="2570"/>
              </a:xfrm>
            </p:grpSpPr>
            <p:grpSp>
              <p:nvGrpSpPr>
                <p:cNvPr id="254995" name="Group 83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5003" name="Freeform 84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04" name="Freeform 85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05" name="Freeform 86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06" name="Freeform 87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07" name="Freeform 88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5008" name="Freeform 89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4996" name="Freeform 90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997" name="Freeform 91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4998" name="Oval 92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4999" name="Oval 93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00" name="Oval 94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01" name="Oval 95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5002" name="Oval 96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4994" name="Text Box 97"/>
              <p:cNvSpPr txBox="1">
                <a:spLocks noChangeArrowheads="1"/>
              </p:cNvSpPr>
              <p:nvPr/>
            </p:nvSpPr>
            <p:spPr bwMode="auto">
              <a:xfrm>
                <a:off x="5181600" y="3752850"/>
                <a:ext cx="387350" cy="579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i="0">
                    <a:solidFill>
                      <a:srgbClr val="FF99FF"/>
                    </a:solidFill>
                  </a:rPr>
                  <a:t>4</a:t>
                </a:r>
              </a:p>
            </p:txBody>
          </p:sp>
        </p:grpSp>
      </p:grpSp>
      <p:sp>
        <p:nvSpPr>
          <p:cNvPr id="140" name="Text Box 3"/>
          <p:cNvSpPr txBox="1">
            <a:spLocks noChangeArrowheads="1"/>
          </p:cNvSpPr>
          <p:nvPr/>
        </p:nvSpPr>
        <p:spPr bwMode="auto">
          <a:xfrm>
            <a:off x="3124200" y="741363"/>
            <a:ext cx="26828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Many Children</a:t>
            </a:r>
            <a:endParaRPr lang="en-US" altLang="en-US" i="0">
              <a:solidFill>
                <a:schemeClr val="accent1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186238" y="1381125"/>
            <a:ext cx="34401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 </a:t>
            </a:r>
            <a:r>
              <a:rPr lang="en-US" altLang="en-US" sz="2800" i="0">
                <a:solidFill>
                  <a:srgbClr val="FF99FF"/>
                </a:solidFill>
              </a:rPr>
              <a:t>4</a:t>
            </a:r>
            <a:r>
              <a:rPr lang="en-US" altLang="en-US" sz="2800" i="0"/>
              <a:t> + </a:t>
            </a:r>
            <a:r>
              <a:rPr lang="en-US" altLang="en-US" sz="2800" i="0">
                <a:solidFill>
                  <a:srgbClr val="FF99FF"/>
                </a:solidFill>
              </a:rPr>
              <a:t>2</a:t>
            </a:r>
            <a:r>
              <a:rPr lang="en-US" altLang="en-US" sz="2800" i="0"/>
              <a:t> + </a:t>
            </a:r>
            <a:r>
              <a:rPr lang="en-US" altLang="en-US" sz="2800" i="0">
                <a:solidFill>
                  <a:srgbClr val="FF99FF"/>
                </a:solidFill>
              </a:rPr>
              <a:t>4</a:t>
            </a:r>
            <a:r>
              <a:rPr lang="en-US" altLang="en-US" sz="2800" i="0"/>
              <a:t> + </a:t>
            </a:r>
            <a:r>
              <a:rPr lang="en-US" altLang="en-US" sz="2800" i="0">
                <a:solidFill>
                  <a:srgbClr val="FF99FF"/>
                </a:solidFill>
              </a:rPr>
              <a:t>2</a:t>
            </a:r>
            <a:r>
              <a:rPr lang="en-US" altLang="en-US" sz="2800" i="0"/>
              <a:t> + 1 = </a:t>
            </a:r>
            <a:r>
              <a:rPr lang="en-US" altLang="en-US" sz="2800" i="0">
                <a:solidFill>
                  <a:srgbClr val="FF99FF"/>
                </a:solidFill>
              </a:rPr>
              <a:t>13</a:t>
            </a:r>
          </a:p>
        </p:txBody>
      </p:sp>
      <p:sp>
        <p:nvSpPr>
          <p:cNvPr id="254986" name="Rectangle 140"/>
          <p:cNvSpPr>
            <a:spLocks noChangeArrowheads="1"/>
          </p:cNvSpPr>
          <p:nvPr/>
        </p:nvSpPr>
        <p:spPr bwMode="auto">
          <a:xfrm>
            <a:off x="7391400" y="228600"/>
            <a:ext cx="14208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(friends)</a:t>
            </a:r>
          </a:p>
        </p:txBody>
      </p:sp>
      <p:sp>
        <p:nvSpPr>
          <p:cNvPr id="254987" name="Rectangle 141"/>
          <p:cNvSpPr>
            <a:spLocks noChangeArrowheads="1"/>
          </p:cNvSpPr>
          <p:nvPr/>
        </p:nvSpPr>
        <p:spPr bwMode="auto">
          <a:xfrm>
            <a:off x="6913563" y="-66675"/>
            <a:ext cx="23780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(mult-children)</a:t>
            </a:r>
          </a:p>
        </p:txBody>
      </p:sp>
    </p:spTree>
    <p:extLst>
      <p:ext uri="{BB962C8B-B14F-4D97-AF65-F5344CB8AC3E}">
        <p14:creationId xmlns:p14="http://schemas.microsoft.com/office/powerpoint/2010/main" val="1868372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8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8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8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8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18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18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115" grpId="0"/>
      <p:bldP spid="218125" grpId="0"/>
      <p:bldP spid="140" grpId="0"/>
      <p:bldP spid="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Title 1"/>
          <p:cNvSpPr>
            <a:spLocks noGrp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en-US" sz="3600" smtClean="0"/>
              <a:t>Abstract Data Types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57200" y="838200"/>
            <a:ext cx="8686800" cy="6124754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spcBef>
                <a:spcPts val="0"/>
              </a:spcBef>
              <a:defRPr/>
            </a:pPr>
            <a:r>
              <a:rPr lang="en-CA" altLang="en-US" i="0" dirty="0">
                <a:solidFill>
                  <a:srgbClr val="FFFF00"/>
                </a:solidFill>
                <a:cs typeface="Arial" charset="0"/>
              </a:rPr>
              <a:t>Restricted Data Structure:</a:t>
            </a:r>
            <a:endParaRPr lang="en-CA" altLang="en-US" i="0" dirty="0">
              <a:solidFill>
                <a:srgbClr val="FFFFFF"/>
              </a:solidFill>
              <a:cs typeface="Arial" charset="0"/>
            </a:endParaRPr>
          </a:p>
          <a:p>
            <a:pPr>
              <a:spcBef>
                <a:spcPts val="0"/>
              </a:spcBef>
              <a:defRPr/>
            </a:pP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>Some times we limit what operation can be done</a:t>
            </a: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>for efficiency </a:t>
            </a: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>understanding</a:t>
            </a:r>
          </a:p>
          <a:p>
            <a:pPr>
              <a:spcBef>
                <a:spcPts val="0"/>
              </a:spcBef>
              <a:defRPr/>
            </a:pPr>
            <a:r>
              <a:rPr lang="en-US" i="0" dirty="0">
                <a:solidFill>
                  <a:srgbClr val="FFFF00"/>
                </a:solidFill>
                <a:cs typeface="Arial" charset="0"/>
              </a:rPr>
              <a:t>Stack: </a:t>
            </a:r>
            <a:r>
              <a:rPr lang="en-US" i="0" dirty="0">
                <a:solidFill>
                  <a:srgbClr val="FFFFFF"/>
                </a:solidFill>
                <a:cs typeface="Arial" charset="0"/>
              </a:rPr>
              <a:t>A list, but elements can only be </a:t>
            </a:r>
            <a:br>
              <a:rPr lang="en-US" i="0" dirty="0">
                <a:solidFill>
                  <a:srgbClr val="FFFFFF"/>
                </a:solidFill>
                <a:cs typeface="Arial" charset="0"/>
              </a:rPr>
            </a:br>
            <a:r>
              <a:rPr lang="en-US" i="0" dirty="0">
                <a:solidFill>
                  <a:srgbClr val="FFFFFF"/>
                </a:solidFill>
                <a:cs typeface="Arial" charset="0"/>
              </a:rPr>
              <a:t>     pushed onto and popped from the top.</a:t>
            </a:r>
          </a:p>
          <a:p>
            <a:pPr>
              <a:spcBef>
                <a:spcPts val="0"/>
              </a:spcBef>
              <a:defRPr/>
            </a:pPr>
            <a:r>
              <a:rPr lang="en-US" i="0" dirty="0" smtClean="0">
                <a:solidFill>
                  <a:srgbClr val="FFFF00"/>
                </a:solidFill>
                <a:cs typeface="Arial" charset="0"/>
              </a:rPr>
              <a:t>Queue</a:t>
            </a:r>
            <a:r>
              <a:rPr lang="en-US" i="0" dirty="0">
                <a:solidFill>
                  <a:srgbClr val="FFFF00"/>
                </a:solidFill>
                <a:cs typeface="Arial" charset="0"/>
              </a:rPr>
              <a:t>: </a:t>
            </a:r>
            <a:r>
              <a:rPr lang="en-US" i="0" dirty="0">
                <a:solidFill>
                  <a:srgbClr val="FFFFFF"/>
                </a:solidFill>
                <a:cs typeface="Arial" charset="0"/>
              </a:rPr>
              <a:t>A list, but elements can only be </a:t>
            </a:r>
            <a:br>
              <a:rPr lang="en-US" i="0" dirty="0">
                <a:solidFill>
                  <a:srgbClr val="FFFFFF"/>
                </a:solidFill>
                <a:cs typeface="Arial" charset="0"/>
              </a:rPr>
            </a:br>
            <a:r>
              <a:rPr lang="en-US" i="0" dirty="0">
                <a:solidFill>
                  <a:srgbClr val="FFFFFF"/>
                </a:solidFill>
                <a:cs typeface="Arial" charset="0"/>
              </a:rPr>
              <a:t>     added at the end and removed from </a:t>
            </a:r>
            <a:br>
              <a:rPr lang="en-US" i="0" dirty="0">
                <a:solidFill>
                  <a:srgbClr val="FFFFFF"/>
                </a:solidFill>
                <a:cs typeface="Arial" charset="0"/>
              </a:rPr>
            </a:br>
            <a:r>
              <a:rPr lang="en-US" i="0" dirty="0">
                <a:solidFill>
                  <a:srgbClr val="FFFFFF"/>
                </a:solidFill>
                <a:cs typeface="Arial" charset="0"/>
              </a:rPr>
              <a:t>     the front. </a:t>
            </a:r>
            <a:endParaRPr lang="en-CA" altLang="en-US" i="0" dirty="0">
              <a:solidFill>
                <a:srgbClr val="FFFFFF"/>
              </a:solidFill>
              <a:cs typeface="Arial" charset="0"/>
            </a:endParaRP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>Important in handling jobs.</a:t>
            </a:r>
          </a:p>
          <a:p>
            <a:pPr>
              <a:spcBef>
                <a:spcPts val="0"/>
              </a:spcBef>
              <a:defRPr/>
            </a:pPr>
            <a:r>
              <a:rPr lang="en-US" i="0" dirty="0">
                <a:solidFill>
                  <a:srgbClr val="FFFF00"/>
                </a:solidFill>
                <a:cs typeface="Arial" charset="0"/>
              </a:rPr>
              <a:t>Priority Queue: </a:t>
            </a:r>
            <a:r>
              <a:rPr lang="en-US" i="0" dirty="0">
                <a:solidFill>
                  <a:srgbClr val="FFFFFF"/>
                </a:solidFill>
                <a:cs typeface="Arial" charset="0"/>
              </a:rPr>
              <a:t>The “highest priority” element </a:t>
            </a:r>
            <a:br>
              <a:rPr lang="en-US" i="0" dirty="0">
                <a:solidFill>
                  <a:srgbClr val="FFFFFF"/>
                </a:solidFill>
                <a:cs typeface="Arial" charset="0"/>
              </a:rPr>
            </a:br>
            <a:r>
              <a:rPr lang="en-US" i="0" dirty="0">
                <a:solidFill>
                  <a:srgbClr val="FFFFFF"/>
                </a:solidFill>
                <a:cs typeface="Arial" charset="0"/>
              </a:rPr>
              <a:t>     is handled next.</a:t>
            </a:r>
            <a:endParaRPr lang="en-CA" altLang="en-US" i="0" dirty="0">
              <a:solidFill>
                <a:srgbClr val="FFFFFF"/>
              </a:solidFill>
              <a:cs typeface="Arial" charset="0"/>
            </a:endParaRP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endParaRPr lang="en-CA" altLang="en-US" i="0" dirty="0">
              <a:solidFill>
                <a:srgbClr val="FFFFFF"/>
              </a:solidFill>
              <a:cs typeface="Arial" charset="0"/>
            </a:endParaRP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endParaRPr lang="en-CA" altLang="en-US" i="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50180" name="Rectangle 2"/>
          <p:cNvSpPr>
            <a:spLocks noChangeArrowheads="1"/>
          </p:cNvSpPr>
          <p:nvPr/>
        </p:nvSpPr>
        <p:spPr bwMode="auto">
          <a:xfrm>
            <a:off x="2286000" y="1905000"/>
            <a:ext cx="457200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n-US" altLang="en-US" i="0">
              <a:solidFill>
                <a:srgbClr val="FFFFFF"/>
              </a:solidFill>
              <a:cs typeface="Arial" charset="0"/>
            </a:endParaRPr>
          </a:p>
        </p:txBody>
      </p:sp>
      <p:pic>
        <p:nvPicPr>
          <p:cNvPr id="12" name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3616325"/>
            <a:ext cx="240030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2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5256213"/>
            <a:ext cx="839788" cy="1258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12" descr="http://eli.thegreenplace.net/images/2011/02/plates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2750" y="2197894"/>
            <a:ext cx="914400" cy="1281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2" descr="http://www.marketingempire.co.uk/wp-content/uploads/2013/10/10-7-efficiency-Productivity-Tools-for-Small-Businesse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7100" y="1762125"/>
            <a:ext cx="1104900" cy="90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4" descr="http://plpnetwork.com/wp-content/uploads/2012/11/Children-thinking-300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6325" y="1752600"/>
            <a:ext cx="1057275" cy="9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664143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257027" name="Group 4"/>
          <p:cNvGrpSpPr>
            <a:grpSpLocks/>
          </p:cNvGrpSpPr>
          <p:nvPr/>
        </p:nvGrpSpPr>
        <p:grpSpPr bwMode="auto">
          <a:xfrm>
            <a:off x="2362200" y="1725613"/>
            <a:ext cx="533400" cy="457200"/>
            <a:chOff x="2352" y="960"/>
            <a:chExt cx="336" cy="288"/>
          </a:xfrm>
        </p:grpSpPr>
        <p:sp>
          <p:nvSpPr>
            <p:cNvPr id="257152" name="Oval 5"/>
            <p:cNvSpPr>
              <a:spLocks noChangeArrowheads="1"/>
            </p:cNvSpPr>
            <p:nvPr/>
          </p:nvSpPr>
          <p:spPr bwMode="auto">
            <a:xfrm>
              <a:off x="2352" y="960"/>
              <a:ext cx="33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57153" name="Rectangle 6"/>
            <p:cNvSpPr>
              <a:spLocks noChangeArrowheads="1"/>
            </p:cNvSpPr>
            <p:nvPr/>
          </p:nvSpPr>
          <p:spPr bwMode="auto">
            <a:xfrm>
              <a:off x="2414" y="974"/>
              <a:ext cx="18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/>
                <a:t>3</a:t>
              </a:r>
              <a:endParaRPr lang="en-US" altLang="en-US" sz="2000" i="0"/>
            </a:p>
          </p:txBody>
        </p:sp>
      </p:grpSp>
      <p:sp>
        <p:nvSpPr>
          <p:cNvPr id="257028" name="Freeform 40"/>
          <p:cNvSpPr>
            <a:spLocks/>
          </p:cNvSpPr>
          <p:nvPr/>
        </p:nvSpPr>
        <p:spPr bwMode="auto">
          <a:xfrm>
            <a:off x="1541463" y="2030413"/>
            <a:ext cx="820737" cy="414337"/>
          </a:xfrm>
          <a:custGeom>
            <a:avLst/>
            <a:gdLst>
              <a:gd name="T0" fmla="*/ 2147483647 w 517"/>
              <a:gd name="T1" fmla="*/ 0 h 261"/>
              <a:gd name="T2" fmla="*/ 0 w 517"/>
              <a:gd name="T3" fmla="*/ 2147483647 h 261"/>
              <a:gd name="T4" fmla="*/ 0 60000 65536"/>
              <a:gd name="T5" fmla="*/ 0 60000 65536"/>
              <a:gd name="T6" fmla="*/ 0 w 517"/>
              <a:gd name="T7" fmla="*/ 0 h 261"/>
              <a:gd name="T8" fmla="*/ 517 w 517"/>
              <a:gd name="T9" fmla="*/ 261 h 26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29" name="Freeform 46"/>
          <p:cNvSpPr>
            <a:spLocks/>
          </p:cNvSpPr>
          <p:nvPr/>
        </p:nvSpPr>
        <p:spPr bwMode="auto">
          <a:xfrm>
            <a:off x="2895600" y="2030413"/>
            <a:ext cx="854075" cy="460375"/>
          </a:xfrm>
          <a:custGeom>
            <a:avLst/>
            <a:gdLst>
              <a:gd name="T0" fmla="*/ 0 w 538"/>
              <a:gd name="T1" fmla="*/ 0 h 290"/>
              <a:gd name="T2" fmla="*/ 2147483647 w 538"/>
              <a:gd name="T3" fmla="*/ 2147483647 h 290"/>
              <a:gd name="T4" fmla="*/ 0 60000 65536"/>
              <a:gd name="T5" fmla="*/ 0 60000 65536"/>
              <a:gd name="T6" fmla="*/ 0 w 538"/>
              <a:gd name="T7" fmla="*/ 0 h 290"/>
              <a:gd name="T8" fmla="*/ 538 w 538"/>
              <a:gd name="T9" fmla="*/ 290 h 29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38" h="290">
                <a:moveTo>
                  <a:pt x="0" y="0"/>
                </a:moveTo>
                <a:lnTo>
                  <a:pt x="538" y="29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30" name="Text Box 55"/>
          <p:cNvSpPr txBox="1">
            <a:spLocks noChangeArrowheads="1"/>
          </p:cNvSpPr>
          <p:nvPr/>
        </p:nvSpPr>
        <p:spPr bwMode="auto">
          <a:xfrm>
            <a:off x="2286000" y="685800"/>
            <a:ext cx="52212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Designing Program/Test Cases</a:t>
            </a:r>
          </a:p>
        </p:txBody>
      </p:sp>
      <p:grpSp>
        <p:nvGrpSpPr>
          <p:cNvPr id="257031" name="Group 58"/>
          <p:cNvGrpSpPr>
            <a:grpSpLocks/>
          </p:cNvGrpSpPr>
          <p:nvPr/>
        </p:nvGrpSpPr>
        <p:grpSpPr bwMode="auto">
          <a:xfrm>
            <a:off x="685800" y="2460625"/>
            <a:ext cx="1741488" cy="1398588"/>
            <a:chOff x="1927" y="2400"/>
            <a:chExt cx="1097" cy="881"/>
          </a:xfrm>
        </p:grpSpPr>
        <p:sp>
          <p:nvSpPr>
            <p:cNvPr id="257150" name="Freeform 56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7"/>
                <a:gd name="T13" fmla="*/ 0 h 881"/>
                <a:gd name="T14" fmla="*/ 1097 w 1097"/>
                <a:gd name="T15" fmla="*/ 881 h 8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1" name="Text Box 57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generic</a:t>
              </a:r>
            </a:p>
          </p:txBody>
        </p:sp>
      </p:grpSp>
      <p:grpSp>
        <p:nvGrpSpPr>
          <p:cNvPr id="257032" name="Group 59"/>
          <p:cNvGrpSpPr>
            <a:grpSpLocks/>
          </p:cNvGrpSpPr>
          <p:nvPr/>
        </p:nvGrpSpPr>
        <p:grpSpPr bwMode="auto">
          <a:xfrm>
            <a:off x="2895600" y="2487613"/>
            <a:ext cx="1741488" cy="1398587"/>
            <a:chOff x="1927" y="2400"/>
            <a:chExt cx="1097" cy="881"/>
          </a:xfrm>
        </p:grpSpPr>
        <p:sp>
          <p:nvSpPr>
            <p:cNvPr id="257148" name="Freeform 60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7"/>
                <a:gd name="T13" fmla="*/ 0 h 881"/>
                <a:gd name="T14" fmla="*/ 1097 w 1097"/>
                <a:gd name="T15" fmla="*/ 881 h 8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9" name="Text Box 61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generic</a:t>
              </a:r>
            </a:p>
          </p:txBody>
        </p:sp>
      </p:grpSp>
      <p:grpSp>
        <p:nvGrpSpPr>
          <p:cNvPr id="257033" name="Group 62"/>
          <p:cNvGrpSpPr>
            <a:grpSpLocks/>
          </p:cNvGrpSpPr>
          <p:nvPr/>
        </p:nvGrpSpPr>
        <p:grpSpPr bwMode="auto">
          <a:xfrm>
            <a:off x="6640513" y="1725613"/>
            <a:ext cx="533400" cy="457200"/>
            <a:chOff x="2352" y="960"/>
            <a:chExt cx="336" cy="288"/>
          </a:xfrm>
        </p:grpSpPr>
        <p:sp>
          <p:nvSpPr>
            <p:cNvPr id="257146" name="Oval 63"/>
            <p:cNvSpPr>
              <a:spLocks noChangeArrowheads="1"/>
            </p:cNvSpPr>
            <p:nvPr/>
          </p:nvSpPr>
          <p:spPr bwMode="auto">
            <a:xfrm>
              <a:off x="2352" y="960"/>
              <a:ext cx="33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57147" name="Rectangle 64"/>
            <p:cNvSpPr>
              <a:spLocks noChangeArrowheads="1"/>
            </p:cNvSpPr>
            <p:nvPr/>
          </p:nvSpPr>
          <p:spPr bwMode="auto">
            <a:xfrm>
              <a:off x="2414" y="974"/>
              <a:ext cx="18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/>
                <a:t>3</a:t>
              </a:r>
              <a:endParaRPr lang="en-US" altLang="en-US" sz="2000" i="0"/>
            </a:p>
          </p:txBody>
        </p:sp>
      </p:grpSp>
      <p:grpSp>
        <p:nvGrpSpPr>
          <p:cNvPr id="257034" name="Group 67"/>
          <p:cNvGrpSpPr>
            <a:grpSpLocks/>
          </p:cNvGrpSpPr>
          <p:nvPr/>
        </p:nvGrpSpPr>
        <p:grpSpPr bwMode="auto">
          <a:xfrm>
            <a:off x="6000750" y="2438400"/>
            <a:ext cx="1741488" cy="1398588"/>
            <a:chOff x="1927" y="2400"/>
            <a:chExt cx="1097" cy="881"/>
          </a:xfrm>
        </p:grpSpPr>
        <p:sp>
          <p:nvSpPr>
            <p:cNvPr id="257144" name="Freeform 68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7"/>
                <a:gd name="T13" fmla="*/ 0 h 881"/>
                <a:gd name="T14" fmla="*/ 1097 w 1097"/>
                <a:gd name="T15" fmla="*/ 881 h 8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5" name="Text Box 69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generic</a:t>
              </a:r>
            </a:p>
          </p:txBody>
        </p:sp>
      </p:grpSp>
      <p:grpSp>
        <p:nvGrpSpPr>
          <p:cNvPr id="257035" name="Group 79"/>
          <p:cNvGrpSpPr>
            <a:grpSpLocks/>
          </p:cNvGrpSpPr>
          <p:nvPr/>
        </p:nvGrpSpPr>
        <p:grpSpPr bwMode="auto">
          <a:xfrm>
            <a:off x="2373313" y="5791200"/>
            <a:ext cx="533400" cy="457200"/>
            <a:chOff x="2352" y="960"/>
            <a:chExt cx="336" cy="288"/>
          </a:xfrm>
        </p:grpSpPr>
        <p:sp>
          <p:nvSpPr>
            <p:cNvPr id="257142" name="Oval 80"/>
            <p:cNvSpPr>
              <a:spLocks noChangeArrowheads="1"/>
            </p:cNvSpPr>
            <p:nvPr/>
          </p:nvSpPr>
          <p:spPr bwMode="auto">
            <a:xfrm>
              <a:off x="2352" y="960"/>
              <a:ext cx="33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57143" name="Rectangle 81"/>
            <p:cNvSpPr>
              <a:spLocks noChangeArrowheads="1"/>
            </p:cNvSpPr>
            <p:nvPr/>
          </p:nvSpPr>
          <p:spPr bwMode="auto">
            <a:xfrm>
              <a:off x="2414" y="974"/>
              <a:ext cx="18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/>
                <a:t>3</a:t>
              </a:r>
              <a:endParaRPr lang="en-US" altLang="en-US" sz="2000" i="0"/>
            </a:p>
          </p:txBody>
        </p:sp>
      </p:grpSp>
      <p:grpSp>
        <p:nvGrpSpPr>
          <p:cNvPr id="257036" name="Group 84"/>
          <p:cNvGrpSpPr>
            <a:grpSpLocks/>
          </p:cNvGrpSpPr>
          <p:nvPr/>
        </p:nvGrpSpPr>
        <p:grpSpPr bwMode="auto">
          <a:xfrm>
            <a:off x="7010400" y="5788025"/>
            <a:ext cx="152400" cy="304800"/>
            <a:chOff x="1776" y="3408"/>
            <a:chExt cx="96" cy="192"/>
          </a:xfrm>
        </p:grpSpPr>
        <p:sp>
          <p:nvSpPr>
            <p:cNvPr id="257140" name="Oval 85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800"/>
            </a:p>
          </p:txBody>
        </p:sp>
        <p:sp>
          <p:nvSpPr>
            <p:cNvPr id="257141" name="Line 86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" name="Group 103"/>
          <p:cNvGrpSpPr>
            <a:grpSpLocks/>
          </p:cNvGrpSpPr>
          <p:nvPr/>
        </p:nvGrpSpPr>
        <p:grpSpPr bwMode="auto">
          <a:xfrm>
            <a:off x="7162800" y="5559425"/>
            <a:ext cx="695325" cy="993775"/>
            <a:chOff x="4512" y="2880"/>
            <a:chExt cx="438" cy="626"/>
          </a:xfrm>
        </p:grpSpPr>
        <p:grpSp>
          <p:nvGrpSpPr>
            <p:cNvPr id="257124" name="Group 87"/>
            <p:cNvGrpSpPr>
              <a:grpSpLocks/>
            </p:cNvGrpSpPr>
            <p:nvPr/>
          </p:nvGrpSpPr>
          <p:grpSpPr bwMode="auto">
            <a:xfrm flipH="1">
              <a:off x="4710" y="2880"/>
              <a:ext cx="240" cy="626"/>
              <a:chOff x="2308" y="1513"/>
              <a:chExt cx="1162" cy="2570"/>
            </a:xfrm>
          </p:grpSpPr>
          <p:grpSp>
            <p:nvGrpSpPr>
              <p:cNvPr id="257126" name="Group 88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57134" name="Freeform 89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35" name="Freeform 90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36" name="Freeform 91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37" name="Freeform 92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38" name="Freeform 93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39" name="Freeform 94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7127" name="Freeform 95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28" name="Freeform 96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29" name="Oval 97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7130" name="Oval 98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7131" name="Oval 99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7132" name="Oval 100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57133" name="Oval 101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  <p:sp>
          <p:nvSpPr>
            <p:cNvPr id="257125" name="Text Box 102"/>
            <p:cNvSpPr txBox="1">
              <a:spLocks noChangeArrowheads="1"/>
            </p:cNvSpPr>
            <p:nvPr/>
          </p:nvSpPr>
          <p:spPr bwMode="auto">
            <a:xfrm>
              <a:off x="4512" y="2892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99FF"/>
                  </a:solidFill>
                </a:rPr>
                <a:t>0</a:t>
              </a:r>
            </a:p>
          </p:txBody>
        </p:sp>
      </p:grpSp>
      <p:sp>
        <p:nvSpPr>
          <p:cNvPr id="227428" name="Text Box 154"/>
          <p:cNvSpPr txBox="1">
            <a:spLocks noChangeArrowheads="1"/>
          </p:cNvSpPr>
          <p:nvPr/>
        </p:nvSpPr>
        <p:spPr bwMode="auto">
          <a:xfrm>
            <a:off x="1447800" y="5360988"/>
            <a:ext cx="10572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99FF"/>
                </a:solidFill>
              </a:rPr>
              <a:t>+1=1</a:t>
            </a: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5629275" y="1295400"/>
            <a:ext cx="1216025" cy="2289175"/>
            <a:chOff x="5629275" y="1295400"/>
            <a:chExt cx="1216025" cy="2289175"/>
          </a:xfrm>
        </p:grpSpPr>
        <p:grpSp>
          <p:nvGrpSpPr>
            <p:cNvPr id="257106" name="Group 257"/>
            <p:cNvGrpSpPr>
              <a:grpSpLocks/>
            </p:cNvGrpSpPr>
            <p:nvPr/>
          </p:nvGrpSpPr>
          <p:grpSpPr bwMode="auto">
            <a:xfrm>
              <a:off x="5629275" y="2590800"/>
              <a:ext cx="695325" cy="993775"/>
              <a:chOff x="4512" y="2880"/>
              <a:chExt cx="438" cy="626"/>
            </a:xfrm>
          </p:grpSpPr>
          <p:grpSp>
            <p:nvGrpSpPr>
              <p:cNvPr id="257108" name="Group 258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57110" name="Group 259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7118" name="Freeform 260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19" name="Freeform 261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20" name="Freeform 262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21" name="Freeform 263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22" name="Freeform 264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23" name="Freeform 265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7111" name="Freeform 266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12" name="Freeform 267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13" name="Oval 268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114" name="Oval 269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115" name="Oval 270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116" name="Oval 271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117" name="Oval 272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7109" name="Text Box 273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rgbClr val="FF99FF"/>
                    </a:solidFill>
                  </a:rPr>
                  <a:t>n</a:t>
                </a:r>
                <a:r>
                  <a:rPr lang="en-US" altLang="en-US" baseline="-25000">
                    <a:solidFill>
                      <a:srgbClr val="FF99FF"/>
                    </a:solidFill>
                  </a:rPr>
                  <a:t>1</a:t>
                </a:r>
              </a:p>
            </p:txBody>
          </p:sp>
        </p:grpSp>
        <p:sp>
          <p:nvSpPr>
            <p:cNvPr id="257107" name="Rectangle 274"/>
            <p:cNvSpPr>
              <a:spLocks noChangeArrowheads="1"/>
            </p:cNvSpPr>
            <p:nvPr/>
          </p:nvSpPr>
          <p:spPr bwMode="auto">
            <a:xfrm>
              <a:off x="5657850" y="1295400"/>
              <a:ext cx="1187450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FF99FF"/>
                  </a:solidFill>
                </a:rPr>
                <a:t>n</a:t>
              </a:r>
              <a:r>
                <a:rPr lang="en-US" altLang="en-US" baseline="-25000">
                  <a:solidFill>
                    <a:srgbClr val="FF99FF"/>
                  </a:solidFill>
                </a:rPr>
                <a:t>1</a:t>
              </a:r>
              <a:r>
                <a:rPr lang="en-US" altLang="en-US" i="0" baseline="-25000">
                  <a:solidFill>
                    <a:srgbClr val="FF99FF"/>
                  </a:solidFill>
                </a:rPr>
                <a:t> </a:t>
              </a:r>
              <a:r>
                <a:rPr lang="en-US" altLang="en-US" i="0">
                  <a:solidFill>
                    <a:srgbClr val="FF99FF"/>
                  </a:solidFill>
                </a:rPr>
                <a:t>+ 1</a:t>
              </a:r>
              <a:r>
                <a:rPr lang="en-US" altLang="en-US" i="0" baseline="-25000">
                  <a:solidFill>
                    <a:srgbClr val="FF99FF"/>
                  </a:solidFill>
                </a:rPr>
                <a:t> </a:t>
              </a:r>
            </a:p>
          </p:txBody>
        </p:sp>
      </p:grpSp>
      <p:sp>
        <p:nvSpPr>
          <p:cNvPr id="184600" name="Text Box 280"/>
          <p:cNvSpPr txBox="1">
            <a:spLocks noChangeArrowheads="1"/>
          </p:cNvSpPr>
          <p:nvPr/>
        </p:nvSpPr>
        <p:spPr bwMode="auto">
          <a:xfrm>
            <a:off x="6019800" y="1828800"/>
            <a:ext cx="31877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Same code works!</a:t>
            </a:r>
          </a:p>
        </p:txBody>
      </p:sp>
      <p:sp>
        <p:nvSpPr>
          <p:cNvPr id="184601" name="Text Box 281"/>
          <p:cNvSpPr txBox="1">
            <a:spLocks noChangeArrowheads="1"/>
          </p:cNvSpPr>
          <p:nvPr/>
        </p:nvSpPr>
        <p:spPr bwMode="auto">
          <a:xfrm>
            <a:off x="1138238" y="6202363"/>
            <a:ext cx="31877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Same code works!</a:t>
            </a:r>
          </a:p>
        </p:txBody>
      </p:sp>
      <p:sp>
        <p:nvSpPr>
          <p:cNvPr id="184604" name="Text Box 284"/>
          <p:cNvSpPr txBox="1">
            <a:spLocks noChangeArrowheads="1"/>
          </p:cNvSpPr>
          <p:nvPr/>
        </p:nvSpPr>
        <p:spPr bwMode="auto">
          <a:xfrm>
            <a:off x="6642100" y="1219200"/>
            <a:ext cx="2578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Try same code</a:t>
            </a:r>
          </a:p>
        </p:txBody>
      </p:sp>
      <p:sp>
        <p:nvSpPr>
          <p:cNvPr id="184605" name="Text Box 285"/>
          <p:cNvSpPr txBox="1">
            <a:spLocks noChangeArrowheads="1"/>
          </p:cNvSpPr>
          <p:nvPr/>
        </p:nvSpPr>
        <p:spPr bwMode="auto">
          <a:xfrm>
            <a:off x="533400" y="4979988"/>
            <a:ext cx="2578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Try same code</a:t>
            </a:r>
          </a:p>
        </p:txBody>
      </p:sp>
      <p:grpSp>
        <p:nvGrpSpPr>
          <p:cNvPr id="257044" name="Group 58"/>
          <p:cNvGrpSpPr>
            <a:grpSpLocks/>
          </p:cNvGrpSpPr>
          <p:nvPr/>
        </p:nvGrpSpPr>
        <p:grpSpPr bwMode="auto">
          <a:xfrm>
            <a:off x="1676400" y="2792413"/>
            <a:ext cx="1741488" cy="1398587"/>
            <a:chOff x="1927" y="2400"/>
            <a:chExt cx="1097" cy="881"/>
          </a:xfrm>
        </p:grpSpPr>
        <p:sp>
          <p:nvSpPr>
            <p:cNvPr id="257104" name="Freeform 56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7"/>
                <a:gd name="T13" fmla="*/ 0 h 881"/>
                <a:gd name="T14" fmla="*/ 1097 w 1097"/>
                <a:gd name="T15" fmla="*/ 881 h 8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5" name="Text Box 57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generic</a:t>
              </a:r>
            </a:p>
          </p:txBody>
        </p:sp>
      </p:grpSp>
      <p:sp>
        <p:nvSpPr>
          <p:cNvPr id="172" name="Freeform 40"/>
          <p:cNvSpPr>
            <a:spLocks/>
          </p:cNvSpPr>
          <p:nvPr/>
        </p:nvSpPr>
        <p:spPr bwMode="auto">
          <a:xfrm>
            <a:off x="7478713" y="5646738"/>
            <a:ext cx="400050" cy="774700"/>
          </a:xfrm>
          <a:custGeom>
            <a:avLst/>
            <a:gdLst>
              <a:gd name="T0" fmla="*/ 2147483647 w 517"/>
              <a:gd name="T1" fmla="*/ 0 h 261"/>
              <a:gd name="T2" fmla="*/ 0 w 517"/>
              <a:gd name="T3" fmla="*/ 2147483647 h 261"/>
              <a:gd name="T4" fmla="*/ 0 60000 65536"/>
              <a:gd name="T5" fmla="*/ 0 60000 65536"/>
              <a:gd name="T6" fmla="*/ 0 w 517"/>
              <a:gd name="T7" fmla="*/ 0 h 261"/>
              <a:gd name="T8" fmla="*/ 517 w 517"/>
              <a:gd name="T9" fmla="*/ 261 h 26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381000" y="1292225"/>
            <a:ext cx="3113088" cy="2441575"/>
            <a:chOff x="381000" y="1295400"/>
            <a:chExt cx="3113088" cy="2441575"/>
          </a:xfrm>
        </p:grpSpPr>
        <p:grpSp>
          <p:nvGrpSpPr>
            <p:cNvPr id="257052" name="Group 155"/>
            <p:cNvGrpSpPr>
              <a:grpSpLocks/>
            </p:cNvGrpSpPr>
            <p:nvPr/>
          </p:nvGrpSpPr>
          <p:grpSpPr bwMode="auto">
            <a:xfrm>
              <a:off x="381000" y="2743200"/>
              <a:ext cx="695325" cy="993775"/>
              <a:chOff x="4512" y="2880"/>
              <a:chExt cx="438" cy="626"/>
            </a:xfrm>
          </p:grpSpPr>
          <p:grpSp>
            <p:nvGrpSpPr>
              <p:cNvPr id="257088" name="Group 156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57090" name="Group 157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7098" name="Freeform 158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99" name="Freeform 159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00" name="Freeform 160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01" name="Freeform 161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02" name="Freeform 162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103" name="Freeform 163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7091" name="Freeform 164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92" name="Freeform 165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93" name="Oval 166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94" name="Oval 167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95" name="Oval 168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96" name="Oval 169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97" name="Oval 170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7089" name="Text Box 171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rgbClr val="FF99FF"/>
                    </a:solidFill>
                  </a:rPr>
                  <a:t>n</a:t>
                </a:r>
                <a:r>
                  <a:rPr lang="en-US" altLang="en-US" baseline="-25000">
                    <a:solidFill>
                      <a:srgbClr val="FF99FF"/>
                    </a:solidFill>
                  </a:rPr>
                  <a:t>1</a:t>
                </a:r>
              </a:p>
            </p:txBody>
          </p:sp>
        </p:grpSp>
        <p:grpSp>
          <p:nvGrpSpPr>
            <p:cNvPr id="257053" name="Group 223"/>
            <p:cNvGrpSpPr>
              <a:grpSpLocks/>
            </p:cNvGrpSpPr>
            <p:nvPr/>
          </p:nvGrpSpPr>
          <p:grpSpPr bwMode="auto">
            <a:xfrm>
              <a:off x="2733675" y="2743200"/>
              <a:ext cx="695325" cy="993775"/>
              <a:chOff x="4512" y="2880"/>
              <a:chExt cx="438" cy="626"/>
            </a:xfrm>
          </p:grpSpPr>
          <p:grpSp>
            <p:nvGrpSpPr>
              <p:cNvPr id="257072" name="Group 224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57074" name="Group 225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7082" name="Freeform 226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83" name="Freeform 227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84" name="Freeform 228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85" name="Freeform 229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86" name="Freeform 230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87" name="Freeform 231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7075" name="Freeform 232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76" name="Freeform 233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77" name="Oval 234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78" name="Oval 235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79" name="Oval 236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80" name="Oval 237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81" name="Oval 238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7073" name="Text Box 239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31" cy="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rgbClr val="FF99FF"/>
                    </a:solidFill>
                  </a:rPr>
                  <a:t>n</a:t>
                </a:r>
                <a:r>
                  <a:rPr lang="en-US" altLang="en-US" baseline="-25000">
                    <a:solidFill>
                      <a:srgbClr val="FF99FF"/>
                    </a:solidFill>
                  </a:rPr>
                  <a:t>3</a:t>
                </a:r>
              </a:p>
            </p:txBody>
          </p:sp>
        </p:grpSp>
        <p:sp>
          <p:nvSpPr>
            <p:cNvPr id="257054" name="Rectangle 256"/>
            <p:cNvSpPr>
              <a:spLocks noChangeArrowheads="1"/>
            </p:cNvSpPr>
            <p:nvPr/>
          </p:nvSpPr>
          <p:spPr bwMode="auto">
            <a:xfrm>
              <a:off x="838200" y="1295400"/>
              <a:ext cx="2655888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FF99FF"/>
                  </a:solidFill>
                </a:rPr>
                <a:t>n</a:t>
              </a:r>
              <a:r>
                <a:rPr lang="en-US" altLang="en-US" baseline="-25000">
                  <a:solidFill>
                    <a:srgbClr val="FF99FF"/>
                  </a:solidFill>
                </a:rPr>
                <a:t>1</a:t>
              </a:r>
              <a:r>
                <a:rPr lang="en-US" altLang="en-US" i="0" baseline="-25000">
                  <a:solidFill>
                    <a:srgbClr val="FF99FF"/>
                  </a:solidFill>
                </a:rPr>
                <a:t> </a:t>
              </a:r>
              <a:r>
                <a:rPr lang="en-US" altLang="en-US" i="0">
                  <a:solidFill>
                    <a:srgbClr val="FF99FF"/>
                  </a:solidFill>
                </a:rPr>
                <a:t>+</a:t>
              </a:r>
              <a:r>
                <a:rPr lang="en-US" altLang="en-US" i="0" baseline="-25000">
                  <a:solidFill>
                    <a:srgbClr val="FF99FF"/>
                  </a:solidFill>
                </a:rPr>
                <a:t> </a:t>
              </a:r>
              <a:r>
                <a:rPr lang="en-US" altLang="en-US">
                  <a:solidFill>
                    <a:srgbClr val="FF99FF"/>
                  </a:solidFill>
                </a:rPr>
                <a:t>n</a:t>
              </a:r>
              <a:r>
                <a:rPr lang="en-US" altLang="en-US" baseline="-25000">
                  <a:solidFill>
                    <a:srgbClr val="FF99FF"/>
                  </a:solidFill>
                </a:rPr>
                <a:t>2 </a:t>
              </a:r>
              <a:r>
                <a:rPr lang="en-US" altLang="en-US" i="0">
                  <a:solidFill>
                    <a:srgbClr val="FF99FF"/>
                  </a:solidFill>
                </a:rPr>
                <a:t>+ </a:t>
              </a:r>
              <a:r>
                <a:rPr lang="en-US" altLang="en-US">
                  <a:solidFill>
                    <a:srgbClr val="FF99FF"/>
                  </a:solidFill>
                </a:rPr>
                <a:t>n</a:t>
              </a:r>
              <a:r>
                <a:rPr lang="en-US" altLang="en-US" baseline="-25000">
                  <a:solidFill>
                    <a:srgbClr val="FF99FF"/>
                  </a:solidFill>
                </a:rPr>
                <a:t>3 </a:t>
              </a:r>
              <a:r>
                <a:rPr lang="en-US" altLang="en-US" i="0">
                  <a:solidFill>
                    <a:srgbClr val="FF99FF"/>
                  </a:solidFill>
                </a:rPr>
                <a:t>+ 1</a:t>
              </a:r>
              <a:r>
                <a:rPr lang="en-US" altLang="en-US" i="0" baseline="-25000">
                  <a:solidFill>
                    <a:srgbClr val="FF99FF"/>
                  </a:solidFill>
                </a:rPr>
                <a:t> </a:t>
              </a:r>
            </a:p>
          </p:txBody>
        </p:sp>
        <p:grpSp>
          <p:nvGrpSpPr>
            <p:cNvPr id="257055" name="Group 223"/>
            <p:cNvGrpSpPr>
              <a:grpSpLocks/>
            </p:cNvGrpSpPr>
            <p:nvPr/>
          </p:nvGrpSpPr>
          <p:grpSpPr bwMode="auto">
            <a:xfrm>
              <a:off x="1981200" y="2587625"/>
              <a:ext cx="695325" cy="993775"/>
              <a:chOff x="4512" y="2880"/>
              <a:chExt cx="438" cy="626"/>
            </a:xfrm>
          </p:grpSpPr>
          <p:grpSp>
            <p:nvGrpSpPr>
              <p:cNvPr id="257056" name="Group 224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57058" name="Group 225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7066" name="Freeform 226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67" name="Freeform 227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68" name="Freeform 228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69" name="Freeform 229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70" name="Freeform 230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7071" name="Freeform 231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7059" name="Freeform 232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60" name="Freeform 233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61" name="Oval 234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62" name="Oval 235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63" name="Oval 236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64" name="Oval 237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 sz="2800"/>
                </a:p>
              </p:txBody>
            </p:sp>
            <p:sp>
              <p:nvSpPr>
                <p:cNvPr id="257065" name="Oval 238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 i="0"/>
                </a:p>
              </p:txBody>
            </p:sp>
          </p:grpSp>
          <p:sp>
            <p:nvSpPr>
              <p:cNvPr id="257057" name="Text Box 239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solidFill>
                      <a:srgbClr val="FF99FF"/>
                    </a:solidFill>
                  </a:rPr>
                  <a:t>n</a:t>
                </a:r>
                <a:r>
                  <a:rPr lang="en-US" altLang="en-US" baseline="-25000">
                    <a:solidFill>
                      <a:srgbClr val="FF99FF"/>
                    </a:solidFill>
                  </a:rPr>
                  <a:t>2</a:t>
                </a:r>
              </a:p>
            </p:txBody>
          </p:sp>
        </p:grpSp>
      </p:grpSp>
      <p:sp>
        <p:nvSpPr>
          <p:cNvPr id="257047" name="Freeform 40"/>
          <p:cNvSpPr>
            <a:spLocks/>
          </p:cNvSpPr>
          <p:nvPr/>
        </p:nvSpPr>
        <p:spPr bwMode="auto">
          <a:xfrm>
            <a:off x="6859588" y="2162175"/>
            <a:ext cx="60325" cy="274638"/>
          </a:xfrm>
          <a:custGeom>
            <a:avLst/>
            <a:gdLst>
              <a:gd name="T0" fmla="*/ 2147483647 w 517"/>
              <a:gd name="T1" fmla="*/ 0 h 261"/>
              <a:gd name="T2" fmla="*/ 0 w 517"/>
              <a:gd name="T3" fmla="*/ 2147483647 h 261"/>
              <a:gd name="T4" fmla="*/ 0 60000 65536"/>
              <a:gd name="T5" fmla="*/ 0 60000 65536"/>
              <a:gd name="T6" fmla="*/ 0 w 517"/>
              <a:gd name="T7" fmla="*/ 0 h 261"/>
              <a:gd name="T8" fmla="*/ 517 w 517"/>
              <a:gd name="T9" fmla="*/ 261 h 26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" name="Text Box 285"/>
          <p:cNvSpPr txBox="1">
            <a:spLocks noChangeArrowheads="1"/>
          </p:cNvSpPr>
          <p:nvPr/>
        </p:nvSpPr>
        <p:spPr bwMode="auto">
          <a:xfrm>
            <a:off x="5270500" y="4484688"/>
            <a:ext cx="3116263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But is this needed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/>
              <a:t> </a:t>
            </a:r>
            <a:r>
              <a:rPr lang="en-US" altLang="en-US" sz="2400" i="0"/>
              <a:t>(if not the input)</a:t>
            </a:r>
          </a:p>
        </p:txBody>
      </p:sp>
      <p:sp>
        <p:nvSpPr>
          <p:cNvPr id="257049" name="Freeform 40"/>
          <p:cNvSpPr>
            <a:spLocks/>
          </p:cNvSpPr>
          <p:nvPr/>
        </p:nvSpPr>
        <p:spPr bwMode="auto">
          <a:xfrm>
            <a:off x="2528888" y="2133600"/>
            <a:ext cx="49212" cy="688975"/>
          </a:xfrm>
          <a:custGeom>
            <a:avLst/>
            <a:gdLst>
              <a:gd name="T0" fmla="*/ 2147483647 w 517"/>
              <a:gd name="T1" fmla="*/ 0 h 261"/>
              <a:gd name="T2" fmla="*/ 0 w 517"/>
              <a:gd name="T3" fmla="*/ 2147483647 h 261"/>
              <a:gd name="T4" fmla="*/ 0 60000 65536"/>
              <a:gd name="T5" fmla="*/ 0 60000 65536"/>
              <a:gd name="T6" fmla="*/ 0 w 517"/>
              <a:gd name="T7" fmla="*/ 0 h 261"/>
              <a:gd name="T8" fmla="*/ 517 w 517"/>
              <a:gd name="T9" fmla="*/ 261 h 26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050" name="Rectangle 127"/>
          <p:cNvSpPr>
            <a:spLocks noChangeArrowheads="1"/>
          </p:cNvSpPr>
          <p:nvPr/>
        </p:nvSpPr>
        <p:spPr bwMode="auto">
          <a:xfrm>
            <a:off x="7512050" y="228600"/>
            <a:ext cx="1179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(cases)</a:t>
            </a:r>
          </a:p>
        </p:txBody>
      </p:sp>
      <p:sp>
        <p:nvSpPr>
          <p:cNvPr id="257051" name="Rectangle 128"/>
          <p:cNvSpPr>
            <a:spLocks noChangeArrowheads="1"/>
          </p:cNvSpPr>
          <p:nvPr/>
        </p:nvSpPr>
        <p:spPr bwMode="auto">
          <a:xfrm>
            <a:off x="6913563" y="-66675"/>
            <a:ext cx="23780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(mult-children)</a:t>
            </a:r>
          </a:p>
        </p:txBody>
      </p:sp>
    </p:spTree>
    <p:extLst>
      <p:ext uri="{BB962C8B-B14F-4D97-AF65-F5344CB8AC3E}">
        <p14:creationId xmlns:p14="http://schemas.microsoft.com/office/powerpoint/2010/main" val="3062485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4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4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4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4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4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4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46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46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4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7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7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84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84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4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428" grpId="0"/>
      <p:bldP spid="184600" grpId="0" autoUpdateAnimBg="0"/>
      <p:bldP spid="184601" grpId="0" autoUpdateAnimBg="0"/>
      <p:bldP spid="184604" grpId="0" autoUpdateAnimBg="0"/>
      <p:bldP spid="184605" grpId="0" autoUpdateAnimBg="0"/>
      <p:bldP spid="172" grpId="0" animBg="1"/>
      <p:bldP spid="196" grpId="0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pic>
        <p:nvPicPr>
          <p:cNvPr id="25805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049338"/>
            <a:ext cx="8412163" cy="5122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accent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58052" name="Rectangle 3"/>
          <p:cNvSpPr>
            <a:spLocks noChangeArrowheads="1"/>
          </p:cNvSpPr>
          <p:nvPr/>
        </p:nvSpPr>
        <p:spPr bwMode="auto">
          <a:xfrm>
            <a:off x="7551738" y="228600"/>
            <a:ext cx="11001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(code)</a:t>
            </a:r>
          </a:p>
        </p:txBody>
      </p:sp>
      <p:sp>
        <p:nvSpPr>
          <p:cNvPr id="258053" name="Rectangle 4"/>
          <p:cNvSpPr>
            <a:spLocks noChangeArrowheads="1"/>
          </p:cNvSpPr>
          <p:nvPr/>
        </p:nvSpPr>
        <p:spPr bwMode="auto">
          <a:xfrm>
            <a:off x="6913563" y="-66675"/>
            <a:ext cx="23780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(mult-children)</a:t>
            </a:r>
          </a:p>
        </p:txBody>
      </p:sp>
    </p:spTree>
    <p:extLst>
      <p:ext uri="{BB962C8B-B14F-4D97-AF65-F5344CB8AC3E}">
        <p14:creationId xmlns:p14="http://schemas.microsoft.com/office/powerpoint/2010/main" val="29982256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Text Box 6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260099" name="Group 202754"/>
          <p:cNvGrpSpPr>
            <a:grpSpLocks/>
          </p:cNvGrpSpPr>
          <p:nvPr/>
        </p:nvGrpSpPr>
        <p:grpSpPr bwMode="auto">
          <a:xfrm>
            <a:off x="4667250" y="4248150"/>
            <a:ext cx="3875088" cy="1897063"/>
            <a:chOff x="4667187" y="4247473"/>
            <a:chExt cx="3875119" cy="1897448"/>
          </a:xfrm>
        </p:grpSpPr>
        <p:grpSp>
          <p:nvGrpSpPr>
            <p:cNvPr id="260213" name="Group 233"/>
            <p:cNvGrpSpPr>
              <a:grpSpLocks/>
            </p:cNvGrpSpPr>
            <p:nvPr/>
          </p:nvGrpSpPr>
          <p:grpSpPr bwMode="auto">
            <a:xfrm>
              <a:off x="4667187" y="4315692"/>
              <a:ext cx="3875119" cy="1829229"/>
              <a:chOff x="4667187" y="3248892"/>
              <a:chExt cx="3875119" cy="1829229"/>
            </a:xfrm>
          </p:grpSpPr>
          <p:sp>
            <p:nvSpPr>
              <p:cNvPr id="260229" name="Line 40"/>
              <p:cNvSpPr>
                <a:spLocks noChangeShapeType="1"/>
              </p:cNvSpPr>
              <p:nvPr/>
            </p:nvSpPr>
            <p:spPr bwMode="auto">
              <a:xfrm flipH="1">
                <a:off x="5803648" y="3442855"/>
                <a:ext cx="872324" cy="374073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0" name="Line 41"/>
              <p:cNvSpPr>
                <a:spLocks noChangeShapeType="1"/>
              </p:cNvSpPr>
              <p:nvPr/>
            </p:nvSpPr>
            <p:spPr bwMode="auto">
              <a:xfrm>
                <a:off x="5765721" y="39416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1" name="Line 42"/>
              <p:cNvSpPr>
                <a:spLocks noChangeShapeType="1"/>
              </p:cNvSpPr>
              <p:nvPr/>
            </p:nvSpPr>
            <p:spPr bwMode="auto">
              <a:xfrm>
                <a:off x="6220846" y="4357254"/>
                <a:ext cx="113781" cy="124691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2" name="Line 43"/>
              <p:cNvSpPr>
                <a:spLocks noChangeShapeType="1"/>
              </p:cNvSpPr>
              <p:nvPr/>
            </p:nvSpPr>
            <p:spPr bwMode="auto">
              <a:xfrm flipH="1">
                <a:off x="5272669" y="39416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3" name="Line 44"/>
              <p:cNvSpPr>
                <a:spLocks noChangeShapeType="1"/>
              </p:cNvSpPr>
              <p:nvPr/>
            </p:nvSpPr>
            <p:spPr bwMode="auto">
              <a:xfrm>
                <a:off x="5272669" y="4357254"/>
                <a:ext cx="113781" cy="166255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4" name="Line 45"/>
              <p:cNvSpPr>
                <a:spLocks noChangeShapeType="1"/>
              </p:cNvSpPr>
              <p:nvPr/>
            </p:nvSpPr>
            <p:spPr bwMode="auto">
              <a:xfrm flipH="1">
                <a:off x="4931325" y="4315691"/>
                <a:ext cx="151708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5" name="Line 46"/>
              <p:cNvSpPr>
                <a:spLocks noChangeShapeType="1"/>
              </p:cNvSpPr>
              <p:nvPr/>
            </p:nvSpPr>
            <p:spPr bwMode="auto">
              <a:xfrm>
                <a:off x="6941461" y="3442855"/>
                <a:ext cx="872324" cy="374073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6" name="Line 47"/>
              <p:cNvSpPr>
                <a:spLocks noChangeShapeType="1"/>
              </p:cNvSpPr>
              <p:nvPr/>
            </p:nvSpPr>
            <p:spPr bwMode="auto">
              <a:xfrm>
                <a:off x="7813785" y="3941618"/>
                <a:ext cx="0" cy="0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7" name="Line 48"/>
              <p:cNvSpPr>
                <a:spLocks noChangeShapeType="1"/>
              </p:cNvSpPr>
              <p:nvPr/>
            </p:nvSpPr>
            <p:spPr bwMode="auto">
              <a:xfrm>
                <a:off x="8003420" y="39416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8" name="Line 49"/>
              <p:cNvSpPr>
                <a:spLocks noChangeShapeType="1"/>
              </p:cNvSpPr>
              <p:nvPr/>
            </p:nvSpPr>
            <p:spPr bwMode="auto">
              <a:xfrm flipH="1">
                <a:off x="7510368" y="39416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39" name="Line 50"/>
              <p:cNvSpPr>
                <a:spLocks noChangeShapeType="1"/>
              </p:cNvSpPr>
              <p:nvPr/>
            </p:nvSpPr>
            <p:spPr bwMode="auto">
              <a:xfrm>
                <a:off x="7510368" y="4357254"/>
                <a:ext cx="113781" cy="166255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0" name="Line 51"/>
              <p:cNvSpPr>
                <a:spLocks noChangeShapeType="1"/>
              </p:cNvSpPr>
              <p:nvPr/>
            </p:nvSpPr>
            <p:spPr bwMode="auto">
              <a:xfrm flipH="1">
                <a:off x="7586222" y="4731327"/>
                <a:ext cx="75854" cy="124691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41" name="Rectangle 1"/>
              <p:cNvSpPr>
                <a:spLocks noChangeArrowheads="1"/>
              </p:cNvSpPr>
              <p:nvPr/>
            </p:nvSpPr>
            <p:spPr bwMode="auto">
              <a:xfrm>
                <a:off x="6675972" y="3248892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242" name="Rectangle 215"/>
              <p:cNvSpPr>
                <a:spLocks noChangeArrowheads="1"/>
              </p:cNvSpPr>
              <p:nvPr/>
            </p:nvSpPr>
            <p:spPr bwMode="auto">
              <a:xfrm>
                <a:off x="7338415" y="4807958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243" name="Rectangle 216"/>
              <p:cNvSpPr>
                <a:spLocks noChangeArrowheads="1"/>
              </p:cNvSpPr>
              <p:nvPr/>
            </p:nvSpPr>
            <p:spPr bwMode="auto">
              <a:xfrm>
                <a:off x="7772400" y="3733800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244" name="Rectangle 217"/>
              <p:cNvSpPr>
                <a:spLocks noChangeArrowheads="1"/>
              </p:cNvSpPr>
              <p:nvPr/>
            </p:nvSpPr>
            <p:spPr bwMode="auto">
              <a:xfrm>
                <a:off x="7315200" y="4073237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245" name="Rectangle 218"/>
              <p:cNvSpPr>
                <a:spLocks noChangeArrowheads="1"/>
              </p:cNvSpPr>
              <p:nvPr/>
            </p:nvSpPr>
            <p:spPr bwMode="auto">
              <a:xfrm>
                <a:off x="7620000" y="4495800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246" name="Rectangle 219"/>
              <p:cNvSpPr>
                <a:spLocks noChangeArrowheads="1"/>
              </p:cNvSpPr>
              <p:nvPr/>
            </p:nvSpPr>
            <p:spPr bwMode="auto">
              <a:xfrm>
                <a:off x="5562600" y="3733800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247" name="Rectangle 220"/>
              <p:cNvSpPr>
                <a:spLocks noChangeArrowheads="1"/>
              </p:cNvSpPr>
              <p:nvPr/>
            </p:nvSpPr>
            <p:spPr bwMode="auto">
              <a:xfrm>
                <a:off x="5076763" y="4081464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248" name="Rectangle 221"/>
              <p:cNvSpPr>
                <a:spLocks noChangeArrowheads="1"/>
              </p:cNvSpPr>
              <p:nvPr/>
            </p:nvSpPr>
            <p:spPr bwMode="auto">
              <a:xfrm>
                <a:off x="4667187" y="4454237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249" name="Rectangle 222"/>
              <p:cNvSpPr>
                <a:spLocks noChangeArrowheads="1"/>
              </p:cNvSpPr>
              <p:nvPr/>
            </p:nvSpPr>
            <p:spPr bwMode="auto">
              <a:xfrm>
                <a:off x="5352987" y="4462464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250" name="Rectangle 223"/>
              <p:cNvSpPr>
                <a:spLocks noChangeArrowheads="1"/>
              </p:cNvSpPr>
              <p:nvPr/>
            </p:nvSpPr>
            <p:spPr bwMode="auto">
              <a:xfrm>
                <a:off x="6038787" y="4114800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251" name="Rectangle 224"/>
              <p:cNvSpPr>
                <a:spLocks noChangeArrowheads="1"/>
              </p:cNvSpPr>
              <p:nvPr/>
            </p:nvSpPr>
            <p:spPr bwMode="auto">
              <a:xfrm>
                <a:off x="6295963" y="4467224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252" name="Rectangle 225"/>
              <p:cNvSpPr>
                <a:spLocks noChangeArrowheads="1"/>
              </p:cNvSpPr>
              <p:nvPr/>
            </p:nvSpPr>
            <p:spPr bwMode="auto">
              <a:xfrm>
                <a:off x="8285069" y="4100511"/>
                <a:ext cx="257237" cy="270163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</p:grpSp>
        <p:grpSp>
          <p:nvGrpSpPr>
            <p:cNvPr id="260214" name="Group 55"/>
            <p:cNvGrpSpPr>
              <a:grpSpLocks/>
            </p:cNvGrpSpPr>
            <p:nvPr/>
          </p:nvGrpSpPr>
          <p:grpSpPr bwMode="auto">
            <a:xfrm>
              <a:off x="8141334" y="4247473"/>
              <a:ext cx="240666" cy="629327"/>
              <a:chOff x="2308" y="1513"/>
              <a:chExt cx="1162" cy="2570"/>
            </a:xfrm>
          </p:grpSpPr>
          <p:grpSp>
            <p:nvGrpSpPr>
              <p:cNvPr id="260215" name="Group 56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60223" name="Freeform 57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224" name="Freeform 58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225" name="Freeform 59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226" name="Freeform 60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227" name="Freeform 61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228" name="Freeform 62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216" name="Freeform 63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17" name="Freeform 64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18" name="Oval 65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0219" name="Oval 66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0220" name="Oval 67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0221" name="Oval 68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800"/>
              </a:p>
            </p:txBody>
          </p:sp>
          <p:sp>
            <p:nvSpPr>
              <p:cNvPr id="260222" name="Oval 69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CA" altLang="en-US" sz="2400" i="0"/>
              </a:p>
            </p:txBody>
          </p:sp>
        </p:grpSp>
      </p:grpSp>
      <p:sp>
        <p:nvSpPr>
          <p:cNvPr id="260100" name="Text Box 3"/>
          <p:cNvSpPr txBox="1">
            <a:spLocks noChangeArrowheads="1"/>
          </p:cNvSpPr>
          <p:nvPr/>
        </p:nvSpPr>
        <p:spPr bwMode="auto">
          <a:xfrm>
            <a:off x="76200" y="868363"/>
            <a:ext cx="20304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Time: </a:t>
            </a:r>
            <a:r>
              <a:rPr lang="en-US" altLang="en-US" sz="2800"/>
              <a:t>T</a:t>
            </a:r>
            <a:r>
              <a:rPr lang="en-US" altLang="en-US" sz="2800" i="0"/>
              <a:t>(</a:t>
            </a:r>
            <a:r>
              <a:rPr lang="en-US" altLang="en-US" sz="2800"/>
              <a:t>n</a:t>
            </a:r>
            <a:r>
              <a:rPr lang="en-US" altLang="en-US" sz="2800" i="0"/>
              <a:t>) =</a:t>
            </a:r>
          </a:p>
        </p:txBody>
      </p:sp>
      <p:sp>
        <p:nvSpPr>
          <p:cNvPr id="260101" name="Text Box 7"/>
          <p:cNvSpPr txBox="1">
            <a:spLocks noChangeArrowheads="1"/>
          </p:cNvSpPr>
          <p:nvPr/>
        </p:nvSpPr>
        <p:spPr bwMode="auto">
          <a:xfrm>
            <a:off x="2389188" y="719138"/>
            <a:ext cx="579278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0"/>
              <a:t>∑</a:t>
            </a:r>
            <a:r>
              <a:rPr lang="en-US" altLang="en-US" sz="3600" i="0" baseline="-25000"/>
              <a:t>stack frame </a:t>
            </a:r>
            <a:r>
              <a:rPr lang="en-US" altLang="en-US" sz="2800" i="0"/>
              <a:t>Work done by stack frame</a:t>
            </a:r>
          </a:p>
        </p:txBody>
      </p:sp>
      <p:grpSp>
        <p:nvGrpSpPr>
          <p:cNvPr id="260102" name="Group 216"/>
          <p:cNvGrpSpPr>
            <a:grpSpLocks/>
          </p:cNvGrpSpPr>
          <p:nvPr/>
        </p:nvGrpSpPr>
        <p:grpSpPr bwMode="auto">
          <a:xfrm>
            <a:off x="457200" y="4114800"/>
            <a:ext cx="3830638" cy="2133600"/>
            <a:chOff x="457200" y="4114800"/>
            <a:chExt cx="3830638" cy="2133600"/>
          </a:xfrm>
        </p:grpSpPr>
        <p:grpSp>
          <p:nvGrpSpPr>
            <p:cNvPr id="260181" name="Group 202751"/>
            <p:cNvGrpSpPr>
              <a:grpSpLocks/>
            </p:cNvGrpSpPr>
            <p:nvPr/>
          </p:nvGrpSpPr>
          <p:grpSpPr bwMode="auto">
            <a:xfrm>
              <a:off x="457200" y="4419600"/>
              <a:ext cx="3830638" cy="1828800"/>
              <a:chOff x="457200" y="3352800"/>
              <a:chExt cx="3830638" cy="1828800"/>
            </a:xfrm>
          </p:grpSpPr>
          <p:sp>
            <p:nvSpPr>
              <p:cNvPr id="260189" name="Oval 5"/>
              <p:cNvSpPr>
                <a:spLocks noChangeArrowheads="1"/>
              </p:cNvSpPr>
              <p:nvPr/>
            </p:nvSpPr>
            <p:spPr bwMode="auto">
              <a:xfrm>
                <a:off x="2429410" y="3352800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90" name="Oval 8"/>
              <p:cNvSpPr>
                <a:spLocks noChangeArrowheads="1"/>
              </p:cNvSpPr>
              <p:nvPr/>
            </p:nvSpPr>
            <p:spPr bwMode="auto">
              <a:xfrm>
                <a:off x="1291596" y="3810000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91" name="Oval 11"/>
              <p:cNvSpPr>
                <a:spLocks noChangeArrowheads="1"/>
              </p:cNvSpPr>
              <p:nvPr/>
            </p:nvSpPr>
            <p:spPr bwMode="auto">
              <a:xfrm>
                <a:off x="798544" y="4184073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92" name="Oval 14"/>
              <p:cNvSpPr>
                <a:spLocks noChangeArrowheads="1"/>
              </p:cNvSpPr>
              <p:nvPr/>
            </p:nvSpPr>
            <p:spPr bwMode="auto">
              <a:xfrm>
                <a:off x="457200" y="4558145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93" name="Oval 17"/>
              <p:cNvSpPr>
                <a:spLocks noChangeArrowheads="1"/>
              </p:cNvSpPr>
              <p:nvPr/>
            </p:nvSpPr>
            <p:spPr bwMode="auto">
              <a:xfrm>
                <a:off x="1101961" y="4558145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94" name="Oval 20"/>
              <p:cNvSpPr>
                <a:spLocks noChangeArrowheads="1"/>
              </p:cNvSpPr>
              <p:nvPr/>
            </p:nvSpPr>
            <p:spPr bwMode="auto">
              <a:xfrm>
                <a:off x="1784649" y="4184073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95" name="Oval 26"/>
              <p:cNvSpPr>
                <a:spLocks noChangeArrowheads="1"/>
              </p:cNvSpPr>
              <p:nvPr/>
            </p:nvSpPr>
            <p:spPr bwMode="auto">
              <a:xfrm>
                <a:off x="3529296" y="3810000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96" name="Oval 29"/>
              <p:cNvSpPr>
                <a:spLocks noChangeArrowheads="1"/>
              </p:cNvSpPr>
              <p:nvPr/>
            </p:nvSpPr>
            <p:spPr bwMode="auto">
              <a:xfrm>
                <a:off x="3036243" y="4184073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97" name="Oval 32"/>
              <p:cNvSpPr>
                <a:spLocks noChangeArrowheads="1"/>
              </p:cNvSpPr>
              <p:nvPr/>
            </p:nvSpPr>
            <p:spPr bwMode="auto">
              <a:xfrm>
                <a:off x="3339660" y="4558145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98" name="Oval 35"/>
              <p:cNvSpPr>
                <a:spLocks noChangeArrowheads="1"/>
              </p:cNvSpPr>
              <p:nvPr/>
            </p:nvSpPr>
            <p:spPr bwMode="auto">
              <a:xfrm>
                <a:off x="4022348" y="4184073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99" name="Oval 38"/>
              <p:cNvSpPr>
                <a:spLocks noChangeArrowheads="1"/>
              </p:cNvSpPr>
              <p:nvPr/>
            </p:nvSpPr>
            <p:spPr bwMode="auto">
              <a:xfrm>
                <a:off x="3150025" y="4932218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200" name="Line 40"/>
              <p:cNvSpPr>
                <a:spLocks noChangeShapeType="1"/>
              </p:cNvSpPr>
              <p:nvPr/>
            </p:nvSpPr>
            <p:spPr bwMode="auto">
              <a:xfrm flipH="1">
                <a:off x="1557086" y="3519055"/>
                <a:ext cx="872324" cy="374073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1" name="Line 41"/>
              <p:cNvSpPr>
                <a:spLocks noChangeShapeType="1"/>
              </p:cNvSpPr>
              <p:nvPr/>
            </p:nvSpPr>
            <p:spPr bwMode="auto">
              <a:xfrm>
                <a:off x="1519159" y="40178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2" name="Line 42"/>
              <p:cNvSpPr>
                <a:spLocks noChangeShapeType="1"/>
              </p:cNvSpPr>
              <p:nvPr/>
            </p:nvSpPr>
            <p:spPr bwMode="auto">
              <a:xfrm>
                <a:off x="1974284" y="4433454"/>
                <a:ext cx="113781" cy="124691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3" name="Line 43"/>
              <p:cNvSpPr>
                <a:spLocks noChangeShapeType="1"/>
              </p:cNvSpPr>
              <p:nvPr/>
            </p:nvSpPr>
            <p:spPr bwMode="auto">
              <a:xfrm flipH="1">
                <a:off x="1026107" y="40178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4" name="Line 44"/>
              <p:cNvSpPr>
                <a:spLocks noChangeShapeType="1"/>
              </p:cNvSpPr>
              <p:nvPr/>
            </p:nvSpPr>
            <p:spPr bwMode="auto">
              <a:xfrm>
                <a:off x="1026107" y="4433454"/>
                <a:ext cx="113781" cy="166255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5" name="Line 45"/>
              <p:cNvSpPr>
                <a:spLocks noChangeShapeType="1"/>
              </p:cNvSpPr>
              <p:nvPr/>
            </p:nvSpPr>
            <p:spPr bwMode="auto">
              <a:xfrm flipH="1">
                <a:off x="684763" y="4391891"/>
                <a:ext cx="151708" cy="207818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6" name="Line 46"/>
              <p:cNvSpPr>
                <a:spLocks noChangeShapeType="1"/>
              </p:cNvSpPr>
              <p:nvPr/>
            </p:nvSpPr>
            <p:spPr bwMode="auto">
              <a:xfrm>
                <a:off x="2694899" y="3519055"/>
                <a:ext cx="872324" cy="374073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7" name="Line 47"/>
              <p:cNvSpPr>
                <a:spLocks noChangeShapeType="1"/>
              </p:cNvSpPr>
              <p:nvPr/>
            </p:nvSpPr>
            <p:spPr bwMode="auto">
              <a:xfrm>
                <a:off x="3567223" y="4017818"/>
                <a:ext cx="0" cy="0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8" name="Line 48"/>
              <p:cNvSpPr>
                <a:spLocks noChangeShapeType="1"/>
              </p:cNvSpPr>
              <p:nvPr/>
            </p:nvSpPr>
            <p:spPr bwMode="auto">
              <a:xfrm>
                <a:off x="3756858" y="40178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9" name="Line 49"/>
              <p:cNvSpPr>
                <a:spLocks noChangeShapeType="1"/>
              </p:cNvSpPr>
              <p:nvPr/>
            </p:nvSpPr>
            <p:spPr bwMode="auto">
              <a:xfrm flipH="1">
                <a:off x="3263806" y="4017818"/>
                <a:ext cx="303417" cy="207818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10" name="Line 50"/>
              <p:cNvSpPr>
                <a:spLocks noChangeShapeType="1"/>
              </p:cNvSpPr>
              <p:nvPr/>
            </p:nvSpPr>
            <p:spPr bwMode="auto">
              <a:xfrm>
                <a:off x="3263806" y="4433454"/>
                <a:ext cx="113781" cy="166255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11" name="Line 51"/>
              <p:cNvSpPr>
                <a:spLocks noChangeShapeType="1"/>
              </p:cNvSpPr>
              <p:nvPr/>
            </p:nvSpPr>
            <p:spPr bwMode="auto">
              <a:xfrm flipH="1">
                <a:off x="3339660" y="4807527"/>
                <a:ext cx="75854" cy="124691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12" name="Oval 20"/>
              <p:cNvSpPr>
                <a:spLocks noChangeArrowheads="1"/>
              </p:cNvSpPr>
              <p:nvPr/>
            </p:nvSpPr>
            <p:spPr bwMode="auto">
              <a:xfrm>
                <a:off x="2006222" y="4522642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</p:grpSp>
        <p:grpSp>
          <p:nvGrpSpPr>
            <p:cNvPr id="260182" name="Group 88"/>
            <p:cNvGrpSpPr>
              <a:grpSpLocks/>
            </p:cNvGrpSpPr>
            <p:nvPr/>
          </p:nvGrpSpPr>
          <p:grpSpPr bwMode="auto">
            <a:xfrm>
              <a:off x="1712307" y="4114800"/>
              <a:ext cx="268893" cy="573759"/>
              <a:chOff x="2432" y="1328"/>
              <a:chExt cx="906" cy="2075"/>
            </a:xfrm>
          </p:grpSpPr>
          <p:sp>
            <p:nvSpPr>
              <p:cNvPr id="260183" name="Freeform 89"/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3320 w 410"/>
                  <a:gd name="T1" fmla="*/ 663 h 406"/>
                  <a:gd name="T2" fmla="*/ 2681 w 410"/>
                  <a:gd name="T3" fmla="*/ 236 h 406"/>
                  <a:gd name="T4" fmla="*/ 2047 w 410"/>
                  <a:gd name="T5" fmla="*/ 0 h 406"/>
                  <a:gd name="T6" fmla="*/ 1309 w 410"/>
                  <a:gd name="T7" fmla="*/ 0 h 406"/>
                  <a:gd name="T8" fmla="*/ 494 w 410"/>
                  <a:gd name="T9" fmla="*/ 150 h 406"/>
                  <a:gd name="T10" fmla="*/ 114 w 410"/>
                  <a:gd name="T11" fmla="*/ 403 h 406"/>
                  <a:gd name="T12" fmla="*/ 0 w 410"/>
                  <a:gd name="T13" fmla="*/ 753 h 406"/>
                  <a:gd name="T14" fmla="*/ 114 w 410"/>
                  <a:gd name="T15" fmla="*/ 1209 h 406"/>
                  <a:gd name="T16" fmla="*/ 607 w 410"/>
                  <a:gd name="T17" fmla="*/ 1735 h 406"/>
                  <a:gd name="T18" fmla="*/ 1503 w 410"/>
                  <a:gd name="T19" fmla="*/ 2073 h 406"/>
                  <a:gd name="T20" fmla="*/ 2182 w 410"/>
                  <a:gd name="T21" fmla="*/ 2248 h 406"/>
                  <a:gd name="T22" fmla="*/ 2873 w 410"/>
                  <a:gd name="T23" fmla="*/ 2309 h 406"/>
                  <a:gd name="T24" fmla="*/ 3434 w 410"/>
                  <a:gd name="T25" fmla="*/ 2225 h 406"/>
                  <a:gd name="T26" fmla="*/ 3739 w 410"/>
                  <a:gd name="T27" fmla="*/ 2073 h 406"/>
                  <a:gd name="T28" fmla="*/ 3928 w 410"/>
                  <a:gd name="T29" fmla="*/ 1735 h 406"/>
                  <a:gd name="T30" fmla="*/ 3891 w 410"/>
                  <a:gd name="T31" fmla="*/ 1320 h 406"/>
                  <a:gd name="T32" fmla="*/ 3675 w 410"/>
                  <a:gd name="T33" fmla="*/ 984 h 406"/>
                  <a:gd name="T34" fmla="*/ 4939 w 410"/>
                  <a:gd name="T35" fmla="*/ 663 h 406"/>
                  <a:gd name="T36" fmla="*/ 5054 w 410"/>
                  <a:gd name="T37" fmla="*/ 523 h 406"/>
                  <a:gd name="T38" fmla="*/ 4939 w 410"/>
                  <a:gd name="T39" fmla="*/ 459 h 406"/>
                  <a:gd name="T40" fmla="*/ 3554 w 410"/>
                  <a:gd name="T41" fmla="*/ 835 h 406"/>
                  <a:gd name="T42" fmla="*/ 3320 w 410"/>
                  <a:gd name="T43" fmla="*/ 663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84" name="Freeform 90"/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4338 w 329"/>
                  <a:gd name="T1" fmla="*/ 80 h 546"/>
                  <a:gd name="T2" fmla="*/ 3860 w 329"/>
                  <a:gd name="T3" fmla="*/ 0 h 546"/>
                  <a:gd name="T4" fmla="*/ 2877 w 329"/>
                  <a:gd name="T5" fmla="*/ 5 h 546"/>
                  <a:gd name="T6" fmla="*/ 1978 w 329"/>
                  <a:gd name="T7" fmla="*/ 312 h 546"/>
                  <a:gd name="T8" fmla="*/ 726 w 329"/>
                  <a:gd name="T9" fmla="*/ 915 h 546"/>
                  <a:gd name="T10" fmla="*/ 81 w 329"/>
                  <a:gd name="T11" fmla="*/ 1385 h 546"/>
                  <a:gd name="T12" fmla="*/ 0 w 329"/>
                  <a:gd name="T13" fmla="*/ 1564 h 546"/>
                  <a:gd name="T14" fmla="*/ 338 w 329"/>
                  <a:gd name="T15" fmla="*/ 1866 h 546"/>
                  <a:gd name="T16" fmla="*/ 1063 w 329"/>
                  <a:gd name="T17" fmla="*/ 2019 h 546"/>
                  <a:gd name="T18" fmla="*/ 1978 w 329"/>
                  <a:gd name="T19" fmla="*/ 2183 h 546"/>
                  <a:gd name="T20" fmla="*/ 2743 w 329"/>
                  <a:gd name="T21" fmla="*/ 2260 h 546"/>
                  <a:gd name="T22" fmla="*/ 3063 w 329"/>
                  <a:gd name="T23" fmla="*/ 2408 h 546"/>
                  <a:gd name="T24" fmla="*/ 2877 w 329"/>
                  <a:gd name="T25" fmla="*/ 2608 h 546"/>
                  <a:gd name="T26" fmla="*/ 2351 w 329"/>
                  <a:gd name="T27" fmla="*/ 2835 h 546"/>
                  <a:gd name="T28" fmla="*/ 1666 w 329"/>
                  <a:gd name="T29" fmla="*/ 2865 h 546"/>
                  <a:gd name="T30" fmla="*/ 1204 w 329"/>
                  <a:gd name="T31" fmla="*/ 2778 h 546"/>
                  <a:gd name="T32" fmla="*/ 920 w 329"/>
                  <a:gd name="T33" fmla="*/ 2865 h 546"/>
                  <a:gd name="T34" fmla="*/ 994 w 329"/>
                  <a:gd name="T35" fmla="*/ 2969 h 546"/>
                  <a:gd name="T36" fmla="*/ 1545 w 329"/>
                  <a:gd name="T37" fmla="*/ 3063 h 546"/>
                  <a:gd name="T38" fmla="*/ 2351 w 329"/>
                  <a:gd name="T39" fmla="*/ 3063 h 546"/>
                  <a:gd name="T40" fmla="*/ 3063 w 329"/>
                  <a:gd name="T41" fmla="*/ 2969 h 546"/>
                  <a:gd name="T42" fmla="*/ 3484 w 329"/>
                  <a:gd name="T43" fmla="*/ 2865 h 546"/>
                  <a:gd name="T44" fmla="*/ 3731 w 329"/>
                  <a:gd name="T45" fmla="*/ 2660 h 546"/>
                  <a:gd name="T46" fmla="*/ 3860 w 329"/>
                  <a:gd name="T47" fmla="*/ 2445 h 546"/>
                  <a:gd name="T48" fmla="*/ 3557 w 329"/>
                  <a:gd name="T49" fmla="*/ 2238 h 546"/>
                  <a:gd name="T50" fmla="*/ 2743 w 329"/>
                  <a:gd name="T51" fmla="*/ 2100 h 546"/>
                  <a:gd name="T52" fmla="*/ 1797 w 329"/>
                  <a:gd name="T53" fmla="*/ 1982 h 546"/>
                  <a:gd name="T54" fmla="*/ 994 w 329"/>
                  <a:gd name="T55" fmla="*/ 1782 h 546"/>
                  <a:gd name="T56" fmla="*/ 798 w 329"/>
                  <a:gd name="T57" fmla="*/ 1620 h 546"/>
                  <a:gd name="T58" fmla="*/ 920 w 329"/>
                  <a:gd name="T59" fmla="*/ 1299 h 546"/>
                  <a:gd name="T60" fmla="*/ 1545 w 329"/>
                  <a:gd name="T61" fmla="*/ 915 h 546"/>
                  <a:gd name="T62" fmla="*/ 2271 w 329"/>
                  <a:gd name="T63" fmla="*/ 682 h 546"/>
                  <a:gd name="T64" fmla="*/ 3392 w 329"/>
                  <a:gd name="T65" fmla="*/ 513 h 546"/>
                  <a:gd name="T66" fmla="*/ 4338 w 329"/>
                  <a:gd name="T67" fmla="*/ 424 h 546"/>
                  <a:gd name="T68" fmla="*/ 4338 w 329"/>
                  <a:gd name="T69" fmla="*/ 195 h 546"/>
                  <a:gd name="T70" fmla="*/ 4338 w 329"/>
                  <a:gd name="T71" fmla="*/ 80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85" name="Freeform 91"/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3276 w 309"/>
                  <a:gd name="T1" fmla="*/ 1178 h 673"/>
                  <a:gd name="T2" fmla="*/ 2893 w 309"/>
                  <a:gd name="T3" fmla="*/ 479 h 673"/>
                  <a:gd name="T4" fmla="*/ 2481 w 309"/>
                  <a:gd name="T5" fmla="*/ 142 h 673"/>
                  <a:gd name="T6" fmla="*/ 1537 w 309"/>
                  <a:gd name="T7" fmla="*/ 0 h 673"/>
                  <a:gd name="T8" fmla="*/ 603 w 309"/>
                  <a:gd name="T9" fmla="*/ 58 h 673"/>
                  <a:gd name="T10" fmla="*/ 181 w 309"/>
                  <a:gd name="T11" fmla="*/ 422 h 673"/>
                  <a:gd name="T12" fmla="*/ 239 w 309"/>
                  <a:gd name="T13" fmla="*/ 865 h 673"/>
                  <a:gd name="T14" fmla="*/ 491 w 309"/>
                  <a:gd name="T15" fmla="*/ 1593 h 673"/>
                  <a:gd name="T16" fmla="*/ 491 w 309"/>
                  <a:gd name="T17" fmla="*/ 2233 h 673"/>
                  <a:gd name="T18" fmla="*/ 181 w 309"/>
                  <a:gd name="T19" fmla="*/ 2787 h 673"/>
                  <a:gd name="T20" fmla="*/ 0 w 309"/>
                  <a:gd name="T21" fmla="*/ 3103 h 673"/>
                  <a:gd name="T22" fmla="*/ 114 w 309"/>
                  <a:gd name="T23" fmla="*/ 3382 h 673"/>
                  <a:gd name="T24" fmla="*/ 543 w 309"/>
                  <a:gd name="T25" fmla="*/ 3526 h 673"/>
                  <a:gd name="T26" fmla="*/ 1129 w 309"/>
                  <a:gd name="T27" fmla="*/ 3653 h 673"/>
                  <a:gd name="T28" fmla="*/ 1651 w 309"/>
                  <a:gd name="T29" fmla="*/ 3720 h 673"/>
                  <a:gd name="T30" fmla="*/ 2370 w 309"/>
                  <a:gd name="T31" fmla="*/ 3720 h 673"/>
                  <a:gd name="T32" fmla="*/ 3159 w 309"/>
                  <a:gd name="T33" fmla="*/ 3429 h 673"/>
                  <a:gd name="T34" fmla="*/ 3768 w 309"/>
                  <a:gd name="T35" fmla="*/ 2843 h 673"/>
                  <a:gd name="T36" fmla="*/ 3719 w 309"/>
                  <a:gd name="T37" fmla="*/ 2312 h 673"/>
                  <a:gd name="T38" fmla="*/ 3345 w 309"/>
                  <a:gd name="T39" fmla="*/ 1699 h 673"/>
                  <a:gd name="T40" fmla="*/ 3276 w 309"/>
                  <a:gd name="T41" fmla="*/ 1178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86" name="Freeform 92"/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3089 w 235"/>
                  <a:gd name="T1" fmla="*/ 80 h 973"/>
                  <a:gd name="T2" fmla="*/ 2257 w 235"/>
                  <a:gd name="T3" fmla="*/ 0 h 973"/>
                  <a:gd name="T4" fmla="*/ 1753 w 235"/>
                  <a:gd name="T5" fmla="*/ 80 h 973"/>
                  <a:gd name="T6" fmla="*/ 1550 w 235"/>
                  <a:gd name="T7" fmla="*/ 373 h 973"/>
                  <a:gd name="T8" fmla="*/ 1753 w 235"/>
                  <a:gd name="T9" fmla="*/ 1978 h 973"/>
                  <a:gd name="T10" fmla="*/ 1753 w 235"/>
                  <a:gd name="T11" fmla="*/ 2345 h 973"/>
                  <a:gd name="T12" fmla="*/ 1485 w 235"/>
                  <a:gd name="T13" fmla="*/ 3049 h 973"/>
                  <a:gd name="T14" fmla="*/ 1406 w 235"/>
                  <a:gd name="T15" fmla="*/ 3861 h 973"/>
                  <a:gd name="T16" fmla="*/ 1550 w 235"/>
                  <a:gd name="T17" fmla="*/ 4264 h 973"/>
                  <a:gd name="T18" fmla="*/ 1406 w 235"/>
                  <a:gd name="T19" fmla="*/ 4500 h 973"/>
                  <a:gd name="T20" fmla="*/ 423 w 235"/>
                  <a:gd name="T21" fmla="*/ 4850 h 973"/>
                  <a:gd name="T22" fmla="*/ 0 w 235"/>
                  <a:gd name="T23" fmla="*/ 5290 h 973"/>
                  <a:gd name="T24" fmla="*/ 90 w 235"/>
                  <a:gd name="T25" fmla="*/ 5423 h 973"/>
                  <a:gd name="T26" fmla="*/ 835 w 235"/>
                  <a:gd name="T27" fmla="*/ 5576 h 973"/>
                  <a:gd name="T28" fmla="*/ 1051 w 235"/>
                  <a:gd name="T29" fmla="*/ 5519 h 973"/>
                  <a:gd name="T30" fmla="*/ 1118 w 235"/>
                  <a:gd name="T31" fmla="*/ 5253 h 973"/>
                  <a:gd name="T32" fmla="*/ 1347 w 235"/>
                  <a:gd name="T33" fmla="*/ 4888 h 973"/>
                  <a:gd name="T34" fmla="*/ 1686 w 235"/>
                  <a:gd name="T35" fmla="*/ 4709 h 973"/>
                  <a:gd name="T36" fmla="*/ 2106 w 235"/>
                  <a:gd name="T37" fmla="*/ 4593 h 973"/>
                  <a:gd name="T38" fmla="*/ 2464 w 235"/>
                  <a:gd name="T39" fmla="*/ 4442 h 973"/>
                  <a:gd name="T40" fmla="*/ 2543 w 235"/>
                  <a:gd name="T41" fmla="*/ 4324 h 973"/>
                  <a:gd name="T42" fmla="*/ 2321 w 235"/>
                  <a:gd name="T43" fmla="*/ 4185 h 973"/>
                  <a:gd name="T44" fmla="*/ 2106 w 235"/>
                  <a:gd name="T45" fmla="*/ 4094 h 973"/>
                  <a:gd name="T46" fmla="*/ 1978 w 235"/>
                  <a:gd name="T47" fmla="*/ 3746 h 973"/>
                  <a:gd name="T48" fmla="*/ 2106 w 235"/>
                  <a:gd name="T49" fmla="*/ 3009 h 973"/>
                  <a:gd name="T50" fmla="*/ 2597 w 235"/>
                  <a:gd name="T51" fmla="*/ 2176 h 973"/>
                  <a:gd name="T52" fmla="*/ 3089 w 235"/>
                  <a:gd name="T53" fmla="*/ 1515 h 973"/>
                  <a:gd name="T54" fmla="*/ 3235 w 235"/>
                  <a:gd name="T55" fmla="*/ 704 h 973"/>
                  <a:gd name="T56" fmla="*/ 3089 w 235"/>
                  <a:gd name="T57" fmla="*/ 80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87" name="Freeform 93"/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1612 w 384"/>
                  <a:gd name="T1" fmla="*/ 704 h 821"/>
                  <a:gd name="T2" fmla="*/ 1475 w 384"/>
                  <a:gd name="T3" fmla="*/ 230 h 821"/>
                  <a:gd name="T4" fmla="*/ 904 w 384"/>
                  <a:gd name="T5" fmla="*/ 0 h 821"/>
                  <a:gd name="T6" fmla="*/ 5 w 384"/>
                  <a:gd name="T7" fmla="*/ 5 h 821"/>
                  <a:gd name="T8" fmla="*/ 0 w 384"/>
                  <a:gd name="T9" fmla="*/ 230 h 821"/>
                  <a:gd name="T10" fmla="*/ 5 w 384"/>
                  <a:gd name="T11" fmla="*/ 675 h 821"/>
                  <a:gd name="T12" fmla="*/ 503 w 384"/>
                  <a:gd name="T13" fmla="*/ 1343 h 821"/>
                  <a:gd name="T14" fmla="*/ 862 w 384"/>
                  <a:gd name="T15" fmla="*/ 1842 h 821"/>
                  <a:gd name="T16" fmla="*/ 1215 w 384"/>
                  <a:gd name="T17" fmla="*/ 2503 h 821"/>
                  <a:gd name="T18" fmla="*/ 1342 w 384"/>
                  <a:gd name="T19" fmla="*/ 3084 h 821"/>
                  <a:gd name="T20" fmla="*/ 1342 w 384"/>
                  <a:gd name="T21" fmla="*/ 3548 h 821"/>
                  <a:gd name="T22" fmla="*/ 1162 w 384"/>
                  <a:gd name="T23" fmla="*/ 3911 h 821"/>
                  <a:gd name="T24" fmla="*/ 971 w 384"/>
                  <a:gd name="T25" fmla="*/ 4029 h 821"/>
                  <a:gd name="T26" fmla="*/ 971 w 384"/>
                  <a:gd name="T27" fmla="*/ 4137 h 821"/>
                  <a:gd name="T28" fmla="*/ 1215 w 384"/>
                  <a:gd name="T29" fmla="*/ 4315 h 821"/>
                  <a:gd name="T30" fmla="*/ 1677 w 384"/>
                  <a:gd name="T31" fmla="*/ 4371 h 821"/>
                  <a:gd name="T32" fmla="*/ 2388 w 384"/>
                  <a:gd name="T33" fmla="*/ 4371 h 821"/>
                  <a:gd name="T34" fmla="*/ 3686 w 384"/>
                  <a:gd name="T35" fmla="*/ 4520 h 821"/>
                  <a:gd name="T36" fmla="*/ 4066 w 384"/>
                  <a:gd name="T37" fmla="*/ 4731 h 821"/>
                  <a:gd name="T38" fmla="*/ 4669 w 384"/>
                  <a:gd name="T39" fmla="*/ 4604 h 821"/>
                  <a:gd name="T40" fmla="*/ 4910 w 384"/>
                  <a:gd name="T41" fmla="*/ 4315 h 821"/>
                  <a:gd name="T42" fmla="*/ 4669 w 384"/>
                  <a:gd name="T43" fmla="*/ 4205 h 821"/>
                  <a:gd name="T44" fmla="*/ 3549 w 384"/>
                  <a:gd name="T45" fmla="*/ 4137 h 821"/>
                  <a:gd name="T46" fmla="*/ 2320 w 384"/>
                  <a:gd name="T47" fmla="*/ 4137 h 821"/>
                  <a:gd name="T48" fmla="*/ 1799 w 384"/>
                  <a:gd name="T49" fmla="*/ 4111 h 821"/>
                  <a:gd name="T50" fmla="*/ 1677 w 384"/>
                  <a:gd name="T51" fmla="*/ 3941 h 821"/>
                  <a:gd name="T52" fmla="*/ 1799 w 384"/>
                  <a:gd name="T53" fmla="*/ 3611 h 821"/>
                  <a:gd name="T54" fmla="*/ 1880 w 384"/>
                  <a:gd name="T55" fmla="*/ 3061 h 821"/>
                  <a:gd name="T56" fmla="*/ 1745 w 384"/>
                  <a:gd name="T57" fmla="*/ 2442 h 821"/>
                  <a:gd name="T58" fmla="*/ 1542 w 384"/>
                  <a:gd name="T59" fmla="*/ 1631 h 821"/>
                  <a:gd name="T60" fmla="*/ 1612 w 384"/>
                  <a:gd name="T61" fmla="*/ 933 h 821"/>
                  <a:gd name="T62" fmla="*/ 1612 w 384"/>
                  <a:gd name="T63" fmla="*/ 704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88" name="Freeform 94"/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4338 w 329"/>
                  <a:gd name="T1" fmla="*/ 80 h 546"/>
                  <a:gd name="T2" fmla="*/ 3860 w 329"/>
                  <a:gd name="T3" fmla="*/ 0 h 546"/>
                  <a:gd name="T4" fmla="*/ 2877 w 329"/>
                  <a:gd name="T5" fmla="*/ 5 h 546"/>
                  <a:gd name="T6" fmla="*/ 1978 w 329"/>
                  <a:gd name="T7" fmla="*/ 312 h 546"/>
                  <a:gd name="T8" fmla="*/ 726 w 329"/>
                  <a:gd name="T9" fmla="*/ 915 h 546"/>
                  <a:gd name="T10" fmla="*/ 81 w 329"/>
                  <a:gd name="T11" fmla="*/ 1385 h 546"/>
                  <a:gd name="T12" fmla="*/ 0 w 329"/>
                  <a:gd name="T13" fmla="*/ 1564 h 546"/>
                  <a:gd name="T14" fmla="*/ 338 w 329"/>
                  <a:gd name="T15" fmla="*/ 1866 h 546"/>
                  <a:gd name="T16" fmla="*/ 1063 w 329"/>
                  <a:gd name="T17" fmla="*/ 2019 h 546"/>
                  <a:gd name="T18" fmla="*/ 1978 w 329"/>
                  <a:gd name="T19" fmla="*/ 2183 h 546"/>
                  <a:gd name="T20" fmla="*/ 2743 w 329"/>
                  <a:gd name="T21" fmla="*/ 2260 h 546"/>
                  <a:gd name="T22" fmla="*/ 3063 w 329"/>
                  <a:gd name="T23" fmla="*/ 2408 h 546"/>
                  <a:gd name="T24" fmla="*/ 2877 w 329"/>
                  <a:gd name="T25" fmla="*/ 2608 h 546"/>
                  <a:gd name="T26" fmla="*/ 2351 w 329"/>
                  <a:gd name="T27" fmla="*/ 2835 h 546"/>
                  <a:gd name="T28" fmla="*/ 1666 w 329"/>
                  <a:gd name="T29" fmla="*/ 2865 h 546"/>
                  <a:gd name="T30" fmla="*/ 1204 w 329"/>
                  <a:gd name="T31" fmla="*/ 2778 h 546"/>
                  <a:gd name="T32" fmla="*/ 920 w 329"/>
                  <a:gd name="T33" fmla="*/ 2865 h 546"/>
                  <a:gd name="T34" fmla="*/ 994 w 329"/>
                  <a:gd name="T35" fmla="*/ 2969 h 546"/>
                  <a:gd name="T36" fmla="*/ 1545 w 329"/>
                  <a:gd name="T37" fmla="*/ 3063 h 546"/>
                  <a:gd name="T38" fmla="*/ 2351 w 329"/>
                  <a:gd name="T39" fmla="*/ 3063 h 546"/>
                  <a:gd name="T40" fmla="*/ 3063 w 329"/>
                  <a:gd name="T41" fmla="*/ 2969 h 546"/>
                  <a:gd name="T42" fmla="*/ 3484 w 329"/>
                  <a:gd name="T43" fmla="*/ 2865 h 546"/>
                  <a:gd name="T44" fmla="*/ 3731 w 329"/>
                  <a:gd name="T45" fmla="*/ 2660 h 546"/>
                  <a:gd name="T46" fmla="*/ 3860 w 329"/>
                  <a:gd name="T47" fmla="*/ 2445 h 546"/>
                  <a:gd name="T48" fmla="*/ 3557 w 329"/>
                  <a:gd name="T49" fmla="*/ 2238 h 546"/>
                  <a:gd name="T50" fmla="*/ 2743 w 329"/>
                  <a:gd name="T51" fmla="*/ 2100 h 546"/>
                  <a:gd name="T52" fmla="*/ 1797 w 329"/>
                  <a:gd name="T53" fmla="*/ 1982 h 546"/>
                  <a:gd name="T54" fmla="*/ 994 w 329"/>
                  <a:gd name="T55" fmla="*/ 1782 h 546"/>
                  <a:gd name="T56" fmla="*/ 798 w 329"/>
                  <a:gd name="T57" fmla="*/ 1620 h 546"/>
                  <a:gd name="T58" fmla="*/ 920 w 329"/>
                  <a:gd name="T59" fmla="*/ 1299 h 546"/>
                  <a:gd name="T60" fmla="*/ 1545 w 329"/>
                  <a:gd name="T61" fmla="*/ 915 h 546"/>
                  <a:gd name="T62" fmla="*/ 2271 w 329"/>
                  <a:gd name="T63" fmla="*/ 682 h 546"/>
                  <a:gd name="T64" fmla="*/ 3392 w 329"/>
                  <a:gd name="T65" fmla="*/ 513 h 546"/>
                  <a:gd name="T66" fmla="*/ 4338 w 329"/>
                  <a:gd name="T67" fmla="*/ 424 h 546"/>
                  <a:gd name="T68" fmla="*/ 4338 w 329"/>
                  <a:gd name="T69" fmla="*/ 195 h 546"/>
                  <a:gd name="T70" fmla="*/ 4338 w 329"/>
                  <a:gd name="T71" fmla="*/ 80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60103" name="Group 3"/>
          <p:cNvGrpSpPr>
            <a:grpSpLocks/>
          </p:cNvGrpSpPr>
          <p:nvPr/>
        </p:nvGrpSpPr>
        <p:grpSpPr bwMode="auto">
          <a:xfrm>
            <a:off x="444500" y="4624388"/>
            <a:ext cx="3835400" cy="2065337"/>
            <a:chOff x="445008" y="4623816"/>
            <a:chExt cx="3834384" cy="2066268"/>
          </a:xfrm>
        </p:grpSpPr>
        <p:grpSp>
          <p:nvGrpSpPr>
            <p:cNvPr id="260145" name="Group 1"/>
            <p:cNvGrpSpPr>
              <a:grpSpLocks/>
            </p:cNvGrpSpPr>
            <p:nvPr/>
          </p:nvGrpSpPr>
          <p:grpSpPr bwMode="auto">
            <a:xfrm>
              <a:off x="445008" y="5831100"/>
              <a:ext cx="1787453" cy="481308"/>
              <a:chOff x="1779770" y="4632034"/>
              <a:chExt cx="1787453" cy="481308"/>
            </a:xfrm>
          </p:grpSpPr>
          <p:sp>
            <p:nvSpPr>
              <p:cNvPr id="260170" name="Line 42"/>
              <p:cNvSpPr>
                <a:spLocks noChangeShapeType="1"/>
              </p:cNvSpPr>
              <p:nvPr/>
            </p:nvSpPr>
            <p:spPr bwMode="auto">
              <a:xfrm flipH="1">
                <a:off x="1993246" y="4633912"/>
                <a:ext cx="445153" cy="257872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71" name="Line 47"/>
              <p:cNvSpPr>
                <a:spLocks noChangeShapeType="1"/>
              </p:cNvSpPr>
              <p:nvPr/>
            </p:nvSpPr>
            <p:spPr bwMode="auto">
              <a:xfrm>
                <a:off x="3567223" y="5084618"/>
                <a:ext cx="0" cy="0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72" name="Oval 20"/>
              <p:cNvSpPr>
                <a:spLocks noChangeArrowheads="1"/>
              </p:cNvSpPr>
              <p:nvPr/>
            </p:nvSpPr>
            <p:spPr bwMode="auto">
              <a:xfrm>
                <a:off x="1779770" y="4856452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73" name="Line 42"/>
              <p:cNvSpPr>
                <a:spLocks noChangeShapeType="1"/>
              </p:cNvSpPr>
              <p:nvPr/>
            </p:nvSpPr>
            <p:spPr bwMode="auto">
              <a:xfrm flipH="1">
                <a:off x="2307040" y="4657252"/>
                <a:ext cx="207560" cy="228901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74" name="Oval 20"/>
              <p:cNvSpPr>
                <a:spLocks noChangeArrowheads="1"/>
              </p:cNvSpPr>
              <p:nvPr/>
            </p:nvSpPr>
            <p:spPr bwMode="auto">
              <a:xfrm>
                <a:off x="2093563" y="4858329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75" name="Line 42"/>
              <p:cNvSpPr>
                <a:spLocks noChangeShapeType="1"/>
              </p:cNvSpPr>
              <p:nvPr/>
            </p:nvSpPr>
            <p:spPr bwMode="auto">
              <a:xfrm flipH="1">
                <a:off x="2540101" y="4688558"/>
                <a:ext cx="22054" cy="175401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76" name="Oval 20"/>
              <p:cNvSpPr>
                <a:spLocks noChangeArrowheads="1"/>
              </p:cNvSpPr>
              <p:nvPr/>
            </p:nvSpPr>
            <p:spPr bwMode="auto">
              <a:xfrm>
                <a:off x="2407356" y="4860206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77" name="Line 42"/>
              <p:cNvSpPr>
                <a:spLocks noChangeShapeType="1"/>
              </p:cNvSpPr>
              <p:nvPr/>
            </p:nvSpPr>
            <p:spPr bwMode="auto">
              <a:xfrm>
                <a:off x="2638425" y="4657251"/>
                <a:ext cx="180975" cy="227025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78" name="Oval 20"/>
              <p:cNvSpPr>
                <a:spLocks noChangeArrowheads="1"/>
              </p:cNvSpPr>
              <p:nvPr/>
            </p:nvSpPr>
            <p:spPr bwMode="auto">
              <a:xfrm>
                <a:off x="2721149" y="4862083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79" name="Line 42"/>
              <p:cNvSpPr>
                <a:spLocks noChangeShapeType="1"/>
              </p:cNvSpPr>
              <p:nvPr/>
            </p:nvSpPr>
            <p:spPr bwMode="auto">
              <a:xfrm>
                <a:off x="2672847" y="4632034"/>
                <a:ext cx="375154" cy="259749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80" name="Oval 20"/>
              <p:cNvSpPr>
                <a:spLocks noChangeArrowheads="1"/>
              </p:cNvSpPr>
              <p:nvPr/>
            </p:nvSpPr>
            <p:spPr bwMode="auto">
              <a:xfrm>
                <a:off x="3034942" y="4863960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</p:grpSp>
        <p:grpSp>
          <p:nvGrpSpPr>
            <p:cNvPr id="260146" name="Group 250"/>
            <p:cNvGrpSpPr>
              <a:grpSpLocks/>
            </p:cNvGrpSpPr>
            <p:nvPr/>
          </p:nvGrpSpPr>
          <p:grpSpPr bwMode="auto">
            <a:xfrm>
              <a:off x="1769563" y="4623816"/>
              <a:ext cx="1787453" cy="481308"/>
              <a:chOff x="1779770" y="4632034"/>
              <a:chExt cx="1787453" cy="481308"/>
            </a:xfrm>
          </p:grpSpPr>
          <p:sp>
            <p:nvSpPr>
              <p:cNvPr id="260159" name="Line 42"/>
              <p:cNvSpPr>
                <a:spLocks noChangeShapeType="1"/>
              </p:cNvSpPr>
              <p:nvPr/>
            </p:nvSpPr>
            <p:spPr bwMode="auto">
              <a:xfrm flipH="1">
                <a:off x="1993246" y="4633912"/>
                <a:ext cx="445153" cy="257872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60" name="Line 47"/>
              <p:cNvSpPr>
                <a:spLocks noChangeShapeType="1"/>
              </p:cNvSpPr>
              <p:nvPr/>
            </p:nvSpPr>
            <p:spPr bwMode="auto">
              <a:xfrm>
                <a:off x="3567223" y="5084618"/>
                <a:ext cx="0" cy="0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61" name="Oval 20"/>
              <p:cNvSpPr>
                <a:spLocks noChangeArrowheads="1"/>
              </p:cNvSpPr>
              <p:nvPr/>
            </p:nvSpPr>
            <p:spPr bwMode="auto">
              <a:xfrm>
                <a:off x="1779770" y="4856452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62" name="Line 42"/>
              <p:cNvSpPr>
                <a:spLocks noChangeShapeType="1"/>
              </p:cNvSpPr>
              <p:nvPr/>
            </p:nvSpPr>
            <p:spPr bwMode="auto">
              <a:xfrm flipH="1">
                <a:off x="2307040" y="4657252"/>
                <a:ext cx="207560" cy="228901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63" name="Oval 20"/>
              <p:cNvSpPr>
                <a:spLocks noChangeArrowheads="1"/>
              </p:cNvSpPr>
              <p:nvPr/>
            </p:nvSpPr>
            <p:spPr bwMode="auto">
              <a:xfrm>
                <a:off x="2093563" y="4858329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64" name="Line 42"/>
              <p:cNvSpPr>
                <a:spLocks noChangeShapeType="1"/>
              </p:cNvSpPr>
              <p:nvPr/>
            </p:nvSpPr>
            <p:spPr bwMode="auto">
              <a:xfrm flipH="1">
                <a:off x="2540101" y="4688558"/>
                <a:ext cx="22054" cy="175401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65" name="Oval 20"/>
              <p:cNvSpPr>
                <a:spLocks noChangeArrowheads="1"/>
              </p:cNvSpPr>
              <p:nvPr/>
            </p:nvSpPr>
            <p:spPr bwMode="auto">
              <a:xfrm>
                <a:off x="2407356" y="4860206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66" name="Line 42"/>
              <p:cNvSpPr>
                <a:spLocks noChangeShapeType="1"/>
              </p:cNvSpPr>
              <p:nvPr/>
            </p:nvSpPr>
            <p:spPr bwMode="auto">
              <a:xfrm>
                <a:off x="2638425" y="4657251"/>
                <a:ext cx="180975" cy="227025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67" name="Oval 20"/>
              <p:cNvSpPr>
                <a:spLocks noChangeArrowheads="1"/>
              </p:cNvSpPr>
              <p:nvPr/>
            </p:nvSpPr>
            <p:spPr bwMode="auto">
              <a:xfrm>
                <a:off x="2721149" y="4862083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68" name="Line 42"/>
              <p:cNvSpPr>
                <a:spLocks noChangeShapeType="1"/>
              </p:cNvSpPr>
              <p:nvPr/>
            </p:nvSpPr>
            <p:spPr bwMode="auto">
              <a:xfrm>
                <a:off x="2672847" y="4632034"/>
                <a:ext cx="375154" cy="259749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69" name="Oval 20"/>
              <p:cNvSpPr>
                <a:spLocks noChangeArrowheads="1"/>
              </p:cNvSpPr>
              <p:nvPr/>
            </p:nvSpPr>
            <p:spPr bwMode="auto">
              <a:xfrm>
                <a:off x="3034942" y="4863960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</p:grpSp>
        <p:grpSp>
          <p:nvGrpSpPr>
            <p:cNvPr id="260147" name="Group 262"/>
            <p:cNvGrpSpPr>
              <a:grpSpLocks/>
            </p:cNvGrpSpPr>
            <p:nvPr/>
          </p:nvGrpSpPr>
          <p:grpSpPr bwMode="auto">
            <a:xfrm>
              <a:off x="2491939" y="6208776"/>
              <a:ext cx="1787453" cy="481308"/>
              <a:chOff x="1779770" y="4632034"/>
              <a:chExt cx="1787453" cy="481308"/>
            </a:xfrm>
          </p:grpSpPr>
          <p:sp>
            <p:nvSpPr>
              <p:cNvPr id="260148" name="Line 42"/>
              <p:cNvSpPr>
                <a:spLocks noChangeShapeType="1"/>
              </p:cNvSpPr>
              <p:nvPr/>
            </p:nvSpPr>
            <p:spPr bwMode="auto">
              <a:xfrm flipH="1">
                <a:off x="1993246" y="4633912"/>
                <a:ext cx="445153" cy="257872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49" name="Line 47"/>
              <p:cNvSpPr>
                <a:spLocks noChangeShapeType="1"/>
              </p:cNvSpPr>
              <p:nvPr/>
            </p:nvSpPr>
            <p:spPr bwMode="auto">
              <a:xfrm>
                <a:off x="3567223" y="5084618"/>
                <a:ext cx="0" cy="0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50" name="Oval 20"/>
              <p:cNvSpPr>
                <a:spLocks noChangeArrowheads="1"/>
              </p:cNvSpPr>
              <p:nvPr/>
            </p:nvSpPr>
            <p:spPr bwMode="auto">
              <a:xfrm>
                <a:off x="1779770" y="4856452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51" name="Line 42"/>
              <p:cNvSpPr>
                <a:spLocks noChangeShapeType="1"/>
              </p:cNvSpPr>
              <p:nvPr/>
            </p:nvSpPr>
            <p:spPr bwMode="auto">
              <a:xfrm flipH="1">
                <a:off x="2307040" y="4657252"/>
                <a:ext cx="207560" cy="228901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52" name="Oval 20"/>
              <p:cNvSpPr>
                <a:spLocks noChangeArrowheads="1"/>
              </p:cNvSpPr>
              <p:nvPr/>
            </p:nvSpPr>
            <p:spPr bwMode="auto">
              <a:xfrm>
                <a:off x="2093563" y="4858329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53" name="Line 42"/>
              <p:cNvSpPr>
                <a:spLocks noChangeShapeType="1"/>
              </p:cNvSpPr>
              <p:nvPr/>
            </p:nvSpPr>
            <p:spPr bwMode="auto">
              <a:xfrm flipH="1">
                <a:off x="2540101" y="4688558"/>
                <a:ext cx="22054" cy="175401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54" name="Oval 20"/>
              <p:cNvSpPr>
                <a:spLocks noChangeArrowheads="1"/>
              </p:cNvSpPr>
              <p:nvPr/>
            </p:nvSpPr>
            <p:spPr bwMode="auto">
              <a:xfrm>
                <a:off x="2407356" y="4860206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55" name="Line 42"/>
              <p:cNvSpPr>
                <a:spLocks noChangeShapeType="1"/>
              </p:cNvSpPr>
              <p:nvPr/>
            </p:nvSpPr>
            <p:spPr bwMode="auto">
              <a:xfrm>
                <a:off x="2638425" y="4657251"/>
                <a:ext cx="180975" cy="227025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56" name="Oval 20"/>
              <p:cNvSpPr>
                <a:spLocks noChangeArrowheads="1"/>
              </p:cNvSpPr>
              <p:nvPr/>
            </p:nvSpPr>
            <p:spPr bwMode="auto">
              <a:xfrm>
                <a:off x="2721149" y="4862083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  <p:sp>
            <p:nvSpPr>
              <p:cNvPr id="260157" name="Line 42"/>
              <p:cNvSpPr>
                <a:spLocks noChangeShapeType="1"/>
              </p:cNvSpPr>
              <p:nvPr/>
            </p:nvSpPr>
            <p:spPr bwMode="auto">
              <a:xfrm>
                <a:off x="2672847" y="4632034"/>
                <a:ext cx="375154" cy="259749"/>
              </a:xfrm>
              <a:prstGeom prst="lin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58" name="Oval 20"/>
              <p:cNvSpPr>
                <a:spLocks noChangeArrowheads="1"/>
              </p:cNvSpPr>
              <p:nvPr/>
            </p:nvSpPr>
            <p:spPr bwMode="auto">
              <a:xfrm>
                <a:off x="3034942" y="4863960"/>
                <a:ext cx="265490" cy="249382"/>
              </a:xfrm>
              <a:prstGeom prst="ellipse">
                <a:avLst/>
              </a:prstGeom>
              <a:noFill/>
              <a:ln w="254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000"/>
              </a:p>
            </p:txBody>
          </p:sp>
        </p:grpSp>
      </p:grpSp>
      <p:grpSp>
        <p:nvGrpSpPr>
          <p:cNvPr id="260104" name="Group 4"/>
          <p:cNvGrpSpPr>
            <a:grpSpLocks/>
          </p:cNvGrpSpPr>
          <p:nvPr/>
        </p:nvGrpSpPr>
        <p:grpSpPr bwMode="auto">
          <a:xfrm>
            <a:off x="4776788" y="4548188"/>
            <a:ext cx="3452812" cy="2054225"/>
            <a:chOff x="4776216" y="4547693"/>
            <a:chExt cx="3453384" cy="2054198"/>
          </a:xfrm>
        </p:grpSpPr>
        <p:grpSp>
          <p:nvGrpSpPr>
            <p:cNvPr id="260112" name="Group 2"/>
            <p:cNvGrpSpPr>
              <a:grpSpLocks/>
            </p:cNvGrpSpPr>
            <p:nvPr/>
          </p:nvGrpSpPr>
          <p:grpSpPr bwMode="auto">
            <a:xfrm>
              <a:off x="6099048" y="4547693"/>
              <a:ext cx="1459431" cy="505891"/>
              <a:chOff x="6099048" y="4547693"/>
              <a:chExt cx="1459431" cy="505891"/>
            </a:xfrm>
          </p:grpSpPr>
          <p:sp>
            <p:nvSpPr>
              <p:cNvPr id="260135" name="Line 46"/>
              <p:cNvSpPr>
                <a:spLocks noChangeShapeType="1"/>
              </p:cNvSpPr>
              <p:nvPr/>
            </p:nvSpPr>
            <p:spPr bwMode="auto">
              <a:xfrm>
                <a:off x="6933253" y="4547693"/>
                <a:ext cx="522679" cy="235784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36" name="Line 42"/>
              <p:cNvSpPr>
                <a:spLocks noChangeShapeType="1"/>
              </p:cNvSpPr>
              <p:nvPr/>
            </p:nvSpPr>
            <p:spPr bwMode="auto">
              <a:xfrm flipH="1">
                <a:off x="6254282" y="4547693"/>
                <a:ext cx="427269" cy="202255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37" name="Line 42"/>
              <p:cNvSpPr>
                <a:spLocks noChangeShapeType="1"/>
              </p:cNvSpPr>
              <p:nvPr/>
            </p:nvSpPr>
            <p:spPr bwMode="auto">
              <a:xfrm flipH="1">
                <a:off x="6511740" y="4593353"/>
                <a:ext cx="188406" cy="182864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38" name="Line 42"/>
              <p:cNvSpPr>
                <a:spLocks noChangeShapeType="1"/>
              </p:cNvSpPr>
              <p:nvPr/>
            </p:nvSpPr>
            <p:spPr bwMode="auto">
              <a:xfrm>
                <a:off x="6778113" y="4585854"/>
                <a:ext cx="0" cy="151901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39" name="Line 42"/>
              <p:cNvSpPr>
                <a:spLocks noChangeShapeType="1"/>
              </p:cNvSpPr>
              <p:nvPr/>
            </p:nvSpPr>
            <p:spPr bwMode="auto">
              <a:xfrm>
                <a:off x="6828763" y="4585855"/>
                <a:ext cx="296642" cy="197621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40" name="Rectangle 1"/>
              <p:cNvSpPr>
                <a:spLocks noChangeArrowheads="1"/>
              </p:cNvSpPr>
              <p:nvPr/>
            </p:nvSpPr>
            <p:spPr bwMode="auto">
              <a:xfrm>
                <a:off x="7301244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41" name="Rectangle 1"/>
              <p:cNvSpPr>
                <a:spLocks noChangeArrowheads="1"/>
              </p:cNvSpPr>
              <p:nvPr/>
            </p:nvSpPr>
            <p:spPr bwMode="auto">
              <a:xfrm>
                <a:off x="7000695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42" name="Rectangle 1"/>
              <p:cNvSpPr>
                <a:spLocks noChangeArrowheads="1"/>
              </p:cNvSpPr>
              <p:nvPr/>
            </p:nvSpPr>
            <p:spPr bwMode="auto">
              <a:xfrm>
                <a:off x="6700146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43" name="Rectangle 1"/>
              <p:cNvSpPr>
                <a:spLocks noChangeArrowheads="1"/>
              </p:cNvSpPr>
              <p:nvPr/>
            </p:nvSpPr>
            <p:spPr bwMode="auto">
              <a:xfrm>
                <a:off x="6399597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44" name="Rectangle 1"/>
              <p:cNvSpPr>
                <a:spLocks noChangeArrowheads="1"/>
              </p:cNvSpPr>
              <p:nvPr/>
            </p:nvSpPr>
            <p:spPr bwMode="auto">
              <a:xfrm>
                <a:off x="6099048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</p:grpSp>
        <p:grpSp>
          <p:nvGrpSpPr>
            <p:cNvPr id="260113" name="Group 274"/>
            <p:cNvGrpSpPr>
              <a:grpSpLocks/>
            </p:cNvGrpSpPr>
            <p:nvPr/>
          </p:nvGrpSpPr>
          <p:grpSpPr bwMode="auto">
            <a:xfrm>
              <a:off x="4776216" y="5791200"/>
              <a:ext cx="1459431" cy="505891"/>
              <a:chOff x="6099048" y="4547693"/>
              <a:chExt cx="1459431" cy="505891"/>
            </a:xfrm>
          </p:grpSpPr>
          <p:sp>
            <p:nvSpPr>
              <p:cNvPr id="260125" name="Line 46"/>
              <p:cNvSpPr>
                <a:spLocks noChangeShapeType="1"/>
              </p:cNvSpPr>
              <p:nvPr/>
            </p:nvSpPr>
            <p:spPr bwMode="auto">
              <a:xfrm>
                <a:off x="6933253" y="4547693"/>
                <a:ext cx="522679" cy="235784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6" name="Line 42"/>
              <p:cNvSpPr>
                <a:spLocks noChangeShapeType="1"/>
              </p:cNvSpPr>
              <p:nvPr/>
            </p:nvSpPr>
            <p:spPr bwMode="auto">
              <a:xfrm flipH="1">
                <a:off x="6254282" y="4547693"/>
                <a:ext cx="427269" cy="202255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7" name="Line 42"/>
              <p:cNvSpPr>
                <a:spLocks noChangeShapeType="1"/>
              </p:cNvSpPr>
              <p:nvPr/>
            </p:nvSpPr>
            <p:spPr bwMode="auto">
              <a:xfrm flipH="1">
                <a:off x="6511740" y="4593353"/>
                <a:ext cx="188406" cy="182864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8" name="Line 42"/>
              <p:cNvSpPr>
                <a:spLocks noChangeShapeType="1"/>
              </p:cNvSpPr>
              <p:nvPr/>
            </p:nvSpPr>
            <p:spPr bwMode="auto">
              <a:xfrm>
                <a:off x="6778113" y="4585854"/>
                <a:ext cx="0" cy="151901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9" name="Line 42"/>
              <p:cNvSpPr>
                <a:spLocks noChangeShapeType="1"/>
              </p:cNvSpPr>
              <p:nvPr/>
            </p:nvSpPr>
            <p:spPr bwMode="auto">
              <a:xfrm>
                <a:off x="6828763" y="4585855"/>
                <a:ext cx="296642" cy="197621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30" name="Rectangle 1"/>
              <p:cNvSpPr>
                <a:spLocks noChangeArrowheads="1"/>
              </p:cNvSpPr>
              <p:nvPr/>
            </p:nvSpPr>
            <p:spPr bwMode="auto">
              <a:xfrm>
                <a:off x="7301244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31" name="Rectangle 1"/>
              <p:cNvSpPr>
                <a:spLocks noChangeArrowheads="1"/>
              </p:cNvSpPr>
              <p:nvPr/>
            </p:nvSpPr>
            <p:spPr bwMode="auto">
              <a:xfrm>
                <a:off x="7000695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32" name="Rectangle 1"/>
              <p:cNvSpPr>
                <a:spLocks noChangeArrowheads="1"/>
              </p:cNvSpPr>
              <p:nvPr/>
            </p:nvSpPr>
            <p:spPr bwMode="auto">
              <a:xfrm>
                <a:off x="6700146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33" name="Rectangle 1"/>
              <p:cNvSpPr>
                <a:spLocks noChangeArrowheads="1"/>
              </p:cNvSpPr>
              <p:nvPr/>
            </p:nvSpPr>
            <p:spPr bwMode="auto">
              <a:xfrm>
                <a:off x="6399597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34" name="Rectangle 1"/>
              <p:cNvSpPr>
                <a:spLocks noChangeArrowheads="1"/>
              </p:cNvSpPr>
              <p:nvPr/>
            </p:nvSpPr>
            <p:spPr bwMode="auto">
              <a:xfrm>
                <a:off x="6099048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</p:grpSp>
        <p:grpSp>
          <p:nvGrpSpPr>
            <p:cNvPr id="260114" name="Group 285"/>
            <p:cNvGrpSpPr>
              <a:grpSpLocks/>
            </p:cNvGrpSpPr>
            <p:nvPr/>
          </p:nvGrpSpPr>
          <p:grpSpPr bwMode="auto">
            <a:xfrm>
              <a:off x="6770169" y="6096000"/>
              <a:ext cx="1459431" cy="505891"/>
              <a:chOff x="6099048" y="4547693"/>
              <a:chExt cx="1459431" cy="505891"/>
            </a:xfrm>
          </p:grpSpPr>
          <p:sp>
            <p:nvSpPr>
              <p:cNvPr id="260115" name="Line 46"/>
              <p:cNvSpPr>
                <a:spLocks noChangeShapeType="1"/>
              </p:cNvSpPr>
              <p:nvPr/>
            </p:nvSpPr>
            <p:spPr bwMode="auto">
              <a:xfrm>
                <a:off x="6933253" y="4547693"/>
                <a:ext cx="522679" cy="235784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16" name="Line 42"/>
              <p:cNvSpPr>
                <a:spLocks noChangeShapeType="1"/>
              </p:cNvSpPr>
              <p:nvPr/>
            </p:nvSpPr>
            <p:spPr bwMode="auto">
              <a:xfrm flipH="1">
                <a:off x="6254282" y="4547693"/>
                <a:ext cx="427269" cy="202255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17" name="Line 42"/>
              <p:cNvSpPr>
                <a:spLocks noChangeShapeType="1"/>
              </p:cNvSpPr>
              <p:nvPr/>
            </p:nvSpPr>
            <p:spPr bwMode="auto">
              <a:xfrm flipH="1">
                <a:off x="6511740" y="4593353"/>
                <a:ext cx="188406" cy="182864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18" name="Line 42"/>
              <p:cNvSpPr>
                <a:spLocks noChangeShapeType="1"/>
              </p:cNvSpPr>
              <p:nvPr/>
            </p:nvSpPr>
            <p:spPr bwMode="auto">
              <a:xfrm>
                <a:off x="6778113" y="4585854"/>
                <a:ext cx="0" cy="151901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19" name="Line 42"/>
              <p:cNvSpPr>
                <a:spLocks noChangeShapeType="1"/>
              </p:cNvSpPr>
              <p:nvPr/>
            </p:nvSpPr>
            <p:spPr bwMode="auto">
              <a:xfrm>
                <a:off x="6828763" y="4585855"/>
                <a:ext cx="296642" cy="197621"/>
              </a:xfrm>
              <a:prstGeom prst="line">
                <a:avLst/>
              </a:prstGeom>
              <a:noFill/>
              <a:ln w="25400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0" name="Rectangle 1"/>
              <p:cNvSpPr>
                <a:spLocks noChangeArrowheads="1"/>
              </p:cNvSpPr>
              <p:nvPr/>
            </p:nvSpPr>
            <p:spPr bwMode="auto">
              <a:xfrm>
                <a:off x="7301244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21" name="Rectangle 1"/>
              <p:cNvSpPr>
                <a:spLocks noChangeArrowheads="1"/>
              </p:cNvSpPr>
              <p:nvPr/>
            </p:nvSpPr>
            <p:spPr bwMode="auto">
              <a:xfrm>
                <a:off x="7000695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22" name="Rectangle 1"/>
              <p:cNvSpPr>
                <a:spLocks noChangeArrowheads="1"/>
              </p:cNvSpPr>
              <p:nvPr/>
            </p:nvSpPr>
            <p:spPr bwMode="auto">
              <a:xfrm>
                <a:off x="6700146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23" name="Rectangle 1"/>
              <p:cNvSpPr>
                <a:spLocks noChangeArrowheads="1"/>
              </p:cNvSpPr>
              <p:nvPr/>
            </p:nvSpPr>
            <p:spPr bwMode="auto">
              <a:xfrm>
                <a:off x="6399597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60124" name="Rectangle 1"/>
              <p:cNvSpPr>
                <a:spLocks noChangeArrowheads="1"/>
              </p:cNvSpPr>
              <p:nvPr/>
            </p:nvSpPr>
            <p:spPr bwMode="auto">
              <a:xfrm>
                <a:off x="6099048" y="4783476"/>
                <a:ext cx="257235" cy="270108"/>
              </a:xfrm>
              <a:prstGeom prst="rect">
                <a:avLst/>
              </a:prstGeom>
              <a:noFill/>
              <a:ln w="25400" algn="ctr">
                <a:solidFill>
                  <a:srgbClr val="CC00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800"/>
              </a:p>
            </p:txBody>
          </p:sp>
        </p:grpSp>
      </p:grpSp>
      <p:sp>
        <p:nvSpPr>
          <p:cNvPr id="256089" name="Rectangle 4"/>
          <p:cNvSpPr>
            <a:spLocks noChangeArrowheads="1"/>
          </p:cNvSpPr>
          <p:nvPr/>
        </p:nvSpPr>
        <p:spPr bwMode="auto">
          <a:xfrm>
            <a:off x="3505200" y="2447925"/>
            <a:ext cx="23764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>
                <a:latin typeface="Symbol" pitchFamily="18" charset="2"/>
              </a:rPr>
              <a:t>=  Q</a:t>
            </a:r>
            <a:r>
              <a:rPr lang="en-US" altLang="en-US" sz="2800" i="0"/>
              <a:t>(</a:t>
            </a:r>
            <a:r>
              <a:rPr lang="en-US" altLang="en-US" sz="2800"/>
              <a:t>edge</a:t>
            </a:r>
            <a:r>
              <a:rPr lang="en-US" altLang="en-US" sz="2800" baseline="-25000"/>
              <a:t>Tree</a:t>
            </a:r>
            <a:r>
              <a:rPr lang="en-US" altLang="en-US" sz="2800" i="0"/>
              <a:t>)</a:t>
            </a:r>
          </a:p>
        </p:txBody>
      </p:sp>
      <p:sp>
        <p:nvSpPr>
          <p:cNvPr id="260106" name="Rectangle 373"/>
          <p:cNvSpPr>
            <a:spLocks noChangeArrowheads="1"/>
          </p:cNvSpPr>
          <p:nvPr/>
        </p:nvSpPr>
        <p:spPr bwMode="auto">
          <a:xfrm>
            <a:off x="7570788" y="228600"/>
            <a:ext cx="10620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(time)</a:t>
            </a:r>
          </a:p>
        </p:txBody>
      </p:sp>
      <p:sp>
        <p:nvSpPr>
          <p:cNvPr id="260107" name="Rectangle 374"/>
          <p:cNvSpPr>
            <a:spLocks noChangeArrowheads="1"/>
          </p:cNvSpPr>
          <p:nvPr/>
        </p:nvSpPr>
        <p:spPr bwMode="auto">
          <a:xfrm>
            <a:off x="6913563" y="-66675"/>
            <a:ext cx="23780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i="0" u="sng">
                <a:solidFill>
                  <a:schemeClr val="tx2"/>
                </a:solidFill>
              </a:rPr>
              <a:t>(mult-children)</a:t>
            </a:r>
          </a:p>
        </p:txBody>
      </p:sp>
      <p:pic>
        <p:nvPicPr>
          <p:cNvPr id="26010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00" y="2079625"/>
            <a:ext cx="3225800" cy="1963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accent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0" name="Text Box 7"/>
          <p:cNvSpPr txBox="1">
            <a:spLocks noChangeArrowheads="1"/>
          </p:cNvSpPr>
          <p:nvPr/>
        </p:nvSpPr>
        <p:spPr bwMode="auto">
          <a:xfrm>
            <a:off x="1704975" y="1295400"/>
            <a:ext cx="59340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=  </a:t>
            </a:r>
            <a:r>
              <a:rPr lang="en-US" altLang="en-US" sz="3600" i="0"/>
              <a:t>  </a:t>
            </a:r>
            <a:r>
              <a:rPr lang="en-US" altLang="en-US" sz="2800" i="0"/>
              <a:t> </a:t>
            </a:r>
            <a:r>
              <a:rPr lang="en-US" altLang="en-US" sz="3600" i="0"/>
              <a:t>∑</a:t>
            </a:r>
            <a:r>
              <a:rPr lang="en-US" altLang="en-US" sz="3600" i="0" baseline="-25000"/>
              <a:t>stack frame   </a:t>
            </a:r>
            <a:r>
              <a:rPr lang="en-US" altLang="en-US" sz="2800" i="0">
                <a:latin typeface="Symbol" pitchFamily="18" charset="2"/>
              </a:rPr>
              <a:t>Q</a:t>
            </a:r>
            <a:r>
              <a:rPr lang="en-US" altLang="en-US" sz="2800" i="0"/>
              <a:t>(</a:t>
            </a:r>
            <a:r>
              <a:rPr lang="en-US" altLang="en-US" sz="2800"/>
              <a:t># subroutine calls</a:t>
            </a:r>
            <a:r>
              <a:rPr lang="en-US" altLang="en-US" sz="2800" i="0"/>
              <a:t>)</a:t>
            </a:r>
          </a:p>
        </p:txBody>
      </p:sp>
      <p:sp>
        <p:nvSpPr>
          <p:cNvPr id="161" name="Rectangle 4"/>
          <p:cNvSpPr>
            <a:spLocks noChangeArrowheads="1"/>
          </p:cNvSpPr>
          <p:nvPr/>
        </p:nvSpPr>
        <p:spPr bwMode="auto">
          <a:xfrm>
            <a:off x="5562600" y="2514600"/>
            <a:ext cx="3597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457200" indent="-4572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 typeface="Symbol" pitchFamily="18" charset="2"/>
              <a:buChar char="="/>
            </a:pPr>
            <a:r>
              <a:rPr lang="en-US" altLang="en-US" sz="2800" i="0">
                <a:latin typeface="Symbol" pitchFamily="18" charset="2"/>
              </a:rPr>
              <a:t>Q</a:t>
            </a:r>
            <a:r>
              <a:rPr lang="en-US" altLang="en-US" sz="2800" i="0"/>
              <a:t>(</a:t>
            </a:r>
            <a:r>
              <a:rPr lang="en-US" altLang="en-US" sz="2800"/>
              <a:t>node</a:t>
            </a:r>
            <a:r>
              <a:rPr lang="en-US" altLang="en-US" sz="2800" baseline="-25000"/>
              <a:t>Tree</a:t>
            </a:r>
            <a:r>
              <a:rPr lang="en-US" altLang="en-US" sz="2800" i="0"/>
              <a:t>)  </a:t>
            </a:r>
            <a:r>
              <a:rPr lang="en-US" altLang="en-US" sz="2800" i="0">
                <a:latin typeface="Symbol" pitchFamily="18" charset="2"/>
              </a:rPr>
              <a:t>=  Q</a:t>
            </a:r>
            <a:r>
              <a:rPr lang="en-US" altLang="en-US" sz="2800" i="0"/>
              <a:t>(</a:t>
            </a:r>
            <a:r>
              <a:rPr lang="en-US" altLang="en-US" sz="2800"/>
              <a:t>n</a:t>
            </a:r>
            <a:r>
              <a:rPr lang="en-US" altLang="en-US" sz="2800" i="0"/>
              <a:t>) </a:t>
            </a:r>
          </a:p>
        </p:txBody>
      </p:sp>
      <p:sp>
        <p:nvSpPr>
          <p:cNvPr id="162" name="Text Box 7"/>
          <p:cNvSpPr txBox="1">
            <a:spLocks noChangeArrowheads="1"/>
          </p:cNvSpPr>
          <p:nvPr/>
        </p:nvSpPr>
        <p:spPr bwMode="auto">
          <a:xfrm>
            <a:off x="3505200" y="1868488"/>
            <a:ext cx="42545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/>
              <a:t>=  </a:t>
            </a:r>
            <a:r>
              <a:rPr lang="en-US" altLang="en-US" sz="3600" i="0"/>
              <a:t>∑</a:t>
            </a:r>
            <a:r>
              <a:rPr lang="en-US" altLang="en-US" sz="3600" i="0" baseline="-25000"/>
              <a:t>node  </a:t>
            </a:r>
            <a:r>
              <a:rPr lang="en-US" altLang="en-US" sz="2800" i="0">
                <a:latin typeface="Symbol" pitchFamily="18" charset="2"/>
              </a:rPr>
              <a:t>Q</a:t>
            </a:r>
            <a:r>
              <a:rPr lang="en-US" altLang="en-US" sz="2800" i="0"/>
              <a:t>(# </a:t>
            </a:r>
            <a:r>
              <a:rPr lang="en-US" altLang="en-US" sz="2800"/>
              <a:t>edge in node</a:t>
            </a:r>
            <a:r>
              <a:rPr lang="en-US" altLang="en-US" sz="2800" i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098619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60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60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89" grpId="0"/>
      <p:bldP spid="160" grpId="0"/>
      <p:bldP spid="162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165099" y="3581400"/>
            <a:ext cx="4405313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 smtClean="0"/>
              <a:t>We pass the recursive program a “binary tree”.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 smtClean="0"/>
              <a:t>But what </a:t>
            </a:r>
            <a:r>
              <a:rPr lang="en-CA" altLang="en-US" sz="2800" i="0" dirty="0" smtClean="0">
                <a:solidFill>
                  <a:schemeClr val="tx2"/>
                </a:solidFill>
              </a:rPr>
              <a:t>type </a:t>
            </a:r>
            <a:r>
              <a:rPr lang="en-CA" altLang="en-US" sz="2800" i="0" dirty="0" smtClean="0"/>
              <a:t>is it really?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 smtClean="0"/>
              <a:t>This confused Jeff at first.</a:t>
            </a:r>
            <a:endParaRPr lang="en-CA" altLang="en-US" sz="2800" i="0" dirty="0"/>
          </a:p>
        </p:txBody>
      </p:sp>
      <p:grpSp>
        <p:nvGrpSpPr>
          <p:cNvPr id="6" name="Group 5"/>
          <p:cNvGrpSpPr/>
          <p:nvPr/>
        </p:nvGrpSpPr>
        <p:grpSpPr>
          <a:xfrm>
            <a:off x="152400" y="795278"/>
            <a:ext cx="8597900" cy="2862322"/>
            <a:chOff x="152400" y="795278"/>
            <a:chExt cx="8597900" cy="2862322"/>
          </a:xfrm>
        </p:grpSpPr>
        <p:pic>
          <p:nvPicPr>
            <p:cNvPr id="43011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4074"/>
            <a:stretch/>
          </p:blipFill>
          <p:spPr bwMode="auto">
            <a:xfrm>
              <a:off x="4738688" y="838200"/>
              <a:ext cx="4011612" cy="20539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Rectangle 7"/>
            <p:cNvSpPr>
              <a:spLocks noChangeArrowheads="1"/>
            </p:cNvSpPr>
            <p:nvPr/>
          </p:nvSpPr>
          <p:spPr bwMode="auto">
            <a:xfrm>
              <a:off x="152400" y="795278"/>
              <a:ext cx="4418013" cy="28623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 dirty="0">
                  <a:solidFill>
                    <a:schemeClr val="accent1"/>
                  </a:solidFill>
                </a:rPr>
                <a:t>class </a:t>
              </a:r>
              <a:r>
                <a:rPr lang="en-US" altLang="en-US" sz="2000" i="0" dirty="0" err="1">
                  <a:solidFill>
                    <a:schemeClr val="accent1"/>
                  </a:solidFill>
                </a:rPr>
                <a:t>LinkedBinaryTree</a:t>
              </a:r>
              <a:r>
                <a:rPr lang="en-US" altLang="en-US" sz="2000" i="0" dirty="0">
                  <a:solidFill>
                    <a:schemeClr val="accent1"/>
                  </a:solidFill>
                </a:rPr>
                <a:t> {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 dirty="0">
                  <a:solidFill>
                    <a:schemeClr val="accent1"/>
                  </a:solidFill>
                </a:rPr>
                <a:t>   class Node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 dirty="0">
                  <a:solidFill>
                    <a:schemeClr val="accent1"/>
                  </a:solidFill>
                </a:rPr>
                <a:t>   {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 dirty="0">
                  <a:solidFill>
                    <a:schemeClr val="accent1"/>
                  </a:solidFill>
                </a:rPr>
                <a:t>      E </a:t>
              </a:r>
              <a:r>
                <a:rPr lang="en-CA" altLang="en-US" sz="2000" dirty="0">
                  <a:solidFill>
                    <a:schemeClr val="accent1"/>
                  </a:solidFill>
                </a:rPr>
                <a:t>element</a:t>
              </a:r>
              <a:r>
                <a:rPr lang="en-CA" altLang="en-US" sz="2000" i="0" dirty="0">
                  <a:solidFill>
                    <a:schemeClr val="accent1"/>
                  </a:solidFill>
                </a:rPr>
                <a:t>;</a:t>
              </a:r>
              <a:br>
                <a:rPr lang="en-CA" altLang="en-US" sz="2000" i="0" dirty="0">
                  <a:solidFill>
                    <a:schemeClr val="accent1"/>
                  </a:solidFill>
                </a:rPr>
              </a:br>
              <a:r>
                <a:rPr lang="en-CA" altLang="en-US" sz="2000" i="0" dirty="0">
                  <a:solidFill>
                    <a:schemeClr val="accent1"/>
                  </a:solidFill>
                </a:rPr>
                <a:t>      Node </a:t>
              </a:r>
              <a:r>
                <a:rPr lang="en-CA" altLang="en-US" sz="2000" dirty="0">
                  <a:solidFill>
                    <a:schemeClr val="accent1"/>
                  </a:solidFill>
                </a:rPr>
                <a:t>parent</a:t>
              </a:r>
              <a:r>
                <a:rPr lang="en-CA" altLang="en-US" sz="2000" i="0" dirty="0">
                  <a:solidFill>
                    <a:schemeClr val="accent1"/>
                  </a:solidFill>
                </a:rPr>
                <a:t>; </a:t>
              </a:r>
              <a:br>
                <a:rPr lang="en-CA" altLang="en-US" sz="2000" i="0" dirty="0">
                  <a:solidFill>
                    <a:schemeClr val="accent1"/>
                  </a:solidFill>
                </a:rPr>
              </a:br>
              <a:r>
                <a:rPr lang="en-CA" altLang="en-US" sz="2000" i="0" dirty="0">
                  <a:solidFill>
                    <a:schemeClr val="accent1"/>
                  </a:solidFill>
                </a:rPr>
                <a:t>      Node </a:t>
              </a:r>
              <a:r>
                <a:rPr lang="en-CA" altLang="en-US" sz="2000" dirty="0">
                  <a:solidFill>
                    <a:schemeClr val="accent1"/>
                  </a:solidFill>
                </a:rPr>
                <a:t>left</a:t>
              </a:r>
              <a:r>
                <a:rPr lang="en-CA" altLang="en-US" sz="2000" i="0" dirty="0">
                  <a:solidFill>
                    <a:schemeClr val="accent1"/>
                  </a:solidFill>
                </a:rPr>
                <a:t>;</a:t>
              </a:r>
              <a:br>
                <a:rPr lang="en-CA" altLang="en-US" sz="2000" i="0" dirty="0">
                  <a:solidFill>
                    <a:schemeClr val="accent1"/>
                  </a:solidFill>
                </a:rPr>
              </a:br>
              <a:r>
                <a:rPr lang="en-CA" altLang="en-US" sz="2000" i="0" dirty="0">
                  <a:solidFill>
                    <a:schemeClr val="accent1"/>
                  </a:solidFill>
                </a:rPr>
                <a:t>      Node </a:t>
              </a:r>
              <a:r>
                <a:rPr lang="en-CA" altLang="en-US" sz="2000" dirty="0">
                  <a:solidFill>
                    <a:schemeClr val="accent1"/>
                  </a:solidFill>
                </a:rPr>
                <a:t>right</a:t>
              </a:r>
              <a:r>
                <a:rPr lang="en-CA" altLang="en-US" sz="2000" i="0" dirty="0">
                  <a:solidFill>
                    <a:schemeClr val="accent1"/>
                  </a:solidFill>
                </a:rPr>
                <a:t>;</a:t>
              </a:r>
              <a:br>
                <a:rPr lang="en-CA" altLang="en-US" sz="2000" i="0" dirty="0">
                  <a:solidFill>
                    <a:schemeClr val="accent1"/>
                  </a:solidFill>
                </a:rPr>
              </a:br>
              <a:r>
                <a:rPr lang="en-CA" altLang="en-US" sz="2000" i="0" dirty="0">
                  <a:solidFill>
                    <a:schemeClr val="accent1"/>
                  </a:solidFill>
                </a:rPr>
                <a:t>   }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 dirty="0">
                  <a:solidFill>
                    <a:schemeClr val="accent1"/>
                  </a:solidFill>
                </a:rPr>
                <a:t>   Node </a:t>
              </a:r>
              <a:r>
                <a:rPr lang="en-CA" altLang="en-US" sz="2000" dirty="0">
                  <a:solidFill>
                    <a:schemeClr val="accent1"/>
                  </a:solidFill>
                </a:rPr>
                <a:t>root</a:t>
              </a:r>
              <a:r>
                <a:rPr lang="en-CA" altLang="en-US" sz="2000" i="0" dirty="0">
                  <a:solidFill>
                    <a:schemeClr val="accent1"/>
                  </a:solidFill>
                </a:rPr>
                <a:t> = null;</a:t>
              </a:r>
            </a:p>
          </p:txBody>
        </p:sp>
        <p:grpSp>
          <p:nvGrpSpPr>
            <p:cNvPr id="43016" name="Group 9"/>
            <p:cNvGrpSpPr>
              <a:grpSpLocks/>
            </p:cNvGrpSpPr>
            <p:nvPr/>
          </p:nvGrpSpPr>
          <p:grpSpPr bwMode="auto">
            <a:xfrm>
              <a:off x="5600700" y="936625"/>
              <a:ext cx="914400" cy="434975"/>
              <a:chOff x="4800600" y="762000"/>
              <a:chExt cx="914738" cy="435271"/>
            </a:xfrm>
          </p:grpSpPr>
          <p:sp>
            <p:nvSpPr>
              <p:cNvPr id="43017" name="Rectangle 85"/>
              <p:cNvSpPr>
                <a:spLocks noChangeArrowheads="1"/>
              </p:cNvSpPr>
              <p:nvPr/>
            </p:nvSpPr>
            <p:spPr bwMode="auto">
              <a:xfrm>
                <a:off x="5135581" y="762000"/>
                <a:ext cx="201243" cy="201319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43018" name="Rectangle 58"/>
              <p:cNvSpPr>
                <a:spLocks noChangeArrowheads="1"/>
              </p:cNvSpPr>
              <p:nvPr/>
            </p:nvSpPr>
            <p:spPr bwMode="auto">
              <a:xfrm>
                <a:off x="4800600" y="920065"/>
                <a:ext cx="914738" cy="2772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1800" dirty="0">
                    <a:solidFill>
                      <a:schemeClr val="accent1"/>
                    </a:solidFill>
                  </a:rPr>
                  <a:t>T</a:t>
                </a:r>
                <a:r>
                  <a:rPr lang="en-CA" altLang="en-US" sz="1800" dirty="0" smtClean="0">
                    <a:solidFill>
                      <a:schemeClr val="accent1"/>
                    </a:solidFill>
                  </a:rPr>
                  <a:t>ree</a:t>
                </a:r>
                <a:endParaRPr lang="en-US" altLang="en-US" sz="1800" dirty="0">
                  <a:solidFill>
                    <a:schemeClr val="accent1"/>
                  </a:solidFill>
                </a:endParaRPr>
              </a:p>
            </p:txBody>
          </p:sp>
          <p:cxnSp>
            <p:nvCxnSpPr>
              <p:cNvPr id="43019" name="Straight Arrow Connector 12"/>
              <p:cNvCxnSpPr>
                <a:cxnSpLocks noChangeShapeType="1"/>
              </p:cNvCxnSpPr>
              <p:nvPr/>
            </p:nvCxnSpPr>
            <p:spPr bwMode="auto">
              <a:xfrm>
                <a:off x="5236203" y="876820"/>
                <a:ext cx="326397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pic>
        <p:nvPicPr>
          <p:cNvPr id="12" name="Picture 9" descr="02-20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3345" y="2971800"/>
            <a:ext cx="4055600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Oval 2"/>
          <p:cNvSpPr/>
          <p:nvPr/>
        </p:nvSpPr>
        <p:spPr bwMode="auto">
          <a:xfrm>
            <a:off x="5791200" y="3251200"/>
            <a:ext cx="1600200" cy="304800"/>
          </a:xfrm>
          <a:prstGeom prst="ellipse">
            <a:avLst/>
          </a:prstGeom>
          <a:noFill/>
          <a:ln w="254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6" name="Text Box 6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</p:spTree>
    <p:extLst>
      <p:ext uri="{BB962C8B-B14F-4D97-AF65-F5344CB8AC3E}">
        <p14:creationId xmlns:p14="http://schemas.microsoft.com/office/powerpoint/2010/main" val="1837328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165099" y="3581400"/>
            <a:ext cx="4405313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 smtClean="0"/>
              <a:t>One would think </a:t>
            </a:r>
            <a:r>
              <a:rPr lang="en-CA" altLang="en-US" sz="2800" dirty="0" smtClean="0">
                <a:solidFill>
                  <a:schemeClr val="accent1"/>
                </a:solidFill>
              </a:rPr>
              <a:t>tree</a:t>
            </a:r>
            <a:r>
              <a:rPr lang="en-CA" altLang="en-US" sz="2800" i="0" dirty="0" smtClean="0">
                <a:solidFill>
                  <a:schemeClr val="accent1"/>
                </a:solidFill>
              </a:rPr>
              <a:t> </a:t>
            </a:r>
            <a:r>
              <a:rPr lang="en-CA" altLang="en-US" sz="2800" i="0" dirty="0" smtClean="0"/>
              <a:t>is of type </a:t>
            </a:r>
            <a:r>
              <a:rPr lang="en-US" altLang="en-US" sz="2800" i="0" dirty="0" err="1" smtClean="0">
                <a:solidFill>
                  <a:schemeClr val="accent1"/>
                </a:solidFill>
              </a:rPr>
              <a:t>LinkedBinaryTree</a:t>
            </a:r>
            <a:r>
              <a:rPr lang="en-US" altLang="en-US" sz="2800" i="0" dirty="0" smtClean="0"/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 smtClean="0"/>
              <a:t>Then getting its left subtree,</a:t>
            </a:r>
            <a:br>
              <a:rPr lang="en-US" altLang="en-US" sz="2800" i="0" dirty="0" smtClean="0"/>
            </a:br>
            <a:r>
              <a:rPr lang="en-US" altLang="en-US" sz="2800" i="0" dirty="0" smtClean="0"/>
              <a:t>would be confusing.</a:t>
            </a:r>
          </a:p>
        </p:txBody>
      </p:sp>
      <p:pic>
        <p:nvPicPr>
          <p:cNvPr id="43011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074"/>
          <a:stretch/>
        </p:blipFill>
        <p:spPr bwMode="auto">
          <a:xfrm>
            <a:off x="4738688" y="838200"/>
            <a:ext cx="4011612" cy="20539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52400" y="795278"/>
            <a:ext cx="4418013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class </a:t>
            </a:r>
            <a:r>
              <a:rPr lang="en-US" altLang="en-US" sz="2000" i="0" dirty="0" err="1">
                <a:solidFill>
                  <a:schemeClr val="accent1"/>
                </a:solidFill>
              </a:rPr>
              <a:t>LinkedBinaryTree</a:t>
            </a:r>
            <a:r>
              <a:rPr lang="en-US" altLang="en-US" sz="2000" i="0" dirty="0">
                <a:solidFill>
                  <a:schemeClr val="accent1"/>
                </a:solidFill>
              </a:rPr>
              <a:t>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class Node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   E </a:t>
            </a:r>
            <a:r>
              <a:rPr lang="en-CA" altLang="en-US" sz="2000" dirty="0">
                <a:solidFill>
                  <a:schemeClr val="accent1"/>
                </a:solidFill>
              </a:rPr>
              <a:t>element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parent</a:t>
            </a:r>
            <a:r>
              <a:rPr lang="en-CA" altLang="en-US" sz="2000" i="0" dirty="0">
                <a:solidFill>
                  <a:schemeClr val="accent1"/>
                </a:solidFill>
              </a:rPr>
              <a:t>; 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left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right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}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Node </a:t>
            </a:r>
            <a:r>
              <a:rPr lang="en-CA" altLang="en-US" sz="2000" dirty="0">
                <a:solidFill>
                  <a:schemeClr val="accent1"/>
                </a:solidFill>
              </a:rPr>
              <a:t>root</a:t>
            </a:r>
            <a:r>
              <a:rPr lang="en-CA" altLang="en-US" sz="2000" i="0" dirty="0">
                <a:solidFill>
                  <a:schemeClr val="accent1"/>
                </a:solidFill>
              </a:rPr>
              <a:t> = null;</a:t>
            </a:r>
          </a:p>
        </p:txBody>
      </p:sp>
      <p:grpSp>
        <p:nvGrpSpPr>
          <p:cNvPr id="43016" name="Group 9"/>
          <p:cNvGrpSpPr>
            <a:grpSpLocks/>
          </p:cNvGrpSpPr>
          <p:nvPr/>
        </p:nvGrpSpPr>
        <p:grpSpPr bwMode="auto">
          <a:xfrm>
            <a:off x="5600700" y="936625"/>
            <a:ext cx="914400" cy="434975"/>
            <a:chOff x="4800600" y="762000"/>
            <a:chExt cx="914738" cy="435271"/>
          </a:xfrm>
        </p:grpSpPr>
        <p:sp>
          <p:nvSpPr>
            <p:cNvPr id="43017" name="Rectangle 85"/>
            <p:cNvSpPr>
              <a:spLocks noChangeArrowheads="1"/>
            </p:cNvSpPr>
            <p:nvPr/>
          </p:nvSpPr>
          <p:spPr bwMode="auto">
            <a:xfrm>
              <a:off x="5135581" y="762000"/>
              <a:ext cx="201243" cy="201319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bg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43018" name="Rectangle 58"/>
            <p:cNvSpPr>
              <a:spLocks noChangeArrowheads="1"/>
            </p:cNvSpPr>
            <p:nvPr/>
          </p:nvSpPr>
          <p:spPr bwMode="auto">
            <a:xfrm>
              <a:off x="4800600" y="920065"/>
              <a:ext cx="914738" cy="277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800" dirty="0">
                  <a:solidFill>
                    <a:schemeClr val="accent1"/>
                  </a:solidFill>
                </a:rPr>
                <a:t>T</a:t>
              </a:r>
              <a:r>
                <a:rPr lang="en-CA" altLang="en-US" sz="1800" dirty="0" smtClean="0">
                  <a:solidFill>
                    <a:schemeClr val="accent1"/>
                  </a:solidFill>
                </a:rPr>
                <a:t>ree</a:t>
              </a:r>
              <a:endParaRPr lang="en-US" altLang="en-US" sz="1800" dirty="0">
                <a:solidFill>
                  <a:schemeClr val="accent1"/>
                </a:solidFill>
              </a:endParaRPr>
            </a:p>
          </p:txBody>
        </p:sp>
        <p:cxnSp>
          <p:nvCxnSpPr>
            <p:cNvPr id="43019" name="Straight Arrow Connector 12"/>
            <p:cNvCxnSpPr>
              <a:cxnSpLocks noChangeShapeType="1"/>
            </p:cNvCxnSpPr>
            <p:nvPr/>
          </p:nvCxnSpPr>
          <p:spPr bwMode="auto">
            <a:xfrm>
              <a:off x="5236203" y="876820"/>
              <a:ext cx="326397" cy="0"/>
            </a:xfrm>
            <a:prstGeom prst="straightConnector1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12" name="Picture 9" descr="02-20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3345" y="2971800"/>
            <a:ext cx="4055600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Text Box 6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5524500" y="5092699"/>
            <a:ext cx="3238500" cy="1765301"/>
            <a:chOff x="5524500" y="5118100"/>
            <a:chExt cx="3238500" cy="1765301"/>
          </a:xfrm>
        </p:grpSpPr>
        <p:sp>
          <p:nvSpPr>
            <p:cNvPr id="20" name="Rectangle 19"/>
            <p:cNvSpPr/>
            <p:nvPr/>
          </p:nvSpPr>
          <p:spPr bwMode="auto">
            <a:xfrm>
              <a:off x="5525294" y="5118100"/>
              <a:ext cx="712086" cy="1765301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3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092" t="-1" b="26150"/>
            <a:stretch/>
          </p:blipFill>
          <p:spPr bwMode="auto">
            <a:xfrm>
              <a:off x="6199280" y="5118101"/>
              <a:ext cx="2563720" cy="176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4" name="Group 9"/>
            <p:cNvGrpSpPr>
              <a:grpSpLocks/>
            </p:cNvGrpSpPr>
            <p:nvPr/>
          </p:nvGrpSpPr>
          <p:grpSpPr bwMode="auto">
            <a:xfrm>
              <a:off x="5524500" y="5216525"/>
              <a:ext cx="914400" cy="434975"/>
              <a:chOff x="4686257" y="762000"/>
              <a:chExt cx="914738" cy="435271"/>
            </a:xfrm>
          </p:grpSpPr>
          <p:sp>
            <p:nvSpPr>
              <p:cNvPr id="15" name="Rectangle 85"/>
              <p:cNvSpPr>
                <a:spLocks noChangeArrowheads="1"/>
              </p:cNvSpPr>
              <p:nvPr/>
            </p:nvSpPr>
            <p:spPr bwMode="auto">
              <a:xfrm>
                <a:off x="5135581" y="762000"/>
                <a:ext cx="201243" cy="201319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7" name="Rectangle 58"/>
              <p:cNvSpPr>
                <a:spLocks noChangeArrowheads="1"/>
              </p:cNvSpPr>
              <p:nvPr/>
            </p:nvSpPr>
            <p:spPr bwMode="auto">
              <a:xfrm>
                <a:off x="4686257" y="920065"/>
                <a:ext cx="914738" cy="2772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1800" dirty="0" err="1" smtClean="0">
                    <a:solidFill>
                      <a:schemeClr val="accent1"/>
                    </a:solidFill>
                  </a:rPr>
                  <a:t>left_Tree</a:t>
                </a:r>
                <a:endParaRPr lang="en-US" altLang="en-US" sz="1800" dirty="0">
                  <a:solidFill>
                    <a:schemeClr val="accent1"/>
                  </a:solidFill>
                </a:endParaRPr>
              </a:p>
            </p:txBody>
          </p:sp>
          <p:cxnSp>
            <p:nvCxnSpPr>
              <p:cNvPr id="18" name="Straight Arrow Connector 12"/>
              <p:cNvCxnSpPr>
                <a:cxnSpLocks noChangeShapeType="1"/>
              </p:cNvCxnSpPr>
              <p:nvPr/>
            </p:nvCxnSpPr>
            <p:spPr bwMode="auto">
              <a:xfrm>
                <a:off x="5236203" y="876820"/>
                <a:ext cx="326397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" name="Rectangle 1"/>
            <p:cNvSpPr/>
            <p:nvPr/>
          </p:nvSpPr>
          <p:spPr bwMode="auto">
            <a:xfrm>
              <a:off x="6757194" y="5203825"/>
              <a:ext cx="1408906" cy="1577975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9" name="Rectangle 18"/>
            <p:cNvSpPr/>
            <p:nvPr/>
          </p:nvSpPr>
          <p:spPr bwMode="auto">
            <a:xfrm>
              <a:off x="6443067" y="5848351"/>
              <a:ext cx="552053" cy="933449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10" name="Rectangle 9"/>
          <p:cNvSpPr/>
          <p:nvPr/>
        </p:nvSpPr>
        <p:spPr>
          <a:xfrm>
            <a:off x="6667425" y="2907268"/>
            <a:ext cx="2439963" cy="369332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en-US" sz="1800" i="0" dirty="0" smtClean="0">
                <a:solidFill>
                  <a:schemeClr val="accent1"/>
                </a:solidFill>
              </a:rPr>
              <a:t>(</a:t>
            </a:r>
            <a:r>
              <a:rPr lang="en-US" altLang="en-US" sz="1800" i="0" dirty="0" err="1" smtClean="0">
                <a:solidFill>
                  <a:schemeClr val="accent1"/>
                </a:solidFill>
              </a:rPr>
              <a:t>LinkedBinaryTree</a:t>
            </a:r>
            <a:r>
              <a:rPr lang="en-US" altLang="en-US" sz="1800" i="0" dirty="0" smtClean="0">
                <a:solidFill>
                  <a:schemeClr val="accent1"/>
                </a:solidFill>
              </a:rPr>
              <a:t> </a:t>
            </a:r>
            <a:r>
              <a:rPr lang="en-US" altLang="en-US" sz="1800" dirty="0" smtClean="0">
                <a:solidFill>
                  <a:schemeClr val="accent1"/>
                </a:solidFill>
              </a:rPr>
              <a:t>tree</a:t>
            </a:r>
            <a:r>
              <a:rPr lang="en-US" altLang="en-US" sz="1800" i="0" dirty="0" smtClean="0">
                <a:solidFill>
                  <a:schemeClr val="accent1"/>
                </a:solidFill>
              </a:rPr>
              <a:t>)</a:t>
            </a:r>
            <a:endParaRPr lang="en-US" sz="1800" dirty="0"/>
          </a:p>
        </p:txBody>
      </p:sp>
      <p:sp>
        <p:nvSpPr>
          <p:cNvPr id="9" name="Freeform 8"/>
          <p:cNvSpPr/>
          <p:nvPr/>
        </p:nvSpPr>
        <p:spPr bwMode="auto">
          <a:xfrm flipV="1">
            <a:off x="6608166" y="1865172"/>
            <a:ext cx="431800" cy="3364055"/>
          </a:xfrm>
          <a:custGeom>
            <a:avLst/>
            <a:gdLst>
              <a:gd name="connsiteX0" fmla="*/ 0 w 889000"/>
              <a:gd name="connsiteY0" fmla="*/ 0 h 723900"/>
              <a:gd name="connsiteX1" fmla="*/ 647700 w 889000"/>
              <a:gd name="connsiteY1" fmla="*/ 342900 h 723900"/>
              <a:gd name="connsiteX2" fmla="*/ 889000 w 889000"/>
              <a:gd name="connsiteY2" fmla="*/ 723900 h 723900"/>
              <a:gd name="connsiteX0" fmla="*/ 0 w 655097"/>
              <a:gd name="connsiteY0" fmla="*/ 0 h 711200"/>
              <a:gd name="connsiteX1" fmla="*/ 647700 w 655097"/>
              <a:gd name="connsiteY1" fmla="*/ 342900 h 711200"/>
              <a:gd name="connsiteX2" fmla="*/ 368300 w 655097"/>
              <a:gd name="connsiteY2" fmla="*/ 711200 h 711200"/>
              <a:gd name="connsiteX0" fmla="*/ 0 w 368300"/>
              <a:gd name="connsiteY0" fmla="*/ 0 h 711200"/>
              <a:gd name="connsiteX1" fmla="*/ 292100 w 368300"/>
              <a:gd name="connsiteY1" fmla="*/ 254000 h 711200"/>
              <a:gd name="connsiteX2" fmla="*/ 368300 w 368300"/>
              <a:gd name="connsiteY2" fmla="*/ 711200 h 711200"/>
              <a:gd name="connsiteX0" fmla="*/ 0 w 431800"/>
              <a:gd name="connsiteY0" fmla="*/ 0 h 711200"/>
              <a:gd name="connsiteX1" fmla="*/ 292100 w 431800"/>
              <a:gd name="connsiteY1" fmla="*/ 254000 h 711200"/>
              <a:gd name="connsiteX2" fmla="*/ 431800 w 431800"/>
              <a:gd name="connsiteY2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1800" h="711200">
                <a:moveTo>
                  <a:pt x="0" y="0"/>
                </a:moveTo>
                <a:cubicBezTo>
                  <a:pt x="249766" y="111125"/>
                  <a:pt x="220133" y="135467"/>
                  <a:pt x="292100" y="254000"/>
                </a:cubicBezTo>
                <a:cubicBezTo>
                  <a:pt x="364067" y="372533"/>
                  <a:pt x="431800" y="711200"/>
                  <a:pt x="431800" y="711200"/>
                </a:cubicBezTo>
              </a:path>
            </a:pathLst>
          </a:custGeom>
          <a:noFill/>
          <a:ln w="12700" cap="flat" cmpd="sng" algn="ctr">
            <a:solidFill>
              <a:srgbClr val="28BFE2"/>
            </a:solidFill>
            <a:prstDash val="solid"/>
            <a:round/>
            <a:headEnd type="none" w="med" len="med"/>
            <a:tailEnd type="stealth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" name="Oval 2"/>
          <p:cNvSpPr/>
          <p:nvPr/>
        </p:nvSpPr>
        <p:spPr bwMode="auto">
          <a:xfrm>
            <a:off x="5791200" y="3251200"/>
            <a:ext cx="1600200" cy="304800"/>
          </a:xfrm>
          <a:prstGeom prst="ellipse">
            <a:avLst/>
          </a:prstGeom>
          <a:noFill/>
          <a:ln w="254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7329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9" grpId="0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165099" y="3581400"/>
            <a:ext cx="4405313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 smtClean="0"/>
              <a:t>One would think </a:t>
            </a:r>
            <a:r>
              <a:rPr lang="en-CA" altLang="en-US" sz="2800" dirty="0" smtClean="0">
                <a:solidFill>
                  <a:schemeClr val="accent1"/>
                </a:solidFill>
              </a:rPr>
              <a:t>tree</a:t>
            </a:r>
            <a:r>
              <a:rPr lang="en-CA" altLang="en-US" sz="2800" i="0" dirty="0" smtClean="0">
                <a:solidFill>
                  <a:schemeClr val="accent1"/>
                </a:solidFill>
              </a:rPr>
              <a:t> </a:t>
            </a:r>
            <a:r>
              <a:rPr lang="en-CA" altLang="en-US" sz="2800" i="0" dirty="0" smtClean="0"/>
              <a:t>is of type </a:t>
            </a:r>
            <a:r>
              <a:rPr lang="en-US" altLang="en-US" sz="2800" i="0" dirty="0" err="1" smtClean="0">
                <a:solidFill>
                  <a:schemeClr val="accent1"/>
                </a:solidFill>
              </a:rPr>
              <a:t>LinkedBinaryTree</a:t>
            </a:r>
            <a:r>
              <a:rPr lang="en-US" altLang="en-US" sz="2800" i="0" dirty="0" smtClean="0"/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 smtClean="0"/>
              <a:t>Then getting its left subtree,</a:t>
            </a:r>
            <a:br>
              <a:rPr lang="en-US" altLang="en-US" sz="2800" i="0" dirty="0" smtClean="0"/>
            </a:br>
            <a:r>
              <a:rPr lang="en-US" altLang="en-US" sz="2800" i="0" dirty="0" smtClean="0"/>
              <a:t>would be confusing.</a:t>
            </a:r>
          </a:p>
        </p:txBody>
      </p:sp>
      <p:pic>
        <p:nvPicPr>
          <p:cNvPr id="43011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074"/>
          <a:stretch/>
        </p:blipFill>
        <p:spPr bwMode="auto">
          <a:xfrm>
            <a:off x="4738688" y="838200"/>
            <a:ext cx="4011612" cy="20539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52400" y="795278"/>
            <a:ext cx="4418013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class </a:t>
            </a:r>
            <a:r>
              <a:rPr lang="en-US" altLang="en-US" sz="2000" i="0" dirty="0" err="1">
                <a:solidFill>
                  <a:schemeClr val="accent1"/>
                </a:solidFill>
              </a:rPr>
              <a:t>LinkedBinaryTree</a:t>
            </a:r>
            <a:r>
              <a:rPr lang="en-US" altLang="en-US" sz="2000" i="0" dirty="0">
                <a:solidFill>
                  <a:schemeClr val="accent1"/>
                </a:solidFill>
              </a:rPr>
              <a:t>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class Node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   E </a:t>
            </a:r>
            <a:r>
              <a:rPr lang="en-CA" altLang="en-US" sz="2000" dirty="0">
                <a:solidFill>
                  <a:schemeClr val="accent1"/>
                </a:solidFill>
              </a:rPr>
              <a:t>element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parent</a:t>
            </a:r>
            <a:r>
              <a:rPr lang="en-CA" altLang="en-US" sz="2000" i="0" dirty="0">
                <a:solidFill>
                  <a:schemeClr val="accent1"/>
                </a:solidFill>
              </a:rPr>
              <a:t>; 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left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right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}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Node </a:t>
            </a:r>
            <a:r>
              <a:rPr lang="en-CA" altLang="en-US" sz="2000" dirty="0">
                <a:solidFill>
                  <a:schemeClr val="accent1"/>
                </a:solidFill>
              </a:rPr>
              <a:t>root</a:t>
            </a:r>
            <a:r>
              <a:rPr lang="en-CA" altLang="en-US" sz="2000" i="0" dirty="0">
                <a:solidFill>
                  <a:schemeClr val="accent1"/>
                </a:solidFill>
              </a:rPr>
              <a:t> = null;</a:t>
            </a:r>
          </a:p>
        </p:txBody>
      </p:sp>
      <p:grpSp>
        <p:nvGrpSpPr>
          <p:cNvPr id="43016" name="Group 9"/>
          <p:cNvGrpSpPr>
            <a:grpSpLocks/>
          </p:cNvGrpSpPr>
          <p:nvPr/>
        </p:nvGrpSpPr>
        <p:grpSpPr bwMode="auto">
          <a:xfrm>
            <a:off x="5600700" y="936625"/>
            <a:ext cx="914400" cy="434975"/>
            <a:chOff x="4800600" y="762000"/>
            <a:chExt cx="914738" cy="435271"/>
          </a:xfrm>
        </p:grpSpPr>
        <p:sp>
          <p:nvSpPr>
            <p:cNvPr id="43017" name="Rectangle 85"/>
            <p:cNvSpPr>
              <a:spLocks noChangeArrowheads="1"/>
            </p:cNvSpPr>
            <p:nvPr/>
          </p:nvSpPr>
          <p:spPr bwMode="auto">
            <a:xfrm>
              <a:off x="5135581" y="762000"/>
              <a:ext cx="201243" cy="201319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bg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43018" name="Rectangle 58"/>
            <p:cNvSpPr>
              <a:spLocks noChangeArrowheads="1"/>
            </p:cNvSpPr>
            <p:nvPr/>
          </p:nvSpPr>
          <p:spPr bwMode="auto">
            <a:xfrm>
              <a:off x="4800600" y="920065"/>
              <a:ext cx="914738" cy="277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800" dirty="0">
                  <a:solidFill>
                    <a:schemeClr val="accent1"/>
                  </a:solidFill>
                </a:rPr>
                <a:t>T</a:t>
              </a:r>
              <a:r>
                <a:rPr lang="en-CA" altLang="en-US" sz="1800" dirty="0" smtClean="0">
                  <a:solidFill>
                    <a:schemeClr val="accent1"/>
                  </a:solidFill>
                </a:rPr>
                <a:t>ree</a:t>
              </a:r>
              <a:endParaRPr lang="en-US" altLang="en-US" sz="1800" dirty="0">
                <a:solidFill>
                  <a:schemeClr val="accent1"/>
                </a:solidFill>
              </a:endParaRPr>
            </a:p>
          </p:txBody>
        </p:sp>
        <p:cxnSp>
          <p:nvCxnSpPr>
            <p:cNvPr id="43019" name="Straight Arrow Connector 12"/>
            <p:cNvCxnSpPr>
              <a:cxnSpLocks noChangeShapeType="1"/>
            </p:cNvCxnSpPr>
            <p:nvPr/>
          </p:nvCxnSpPr>
          <p:spPr bwMode="auto">
            <a:xfrm>
              <a:off x="5236203" y="876820"/>
              <a:ext cx="326397" cy="0"/>
            </a:xfrm>
            <a:prstGeom prst="straightConnector1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12" name="Picture 9" descr="02-20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3345" y="2971800"/>
            <a:ext cx="4055600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Text Box 6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5524500" y="5092699"/>
            <a:ext cx="3238500" cy="1765301"/>
            <a:chOff x="5524500" y="5118100"/>
            <a:chExt cx="3238500" cy="1765301"/>
          </a:xfrm>
        </p:grpSpPr>
        <p:sp>
          <p:nvSpPr>
            <p:cNvPr id="20" name="Rectangle 19"/>
            <p:cNvSpPr/>
            <p:nvPr/>
          </p:nvSpPr>
          <p:spPr bwMode="auto">
            <a:xfrm>
              <a:off x="5525294" y="5118100"/>
              <a:ext cx="712086" cy="1765301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pic>
          <p:nvPicPr>
            <p:cNvPr id="13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092" t="-1" b="26150"/>
            <a:stretch/>
          </p:blipFill>
          <p:spPr bwMode="auto">
            <a:xfrm>
              <a:off x="6199280" y="5118101"/>
              <a:ext cx="2563720" cy="176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4" name="Group 9"/>
            <p:cNvGrpSpPr>
              <a:grpSpLocks/>
            </p:cNvGrpSpPr>
            <p:nvPr/>
          </p:nvGrpSpPr>
          <p:grpSpPr bwMode="auto">
            <a:xfrm>
              <a:off x="5524500" y="5216525"/>
              <a:ext cx="914400" cy="434975"/>
              <a:chOff x="4686257" y="762000"/>
              <a:chExt cx="914738" cy="435271"/>
            </a:xfrm>
          </p:grpSpPr>
          <p:sp>
            <p:nvSpPr>
              <p:cNvPr id="15" name="Rectangle 85"/>
              <p:cNvSpPr>
                <a:spLocks noChangeArrowheads="1"/>
              </p:cNvSpPr>
              <p:nvPr/>
            </p:nvSpPr>
            <p:spPr bwMode="auto">
              <a:xfrm>
                <a:off x="5135581" y="762000"/>
                <a:ext cx="201243" cy="201319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17" name="Rectangle 58"/>
              <p:cNvSpPr>
                <a:spLocks noChangeArrowheads="1"/>
              </p:cNvSpPr>
              <p:nvPr/>
            </p:nvSpPr>
            <p:spPr bwMode="auto">
              <a:xfrm>
                <a:off x="4686257" y="920065"/>
                <a:ext cx="914738" cy="2772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1800" dirty="0" err="1" smtClean="0">
                    <a:solidFill>
                      <a:schemeClr val="accent1"/>
                    </a:solidFill>
                  </a:rPr>
                  <a:t>left_Tree</a:t>
                </a:r>
                <a:endParaRPr lang="en-US" altLang="en-US" sz="1800" dirty="0">
                  <a:solidFill>
                    <a:schemeClr val="accent1"/>
                  </a:solidFill>
                </a:endParaRPr>
              </a:p>
            </p:txBody>
          </p:sp>
          <p:cxnSp>
            <p:nvCxnSpPr>
              <p:cNvPr id="18" name="Straight Arrow Connector 12"/>
              <p:cNvCxnSpPr>
                <a:cxnSpLocks noChangeShapeType="1"/>
              </p:cNvCxnSpPr>
              <p:nvPr/>
            </p:nvCxnSpPr>
            <p:spPr bwMode="auto">
              <a:xfrm>
                <a:off x="5236203" y="876820"/>
                <a:ext cx="326397" cy="0"/>
              </a:xfrm>
              <a:prstGeom prst="straightConnector1">
                <a:avLst/>
              </a:prstGeom>
              <a:noFill/>
              <a:ln w="25400" algn="ctr">
                <a:solidFill>
                  <a:schemeClr val="hlink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" name="Rectangle 1"/>
            <p:cNvSpPr/>
            <p:nvPr/>
          </p:nvSpPr>
          <p:spPr bwMode="auto">
            <a:xfrm>
              <a:off x="6757194" y="5203825"/>
              <a:ext cx="1408906" cy="1577975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9" name="Rectangle 18"/>
            <p:cNvSpPr/>
            <p:nvPr/>
          </p:nvSpPr>
          <p:spPr bwMode="auto">
            <a:xfrm>
              <a:off x="6443067" y="5848351"/>
              <a:ext cx="552053" cy="933449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443067" y="5829302"/>
            <a:ext cx="1181100" cy="906831"/>
            <a:chOff x="2717800" y="5803900"/>
            <a:chExt cx="1181100" cy="906831"/>
          </a:xfrm>
        </p:grpSpPr>
        <p:pic>
          <p:nvPicPr>
            <p:cNvPr id="21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382" t="27626" r="28176" b="34651"/>
            <a:stretch/>
          </p:blipFill>
          <p:spPr bwMode="auto">
            <a:xfrm>
              <a:off x="2717800" y="5809030"/>
              <a:ext cx="1181100" cy="9017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" name="Rectangle 21"/>
            <p:cNvSpPr/>
            <p:nvPr/>
          </p:nvSpPr>
          <p:spPr bwMode="auto">
            <a:xfrm>
              <a:off x="3708400" y="5809030"/>
              <a:ext cx="190500" cy="544145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3" name="Rectangle 22"/>
            <p:cNvSpPr/>
            <p:nvPr/>
          </p:nvSpPr>
          <p:spPr bwMode="auto">
            <a:xfrm>
              <a:off x="3327400" y="5803900"/>
              <a:ext cx="546100" cy="90091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9" name="Freeform 8"/>
          <p:cNvSpPr/>
          <p:nvPr/>
        </p:nvSpPr>
        <p:spPr bwMode="auto">
          <a:xfrm>
            <a:off x="6608166" y="5229227"/>
            <a:ext cx="431800" cy="711200"/>
          </a:xfrm>
          <a:custGeom>
            <a:avLst/>
            <a:gdLst>
              <a:gd name="connsiteX0" fmla="*/ 0 w 889000"/>
              <a:gd name="connsiteY0" fmla="*/ 0 h 723900"/>
              <a:gd name="connsiteX1" fmla="*/ 647700 w 889000"/>
              <a:gd name="connsiteY1" fmla="*/ 342900 h 723900"/>
              <a:gd name="connsiteX2" fmla="*/ 889000 w 889000"/>
              <a:gd name="connsiteY2" fmla="*/ 723900 h 723900"/>
              <a:gd name="connsiteX0" fmla="*/ 0 w 655097"/>
              <a:gd name="connsiteY0" fmla="*/ 0 h 711200"/>
              <a:gd name="connsiteX1" fmla="*/ 647700 w 655097"/>
              <a:gd name="connsiteY1" fmla="*/ 342900 h 711200"/>
              <a:gd name="connsiteX2" fmla="*/ 368300 w 655097"/>
              <a:gd name="connsiteY2" fmla="*/ 711200 h 711200"/>
              <a:gd name="connsiteX0" fmla="*/ 0 w 368300"/>
              <a:gd name="connsiteY0" fmla="*/ 0 h 711200"/>
              <a:gd name="connsiteX1" fmla="*/ 292100 w 368300"/>
              <a:gd name="connsiteY1" fmla="*/ 254000 h 711200"/>
              <a:gd name="connsiteX2" fmla="*/ 368300 w 368300"/>
              <a:gd name="connsiteY2" fmla="*/ 711200 h 711200"/>
              <a:gd name="connsiteX0" fmla="*/ 0 w 431800"/>
              <a:gd name="connsiteY0" fmla="*/ 0 h 711200"/>
              <a:gd name="connsiteX1" fmla="*/ 292100 w 431800"/>
              <a:gd name="connsiteY1" fmla="*/ 254000 h 711200"/>
              <a:gd name="connsiteX2" fmla="*/ 431800 w 431800"/>
              <a:gd name="connsiteY2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1800" h="711200">
                <a:moveTo>
                  <a:pt x="0" y="0"/>
                </a:moveTo>
                <a:cubicBezTo>
                  <a:pt x="249766" y="111125"/>
                  <a:pt x="220133" y="135467"/>
                  <a:pt x="292100" y="254000"/>
                </a:cubicBezTo>
                <a:cubicBezTo>
                  <a:pt x="364067" y="372533"/>
                  <a:pt x="431800" y="711200"/>
                  <a:pt x="431800" y="711200"/>
                </a:cubicBezTo>
              </a:path>
            </a:pathLst>
          </a:custGeom>
          <a:noFill/>
          <a:ln w="12700" cap="flat" cmpd="sng" algn="ctr">
            <a:solidFill>
              <a:srgbClr val="28BFE2"/>
            </a:solidFill>
            <a:prstDash val="solid"/>
            <a:round/>
            <a:headEnd type="none" w="med" len="med"/>
            <a:tailEnd type="stealth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6667425" y="2907268"/>
            <a:ext cx="2439963" cy="369332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en-US" sz="1800" i="0" dirty="0" smtClean="0">
                <a:solidFill>
                  <a:schemeClr val="accent1"/>
                </a:solidFill>
              </a:rPr>
              <a:t>(</a:t>
            </a:r>
            <a:r>
              <a:rPr lang="en-US" altLang="en-US" sz="1800" i="0" dirty="0" err="1" smtClean="0">
                <a:solidFill>
                  <a:schemeClr val="accent1"/>
                </a:solidFill>
              </a:rPr>
              <a:t>LinkedBinaryTree</a:t>
            </a:r>
            <a:r>
              <a:rPr lang="en-US" altLang="en-US" sz="1800" i="0" dirty="0" smtClean="0">
                <a:solidFill>
                  <a:schemeClr val="accent1"/>
                </a:solidFill>
              </a:rPr>
              <a:t> </a:t>
            </a:r>
            <a:r>
              <a:rPr lang="en-US" altLang="en-US" sz="1800" dirty="0" smtClean="0">
                <a:solidFill>
                  <a:schemeClr val="accent1"/>
                </a:solidFill>
              </a:rPr>
              <a:t>tree</a:t>
            </a:r>
            <a:r>
              <a:rPr lang="en-US" altLang="en-US" sz="1800" i="0" dirty="0" smtClean="0">
                <a:solidFill>
                  <a:schemeClr val="accent1"/>
                </a:solidFill>
              </a:rPr>
              <a:t>)</a:t>
            </a:r>
            <a:endParaRPr lang="en-US" sz="1800" dirty="0"/>
          </a:p>
        </p:txBody>
      </p:sp>
      <p:sp>
        <p:nvSpPr>
          <p:cNvPr id="3" name="Oval 2"/>
          <p:cNvSpPr/>
          <p:nvPr/>
        </p:nvSpPr>
        <p:spPr bwMode="auto">
          <a:xfrm>
            <a:off x="5791200" y="3251200"/>
            <a:ext cx="1600200" cy="304800"/>
          </a:xfrm>
          <a:prstGeom prst="ellipse">
            <a:avLst/>
          </a:prstGeom>
          <a:noFill/>
          <a:ln w="254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1448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165099" y="3581400"/>
            <a:ext cx="4405313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 smtClean="0"/>
              <a:t>It is easier to have </a:t>
            </a:r>
            <a:r>
              <a:rPr lang="en-CA" altLang="en-US" sz="2800" dirty="0" smtClean="0">
                <a:solidFill>
                  <a:schemeClr val="accent1"/>
                </a:solidFill>
              </a:rPr>
              <a:t>tree</a:t>
            </a:r>
            <a:r>
              <a:rPr lang="en-CA" altLang="en-US" sz="2800" i="0" dirty="0" smtClean="0">
                <a:solidFill>
                  <a:schemeClr val="accent1"/>
                </a:solidFill>
              </a:rPr>
              <a:t> </a:t>
            </a:r>
            <a:r>
              <a:rPr lang="en-CA" altLang="en-US" sz="2800" i="0" dirty="0" smtClean="0"/>
              <a:t>be of type </a:t>
            </a:r>
            <a:r>
              <a:rPr lang="en-US" altLang="en-US" sz="2800" i="0" dirty="0" smtClean="0">
                <a:solidFill>
                  <a:schemeClr val="accent1"/>
                </a:solidFill>
              </a:rPr>
              <a:t>Node</a:t>
            </a:r>
            <a:r>
              <a:rPr lang="en-US" altLang="en-US" sz="2800" i="0" dirty="0" smtClean="0"/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 smtClean="0"/>
              <a:t>But it is thought of as the subtree rooted at the node pointed at.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 smtClean="0"/>
              <a:t>The left child is then</a:t>
            </a:r>
          </a:p>
        </p:txBody>
      </p:sp>
      <p:pic>
        <p:nvPicPr>
          <p:cNvPr id="43011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074"/>
          <a:stretch/>
        </p:blipFill>
        <p:spPr bwMode="auto">
          <a:xfrm>
            <a:off x="4738688" y="838200"/>
            <a:ext cx="4011612" cy="20539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52400" y="795278"/>
            <a:ext cx="4418013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class </a:t>
            </a:r>
            <a:r>
              <a:rPr lang="en-US" altLang="en-US" sz="2000" i="0" dirty="0" err="1">
                <a:solidFill>
                  <a:schemeClr val="accent1"/>
                </a:solidFill>
              </a:rPr>
              <a:t>LinkedBinaryTree</a:t>
            </a:r>
            <a:r>
              <a:rPr lang="en-US" altLang="en-US" sz="2000" i="0" dirty="0">
                <a:solidFill>
                  <a:schemeClr val="accent1"/>
                </a:solidFill>
              </a:rPr>
              <a:t>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class Node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   E </a:t>
            </a:r>
            <a:r>
              <a:rPr lang="en-CA" altLang="en-US" sz="2000" dirty="0">
                <a:solidFill>
                  <a:schemeClr val="accent1"/>
                </a:solidFill>
              </a:rPr>
              <a:t>element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parent</a:t>
            </a:r>
            <a:r>
              <a:rPr lang="en-CA" altLang="en-US" sz="2000" i="0" dirty="0">
                <a:solidFill>
                  <a:schemeClr val="accent1"/>
                </a:solidFill>
              </a:rPr>
              <a:t>; 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left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right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}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Node </a:t>
            </a:r>
            <a:r>
              <a:rPr lang="en-CA" altLang="en-US" sz="2000" dirty="0">
                <a:solidFill>
                  <a:schemeClr val="accent1"/>
                </a:solidFill>
              </a:rPr>
              <a:t>root</a:t>
            </a:r>
            <a:r>
              <a:rPr lang="en-CA" altLang="en-US" sz="2000" i="0" dirty="0">
                <a:solidFill>
                  <a:schemeClr val="accent1"/>
                </a:solidFill>
              </a:rPr>
              <a:t> = null;</a:t>
            </a:r>
          </a:p>
        </p:txBody>
      </p:sp>
      <p:grpSp>
        <p:nvGrpSpPr>
          <p:cNvPr id="43016" name="Group 9"/>
          <p:cNvGrpSpPr>
            <a:grpSpLocks/>
          </p:cNvGrpSpPr>
          <p:nvPr/>
        </p:nvGrpSpPr>
        <p:grpSpPr bwMode="auto">
          <a:xfrm>
            <a:off x="5600700" y="936625"/>
            <a:ext cx="914400" cy="434975"/>
            <a:chOff x="4800600" y="762000"/>
            <a:chExt cx="914738" cy="435271"/>
          </a:xfrm>
        </p:grpSpPr>
        <p:sp>
          <p:nvSpPr>
            <p:cNvPr id="43017" name="Rectangle 85"/>
            <p:cNvSpPr>
              <a:spLocks noChangeArrowheads="1"/>
            </p:cNvSpPr>
            <p:nvPr/>
          </p:nvSpPr>
          <p:spPr bwMode="auto">
            <a:xfrm>
              <a:off x="5135581" y="762000"/>
              <a:ext cx="201243" cy="201319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bg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43018" name="Rectangle 58"/>
            <p:cNvSpPr>
              <a:spLocks noChangeArrowheads="1"/>
            </p:cNvSpPr>
            <p:nvPr/>
          </p:nvSpPr>
          <p:spPr bwMode="auto">
            <a:xfrm>
              <a:off x="4800600" y="920065"/>
              <a:ext cx="914738" cy="277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800" dirty="0">
                  <a:solidFill>
                    <a:schemeClr val="accent1"/>
                  </a:solidFill>
                </a:rPr>
                <a:t>T</a:t>
              </a:r>
              <a:r>
                <a:rPr lang="en-CA" altLang="en-US" sz="1800" dirty="0" smtClean="0">
                  <a:solidFill>
                    <a:schemeClr val="accent1"/>
                  </a:solidFill>
                </a:rPr>
                <a:t>ree</a:t>
              </a:r>
              <a:endParaRPr lang="en-US" altLang="en-US" sz="1800" dirty="0">
                <a:solidFill>
                  <a:schemeClr val="accent1"/>
                </a:solidFill>
              </a:endParaRPr>
            </a:p>
          </p:txBody>
        </p:sp>
        <p:cxnSp>
          <p:nvCxnSpPr>
            <p:cNvPr id="43019" name="Straight Arrow Connector 12"/>
            <p:cNvCxnSpPr>
              <a:cxnSpLocks noChangeShapeType="1"/>
            </p:cNvCxnSpPr>
            <p:nvPr/>
          </p:nvCxnSpPr>
          <p:spPr bwMode="auto">
            <a:xfrm>
              <a:off x="5236203" y="876820"/>
              <a:ext cx="326397" cy="0"/>
            </a:xfrm>
            <a:prstGeom prst="straightConnector1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12" name="Picture 9" descr="02-20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3345" y="2971800"/>
            <a:ext cx="4055600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Text Box 6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0" name="Rectangle 9"/>
          <p:cNvSpPr/>
          <p:nvPr/>
        </p:nvSpPr>
        <p:spPr>
          <a:xfrm>
            <a:off x="6667425" y="2907268"/>
            <a:ext cx="1242648" cy="369332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en-US" sz="1800" i="0" dirty="0" smtClean="0">
                <a:solidFill>
                  <a:schemeClr val="accent1"/>
                </a:solidFill>
              </a:rPr>
              <a:t>(Node </a:t>
            </a:r>
            <a:r>
              <a:rPr lang="en-US" altLang="en-US" sz="1800" dirty="0" smtClean="0">
                <a:solidFill>
                  <a:schemeClr val="accent1"/>
                </a:solidFill>
              </a:rPr>
              <a:t>tree</a:t>
            </a:r>
            <a:r>
              <a:rPr lang="en-US" altLang="en-US" sz="1800" i="0" dirty="0" smtClean="0">
                <a:solidFill>
                  <a:schemeClr val="accent1"/>
                </a:solidFill>
              </a:rPr>
              <a:t>)</a:t>
            </a:r>
            <a:endParaRPr lang="en-US" sz="1800" i="0" dirty="0"/>
          </a:p>
        </p:txBody>
      </p:sp>
      <p:grpSp>
        <p:nvGrpSpPr>
          <p:cNvPr id="6" name="Group 5"/>
          <p:cNvGrpSpPr/>
          <p:nvPr/>
        </p:nvGrpSpPr>
        <p:grpSpPr>
          <a:xfrm>
            <a:off x="7637543" y="990600"/>
            <a:ext cx="1354057" cy="434975"/>
            <a:chOff x="7637543" y="990600"/>
            <a:chExt cx="1354057" cy="434975"/>
          </a:xfrm>
        </p:grpSpPr>
        <p:grpSp>
          <p:nvGrpSpPr>
            <p:cNvPr id="27" name="Group 9"/>
            <p:cNvGrpSpPr>
              <a:grpSpLocks/>
            </p:cNvGrpSpPr>
            <p:nvPr/>
          </p:nvGrpSpPr>
          <p:grpSpPr bwMode="auto">
            <a:xfrm>
              <a:off x="8077200" y="990600"/>
              <a:ext cx="914400" cy="434975"/>
              <a:chOff x="4800600" y="762000"/>
              <a:chExt cx="914738" cy="435271"/>
            </a:xfrm>
          </p:grpSpPr>
          <p:sp>
            <p:nvSpPr>
              <p:cNvPr id="28" name="Rectangle 85"/>
              <p:cNvSpPr>
                <a:spLocks noChangeArrowheads="1"/>
              </p:cNvSpPr>
              <p:nvPr/>
            </p:nvSpPr>
            <p:spPr bwMode="auto">
              <a:xfrm>
                <a:off x="5135581" y="762000"/>
                <a:ext cx="201243" cy="201319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9" name="Rectangle 58"/>
              <p:cNvSpPr>
                <a:spLocks noChangeArrowheads="1"/>
              </p:cNvSpPr>
              <p:nvPr/>
            </p:nvSpPr>
            <p:spPr bwMode="auto">
              <a:xfrm>
                <a:off x="4800600" y="920065"/>
                <a:ext cx="914738" cy="2772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1800" dirty="0">
                    <a:solidFill>
                      <a:schemeClr val="accent1"/>
                    </a:solidFill>
                  </a:rPr>
                  <a:t>t</a:t>
                </a:r>
                <a:r>
                  <a:rPr lang="en-CA" altLang="en-US" sz="1800" dirty="0" smtClean="0">
                    <a:solidFill>
                      <a:schemeClr val="accent1"/>
                    </a:solidFill>
                  </a:rPr>
                  <a:t>ree</a:t>
                </a:r>
                <a:endParaRPr lang="en-US" altLang="en-US" sz="1800" dirty="0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9" name="Freeform 8"/>
            <p:cNvSpPr/>
            <p:nvPr/>
          </p:nvSpPr>
          <p:spPr bwMode="auto">
            <a:xfrm>
              <a:off x="7637543" y="1117600"/>
              <a:ext cx="838200" cy="76200"/>
            </a:xfrm>
            <a:custGeom>
              <a:avLst/>
              <a:gdLst>
                <a:gd name="connsiteX0" fmla="*/ 0 w 889000"/>
                <a:gd name="connsiteY0" fmla="*/ 0 h 723900"/>
                <a:gd name="connsiteX1" fmla="*/ 647700 w 889000"/>
                <a:gd name="connsiteY1" fmla="*/ 342900 h 723900"/>
                <a:gd name="connsiteX2" fmla="*/ 889000 w 889000"/>
                <a:gd name="connsiteY2" fmla="*/ 723900 h 723900"/>
                <a:gd name="connsiteX0" fmla="*/ 0 w 655097"/>
                <a:gd name="connsiteY0" fmla="*/ 0 h 711200"/>
                <a:gd name="connsiteX1" fmla="*/ 647700 w 655097"/>
                <a:gd name="connsiteY1" fmla="*/ 342900 h 711200"/>
                <a:gd name="connsiteX2" fmla="*/ 368300 w 655097"/>
                <a:gd name="connsiteY2" fmla="*/ 711200 h 711200"/>
                <a:gd name="connsiteX0" fmla="*/ 0 w 368300"/>
                <a:gd name="connsiteY0" fmla="*/ 0 h 711200"/>
                <a:gd name="connsiteX1" fmla="*/ 292100 w 368300"/>
                <a:gd name="connsiteY1" fmla="*/ 254000 h 711200"/>
                <a:gd name="connsiteX2" fmla="*/ 368300 w 368300"/>
                <a:gd name="connsiteY2" fmla="*/ 711200 h 711200"/>
                <a:gd name="connsiteX0" fmla="*/ 0 w 431800"/>
                <a:gd name="connsiteY0" fmla="*/ 0 h 711200"/>
                <a:gd name="connsiteX1" fmla="*/ 292100 w 431800"/>
                <a:gd name="connsiteY1" fmla="*/ 254000 h 711200"/>
                <a:gd name="connsiteX2" fmla="*/ 431800 w 431800"/>
                <a:gd name="connsiteY2" fmla="*/ 711200 h 711200"/>
                <a:gd name="connsiteX0" fmla="*/ 825500 w 1165220"/>
                <a:gd name="connsiteY0" fmla="*/ 0 h 258208"/>
                <a:gd name="connsiteX1" fmla="*/ 1117600 w 1165220"/>
                <a:gd name="connsiteY1" fmla="*/ 254000 h 258208"/>
                <a:gd name="connsiteX2" fmla="*/ 0 w 1165220"/>
                <a:gd name="connsiteY2" fmla="*/ 165100 h 258208"/>
                <a:gd name="connsiteX0" fmla="*/ 825500 w 884157"/>
                <a:gd name="connsiteY0" fmla="*/ 0 h 165100"/>
                <a:gd name="connsiteX1" fmla="*/ 317500 w 884157"/>
                <a:gd name="connsiteY1" fmla="*/ 63500 h 165100"/>
                <a:gd name="connsiteX2" fmla="*/ 0 w 884157"/>
                <a:gd name="connsiteY2" fmla="*/ 165100 h 165100"/>
                <a:gd name="connsiteX0" fmla="*/ 825500 w 825500"/>
                <a:gd name="connsiteY0" fmla="*/ 0 h 165100"/>
                <a:gd name="connsiteX1" fmla="*/ 317500 w 825500"/>
                <a:gd name="connsiteY1" fmla="*/ 63500 h 165100"/>
                <a:gd name="connsiteX2" fmla="*/ 0 w 825500"/>
                <a:gd name="connsiteY2" fmla="*/ 165100 h 165100"/>
                <a:gd name="connsiteX0" fmla="*/ 838200 w 838200"/>
                <a:gd name="connsiteY0" fmla="*/ 26700 h 102900"/>
                <a:gd name="connsiteX1" fmla="*/ 317500 w 838200"/>
                <a:gd name="connsiteY1" fmla="*/ 1300 h 102900"/>
                <a:gd name="connsiteX2" fmla="*/ 0 w 838200"/>
                <a:gd name="connsiteY2" fmla="*/ 102900 h 102900"/>
                <a:gd name="connsiteX0" fmla="*/ 838200 w 838200"/>
                <a:gd name="connsiteY0" fmla="*/ 0 h 76200"/>
                <a:gd name="connsiteX1" fmla="*/ 304800 w 838200"/>
                <a:gd name="connsiteY1" fmla="*/ 25400 h 76200"/>
                <a:gd name="connsiteX2" fmla="*/ 0 w 838200"/>
                <a:gd name="connsiteY2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8200" h="76200">
                  <a:moveTo>
                    <a:pt x="838200" y="0"/>
                  </a:moveTo>
                  <a:cubicBezTo>
                    <a:pt x="402166" y="47625"/>
                    <a:pt x="444500" y="12700"/>
                    <a:pt x="304800" y="25400"/>
                  </a:cubicBezTo>
                  <a:cubicBezTo>
                    <a:pt x="165100" y="38100"/>
                    <a:pt x="0" y="76200"/>
                    <a:pt x="0" y="76200"/>
                  </a:cubicBezTo>
                </a:path>
              </a:pathLst>
            </a:custGeom>
            <a:noFill/>
            <a:ln w="12700" cap="flat" cmpd="sng" algn="ctr">
              <a:solidFill>
                <a:srgbClr val="28BFE2"/>
              </a:solidFill>
              <a:prstDash val="solid"/>
              <a:round/>
              <a:headEnd type="none" w="med" len="med"/>
              <a:tailEnd type="stealth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3" name="Oval 2"/>
          <p:cNvSpPr/>
          <p:nvPr/>
        </p:nvSpPr>
        <p:spPr bwMode="auto">
          <a:xfrm>
            <a:off x="5791200" y="3251200"/>
            <a:ext cx="1600200" cy="304800"/>
          </a:xfrm>
          <a:prstGeom prst="ellipse">
            <a:avLst/>
          </a:prstGeom>
          <a:noFill/>
          <a:ln w="254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3429000" y="5802868"/>
            <a:ext cx="896399" cy="369332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en-US" sz="1800" dirty="0" err="1" smtClean="0">
                <a:solidFill>
                  <a:schemeClr val="accent1"/>
                </a:solidFill>
              </a:rPr>
              <a:t>tree.left</a:t>
            </a:r>
            <a:endParaRPr lang="en-US" sz="1800" dirty="0"/>
          </a:p>
        </p:txBody>
      </p:sp>
      <p:sp>
        <p:nvSpPr>
          <p:cNvPr id="24" name="Rectangle 23"/>
          <p:cNvSpPr/>
          <p:nvPr/>
        </p:nvSpPr>
        <p:spPr>
          <a:xfrm>
            <a:off x="4481512" y="5699780"/>
            <a:ext cx="48442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i="0" dirty="0" smtClean="0"/>
              <a:t>or</a:t>
            </a:r>
            <a:endParaRPr lang="en-US" dirty="0"/>
          </a:p>
        </p:txBody>
      </p:sp>
      <p:sp>
        <p:nvSpPr>
          <p:cNvPr id="35" name="Rectangle 34"/>
          <p:cNvSpPr/>
          <p:nvPr/>
        </p:nvSpPr>
        <p:spPr>
          <a:xfrm>
            <a:off x="5105400" y="5791200"/>
            <a:ext cx="1375120" cy="369332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en-US" sz="1800" dirty="0" err="1" smtClean="0">
                <a:solidFill>
                  <a:schemeClr val="accent1"/>
                </a:solidFill>
              </a:rPr>
              <a:t>tree.Getleft</a:t>
            </a:r>
            <a:r>
              <a:rPr lang="en-US" altLang="en-US" sz="1800" dirty="0" smtClean="0">
                <a:solidFill>
                  <a:schemeClr val="accent1"/>
                </a:solidFill>
              </a:rPr>
              <a:t>()</a:t>
            </a:r>
            <a:endParaRPr lang="en-US" sz="1800" dirty="0"/>
          </a:p>
        </p:txBody>
      </p:sp>
      <p:sp>
        <p:nvSpPr>
          <p:cNvPr id="36" name="Rectangle 35"/>
          <p:cNvSpPr/>
          <p:nvPr/>
        </p:nvSpPr>
        <p:spPr>
          <a:xfrm>
            <a:off x="2590800" y="6258580"/>
            <a:ext cx="48442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i="0" dirty="0" smtClean="0"/>
              <a:t>or</a:t>
            </a:r>
            <a:endParaRPr lang="en-US" dirty="0"/>
          </a:p>
        </p:txBody>
      </p:sp>
      <p:sp>
        <p:nvSpPr>
          <p:cNvPr id="37" name="Rectangle 36"/>
          <p:cNvSpPr/>
          <p:nvPr/>
        </p:nvSpPr>
        <p:spPr>
          <a:xfrm>
            <a:off x="3214688" y="6350000"/>
            <a:ext cx="1789785" cy="369332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en-US" sz="1800" dirty="0" err="1" smtClean="0">
                <a:solidFill>
                  <a:schemeClr val="accent1"/>
                </a:solidFill>
              </a:rPr>
              <a:t>Tree.leftSub</a:t>
            </a:r>
            <a:r>
              <a:rPr lang="en-US" altLang="en-US" sz="1800" dirty="0" smtClean="0">
                <a:solidFill>
                  <a:schemeClr val="accent1"/>
                </a:solidFill>
              </a:rPr>
              <a:t>(tree)</a:t>
            </a:r>
            <a:endParaRPr lang="en-US" sz="1800" dirty="0"/>
          </a:p>
        </p:txBody>
      </p:sp>
      <p:sp>
        <p:nvSpPr>
          <p:cNvPr id="38" name="Rectangle 37"/>
          <p:cNvSpPr/>
          <p:nvPr/>
        </p:nvSpPr>
        <p:spPr>
          <a:xfrm>
            <a:off x="5143500" y="6235700"/>
            <a:ext cx="48442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i="0" dirty="0" smtClean="0"/>
              <a:t>or</a:t>
            </a:r>
            <a:endParaRPr lang="en-US" dirty="0"/>
          </a:p>
        </p:txBody>
      </p:sp>
      <p:sp>
        <p:nvSpPr>
          <p:cNvPr id="39" name="Rectangle 38"/>
          <p:cNvSpPr/>
          <p:nvPr/>
        </p:nvSpPr>
        <p:spPr>
          <a:xfrm>
            <a:off x="5767388" y="6327120"/>
            <a:ext cx="1330236" cy="369332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en-US" sz="1800" dirty="0" err="1" smtClean="0">
                <a:solidFill>
                  <a:schemeClr val="accent1"/>
                </a:solidFill>
              </a:rPr>
              <a:t>leftSub</a:t>
            </a:r>
            <a:r>
              <a:rPr lang="en-US" altLang="en-US" sz="1800" dirty="0" smtClean="0">
                <a:solidFill>
                  <a:schemeClr val="accent1"/>
                </a:solidFill>
              </a:rPr>
              <a:t>(tree)</a:t>
            </a:r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4146895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33" grpId="0" animBg="1"/>
      <p:bldP spid="24" grpId="0"/>
      <p:bldP spid="35" grpId="0" animBg="1"/>
      <p:bldP spid="36" grpId="0"/>
      <p:bldP spid="37" grpId="0" animBg="1"/>
      <p:bldP spid="38" grpId="0"/>
      <p:bldP spid="39" grpId="0" animBg="1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0" y="4942344"/>
            <a:ext cx="4737101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 dirty="0" smtClean="0"/>
              <a:t>But the outside user does not know about pointers to nodes.</a:t>
            </a:r>
          </a:p>
        </p:txBody>
      </p:sp>
      <p:pic>
        <p:nvPicPr>
          <p:cNvPr id="43011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074"/>
          <a:stretch/>
        </p:blipFill>
        <p:spPr bwMode="auto">
          <a:xfrm>
            <a:off x="4738688" y="838200"/>
            <a:ext cx="4011612" cy="20539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52400" y="795278"/>
            <a:ext cx="4418013" cy="44012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class </a:t>
            </a:r>
            <a:r>
              <a:rPr lang="en-US" altLang="en-US" sz="2000" i="0" dirty="0" err="1">
                <a:solidFill>
                  <a:schemeClr val="accent1"/>
                </a:solidFill>
              </a:rPr>
              <a:t>LinkedBinaryTree</a:t>
            </a:r>
            <a:r>
              <a:rPr lang="en-US" altLang="en-US" sz="2000" i="0" dirty="0">
                <a:solidFill>
                  <a:schemeClr val="accent1"/>
                </a:solidFill>
              </a:rPr>
              <a:t>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class Node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   E </a:t>
            </a:r>
            <a:r>
              <a:rPr lang="en-CA" altLang="en-US" sz="2000" dirty="0">
                <a:solidFill>
                  <a:schemeClr val="accent1"/>
                </a:solidFill>
              </a:rPr>
              <a:t>element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parent</a:t>
            </a:r>
            <a:r>
              <a:rPr lang="en-CA" altLang="en-US" sz="2000" i="0" dirty="0">
                <a:solidFill>
                  <a:schemeClr val="accent1"/>
                </a:solidFill>
              </a:rPr>
              <a:t>; 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left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000" dirty="0">
                <a:solidFill>
                  <a:schemeClr val="accent1"/>
                </a:solidFill>
              </a:rPr>
              <a:t>right</a:t>
            </a:r>
            <a:r>
              <a:rPr lang="en-CA" altLang="en-US" sz="2000" i="0" dirty="0">
                <a:solidFill>
                  <a:schemeClr val="accent1"/>
                </a:solidFill>
              </a:rPr>
              <a:t>;</a:t>
            </a:r>
            <a:br>
              <a:rPr lang="en-CA" altLang="en-US" sz="2000" i="0" dirty="0">
                <a:solidFill>
                  <a:schemeClr val="accent1"/>
                </a:solidFill>
              </a:rPr>
            </a:br>
            <a:r>
              <a:rPr lang="en-CA" altLang="en-US" sz="2000" i="0" dirty="0">
                <a:solidFill>
                  <a:schemeClr val="accent1"/>
                </a:solidFill>
              </a:rPr>
              <a:t>   }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  Node </a:t>
            </a:r>
            <a:r>
              <a:rPr lang="en-CA" altLang="en-US" sz="2000" dirty="0">
                <a:solidFill>
                  <a:schemeClr val="accent1"/>
                </a:solidFill>
              </a:rPr>
              <a:t>root</a:t>
            </a:r>
            <a:r>
              <a:rPr lang="en-CA" altLang="en-US" sz="2000" i="0" dirty="0">
                <a:solidFill>
                  <a:schemeClr val="accent1"/>
                </a:solidFill>
              </a:rPr>
              <a:t> = null</a:t>
            </a:r>
            <a:r>
              <a:rPr lang="en-CA" altLang="en-US" sz="2000" i="0" dirty="0" smtClean="0">
                <a:solidFill>
                  <a:schemeClr val="accent1"/>
                </a:solidFill>
              </a:rPr>
              <a:t>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</a:t>
            </a:r>
            <a:r>
              <a:rPr lang="en-CA" altLang="en-US" sz="2000" i="0" dirty="0" smtClean="0">
                <a:solidFill>
                  <a:schemeClr val="accent1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 dirty="0">
                <a:solidFill>
                  <a:schemeClr val="accent1"/>
                </a:solidFill>
              </a:rPr>
              <a:t> </a:t>
            </a:r>
            <a:r>
              <a:rPr lang="en-CA" altLang="en-US" sz="2000" i="0" dirty="0" smtClean="0">
                <a:solidFill>
                  <a:schemeClr val="accent1"/>
                </a:solidFill>
              </a:rPr>
              <a:t>  public </a:t>
            </a:r>
            <a:r>
              <a:rPr lang="en-CA" altLang="en-US" sz="2000" i="0" dirty="0" err="1" smtClean="0">
                <a:solidFill>
                  <a:schemeClr val="accent1"/>
                </a:solidFill>
              </a:rPr>
              <a:t>int</a:t>
            </a:r>
            <a:r>
              <a:rPr lang="en-CA" altLang="en-US" sz="2000" i="0" dirty="0" smtClean="0">
                <a:solidFill>
                  <a:schemeClr val="accent1"/>
                </a:solidFill>
              </a:rPr>
              <a:t> </a:t>
            </a:r>
            <a:r>
              <a:rPr lang="en-CA" altLang="en-US" sz="2000" dirty="0" err="1" smtClean="0">
                <a:solidFill>
                  <a:schemeClr val="accent1"/>
                </a:solidFill>
              </a:rPr>
              <a:t>NumberNodes</a:t>
            </a:r>
            <a:r>
              <a:rPr lang="en-CA" altLang="en-US" sz="2000" i="0" dirty="0" smtClean="0">
                <a:solidFill>
                  <a:schemeClr val="accent1"/>
                </a:solidFill>
              </a:rPr>
              <a:t>()  {</a:t>
            </a:r>
            <a:br>
              <a:rPr lang="en-CA" altLang="en-US" sz="2000" i="0" dirty="0" smtClean="0">
                <a:solidFill>
                  <a:schemeClr val="accent1"/>
                </a:solidFill>
              </a:rPr>
            </a:br>
            <a:r>
              <a:rPr lang="en-CA" altLang="en-US" sz="2000" i="0" dirty="0" smtClean="0">
                <a:solidFill>
                  <a:schemeClr val="accent1"/>
                </a:solidFill>
              </a:rPr>
              <a:t>        return </a:t>
            </a:r>
            <a:r>
              <a:rPr lang="en-CA" altLang="en-US" sz="2000" dirty="0" err="1" smtClean="0">
                <a:solidFill>
                  <a:schemeClr val="accent1"/>
                </a:solidFill>
              </a:rPr>
              <a:t>NumberNodesRec</a:t>
            </a:r>
            <a:r>
              <a:rPr lang="en-CA" altLang="en-US" sz="2000" i="0" dirty="0" smtClean="0">
                <a:solidFill>
                  <a:schemeClr val="accent1"/>
                </a:solidFill>
              </a:rPr>
              <a:t>( root );</a:t>
            </a:r>
            <a:br>
              <a:rPr lang="en-CA" altLang="en-US" sz="2000" i="0" dirty="0" smtClean="0">
                <a:solidFill>
                  <a:schemeClr val="accent1"/>
                </a:solidFill>
              </a:rPr>
            </a:br>
            <a:r>
              <a:rPr lang="en-CA" altLang="en-US" sz="2000" i="0" dirty="0" smtClean="0">
                <a:solidFill>
                  <a:schemeClr val="accent1"/>
                </a:solidFill>
              </a:rPr>
              <a:t>   }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000" i="0" dirty="0">
              <a:solidFill>
                <a:schemeClr val="accent1"/>
              </a:solidFill>
            </a:endParaRPr>
          </a:p>
        </p:txBody>
      </p:sp>
      <p:grpSp>
        <p:nvGrpSpPr>
          <p:cNvPr id="43016" name="Group 9"/>
          <p:cNvGrpSpPr>
            <a:grpSpLocks/>
          </p:cNvGrpSpPr>
          <p:nvPr/>
        </p:nvGrpSpPr>
        <p:grpSpPr bwMode="auto">
          <a:xfrm>
            <a:off x="5600700" y="936625"/>
            <a:ext cx="914400" cy="434975"/>
            <a:chOff x="4800600" y="762000"/>
            <a:chExt cx="914738" cy="435271"/>
          </a:xfrm>
        </p:grpSpPr>
        <p:sp>
          <p:nvSpPr>
            <p:cNvPr id="43017" name="Rectangle 85"/>
            <p:cNvSpPr>
              <a:spLocks noChangeArrowheads="1"/>
            </p:cNvSpPr>
            <p:nvPr/>
          </p:nvSpPr>
          <p:spPr bwMode="auto">
            <a:xfrm>
              <a:off x="5135581" y="762000"/>
              <a:ext cx="201243" cy="201319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bg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43018" name="Rectangle 58"/>
            <p:cNvSpPr>
              <a:spLocks noChangeArrowheads="1"/>
            </p:cNvSpPr>
            <p:nvPr/>
          </p:nvSpPr>
          <p:spPr bwMode="auto">
            <a:xfrm>
              <a:off x="4800600" y="920065"/>
              <a:ext cx="914738" cy="277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800" dirty="0">
                  <a:solidFill>
                    <a:schemeClr val="accent1"/>
                  </a:solidFill>
                </a:rPr>
                <a:t>T</a:t>
              </a:r>
              <a:r>
                <a:rPr lang="en-CA" altLang="en-US" sz="1800" dirty="0" smtClean="0">
                  <a:solidFill>
                    <a:schemeClr val="accent1"/>
                  </a:solidFill>
                </a:rPr>
                <a:t>ree</a:t>
              </a:r>
              <a:endParaRPr lang="en-US" altLang="en-US" sz="1800" dirty="0">
                <a:solidFill>
                  <a:schemeClr val="accent1"/>
                </a:solidFill>
              </a:endParaRPr>
            </a:p>
          </p:txBody>
        </p:sp>
        <p:cxnSp>
          <p:nvCxnSpPr>
            <p:cNvPr id="43019" name="Straight Arrow Connector 12"/>
            <p:cNvCxnSpPr>
              <a:cxnSpLocks noChangeShapeType="1"/>
            </p:cNvCxnSpPr>
            <p:nvPr/>
          </p:nvCxnSpPr>
          <p:spPr bwMode="auto">
            <a:xfrm>
              <a:off x="5236203" y="876820"/>
              <a:ext cx="326397" cy="0"/>
            </a:xfrm>
            <a:prstGeom prst="straightConnector1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12" name="Picture 9" descr="02-20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3345" y="2971800"/>
            <a:ext cx="4055600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Text Box 6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7637543" y="990600"/>
            <a:ext cx="1354057" cy="434975"/>
            <a:chOff x="7637543" y="990600"/>
            <a:chExt cx="1354057" cy="434975"/>
          </a:xfrm>
        </p:grpSpPr>
        <p:grpSp>
          <p:nvGrpSpPr>
            <p:cNvPr id="27" name="Group 9"/>
            <p:cNvGrpSpPr>
              <a:grpSpLocks/>
            </p:cNvGrpSpPr>
            <p:nvPr/>
          </p:nvGrpSpPr>
          <p:grpSpPr bwMode="auto">
            <a:xfrm>
              <a:off x="8077200" y="990600"/>
              <a:ext cx="914400" cy="434975"/>
              <a:chOff x="4800600" y="762000"/>
              <a:chExt cx="914738" cy="435271"/>
            </a:xfrm>
          </p:grpSpPr>
          <p:sp>
            <p:nvSpPr>
              <p:cNvPr id="28" name="Rectangle 85"/>
              <p:cNvSpPr>
                <a:spLocks noChangeArrowheads="1"/>
              </p:cNvSpPr>
              <p:nvPr/>
            </p:nvSpPr>
            <p:spPr bwMode="auto">
              <a:xfrm>
                <a:off x="5135581" y="762000"/>
                <a:ext cx="201243" cy="201319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9" name="Rectangle 58"/>
              <p:cNvSpPr>
                <a:spLocks noChangeArrowheads="1"/>
              </p:cNvSpPr>
              <p:nvPr/>
            </p:nvSpPr>
            <p:spPr bwMode="auto">
              <a:xfrm>
                <a:off x="4800600" y="920065"/>
                <a:ext cx="914738" cy="2772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1800" dirty="0">
                    <a:solidFill>
                      <a:schemeClr val="accent1"/>
                    </a:solidFill>
                  </a:rPr>
                  <a:t>t</a:t>
                </a:r>
                <a:r>
                  <a:rPr lang="en-CA" altLang="en-US" sz="1800" dirty="0" smtClean="0">
                    <a:solidFill>
                      <a:schemeClr val="accent1"/>
                    </a:solidFill>
                  </a:rPr>
                  <a:t>ree</a:t>
                </a:r>
                <a:endParaRPr lang="en-US" altLang="en-US" sz="1800" dirty="0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9" name="Freeform 8"/>
            <p:cNvSpPr/>
            <p:nvPr/>
          </p:nvSpPr>
          <p:spPr bwMode="auto">
            <a:xfrm>
              <a:off x="7637543" y="1117600"/>
              <a:ext cx="838200" cy="76200"/>
            </a:xfrm>
            <a:custGeom>
              <a:avLst/>
              <a:gdLst>
                <a:gd name="connsiteX0" fmla="*/ 0 w 889000"/>
                <a:gd name="connsiteY0" fmla="*/ 0 h 723900"/>
                <a:gd name="connsiteX1" fmla="*/ 647700 w 889000"/>
                <a:gd name="connsiteY1" fmla="*/ 342900 h 723900"/>
                <a:gd name="connsiteX2" fmla="*/ 889000 w 889000"/>
                <a:gd name="connsiteY2" fmla="*/ 723900 h 723900"/>
                <a:gd name="connsiteX0" fmla="*/ 0 w 655097"/>
                <a:gd name="connsiteY0" fmla="*/ 0 h 711200"/>
                <a:gd name="connsiteX1" fmla="*/ 647700 w 655097"/>
                <a:gd name="connsiteY1" fmla="*/ 342900 h 711200"/>
                <a:gd name="connsiteX2" fmla="*/ 368300 w 655097"/>
                <a:gd name="connsiteY2" fmla="*/ 711200 h 711200"/>
                <a:gd name="connsiteX0" fmla="*/ 0 w 368300"/>
                <a:gd name="connsiteY0" fmla="*/ 0 h 711200"/>
                <a:gd name="connsiteX1" fmla="*/ 292100 w 368300"/>
                <a:gd name="connsiteY1" fmla="*/ 254000 h 711200"/>
                <a:gd name="connsiteX2" fmla="*/ 368300 w 368300"/>
                <a:gd name="connsiteY2" fmla="*/ 711200 h 711200"/>
                <a:gd name="connsiteX0" fmla="*/ 0 w 431800"/>
                <a:gd name="connsiteY0" fmla="*/ 0 h 711200"/>
                <a:gd name="connsiteX1" fmla="*/ 292100 w 431800"/>
                <a:gd name="connsiteY1" fmla="*/ 254000 h 711200"/>
                <a:gd name="connsiteX2" fmla="*/ 431800 w 431800"/>
                <a:gd name="connsiteY2" fmla="*/ 711200 h 711200"/>
                <a:gd name="connsiteX0" fmla="*/ 825500 w 1165220"/>
                <a:gd name="connsiteY0" fmla="*/ 0 h 258208"/>
                <a:gd name="connsiteX1" fmla="*/ 1117600 w 1165220"/>
                <a:gd name="connsiteY1" fmla="*/ 254000 h 258208"/>
                <a:gd name="connsiteX2" fmla="*/ 0 w 1165220"/>
                <a:gd name="connsiteY2" fmla="*/ 165100 h 258208"/>
                <a:gd name="connsiteX0" fmla="*/ 825500 w 884157"/>
                <a:gd name="connsiteY0" fmla="*/ 0 h 165100"/>
                <a:gd name="connsiteX1" fmla="*/ 317500 w 884157"/>
                <a:gd name="connsiteY1" fmla="*/ 63500 h 165100"/>
                <a:gd name="connsiteX2" fmla="*/ 0 w 884157"/>
                <a:gd name="connsiteY2" fmla="*/ 165100 h 165100"/>
                <a:gd name="connsiteX0" fmla="*/ 825500 w 825500"/>
                <a:gd name="connsiteY0" fmla="*/ 0 h 165100"/>
                <a:gd name="connsiteX1" fmla="*/ 317500 w 825500"/>
                <a:gd name="connsiteY1" fmla="*/ 63500 h 165100"/>
                <a:gd name="connsiteX2" fmla="*/ 0 w 825500"/>
                <a:gd name="connsiteY2" fmla="*/ 165100 h 165100"/>
                <a:gd name="connsiteX0" fmla="*/ 838200 w 838200"/>
                <a:gd name="connsiteY0" fmla="*/ 26700 h 102900"/>
                <a:gd name="connsiteX1" fmla="*/ 317500 w 838200"/>
                <a:gd name="connsiteY1" fmla="*/ 1300 h 102900"/>
                <a:gd name="connsiteX2" fmla="*/ 0 w 838200"/>
                <a:gd name="connsiteY2" fmla="*/ 102900 h 102900"/>
                <a:gd name="connsiteX0" fmla="*/ 838200 w 838200"/>
                <a:gd name="connsiteY0" fmla="*/ 0 h 76200"/>
                <a:gd name="connsiteX1" fmla="*/ 304800 w 838200"/>
                <a:gd name="connsiteY1" fmla="*/ 25400 h 76200"/>
                <a:gd name="connsiteX2" fmla="*/ 0 w 838200"/>
                <a:gd name="connsiteY2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8200" h="76200">
                  <a:moveTo>
                    <a:pt x="838200" y="0"/>
                  </a:moveTo>
                  <a:cubicBezTo>
                    <a:pt x="402166" y="47625"/>
                    <a:pt x="444500" y="12700"/>
                    <a:pt x="304800" y="25400"/>
                  </a:cubicBezTo>
                  <a:cubicBezTo>
                    <a:pt x="165100" y="38100"/>
                    <a:pt x="0" y="76200"/>
                    <a:pt x="0" y="76200"/>
                  </a:cubicBezTo>
                </a:path>
              </a:pathLst>
            </a:custGeom>
            <a:noFill/>
            <a:ln w="12700" cap="flat" cmpd="sng" algn="ctr">
              <a:solidFill>
                <a:srgbClr val="28BFE2"/>
              </a:solidFill>
              <a:prstDash val="solid"/>
              <a:round/>
              <a:headEnd type="none" w="med" len="med"/>
              <a:tailEnd type="stealth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3" name="Oval 2"/>
          <p:cNvSpPr/>
          <p:nvPr/>
        </p:nvSpPr>
        <p:spPr bwMode="auto">
          <a:xfrm>
            <a:off x="5791200" y="3251200"/>
            <a:ext cx="1600200" cy="304800"/>
          </a:xfrm>
          <a:prstGeom prst="ellipse">
            <a:avLst/>
          </a:prstGeom>
          <a:noFill/>
          <a:ln w="254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3896855" y="2895600"/>
            <a:ext cx="2884945" cy="369332"/>
          </a:xfrm>
          <a:prstGeom prst="rect">
            <a:avLst/>
          </a:prstGeom>
          <a:solidFill>
            <a:schemeClr val="tx1"/>
          </a:solidFill>
        </p:spPr>
        <p:txBody>
          <a:bodyPr wrap="square">
            <a:spAutoFit/>
          </a:bodyPr>
          <a:lstStyle/>
          <a:p>
            <a:r>
              <a:rPr lang="en-US" altLang="en-US" sz="1800" i="0" dirty="0" smtClean="0">
                <a:solidFill>
                  <a:schemeClr val="accent1"/>
                </a:solidFill>
              </a:rPr>
              <a:t>private </a:t>
            </a:r>
            <a:r>
              <a:rPr lang="en-US" altLang="en-US" sz="1800" i="0" dirty="0" err="1" smtClean="0">
                <a:solidFill>
                  <a:schemeClr val="accent1"/>
                </a:solidFill>
              </a:rPr>
              <a:t>int</a:t>
            </a:r>
            <a:r>
              <a:rPr lang="en-US" altLang="en-US" sz="1800" i="0" dirty="0" smtClean="0">
                <a:solidFill>
                  <a:schemeClr val="accent1"/>
                </a:solidFill>
              </a:rPr>
              <a:t> </a:t>
            </a:r>
            <a:r>
              <a:rPr lang="en-US" altLang="en-US" sz="1800" dirty="0" err="1" smtClean="0">
                <a:solidFill>
                  <a:schemeClr val="accent1"/>
                </a:solidFill>
              </a:rPr>
              <a:t>NumberNodesRec</a:t>
            </a:r>
            <a:endParaRPr lang="en-US" sz="1800" dirty="0"/>
          </a:p>
        </p:txBody>
      </p:sp>
      <p:sp>
        <p:nvSpPr>
          <p:cNvPr id="10" name="Rectangle 9"/>
          <p:cNvSpPr/>
          <p:nvPr/>
        </p:nvSpPr>
        <p:spPr>
          <a:xfrm>
            <a:off x="6667425" y="2907268"/>
            <a:ext cx="1242648" cy="369332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en-US" sz="1800" i="0" dirty="0" smtClean="0">
                <a:solidFill>
                  <a:schemeClr val="accent1"/>
                </a:solidFill>
              </a:rPr>
              <a:t>(Node </a:t>
            </a:r>
            <a:r>
              <a:rPr lang="en-US" altLang="en-US" sz="1800" dirty="0" smtClean="0">
                <a:solidFill>
                  <a:schemeClr val="accent1"/>
                </a:solidFill>
              </a:rPr>
              <a:t>tree</a:t>
            </a:r>
            <a:r>
              <a:rPr lang="en-US" altLang="en-US" sz="1800" i="0" dirty="0" smtClean="0">
                <a:solidFill>
                  <a:schemeClr val="accent1"/>
                </a:solidFill>
              </a:rPr>
              <a:t>)</a:t>
            </a:r>
            <a:endParaRPr lang="en-US" sz="1800" i="0" dirty="0"/>
          </a:p>
        </p:txBody>
      </p:sp>
      <p:grpSp>
        <p:nvGrpSpPr>
          <p:cNvPr id="2" name="Group 1"/>
          <p:cNvGrpSpPr/>
          <p:nvPr/>
        </p:nvGrpSpPr>
        <p:grpSpPr>
          <a:xfrm>
            <a:off x="5892800" y="4536301"/>
            <a:ext cx="1612900" cy="454799"/>
            <a:chOff x="5892800" y="4536301"/>
            <a:chExt cx="1612900" cy="454799"/>
          </a:xfrm>
        </p:grpSpPr>
        <p:sp>
          <p:nvSpPr>
            <p:cNvPr id="30" name="Rectangle 29"/>
            <p:cNvSpPr/>
            <p:nvPr/>
          </p:nvSpPr>
          <p:spPr bwMode="auto">
            <a:xfrm>
              <a:off x="6084094" y="4559299"/>
              <a:ext cx="1002506" cy="383045"/>
            </a:xfrm>
            <a:prstGeom prst="rect">
              <a:avLst/>
            </a:prstGeom>
            <a:solidFill>
              <a:schemeClr val="tx1"/>
            </a:solidFill>
            <a:ln w="254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1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5905500" y="4536301"/>
              <a:ext cx="1600200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en-US" sz="1200" dirty="0" err="1" smtClean="0">
                  <a:solidFill>
                    <a:schemeClr val="accent1"/>
                  </a:solidFill>
                </a:rPr>
                <a:t>NumberNodesRec</a:t>
              </a:r>
              <a:endParaRPr lang="en-US" sz="1200" dirty="0"/>
            </a:p>
          </p:txBody>
        </p:sp>
        <p:sp>
          <p:nvSpPr>
            <p:cNvPr id="31" name="Rectangle 30"/>
            <p:cNvSpPr/>
            <p:nvPr/>
          </p:nvSpPr>
          <p:spPr>
            <a:xfrm>
              <a:off x="5892800" y="4714101"/>
              <a:ext cx="1600200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en-US" sz="1200" dirty="0" err="1" smtClean="0">
                  <a:solidFill>
                    <a:schemeClr val="accent1"/>
                  </a:solidFill>
                </a:rPr>
                <a:t>NumberNodesRec</a:t>
              </a:r>
              <a:endParaRPr 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389404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477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End </a:t>
            </a:r>
            <a:endParaRPr lang="en-CA" altLang="en-US" smtClean="0"/>
          </a:p>
        </p:txBody>
      </p:sp>
      <p:sp>
        <p:nvSpPr>
          <p:cNvPr id="4" name="Title 1"/>
          <p:cNvSpPr txBox="1">
            <a:spLocks/>
          </p:cNvSpPr>
          <p:nvPr/>
        </p:nvSpPr>
        <p:spPr bwMode="auto">
          <a:xfrm>
            <a:off x="228600" y="22860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4000" i="0" dirty="0">
                <a:solidFill>
                  <a:schemeClr val="tx2"/>
                </a:solidFill>
              </a:rPr>
              <a:t>Midterm Review</a:t>
            </a:r>
            <a:endParaRPr lang="en-US" altLang="en-US" sz="4000" i="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6705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739626"/>
          </a:xfrm>
        </p:spPr>
        <p:txBody>
          <a:bodyPr/>
          <a:lstStyle/>
          <a:p>
            <a:r>
              <a:rPr lang="en-US" dirty="0" smtClean="0"/>
              <a:t>Data Structures Implementations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887446"/>
            <a:ext cx="4359254" cy="5437154"/>
          </a:xfrm>
        </p:spPr>
        <p:txBody>
          <a:bodyPr/>
          <a:lstStyle/>
          <a:p>
            <a:r>
              <a:rPr lang="en-US" sz="2800" dirty="0" smtClean="0"/>
              <a:t>Array List</a:t>
            </a:r>
          </a:p>
          <a:p>
            <a:pPr lvl="1"/>
            <a:r>
              <a:rPr lang="en-US" sz="2000" dirty="0"/>
              <a:t>(</a:t>
            </a:r>
            <a:r>
              <a:rPr lang="en-US" sz="2000" dirty="0" smtClean="0"/>
              <a:t>Extendable) Array</a:t>
            </a:r>
          </a:p>
          <a:p>
            <a:r>
              <a:rPr lang="en-US" sz="2800" dirty="0" smtClean="0"/>
              <a:t>Node List</a:t>
            </a:r>
          </a:p>
          <a:p>
            <a:pPr lvl="1"/>
            <a:r>
              <a:rPr lang="en-US" sz="2000" dirty="0" smtClean="0"/>
              <a:t>Singly or Doubly Linked List</a:t>
            </a:r>
          </a:p>
          <a:p>
            <a:r>
              <a:rPr lang="en-US" sz="2800" dirty="0" smtClean="0"/>
              <a:t>Stack</a:t>
            </a:r>
          </a:p>
          <a:p>
            <a:pPr lvl="1"/>
            <a:r>
              <a:rPr lang="en-US" sz="2000" dirty="0" smtClean="0"/>
              <a:t>Array</a:t>
            </a:r>
          </a:p>
          <a:p>
            <a:pPr lvl="1"/>
            <a:r>
              <a:rPr lang="en-US" sz="2000" dirty="0" smtClean="0"/>
              <a:t>Singly Linked List</a:t>
            </a:r>
          </a:p>
          <a:p>
            <a:r>
              <a:rPr lang="en-US" sz="2800" dirty="0"/>
              <a:t>Queue</a:t>
            </a:r>
          </a:p>
          <a:p>
            <a:pPr lvl="1"/>
            <a:r>
              <a:rPr lang="en-US" sz="2000" dirty="0" smtClean="0"/>
              <a:t>Circular Array</a:t>
            </a:r>
            <a:endParaRPr lang="en-US" sz="2000" dirty="0"/>
          </a:p>
          <a:p>
            <a:pPr lvl="1"/>
            <a:r>
              <a:rPr lang="en-US" sz="2000" dirty="0"/>
              <a:t>Singly or Doubly Linked </a:t>
            </a:r>
            <a:r>
              <a:rPr lang="en-US" sz="2000" dirty="0" smtClean="0"/>
              <a:t>List</a:t>
            </a:r>
            <a:endParaRPr lang="en-US" sz="2000" dirty="0"/>
          </a:p>
        </p:txBody>
      </p:sp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4507346" y="925434"/>
            <a:ext cx="4636653" cy="543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tx2"/>
              </a:buClr>
              <a:buFont typeface="Wingdings" charset="2"/>
              <a:buChar char="Ø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accent2"/>
              </a:buClr>
              <a:buFont typeface="Wingdings" charset="2"/>
              <a:buChar char="q"/>
              <a:defRPr sz="20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2pPr>
            <a:lvl3pPr marL="11430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chemeClr val="accent3"/>
              </a:buClr>
              <a:buFont typeface="Wingdings" charset="2"/>
              <a:buChar char="²"/>
              <a:defRPr sz="18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3pPr>
            <a:lvl4pPr marL="16002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lr>
                <a:srgbClr val="FF00FF"/>
              </a:buClr>
              <a:buFont typeface="Wingdings" charset="2"/>
              <a:buChar char="v"/>
              <a:defRPr sz="16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4pPr>
            <a:lvl5pPr marL="20574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Font typeface="Arial"/>
              <a:buChar char="•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5pPr>
            <a:lvl6pPr marL="25146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6pPr>
            <a:lvl7pPr marL="29718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7pPr>
            <a:lvl8pPr marL="34290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8pPr>
            <a:lvl9pPr marL="3886200" indent="-228600" algn="l" rtl="0" eaLnBrk="1" fontAlgn="base" hangingPunct="1">
              <a:spcBef>
                <a:spcPct val="50000"/>
              </a:spcBef>
              <a:spcAft>
                <a:spcPct val="0"/>
              </a:spcAft>
              <a:buChar char="»"/>
              <a:defRPr sz="1400">
                <a:solidFill>
                  <a:schemeClr val="tx1"/>
                </a:solidFill>
                <a:latin typeface="+mn-lt"/>
                <a:ea typeface="ＭＳ Ｐゴシック" pitchFamily="-110" charset="-128"/>
              </a:defRPr>
            </a:lvl9pPr>
          </a:lstStyle>
          <a:p>
            <a:endParaRPr lang="en-US" sz="1600" dirty="0" smtClean="0"/>
          </a:p>
        </p:txBody>
      </p:sp>
      <p:sp>
        <p:nvSpPr>
          <p:cNvPr id="8" name="Content Placeholder 2"/>
          <p:cNvSpPr txBox="1">
            <a:spLocks/>
          </p:cNvSpPr>
          <p:nvPr/>
        </p:nvSpPr>
        <p:spPr bwMode="auto">
          <a:xfrm>
            <a:off x="4648200" y="914400"/>
            <a:ext cx="4359254" cy="54371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2800" i="0" dirty="0"/>
              <a:t>Priority Queue</a:t>
            </a:r>
          </a:p>
          <a:p>
            <a:pPr lvl="1"/>
            <a:r>
              <a:rPr lang="en-US" sz="2000" i="0" dirty="0"/>
              <a:t>Unsorted doubly-linked list</a:t>
            </a:r>
          </a:p>
          <a:p>
            <a:pPr lvl="1"/>
            <a:r>
              <a:rPr lang="en-US" sz="2000" i="0" dirty="0"/>
              <a:t>Sorted doubly-linked list</a:t>
            </a:r>
          </a:p>
          <a:p>
            <a:pPr lvl="1"/>
            <a:r>
              <a:rPr lang="en-US" sz="2000" i="0" dirty="0"/>
              <a:t>Heap (array-based)</a:t>
            </a:r>
          </a:p>
          <a:p>
            <a:r>
              <a:rPr lang="en-US" sz="2800" i="0" dirty="0"/>
              <a:t>Adaptable Priority Queue</a:t>
            </a:r>
          </a:p>
          <a:p>
            <a:pPr lvl="1"/>
            <a:r>
              <a:rPr lang="en-US" sz="2000" i="0" dirty="0"/>
              <a:t>Sorted doubly-linked list with location-aware entries</a:t>
            </a:r>
          </a:p>
          <a:p>
            <a:pPr lvl="1"/>
            <a:r>
              <a:rPr lang="en-US" sz="2000" i="0" dirty="0"/>
              <a:t>Heap with location-aware entries</a:t>
            </a:r>
          </a:p>
          <a:p>
            <a:r>
              <a:rPr lang="en-US" sz="2800" i="0" dirty="0"/>
              <a:t>Tree</a:t>
            </a:r>
          </a:p>
          <a:p>
            <a:pPr lvl="1"/>
            <a:r>
              <a:rPr lang="en-US" sz="2000" i="0" dirty="0"/>
              <a:t>Linked Structure</a:t>
            </a:r>
          </a:p>
          <a:p>
            <a:r>
              <a:rPr lang="en-US" sz="2800" i="0" dirty="0"/>
              <a:t>Binary Tree</a:t>
            </a:r>
          </a:p>
          <a:p>
            <a:pPr lvl="1"/>
            <a:r>
              <a:rPr lang="en-US" sz="2000" i="0" dirty="0"/>
              <a:t>Linked Structure</a:t>
            </a:r>
          </a:p>
          <a:p>
            <a:pPr lvl="1"/>
            <a:r>
              <a:rPr lang="en-US" sz="2000" i="0" dirty="0"/>
              <a:t>Array</a:t>
            </a:r>
          </a:p>
        </p:txBody>
      </p:sp>
      <p:cxnSp>
        <p:nvCxnSpPr>
          <p:cNvPr id="6" name="Straight Connector 5"/>
          <p:cNvCxnSpPr/>
          <p:nvPr/>
        </p:nvCxnSpPr>
        <p:spPr bwMode="auto">
          <a:xfrm>
            <a:off x="5107425" y="6032157"/>
            <a:ext cx="1040061" cy="26125"/>
          </a:xfrm>
          <a:prstGeom prst="line">
            <a:avLst/>
          </a:prstGeom>
          <a:solidFill>
            <a:schemeClr val="accent1"/>
          </a:solidFill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" name="Straight Connector 6"/>
          <p:cNvCxnSpPr/>
          <p:nvPr/>
        </p:nvCxnSpPr>
        <p:spPr bwMode="auto">
          <a:xfrm>
            <a:off x="4936550" y="2806339"/>
            <a:ext cx="3978850" cy="931290"/>
          </a:xfrm>
          <a:prstGeom prst="line">
            <a:avLst/>
          </a:prstGeom>
          <a:solidFill>
            <a:schemeClr val="accent1"/>
          </a:solidFill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/>
          <p:cNvCxnSpPr/>
          <p:nvPr/>
        </p:nvCxnSpPr>
        <p:spPr bwMode="auto">
          <a:xfrm>
            <a:off x="4968854" y="2362200"/>
            <a:ext cx="2629375" cy="26125"/>
          </a:xfrm>
          <a:prstGeom prst="line">
            <a:avLst/>
          </a:prstGeom>
          <a:solidFill>
            <a:schemeClr val="accent1"/>
          </a:solidFill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8552141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52600" y="5943600"/>
            <a:ext cx="2819400" cy="838200"/>
          </a:xfrm>
        </p:spPr>
        <p:txBody>
          <a:bodyPr/>
          <a:lstStyle/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York University</a:t>
            </a:r>
            <a:endParaRPr lang="en-US" altLang="en-US" smtClean="0"/>
          </a:p>
        </p:txBody>
      </p:sp>
      <p:graphicFrame>
        <p:nvGraphicFramePr>
          <p:cNvPr id="7171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1178" name="Equation" r:id="rId4" imgW="114151" imgH="215619" progId="Equation.3">
                  <p:embed/>
                </p:oleObj>
              </mc:Choice>
              <mc:Fallback>
                <p:oleObj name="Equation" r:id="rId4" imgW="114151" imgH="21561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172" name="Text Box 5"/>
          <p:cNvSpPr txBox="1">
            <a:spLocks noChangeArrowheads="1"/>
          </p:cNvSpPr>
          <p:nvPr/>
        </p:nvSpPr>
        <p:spPr bwMode="auto">
          <a:xfrm>
            <a:off x="7285038" y="6397625"/>
            <a:ext cx="20859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>
                <a:solidFill>
                  <a:schemeClr val="accent2"/>
                </a:solidFill>
              </a:rPr>
              <a:t>COSC 2011</a:t>
            </a:r>
            <a:endParaRPr lang="en-US" altLang="en-US" sz="2400" i="0">
              <a:solidFill>
                <a:schemeClr val="accent2"/>
              </a:solidFill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defRPr/>
            </a:pPr>
            <a:r>
              <a:rPr lang="en-US" sz="2400" b="1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Lecture</a:t>
            </a:r>
            <a:r>
              <a:rPr lang="en-US" sz="2400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 </a:t>
            </a:r>
            <a:r>
              <a:rPr lang="en-US" sz="2400" b="1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2</a:t>
            </a:r>
            <a:endParaRPr lang="en-US" sz="2400" i="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</p:txBody>
      </p:sp>
      <p:sp>
        <p:nvSpPr>
          <p:cNvPr id="7174" name="Text Box 12"/>
          <p:cNvSpPr txBox="1">
            <a:spLocks noChangeArrowheads="1"/>
          </p:cNvSpPr>
          <p:nvPr/>
        </p:nvSpPr>
        <p:spPr bwMode="auto">
          <a:xfrm>
            <a:off x="4646613" y="2303463"/>
            <a:ext cx="3503612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6" action="ppaction://hlinksldjump"/>
              </a:rPr>
              <a:t>Abstract Positions/Pointers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7" action="ppaction://hlinksldjump"/>
              </a:rPr>
              <a:t>Positions in an Array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8" action="ppaction://hlinksldjump"/>
              </a:rPr>
              <a:t>Pointers in C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9" action="ppaction://hlinksldjump"/>
              </a:rPr>
              <a:t>References in Java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10" action="ppaction://hlinksldjump"/>
              </a:rPr>
              <a:t>Implementing Positions in Trees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" action="ppaction://noaction"/>
              </a:rPr>
              <a:t>Building Trees</a:t>
            </a:r>
            <a:endParaRPr lang="en-US" altLang="en-US" sz="2000" i="0"/>
          </a:p>
        </p:txBody>
      </p:sp>
      <p:sp>
        <p:nvSpPr>
          <p:cNvPr id="11" name="Title 1"/>
          <p:cNvSpPr txBox="1">
            <a:spLocks/>
          </p:cNvSpPr>
          <p:nvPr/>
        </p:nvSpPr>
        <p:spPr bwMode="auto">
          <a:xfrm>
            <a:off x="228600" y="15875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sz="4000" i="0" kern="0" dirty="0" smtClean="0"/>
              <a:t>Positions and Pointers</a:t>
            </a:r>
            <a:endParaRPr lang="en-US" sz="4000" i="0" kern="0" dirty="0"/>
          </a:p>
        </p:txBody>
      </p:sp>
      <p:pic>
        <p:nvPicPr>
          <p:cNvPr id="7176" name="Picture 2" descr="http://www.teclasap.com.br/wp-content/uploads/2013/07/finger-in-every-pie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950" y="1905000"/>
            <a:ext cx="4192588" cy="328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239560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itle 1"/>
          <p:cNvSpPr>
            <a:spLocks noGrp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en-US" sz="3600" smtClean="0"/>
              <a:t>High Level Positions/Pointers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57200" y="801688"/>
            <a:ext cx="7696200" cy="5262562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spcBef>
                <a:spcPts val="0"/>
              </a:spcBef>
              <a:defRPr/>
            </a:pPr>
            <a:r>
              <a:rPr lang="en-CA" altLang="en-US" i="0" dirty="0">
                <a:solidFill>
                  <a:srgbClr val="FFFF00"/>
                </a:solidFill>
                <a:cs typeface="Arial" charset="0"/>
              </a:rPr>
              <a:t>Positions:</a:t>
            </a: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> Given a data structure,</a:t>
            </a:r>
            <a:br>
              <a:rPr lang="en-CA" altLang="en-US" i="0" dirty="0">
                <a:solidFill>
                  <a:srgbClr val="FFFFFF"/>
                </a:solidFill>
                <a:cs typeface="Arial" charset="0"/>
              </a:rPr>
            </a:b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>  we want to have one or more </a:t>
            </a:r>
            <a:r>
              <a:rPr lang="en-CA" altLang="en-US" i="0" dirty="0">
                <a:solidFill>
                  <a:srgbClr val="FFFF00"/>
                </a:solidFill>
                <a:cs typeface="Arial" charset="0"/>
              </a:rPr>
              <a:t>current elements</a:t>
            </a: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/>
            </a:r>
            <a:br>
              <a:rPr lang="en-CA" altLang="en-US" i="0" dirty="0">
                <a:solidFill>
                  <a:srgbClr val="FFFFFF"/>
                </a:solidFill>
                <a:cs typeface="Arial" charset="0"/>
              </a:rPr>
            </a:b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>  that we are considering.</a:t>
            </a:r>
          </a:p>
          <a:p>
            <a:pPr>
              <a:spcBef>
                <a:spcPts val="0"/>
              </a:spcBef>
              <a:defRPr/>
            </a:pPr>
            <a:r>
              <a:rPr lang="en-CA" altLang="en-US" i="0" dirty="0">
                <a:solidFill>
                  <a:srgbClr val="FFFF00"/>
                </a:solidFill>
                <a:cs typeface="Arial" charset="0"/>
              </a:rPr>
              <a:t>Conceptualizations: </a:t>
            </a: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>Fingers in pies</a:t>
            </a: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>Pins on maps</a:t>
            </a: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>Little girl dancing there</a:t>
            </a: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i="0" dirty="0">
                <a:solidFill>
                  <a:srgbClr val="FFFFFF"/>
                </a:solidFill>
                <a:cs typeface="Arial" charset="0"/>
              </a:rPr>
              <a:t>Me</a:t>
            </a: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endParaRPr lang="en-CA" altLang="en-US" i="0" dirty="0">
              <a:solidFill>
                <a:srgbClr val="FFFFFF"/>
              </a:solidFill>
              <a:cs typeface="Arial" charset="0"/>
            </a:endParaRPr>
          </a:p>
          <a:p>
            <a:pPr>
              <a:spcBef>
                <a:spcPts val="0"/>
              </a:spcBef>
              <a:defRPr/>
            </a:pPr>
            <a:endParaRPr lang="en-CA" altLang="en-US" i="0" dirty="0">
              <a:solidFill>
                <a:srgbClr val="FFFFFF"/>
              </a:solidFill>
              <a:cs typeface="Arial" charset="0"/>
            </a:endParaRPr>
          </a:p>
          <a:p>
            <a:pPr marL="457200" indent="-45720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endParaRPr lang="en-CA" altLang="en-US" i="0" dirty="0">
              <a:solidFill>
                <a:srgbClr val="FFFFFF"/>
              </a:solidFill>
              <a:cs typeface="Arial" charset="0"/>
            </a:endParaRPr>
          </a:p>
          <a:p>
            <a:pPr>
              <a:spcBef>
                <a:spcPts val="0"/>
              </a:spcBef>
              <a:defRPr/>
            </a:pPr>
            <a:endParaRPr lang="en-CA" altLang="en-US" i="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8196" name="AutoShape 2" descr="Image result for array index"/>
          <p:cNvSpPr>
            <a:spLocks noChangeAspect="1" noChangeArrowheads="1"/>
          </p:cNvSpPr>
          <p:nvPr/>
        </p:nvSpPr>
        <p:spPr bwMode="auto">
          <a:xfrm>
            <a:off x="187325" y="-2286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8197" name="AutoShape 4" descr="Image result for array index"/>
          <p:cNvSpPr>
            <a:spLocks noChangeAspect="1" noChangeArrowheads="1"/>
          </p:cNvSpPr>
          <p:nvPr/>
        </p:nvSpPr>
        <p:spPr bwMode="auto">
          <a:xfrm>
            <a:off x="339725" y="-762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>
              <a:solidFill>
                <a:srgbClr val="FFFFFF"/>
              </a:solidFill>
              <a:cs typeface="Arial" charset="0"/>
            </a:endParaRPr>
          </a:p>
        </p:txBody>
      </p:sp>
      <p:pic>
        <p:nvPicPr>
          <p:cNvPr id="9" name="Picture 2" descr="http://www.teclasap.com.br/wp-content/uploads/2013/07/finger-in-every-pi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6763" y="1752600"/>
            <a:ext cx="1849437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4" descr="http://rack.1.mshcdn.com/media/ZgkyMDEyLzEyLzA0LzY3L2hpZ2hsaWdodGFwLmI4WC5wbmcKcAl0aHVtYgk5NTB4NTM0IwplCWpwZw/9fd251ff/83a/highlight-app-takes-automatic-location-based-sharing-to-the-next-level-2e1c09d8e7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3424238"/>
            <a:ext cx="2209800" cy="1243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Picture 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3788" y="4918075"/>
            <a:ext cx="5000625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06363" y="4876800"/>
            <a:ext cx="3170237" cy="1743075"/>
            <a:chOff x="106695" y="4876800"/>
            <a:chExt cx="3169905" cy="1742302"/>
          </a:xfrm>
        </p:grpSpPr>
        <p:grpSp>
          <p:nvGrpSpPr>
            <p:cNvPr id="8203" name="Group 11"/>
            <p:cNvGrpSpPr>
              <a:grpSpLocks/>
            </p:cNvGrpSpPr>
            <p:nvPr/>
          </p:nvGrpSpPr>
          <p:grpSpPr bwMode="auto">
            <a:xfrm>
              <a:off x="228600" y="4876800"/>
              <a:ext cx="3048000" cy="1742302"/>
              <a:chOff x="1066800" y="3733800"/>
              <a:chExt cx="4114800" cy="2571750"/>
            </a:xfrm>
          </p:grpSpPr>
          <p:pic>
            <p:nvPicPr>
              <p:cNvPr id="8206" name="Picture 2" descr="http://i.stack.imgur.com/5kJXf.gif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66800" y="3733800"/>
                <a:ext cx="4114800" cy="2571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207" name="Picture 3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87269" y="5296929"/>
                <a:ext cx="457200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208" name="Picture 5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87828" y="5739714"/>
                <a:ext cx="320040" cy="1878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209" name="Picture 5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00185" y="5773105"/>
                <a:ext cx="320040" cy="1878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210" name="Picture 7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8194" y="4694666"/>
                <a:ext cx="43815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8204" name="Picture 2" descr="http://www.gifs.net/Animation11/Hobbies_and_Entertainment/Dances_Classic/Little_ballerina_2.gif"/>
            <p:cNvPicPr>
              <a:picLocks noChangeAspect="1" noChangeArrowheads="1" noCrop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38400" y="5105400"/>
              <a:ext cx="283993" cy="4397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205" name="Picture 4" descr="http://s2.rimg.info/a3b54f36a641c4f9f9044f166ca0887c.gif"/>
            <p:cNvPicPr>
              <a:picLocks noChangeAspect="1" noChangeArrowheads="1" noCrop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695" y="5751365"/>
              <a:ext cx="466060" cy="566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185738" y="4352925"/>
            <a:ext cx="56054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FFFFFF"/>
                </a:solidFill>
                <a:cs typeface="Arial" charset="0"/>
              </a:rPr>
              <a:t>See Goodrich Sec </a:t>
            </a:r>
            <a:r>
              <a:rPr lang="en-US" altLang="en-US" sz="2800" i="0">
                <a:solidFill>
                  <a:srgbClr val="FFFFFF"/>
                </a:solidFill>
                <a:cs typeface="Arial" charset="0"/>
              </a:rPr>
              <a:t>7.3 Positional Lists</a:t>
            </a:r>
            <a:endParaRPr lang="en-CA" altLang="en-US" sz="2800" i="0">
              <a:solidFill>
                <a:srgbClr val="FFFFFF"/>
              </a:solidFill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Group 30"/>
          <p:cNvGrpSpPr>
            <a:grpSpLocks/>
          </p:cNvGrpSpPr>
          <p:nvPr/>
        </p:nvGrpSpPr>
        <p:grpSpPr bwMode="auto">
          <a:xfrm>
            <a:off x="5410200" y="2560638"/>
            <a:ext cx="1098550" cy="1401762"/>
            <a:chOff x="5410200" y="2560637"/>
            <a:chExt cx="1098550" cy="1401763"/>
          </a:xfrm>
        </p:grpSpPr>
        <p:grpSp>
          <p:nvGrpSpPr>
            <p:cNvPr id="37927" name="Group 14"/>
            <p:cNvGrpSpPr>
              <a:grpSpLocks/>
            </p:cNvGrpSpPr>
            <p:nvPr/>
          </p:nvGrpSpPr>
          <p:grpSpPr bwMode="auto">
            <a:xfrm>
              <a:off x="5410200" y="2913062"/>
              <a:ext cx="1098550" cy="1049338"/>
              <a:chOff x="533400" y="4025721"/>
              <a:chExt cx="1098316" cy="1048901"/>
            </a:xfrm>
          </p:grpSpPr>
          <p:sp>
            <p:nvSpPr>
              <p:cNvPr id="37930" name="Rectangle 85"/>
              <p:cNvSpPr>
                <a:spLocks noChangeArrowheads="1"/>
              </p:cNvSpPr>
              <p:nvPr/>
            </p:nvSpPr>
            <p:spPr bwMode="auto">
              <a:xfrm>
                <a:off x="729049" y="4025721"/>
                <a:ext cx="642551" cy="590554"/>
              </a:xfrm>
              <a:prstGeom prst="rect">
                <a:avLst/>
              </a:prstGeom>
              <a:solidFill>
                <a:schemeClr val="accent1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37931" name="Rectangle 58"/>
              <p:cNvSpPr>
                <a:spLocks noChangeArrowheads="1"/>
              </p:cNvSpPr>
              <p:nvPr/>
            </p:nvSpPr>
            <p:spPr bwMode="auto">
              <a:xfrm>
                <a:off x="533400" y="4643735"/>
                <a:ext cx="1098316" cy="430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800">
                    <a:solidFill>
                      <a:srgbClr val="FF9900"/>
                    </a:solidFill>
                    <a:cs typeface="Arial" charset="0"/>
                  </a:rPr>
                  <a:t>head</a:t>
                </a:r>
              </a:p>
            </p:txBody>
          </p:sp>
        </p:grpSp>
        <p:sp>
          <p:nvSpPr>
            <p:cNvPr id="37928" name="Rectangle 60"/>
            <p:cNvSpPr>
              <a:spLocks noChangeArrowheads="1"/>
            </p:cNvSpPr>
            <p:nvPr/>
          </p:nvSpPr>
          <p:spPr bwMode="auto">
            <a:xfrm>
              <a:off x="5715000" y="3079750"/>
              <a:ext cx="461963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solidFill>
                    <a:srgbClr val="00FFFF"/>
                  </a:solidFill>
                  <a:cs typeface="Arial" charset="0"/>
                </a:rPr>
                <a:t>2039</a:t>
              </a:r>
            </a:p>
          </p:txBody>
        </p:sp>
        <p:cxnSp>
          <p:nvCxnSpPr>
            <p:cNvPr id="37929" name="Straight Arrow Connector 33"/>
            <p:cNvCxnSpPr>
              <a:cxnSpLocks noChangeShapeType="1"/>
              <a:stCxn id="37928" idx="0"/>
            </p:cNvCxnSpPr>
            <p:nvPr/>
          </p:nvCxnSpPr>
          <p:spPr bwMode="auto">
            <a:xfrm flipH="1" flipV="1">
              <a:off x="5819160" y="2560637"/>
              <a:ext cx="126822" cy="519113"/>
            </a:xfrm>
            <a:prstGeom prst="straightConnector1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" name="Rectangle 10"/>
          <p:cNvSpPr/>
          <p:nvPr/>
        </p:nvSpPr>
        <p:spPr>
          <a:xfrm>
            <a:off x="457200" y="801688"/>
            <a:ext cx="8686800" cy="523875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spcBef>
                <a:spcPts val="0"/>
              </a:spcBef>
              <a:defRPr/>
            </a:pPr>
            <a:r>
              <a:rPr lang="en-CA" altLang="en-US" i="0" dirty="0">
                <a:solidFill>
                  <a:srgbClr val="FFFF00"/>
                </a:solidFill>
                <a:cs typeface="Arial" charset="0"/>
              </a:rPr>
              <a:t>Positions/Pointers:</a:t>
            </a:r>
          </a:p>
        </p:txBody>
      </p:sp>
      <p:sp>
        <p:nvSpPr>
          <p:cNvPr id="12" name="Title 1"/>
          <p:cNvSpPr txBox="1">
            <a:spLocks/>
          </p:cNvSpPr>
          <p:nvPr/>
        </p:nvSpPr>
        <p:spPr bwMode="auto">
          <a:xfrm>
            <a:off x="841375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600" i="0" kern="0" dirty="0" smtClean="0">
                <a:solidFill>
                  <a:srgbClr val="FFFF00"/>
                </a:solidFill>
              </a:rPr>
              <a:t>Implementations of Positions/Pointers</a:t>
            </a:r>
          </a:p>
        </p:txBody>
      </p:sp>
      <p:sp>
        <p:nvSpPr>
          <p:cNvPr id="37893" name="Rectangle 38"/>
          <p:cNvSpPr>
            <a:spLocks noChangeArrowheads="1"/>
          </p:cNvSpPr>
          <p:nvPr/>
        </p:nvSpPr>
        <p:spPr bwMode="auto">
          <a:xfrm>
            <a:off x="3340100" y="774700"/>
            <a:ext cx="68580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  <a:cs typeface="Arial" charset="0"/>
              </a:rPr>
              <a:t>Now lets redo it in Java.</a:t>
            </a:r>
            <a:endParaRPr lang="en-CA" altLang="en-US" sz="2800" i="0">
              <a:solidFill>
                <a:srgbClr val="FF9900"/>
              </a:solidFill>
              <a:cs typeface="Arial" charset="0"/>
            </a:endParaRPr>
          </a:p>
        </p:txBody>
      </p:sp>
      <p:grpSp>
        <p:nvGrpSpPr>
          <p:cNvPr id="37894" name="Group 4"/>
          <p:cNvGrpSpPr>
            <a:grpSpLocks/>
          </p:cNvGrpSpPr>
          <p:nvPr/>
        </p:nvGrpSpPr>
        <p:grpSpPr bwMode="auto">
          <a:xfrm>
            <a:off x="5029200" y="1620838"/>
            <a:ext cx="1371600" cy="882650"/>
            <a:chOff x="990600" y="2535887"/>
            <a:chExt cx="1371600" cy="881308"/>
          </a:xfrm>
        </p:grpSpPr>
        <p:sp>
          <p:nvSpPr>
            <p:cNvPr id="37923" name="Rectangle 59"/>
            <p:cNvSpPr>
              <a:spLocks noChangeArrowheads="1"/>
            </p:cNvSpPr>
            <p:nvPr/>
          </p:nvSpPr>
          <p:spPr bwMode="auto">
            <a:xfrm>
              <a:off x="990600" y="3140196"/>
              <a:ext cx="7899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solidFill>
                    <a:srgbClr val="FF9900"/>
                  </a:solidFill>
                  <a:cs typeface="Arial" charset="0"/>
                </a:rPr>
                <a:t>element</a:t>
              </a:r>
            </a:p>
          </p:txBody>
        </p:sp>
        <p:sp>
          <p:nvSpPr>
            <p:cNvPr id="37924" name="Rectangle 82"/>
            <p:cNvSpPr>
              <a:spLocks noChangeArrowheads="1"/>
            </p:cNvSpPr>
            <p:nvPr/>
          </p:nvSpPr>
          <p:spPr bwMode="auto">
            <a:xfrm>
              <a:off x="1077098" y="2535887"/>
              <a:ext cx="642551" cy="590554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30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37925" name="Rectangle 83"/>
            <p:cNvSpPr>
              <a:spLocks noChangeArrowheads="1"/>
            </p:cNvSpPr>
            <p:nvPr/>
          </p:nvSpPr>
          <p:spPr bwMode="auto">
            <a:xfrm>
              <a:off x="1719649" y="2535887"/>
              <a:ext cx="642551" cy="590554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30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37926" name="Rectangle 59"/>
            <p:cNvSpPr>
              <a:spLocks noChangeArrowheads="1"/>
            </p:cNvSpPr>
            <p:nvPr/>
          </p:nvSpPr>
          <p:spPr bwMode="auto">
            <a:xfrm>
              <a:off x="1825079" y="3136072"/>
              <a:ext cx="384721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solidFill>
                    <a:srgbClr val="FF9900"/>
                  </a:solidFill>
                  <a:cs typeface="Arial" charset="0"/>
                </a:rPr>
                <a:t>next</a:t>
              </a:r>
            </a:p>
          </p:txBody>
        </p:sp>
      </p:grpSp>
      <p:sp>
        <p:nvSpPr>
          <p:cNvPr id="44" name="Rectangle 43"/>
          <p:cNvSpPr>
            <a:spLocks noChangeArrowheads="1"/>
          </p:cNvSpPr>
          <p:nvPr/>
        </p:nvSpPr>
        <p:spPr bwMode="auto">
          <a:xfrm>
            <a:off x="228600" y="4495800"/>
            <a:ext cx="8915400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FFFFFF"/>
                </a:solidFill>
                <a:cs typeface="Arial" charset="0"/>
              </a:rPr>
              <a:t>The right hand side of the “=” specifies a memory location.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FFFFFF"/>
                </a:solidFill>
                <a:cs typeface="Arial" charset="0"/>
              </a:rPr>
              <a:t>So does its left hand side.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FFFFFF"/>
                </a:solidFill>
                <a:cs typeface="Arial" charset="0"/>
              </a:rPr>
              <a:t>The action is to put the value contained in the first </a:t>
            </a:r>
            <a:br>
              <a:rPr lang="en-CA" altLang="en-US" sz="2800" i="0">
                <a:solidFill>
                  <a:srgbClr val="FFFFFF"/>
                </a:solidFill>
                <a:cs typeface="Arial" charset="0"/>
              </a:rPr>
            </a:br>
            <a:r>
              <a:rPr lang="en-CA" altLang="en-US" sz="2800" i="0">
                <a:solidFill>
                  <a:srgbClr val="FFFFFF"/>
                </a:solidFill>
                <a:cs typeface="Arial" charset="0"/>
              </a:rPr>
              <a:t>   into the second. </a:t>
            </a:r>
          </a:p>
        </p:txBody>
      </p:sp>
      <p:sp>
        <p:nvSpPr>
          <p:cNvPr id="37896" name="Rectangle 60"/>
          <p:cNvSpPr>
            <a:spLocks noChangeArrowheads="1"/>
          </p:cNvSpPr>
          <p:nvPr/>
        </p:nvSpPr>
        <p:spPr bwMode="auto">
          <a:xfrm>
            <a:off x="5038725" y="2462213"/>
            <a:ext cx="4603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FFFF"/>
                </a:solidFill>
                <a:cs typeface="Arial" charset="0"/>
              </a:rPr>
              <a:t>2039</a:t>
            </a:r>
          </a:p>
        </p:txBody>
      </p:sp>
      <p:sp>
        <p:nvSpPr>
          <p:cNvPr id="37897" name="Rectangle 25"/>
          <p:cNvSpPr>
            <a:spLocks noChangeArrowheads="1"/>
          </p:cNvSpPr>
          <p:nvPr/>
        </p:nvSpPr>
        <p:spPr bwMode="auto">
          <a:xfrm>
            <a:off x="5245100" y="1676400"/>
            <a:ext cx="9271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FFFFFF"/>
                </a:solidFill>
                <a:cs typeface="Arial" charset="0"/>
              </a:rPr>
              <a:t>5</a:t>
            </a:r>
          </a:p>
        </p:txBody>
      </p:sp>
      <p:grpSp>
        <p:nvGrpSpPr>
          <p:cNvPr id="37898" name="Group 51"/>
          <p:cNvGrpSpPr>
            <a:grpSpLocks/>
          </p:cNvGrpSpPr>
          <p:nvPr/>
        </p:nvGrpSpPr>
        <p:grpSpPr bwMode="auto">
          <a:xfrm>
            <a:off x="6858000" y="1625600"/>
            <a:ext cx="1371600" cy="1117600"/>
            <a:chOff x="6858000" y="1626096"/>
            <a:chExt cx="1371600" cy="1117104"/>
          </a:xfrm>
        </p:grpSpPr>
        <p:grpSp>
          <p:nvGrpSpPr>
            <p:cNvPr id="37917" name="Group 30"/>
            <p:cNvGrpSpPr>
              <a:grpSpLocks/>
            </p:cNvGrpSpPr>
            <p:nvPr/>
          </p:nvGrpSpPr>
          <p:grpSpPr bwMode="auto">
            <a:xfrm>
              <a:off x="6858000" y="1626096"/>
              <a:ext cx="1371600" cy="881308"/>
              <a:chOff x="990600" y="2535887"/>
              <a:chExt cx="1371600" cy="881308"/>
            </a:xfrm>
          </p:grpSpPr>
          <p:sp>
            <p:nvSpPr>
              <p:cNvPr id="37919" name="Rectangle 59"/>
              <p:cNvSpPr>
                <a:spLocks noChangeArrowheads="1"/>
              </p:cNvSpPr>
              <p:nvPr/>
            </p:nvSpPr>
            <p:spPr bwMode="auto">
              <a:xfrm>
                <a:off x="990600" y="3140196"/>
                <a:ext cx="78996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>
                    <a:solidFill>
                      <a:srgbClr val="FF9900"/>
                    </a:solidFill>
                    <a:cs typeface="Arial" charset="0"/>
                  </a:rPr>
                  <a:t>element</a:t>
                </a:r>
              </a:p>
            </p:txBody>
          </p:sp>
          <p:sp>
            <p:nvSpPr>
              <p:cNvPr id="37920" name="Rectangle 82"/>
              <p:cNvSpPr>
                <a:spLocks noChangeArrowheads="1"/>
              </p:cNvSpPr>
              <p:nvPr/>
            </p:nvSpPr>
            <p:spPr bwMode="auto">
              <a:xfrm>
                <a:off x="1077098" y="2535887"/>
                <a:ext cx="642551" cy="590554"/>
              </a:xfrm>
              <a:prstGeom prst="rect">
                <a:avLst/>
              </a:prstGeom>
              <a:solidFill>
                <a:schemeClr val="accent1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37921" name="Rectangle 83"/>
              <p:cNvSpPr>
                <a:spLocks noChangeArrowheads="1"/>
              </p:cNvSpPr>
              <p:nvPr/>
            </p:nvSpPr>
            <p:spPr bwMode="auto">
              <a:xfrm>
                <a:off x="1719649" y="2535887"/>
                <a:ext cx="642551" cy="590554"/>
              </a:xfrm>
              <a:prstGeom prst="rect">
                <a:avLst/>
              </a:prstGeom>
              <a:solidFill>
                <a:schemeClr val="accent1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>
                  <a:solidFill>
                    <a:srgbClr val="FFFFFF"/>
                  </a:solidFill>
                  <a:cs typeface="Arial" charset="0"/>
                </a:endParaRPr>
              </a:p>
            </p:txBody>
          </p:sp>
          <p:sp>
            <p:nvSpPr>
              <p:cNvPr id="37922" name="Rectangle 59"/>
              <p:cNvSpPr>
                <a:spLocks noChangeArrowheads="1"/>
              </p:cNvSpPr>
              <p:nvPr/>
            </p:nvSpPr>
            <p:spPr bwMode="auto">
              <a:xfrm>
                <a:off x="1825079" y="3136072"/>
                <a:ext cx="384721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>
                    <a:solidFill>
                      <a:srgbClr val="FF9900"/>
                    </a:solidFill>
                    <a:cs typeface="Arial" charset="0"/>
                  </a:rPr>
                  <a:t>next</a:t>
                </a:r>
              </a:p>
            </p:txBody>
          </p:sp>
        </p:grpSp>
        <p:sp>
          <p:nvSpPr>
            <p:cNvPr id="37918" name="Rectangle 60"/>
            <p:cNvSpPr>
              <a:spLocks noChangeArrowheads="1"/>
            </p:cNvSpPr>
            <p:nvPr/>
          </p:nvSpPr>
          <p:spPr bwMode="auto">
            <a:xfrm>
              <a:off x="6866787" y="2466201"/>
              <a:ext cx="46166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solidFill>
                    <a:srgbClr val="00FFFF"/>
                  </a:solidFill>
                  <a:cs typeface="Arial" charset="0"/>
                </a:rPr>
                <a:t>2182</a:t>
              </a:r>
            </a:p>
          </p:txBody>
        </p:sp>
      </p:grpSp>
      <p:grpSp>
        <p:nvGrpSpPr>
          <p:cNvPr id="37899" name="Group 58"/>
          <p:cNvGrpSpPr>
            <a:grpSpLocks/>
          </p:cNvGrpSpPr>
          <p:nvPr/>
        </p:nvGrpSpPr>
        <p:grpSpPr bwMode="auto">
          <a:xfrm>
            <a:off x="5854700" y="1792288"/>
            <a:ext cx="1003300" cy="277812"/>
            <a:chOff x="5854148" y="1792356"/>
            <a:chExt cx="1003852" cy="276999"/>
          </a:xfrm>
        </p:grpSpPr>
        <p:sp>
          <p:nvSpPr>
            <p:cNvPr id="37915" name="Rectangle 60"/>
            <p:cNvSpPr>
              <a:spLocks noChangeArrowheads="1"/>
            </p:cNvSpPr>
            <p:nvPr/>
          </p:nvSpPr>
          <p:spPr bwMode="auto">
            <a:xfrm>
              <a:off x="5854148" y="1792356"/>
              <a:ext cx="46166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>
                  <a:solidFill>
                    <a:srgbClr val="00FFFF"/>
                  </a:solidFill>
                  <a:cs typeface="Arial" charset="0"/>
                </a:rPr>
                <a:t>2182</a:t>
              </a:r>
            </a:p>
          </p:txBody>
        </p:sp>
        <p:cxnSp>
          <p:nvCxnSpPr>
            <p:cNvPr id="37916" name="Straight Arrow Connector 39"/>
            <p:cNvCxnSpPr>
              <a:cxnSpLocks noChangeShapeType="1"/>
            </p:cNvCxnSpPr>
            <p:nvPr/>
          </p:nvCxnSpPr>
          <p:spPr bwMode="auto">
            <a:xfrm flipV="1">
              <a:off x="6172200" y="1966502"/>
              <a:ext cx="685800" cy="102853"/>
            </a:xfrm>
            <a:prstGeom prst="straightConnector1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2" name="Oval 61"/>
          <p:cNvSpPr>
            <a:spLocks noChangeArrowheads="1"/>
          </p:cNvSpPr>
          <p:nvPr/>
        </p:nvSpPr>
        <p:spPr bwMode="auto">
          <a:xfrm>
            <a:off x="5613400" y="1520825"/>
            <a:ext cx="1020763" cy="841375"/>
          </a:xfrm>
          <a:prstGeom prst="ellipse">
            <a:avLst/>
          </a:prstGeom>
          <a:noFill/>
          <a:ln w="25400">
            <a:solidFill>
              <a:srgbClr val="92D05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0">
              <a:solidFill>
                <a:srgbClr val="FFFF00"/>
              </a:solidFill>
              <a:cs typeface="Arial" charset="0"/>
            </a:endParaRPr>
          </a:p>
        </p:txBody>
      </p:sp>
      <p:sp>
        <p:nvSpPr>
          <p:cNvPr id="63" name="Oval 62"/>
          <p:cNvSpPr>
            <a:spLocks noChangeArrowheads="1"/>
          </p:cNvSpPr>
          <p:nvPr/>
        </p:nvSpPr>
        <p:spPr bwMode="auto">
          <a:xfrm>
            <a:off x="7397750" y="1524000"/>
            <a:ext cx="1020763" cy="841375"/>
          </a:xfrm>
          <a:prstGeom prst="ellipse">
            <a:avLst/>
          </a:prstGeom>
          <a:noFill/>
          <a:ln w="25400">
            <a:solidFill>
              <a:srgbClr val="92D05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0">
              <a:solidFill>
                <a:srgbClr val="FFFF00"/>
              </a:solidFill>
              <a:cs typeface="Arial" charset="0"/>
            </a:endParaRPr>
          </a:p>
        </p:txBody>
      </p:sp>
      <p:sp>
        <p:nvSpPr>
          <p:cNvPr id="64" name="Rectangle 63"/>
          <p:cNvSpPr>
            <a:spLocks noChangeArrowheads="1"/>
          </p:cNvSpPr>
          <p:nvPr/>
        </p:nvSpPr>
        <p:spPr bwMode="auto">
          <a:xfrm>
            <a:off x="750888" y="1460500"/>
            <a:ext cx="9826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rgbClr val="FF9900"/>
                </a:solidFill>
                <a:cs typeface="Arial" charset="0"/>
              </a:rPr>
              <a:t>head</a:t>
            </a:r>
          </a:p>
        </p:txBody>
      </p:sp>
      <p:sp>
        <p:nvSpPr>
          <p:cNvPr id="65" name="Rectangle 64"/>
          <p:cNvSpPr>
            <a:spLocks noChangeArrowheads="1"/>
          </p:cNvSpPr>
          <p:nvPr/>
        </p:nvSpPr>
        <p:spPr bwMode="auto">
          <a:xfrm>
            <a:off x="1581150" y="1473200"/>
            <a:ext cx="9715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rgbClr val="FF9900"/>
                </a:solidFill>
                <a:cs typeface="Arial" charset="0"/>
              </a:rPr>
              <a:t>.next</a:t>
            </a:r>
          </a:p>
        </p:txBody>
      </p:sp>
      <p:sp>
        <p:nvSpPr>
          <p:cNvPr id="68" name="Oval 67"/>
          <p:cNvSpPr>
            <a:spLocks noChangeArrowheads="1"/>
          </p:cNvSpPr>
          <p:nvPr/>
        </p:nvSpPr>
        <p:spPr bwMode="auto">
          <a:xfrm>
            <a:off x="5461000" y="2790825"/>
            <a:ext cx="1020763" cy="841375"/>
          </a:xfrm>
          <a:prstGeom prst="ellipse">
            <a:avLst/>
          </a:prstGeom>
          <a:noFill/>
          <a:ln w="25400">
            <a:solidFill>
              <a:srgbClr val="92D05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0">
              <a:solidFill>
                <a:srgbClr val="FFFF00"/>
              </a:solidFill>
              <a:cs typeface="Arial" charset="0"/>
            </a:endParaRPr>
          </a:p>
        </p:txBody>
      </p:sp>
      <p:sp>
        <p:nvSpPr>
          <p:cNvPr id="71" name="Rectangle 70"/>
          <p:cNvSpPr>
            <a:spLocks noChangeArrowheads="1"/>
          </p:cNvSpPr>
          <p:nvPr/>
        </p:nvSpPr>
        <p:spPr bwMode="auto">
          <a:xfrm>
            <a:off x="2381250" y="1485900"/>
            <a:ext cx="9715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rgbClr val="FF9900"/>
                </a:solidFill>
                <a:cs typeface="Arial" charset="0"/>
              </a:rPr>
              <a:t>.next</a:t>
            </a:r>
          </a:p>
        </p:txBody>
      </p:sp>
      <p:sp>
        <p:nvSpPr>
          <p:cNvPr id="72" name="Oval 71"/>
          <p:cNvSpPr>
            <a:spLocks noChangeArrowheads="1"/>
          </p:cNvSpPr>
          <p:nvPr/>
        </p:nvSpPr>
        <p:spPr bwMode="auto">
          <a:xfrm>
            <a:off x="5613400" y="1482725"/>
            <a:ext cx="1020763" cy="841375"/>
          </a:xfrm>
          <a:prstGeom prst="ellipse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0">
              <a:solidFill>
                <a:srgbClr val="FFFF00"/>
              </a:solidFill>
              <a:cs typeface="Arial" charset="0"/>
            </a:endParaRPr>
          </a:p>
        </p:txBody>
      </p:sp>
      <p:sp>
        <p:nvSpPr>
          <p:cNvPr id="73" name="Rectangle 72"/>
          <p:cNvSpPr>
            <a:spLocks noChangeArrowheads="1"/>
          </p:cNvSpPr>
          <p:nvPr/>
        </p:nvSpPr>
        <p:spPr bwMode="auto">
          <a:xfrm>
            <a:off x="1752600" y="2108200"/>
            <a:ext cx="9826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rgbClr val="FF9900"/>
                </a:solidFill>
                <a:cs typeface="Arial" charset="0"/>
              </a:rPr>
              <a:t>head</a:t>
            </a:r>
          </a:p>
        </p:txBody>
      </p:sp>
      <p:sp>
        <p:nvSpPr>
          <p:cNvPr id="74" name="Rectangle 73"/>
          <p:cNvSpPr>
            <a:spLocks noChangeArrowheads="1"/>
          </p:cNvSpPr>
          <p:nvPr/>
        </p:nvSpPr>
        <p:spPr bwMode="auto">
          <a:xfrm>
            <a:off x="2608263" y="2108200"/>
            <a:ext cx="11080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rgbClr val="FF9900"/>
                </a:solidFill>
                <a:cs typeface="Arial" charset="0"/>
              </a:rPr>
              <a:t>.next;</a:t>
            </a:r>
          </a:p>
        </p:txBody>
      </p:sp>
      <p:sp>
        <p:nvSpPr>
          <p:cNvPr id="76" name="Oval 75"/>
          <p:cNvSpPr>
            <a:spLocks noChangeArrowheads="1"/>
          </p:cNvSpPr>
          <p:nvPr/>
        </p:nvSpPr>
        <p:spPr bwMode="auto">
          <a:xfrm>
            <a:off x="5461000" y="2790825"/>
            <a:ext cx="1020763" cy="841375"/>
          </a:xfrm>
          <a:prstGeom prst="ellipse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 i="0">
              <a:solidFill>
                <a:srgbClr val="FFFF00"/>
              </a:solidFill>
              <a:cs typeface="Arial" charset="0"/>
            </a:endParaRPr>
          </a:p>
        </p:txBody>
      </p:sp>
      <p:sp>
        <p:nvSpPr>
          <p:cNvPr id="78" name="Rectangle 77"/>
          <p:cNvSpPr>
            <a:spLocks noChangeArrowheads="1"/>
          </p:cNvSpPr>
          <p:nvPr/>
        </p:nvSpPr>
        <p:spPr bwMode="auto">
          <a:xfrm>
            <a:off x="1252538" y="2095500"/>
            <a:ext cx="4619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>
                <a:solidFill>
                  <a:srgbClr val="FF9900"/>
                </a:solidFill>
                <a:cs typeface="Arial" charset="0"/>
              </a:rPr>
              <a:t>=</a:t>
            </a:r>
          </a:p>
        </p:txBody>
      </p:sp>
      <p:sp>
        <p:nvSpPr>
          <p:cNvPr id="79" name="Rectangle 60"/>
          <p:cNvSpPr>
            <a:spLocks noChangeArrowheads="1"/>
          </p:cNvSpPr>
          <p:nvPr/>
        </p:nvSpPr>
        <p:spPr bwMode="auto">
          <a:xfrm>
            <a:off x="7691438" y="1790700"/>
            <a:ext cx="461962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FFFF"/>
                </a:solidFill>
                <a:cs typeface="Arial" charset="0"/>
              </a:rPr>
              <a:t>2182</a:t>
            </a:r>
          </a:p>
        </p:txBody>
      </p:sp>
      <p:sp>
        <p:nvSpPr>
          <p:cNvPr id="80" name="Freeform 79"/>
          <p:cNvSpPr>
            <a:spLocks/>
          </p:cNvSpPr>
          <p:nvPr/>
        </p:nvSpPr>
        <p:spPr bwMode="auto">
          <a:xfrm>
            <a:off x="7505700" y="1941513"/>
            <a:ext cx="800100" cy="850900"/>
          </a:xfrm>
          <a:custGeom>
            <a:avLst/>
            <a:gdLst>
              <a:gd name="T0" fmla="*/ 520632 w 800126"/>
              <a:gd name="T1" fmla="*/ 0 h 851123"/>
              <a:gd name="T2" fmla="*/ 799996 w 800126"/>
              <a:gd name="T3" fmla="*/ 469408 h 851123"/>
              <a:gd name="T4" fmla="*/ 507932 w 800126"/>
              <a:gd name="T5" fmla="*/ 850008 h 851123"/>
              <a:gd name="T6" fmla="*/ 0 w 800126"/>
              <a:gd name="T7" fmla="*/ 507468 h 8511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00126" h="851123">
                <a:moveTo>
                  <a:pt x="520700" y="0"/>
                </a:moveTo>
                <a:cubicBezTo>
                  <a:pt x="679450" y="182033"/>
                  <a:pt x="802217" y="328083"/>
                  <a:pt x="800100" y="469900"/>
                </a:cubicBezTo>
                <a:cubicBezTo>
                  <a:pt x="797983" y="611717"/>
                  <a:pt x="641350" y="844550"/>
                  <a:pt x="508000" y="850900"/>
                </a:cubicBezTo>
                <a:cubicBezTo>
                  <a:pt x="374650" y="857250"/>
                  <a:pt x="0" y="728133"/>
                  <a:pt x="0" y="508000"/>
                </a:cubicBezTo>
              </a:path>
            </a:pathLst>
          </a:custGeom>
          <a:noFill/>
          <a:ln w="25400">
            <a:solidFill>
              <a:schemeClr val="hlink"/>
            </a:solidFill>
            <a:miter lim="800000"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000">
              <a:solidFill>
                <a:srgbClr val="FFFFFF"/>
              </a:solidFill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animBg="1"/>
      <p:bldP spid="62" grpId="1" animBg="1"/>
      <p:bldP spid="63" grpId="0" animBg="1"/>
      <p:bldP spid="64" grpId="0"/>
      <p:bldP spid="65" grpId="0"/>
      <p:bldP spid="68" grpId="0" animBg="1"/>
      <p:bldP spid="68" grpId="1" animBg="1"/>
      <p:bldP spid="71" grpId="0"/>
      <p:bldP spid="72" grpId="0" animBg="1"/>
      <p:bldP spid="73" grpId="0"/>
      <p:bldP spid="74" grpId="0"/>
      <p:bldP spid="76" grpId="0" animBg="1"/>
      <p:bldP spid="76" grpId="1" animBg="1"/>
      <p:bldP spid="78" grpId="0"/>
      <p:bldP spid="79" grpId="0"/>
      <p:bldP spid="8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Title 1"/>
          <p:cNvSpPr>
            <a:spLocks noGrp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en-US" sz="3600" smtClean="0"/>
              <a:t>Implementing Positions in Trees</a:t>
            </a:r>
          </a:p>
        </p:txBody>
      </p:sp>
      <p:pic>
        <p:nvPicPr>
          <p:cNvPr id="4301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8338" y="609600"/>
            <a:ext cx="5754687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52400" y="609600"/>
            <a:ext cx="4418013" cy="397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class </a:t>
            </a:r>
            <a:r>
              <a:rPr lang="en-US" altLang="en-US" sz="2800" i="0" dirty="0" err="1">
                <a:solidFill>
                  <a:schemeClr val="accent1"/>
                </a:solidFill>
              </a:rPr>
              <a:t>LinkedBinaryTree</a:t>
            </a:r>
            <a:r>
              <a:rPr lang="en-US" altLang="en-US" sz="2800" i="0" dirty="0">
                <a:solidFill>
                  <a:schemeClr val="accent1"/>
                </a:solidFill>
              </a:rPr>
              <a:t>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class Node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  E </a:t>
            </a:r>
            <a:r>
              <a:rPr lang="en-CA" altLang="en-US" sz="2800" dirty="0">
                <a:solidFill>
                  <a:schemeClr val="accent1"/>
                </a:solidFill>
              </a:rPr>
              <a:t>element</a:t>
            </a:r>
            <a:r>
              <a:rPr lang="en-CA" altLang="en-US" sz="2800" i="0" dirty="0">
                <a:solidFill>
                  <a:schemeClr val="accent1"/>
                </a:solidFill>
              </a:rPr>
              <a:t>;</a:t>
            </a:r>
            <a:br>
              <a:rPr lang="en-CA" altLang="en-US" sz="2800" i="0" dirty="0">
                <a:solidFill>
                  <a:schemeClr val="accent1"/>
                </a:solidFill>
              </a:rPr>
            </a:br>
            <a:r>
              <a:rPr lang="en-CA" altLang="en-US" sz="28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800" dirty="0">
                <a:solidFill>
                  <a:schemeClr val="accent1"/>
                </a:solidFill>
              </a:rPr>
              <a:t>parent</a:t>
            </a:r>
            <a:r>
              <a:rPr lang="en-CA" altLang="en-US" sz="2800" i="0" dirty="0">
                <a:solidFill>
                  <a:schemeClr val="accent1"/>
                </a:solidFill>
              </a:rPr>
              <a:t>; </a:t>
            </a:r>
            <a:br>
              <a:rPr lang="en-CA" altLang="en-US" sz="2800" i="0" dirty="0">
                <a:solidFill>
                  <a:schemeClr val="accent1"/>
                </a:solidFill>
              </a:rPr>
            </a:br>
            <a:r>
              <a:rPr lang="en-CA" altLang="en-US" sz="28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800" dirty="0">
                <a:solidFill>
                  <a:schemeClr val="accent1"/>
                </a:solidFill>
              </a:rPr>
              <a:t>left</a:t>
            </a:r>
            <a:r>
              <a:rPr lang="en-CA" altLang="en-US" sz="2800" i="0" dirty="0">
                <a:solidFill>
                  <a:schemeClr val="accent1"/>
                </a:solidFill>
              </a:rPr>
              <a:t>;</a:t>
            </a:r>
            <a:br>
              <a:rPr lang="en-CA" altLang="en-US" sz="2800" i="0" dirty="0">
                <a:solidFill>
                  <a:schemeClr val="accent1"/>
                </a:solidFill>
              </a:rPr>
            </a:br>
            <a:r>
              <a:rPr lang="en-CA" altLang="en-US" sz="2800" i="0" dirty="0">
                <a:solidFill>
                  <a:schemeClr val="accent1"/>
                </a:solidFill>
              </a:rPr>
              <a:t>      Node </a:t>
            </a:r>
            <a:r>
              <a:rPr lang="en-CA" altLang="en-US" sz="2800" dirty="0">
                <a:solidFill>
                  <a:schemeClr val="accent1"/>
                </a:solidFill>
              </a:rPr>
              <a:t>right</a:t>
            </a:r>
            <a:r>
              <a:rPr lang="en-CA" altLang="en-US" sz="2800" i="0" dirty="0">
                <a:solidFill>
                  <a:schemeClr val="accent1"/>
                </a:solidFill>
              </a:rPr>
              <a:t>;</a:t>
            </a:r>
            <a:br>
              <a:rPr lang="en-CA" altLang="en-US" sz="2800" i="0" dirty="0">
                <a:solidFill>
                  <a:schemeClr val="accent1"/>
                </a:solidFill>
              </a:rPr>
            </a:br>
            <a:r>
              <a:rPr lang="en-CA" altLang="en-US" sz="2800" i="0" dirty="0">
                <a:solidFill>
                  <a:schemeClr val="accent1"/>
                </a:solidFill>
              </a:rPr>
              <a:t>   }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</a:t>
            </a:r>
            <a:r>
              <a:rPr lang="en-CA" altLang="en-US" sz="2800" i="0" dirty="0" smtClean="0">
                <a:solidFill>
                  <a:schemeClr val="accent1"/>
                </a:solidFill>
              </a:rPr>
              <a:t>private</a:t>
            </a:r>
            <a:r>
              <a:rPr lang="en-US" altLang="en-US" sz="2800" dirty="0" smtClean="0">
                <a:solidFill>
                  <a:schemeClr val="accent1"/>
                </a:solidFill>
              </a:rPr>
              <a:t> </a:t>
            </a:r>
            <a:r>
              <a:rPr lang="en-CA" altLang="en-US" sz="2800" i="0" dirty="0" smtClean="0">
                <a:solidFill>
                  <a:schemeClr val="accent1"/>
                </a:solidFill>
              </a:rPr>
              <a:t>Node </a:t>
            </a:r>
            <a:r>
              <a:rPr lang="en-CA" altLang="en-US" sz="2800" dirty="0">
                <a:solidFill>
                  <a:schemeClr val="accent1"/>
                </a:solidFill>
              </a:rPr>
              <a:t>root</a:t>
            </a:r>
            <a:r>
              <a:rPr lang="en-CA" altLang="en-US" sz="2800" i="0" dirty="0">
                <a:solidFill>
                  <a:schemeClr val="accent1"/>
                </a:solidFill>
              </a:rPr>
              <a:t> = null;</a:t>
            </a:r>
          </a:p>
        </p:txBody>
      </p:sp>
      <p:grpSp>
        <p:nvGrpSpPr>
          <p:cNvPr id="43016" name="Group 9"/>
          <p:cNvGrpSpPr>
            <a:grpSpLocks/>
          </p:cNvGrpSpPr>
          <p:nvPr/>
        </p:nvGrpSpPr>
        <p:grpSpPr bwMode="auto">
          <a:xfrm>
            <a:off x="4800600" y="762000"/>
            <a:ext cx="914400" cy="434975"/>
            <a:chOff x="4800600" y="762000"/>
            <a:chExt cx="914738" cy="435271"/>
          </a:xfrm>
        </p:grpSpPr>
        <p:sp>
          <p:nvSpPr>
            <p:cNvPr id="43017" name="Rectangle 85"/>
            <p:cNvSpPr>
              <a:spLocks noChangeArrowheads="1"/>
            </p:cNvSpPr>
            <p:nvPr/>
          </p:nvSpPr>
          <p:spPr bwMode="auto">
            <a:xfrm>
              <a:off x="5135581" y="762000"/>
              <a:ext cx="201243" cy="201319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bg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43018" name="Rectangle 58"/>
            <p:cNvSpPr>
              <a:spLocks noChangeArrowheads="1"/>
            </p:cNvSpPr>
            <p:nvPr/>
          </p:nvSpPr>
          <p:spPr bwMode="auto">
            <a:xfrm>
              <a:off x="4800600" y="920065"/>
              <a:ext cx="914738" cy="277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800">
                  <a:solidFill>
                    <a:schemeClr val="accent1"/>
                  </a:solidFill>
                </a:rPr>
                <a:t>tree</a:t>
              </a:r>
              <a:endParaRPr lang="en-US" altLang="en-US" sz="1800">
                <a:solidFill>
                  <a:schemeClr val="accent1"/>
                </a:solidFill>
              </a:endParaRPr>
            </a:p>
          </p:txBody>
        </p:sp>
        <p:cxnSp>
          <p:nvCxnSpPr>
            <p:cNvPr id="43019" name="Straight Arrow Connector 12"/>
            <p:cNvCxnSpPr>
              <a:cxnSpLocks noChangeShapeType="1"/>
            </p:cNvCxnSpPr>
            <p:nvPr/>
          </p:nvCxnSpPr>
          <p:spPr bwMode="auto">
            <a:xfrm>
              <a:off x="5236203" y="876820"/>
              <a:ext cx="326397" cy="0"/>
            </a:xfrm>
            <a:prstGeom prst="straightConnector1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30537389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Title 1"/>
          <p:cNvSpPr>
            <a:spLocks noGrp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en-US" sz="3600" smtClean="0"/>
              <a:t>Implementing Positions in Trees</a:t>
            </a:r>
          </a:p>
        </p:txBody>
      </p:sp>
      <p:pic>
        <p:nvPicPr>
          <p:cNvPr id="50179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075" r="2576" b="13274"/>
          <a:stretch>
            <a:fillRect/>
          </a:stretch>
        </p:blipFill>
        <p:spPr bwMode="auto">
          <a:xfrm>
            <a:off x="5227638" y="609600"/>
            <a:ext cx="3587750" cy="297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52400" y="609600"/>
            <a:ext cx="5715000" cy="397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class </a:t>
            </a:r>
            <a:r>
              <a:rPr lang="en-US" altLang="en-US" sz="2800" i="0" dirty="0" err="1">
                <a:solidFill>
                  <a:schemeClr val="accent1"/>
                </a:solidFill>
              </a:rPr>
              <a:t>LinkedBinaryTree</a:t>
            </a:r>
            <a:r>
              <a:rPr lang="en-US" altLang="en-US" sz="2800" i="0" dirty="0">
                <a:solidFill>
                  <a:schemeClr val="accent1"/>
                </a:solidFill>
              </a:rPr>
              <a:t>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Position sibling(Position </a:t>
            </a:r>
            <a:r>
              <a:rPr lang="en-CA" altLang="en-US" sz="2800" dirty="0">
                <a:solidFill>
                  <a:schemeClr val="accent1"/>
                </a:solidFill>
              </a:rPr>
              <a:t>p</a:t>
            </a:r>
            <a:r>
              <a:rPr lang="en-CA" altLang="en-US" sz="2800" i="0" dirty="0">
                <a:solidFill>
                  <a:schemeClr val="accent1"/>
                </a:solidFill>
              </a:rPr>
              <a:t>) </a:t>
            </a:r>
            <a:r>
              <a:rPr lang="en-CA" altLang="en-US" sz="2800" i="0" dirty="0" smtClean="0">
                <a:solidFill>
                  <a:schemeClr val="accent1"/>
                </a:solidFill>
              </a:rPr>
              <a:t>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</a:t>
            </a:r>
            <a:r>
              <a:rPr lang="en-CA" altLang="en-US" sz="2800" i="0" dirty="0" smtClean="0">
                <a:solidFill>
                  <a:schemeClr val="accent1"/>
                </a:solidFill>
              </a:rPr>
              <a:t>     Node </a:t>
            </a:r>
            <a:r>
              <a:rPr lang="en-CA" altLang="en-US" sz="2800" dirty="0" smtClean="0">
                <a:solidFill>
                  <a:schemeClr val="accent1"/>
                </a:solidFill>
              </a:rPr>
              <a:t>n=p</a:t>
            </a:r>
            <a:r>
              <a:rPr lang="en-CA" altLang="en-US" sz="2800" i="0" dirty="0" smtClean="0">
                <a:solidFill>
                  <a:schemeClr val="accent1"/>
                </a:solidFill>
              </a:rPr>
              <a:t>;</a:t>
            </a:r>
            <a:endParaRPr lang="en-CA" altLang="en-US" sz="1400" i="0" dirty="0" smtClean="0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 smtClean="0">
                <a:solidFill>
                  <a:schemeClr val="accent1"/>
                </a:solidFill>
              </a:rPr>
              <a:t>      </a:t>
            </a:r>
            <a:r>
              <a:rPr lang="en-CA" altLang="en-US" sz="2800" i="0" dirty="0">
                <a:solidFill>
                  <a:schemeClr val="accent1"/>
                </a:solidFill>
              </a:rPr>
              <a:t>if( </a:t>
            </a:r>
            <a:r>
              <a:rPr lang="en-CA" altLang="en-US" sz="2800" dirty="0" err="1">
                <a:solidFill>
                  <a:schemeClr val="accent1"/>
                </a:solidFill>
              </a:rPr>
              <a:t>n.parent.right</a:t>
            </a:r>
            <a:r>
              <a:rPr lang="en-CA" altLang="en-US" sz="2800" i="0" dirty="0">
                <a:solidFill>
                  <a:schemeClr val="accent1"/>
                </a:solidFill>
              </a:rPr>
              <a:t> = </a:t>
            </a:r>
            <a:r>
              <a:rPr lang="en-CA" altLang="en-US" sz="2800" dirty="0">
                <a:solidFill>
                  <a:schemeClr val="accent1"/>
                </a:solidFill>
              </a:rPr>
              <a:t>n</a:t>
            </a:r>
            <a:r>
              <a:rPr lang="en-CA" altLang="en-US" sz="2800" i="0" dirty="0">
                <a:solidFill>
                  <a:schemeClr val="accent1"/>
                </a:solidFill>
              </a:rPr>
              <a:t>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      return </a:t>
            </a:r>
            <a:r>
              <a:rPr lang="en-CA" altLang="en-US" sz="2800" dirty="0" err="1">
                <a:solidFill>
                  <a:schemeClr val="accent1"/>
                </a:solidFill>
              </a:rPr>
              <a:t>n.parent.left</a:t>
            </a:r>
            <a:r>
              <a:rPr lang="en-CA" altLang="en-US" sz="2800" i="0" dirty="0">
                <a:solidFill>
                  <a:schemeClr val="accent1"/>
                </a:solidFill>
              </a:rPr>
              <a:t>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  else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      return </a:t>
            </a:r>
            <a:r>
              <a:rPr lang="en-CA" altLang="en-US" sz="2800" dirty="0" err="1">
                <a:solidFill>
                  <a:schemeClr val="accent1"/>
                </a:solidFill>
              </a:rPr>
              <a:t>n.parent.right</a:t>
            </a:r>
            <a:r>
              <a:rPr lang="en-CA" altLang="en-US" sz="2800" i="0" dirty="0">
                <a:solidFill>
                  <a:schemeClr val="accent1"/>
                </a:solidFill>
              </a:rPr>
              <a:t>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}</a:t>
            </a: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228600" y="5562600"/>
            <a:ext cx="92202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At any time the user can </a:t>
            </a:r>
            <a:r>
              <a:rPr lang="en-CA" altLang="en-US" sz="2800" i="0">
                <a:solidFill>
                  <a:schemeClr val="tx2"/>
                </a:solidFill>
              </a:rPr>
              <a:t>move</a:t>
            </a:r>
            <a:r>
              <a:rPr lang="en-CA" altLang="en-US" sz="2800" i="0"/>
              <a:t> a position to the</a:t>
            </a:r>
            <a:r>
              <a:rPr lang="en-CA" altLang="en-US" sz="2800" i="0">
                <a:solidFill>
                  <a:schemeClr val="tx2"/>
                </a:solidFill>
              </a:rPr>
              <a:t> sibling</a:t>
            </a:r>
            <a:r>
              <a:rPr lang="en-CA" altLang="en-US" sz="2800" i="0"/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</a:rPr>
              <a:t>   </a:t>
            </a:r>
            <a:r>
              <a:rPr lang="en-CA" altLang="en-US" sz="2800">
                <a:solidFill>
                  <a:schemeClr val="accent1"/>
                </a:solidFill>
              </a:rPr>
              <a:t>p</a:t>
            </a:r>
            <a:r>
              <a:rPr lang="en-CA" altLang="en-US" sz="2800" baseline="-25000">
                <a:solidFill>
                  <a:schemeClr val="accent1"/>
                </a:solidFill>
              </a:rPr>
              <a:t>3</a:t>
            </a:r>
            <a:r>
              <a:rPr lang="en-CA" altLang="en-US" sz="2800">
                <a:solidFill>
                  <a:schemeClr val="accent1"/>
                </a:solidFill>
              </a:rPr>
              <a:t> = tree.</a:t>
            </a:r>
            <a:r>
              <a:rPr lang="en-CA" altLang="en-US" sz="2800" i="0">
                <a:solidFill>
                  <a:schemeClr val="accent1"/>
                </a:solidFill>
              </a:rPr>
              <a:t>sibling</a:t>
            </a:r>
            <a:r>
              <a:rPr lang="en-CA" altLang="en-US" sz="2800">
                <a:solidFill>
                  <a:schemeClr val="accent1"/>
                </a:solidFill>
              </a:rPr>
              <a:t>(p</a:t>
            </a:r>
            <a:r>
              <a:rPr lang="en-CA" altLang="en-US" sz="2800" baseline="-25000">
                <a:solidFill>
                  <a:schemeClr val="accent1"/>
                </a:solidFill>
              </a:rPr>
              <a:t>2</a:t>
            </a:r>
            <a:r>
              <a:rPr lang="en-CA" altLang="en-US" sz="2800">
                <a:solidFill>
                  <a:schemeClr val="accent1"/>
                </a:solidFill>
              </a:rPr>
              <a:t>);</a:t>
            </a:r>
            <a:endParaRPr lang="en-CA" altLang="en-US" sz="2800" i="0">
              <a:solidFill>
                <a:schemeClr val="accent1"/>
              </a:solidFill>
            </a:endParaRPr>
          </a:p>
        </p:txBody>
      </p:sp>
      <p:grpSp>
        <p:nvGrpSpPr>
          <p:cNvPr id="50182" name="Group 11"/>
          <p:cNvGrpSpPr>
            <a:grpSpLocks/>
          </p:cNvGrpSpPr>
          <p:nvPr/>
        </p:nvGrpSpPr>
        <p:grpSpPr bwMode="auto">
          <a:xfrm>
            <a:off x="8153400" y="741363"/>
            <a:ext cx="927100" cy="1598612"/>
            <a:chOff x="8153400" y="742126"/>
            <a:chExt cx="926756" cy="1597418"/>
          </a:xfrm>
        </p:grpSpPr>
        <p:grpSp>
          <p:nvGrpSpPr>
            <p:cNvPr id="50195" name="Group 12"/>
            <p:cNvGrpSpPr>
              <a:grpSpLocks/>
            </p:cNvGrpSpPr>
            <p:nvPr/>
          </p:nvGrpSpPr>
          <p:grpSpPr bwMode="auto">
            <a:xfrm>
              <a:off x="8153401" y="1295400"/>
              <a:ext cx="914399" cy="410250"/>
              <a:chOff x="5257800" y="1645663"/>
              <a:chExt cx="914399" cy="410250"/>
            </a:xfrm>
          </p:grpSpPr>
          <p:sp>
            <p:nvSpPr>
              <p:cNvPr id="50202" name="Rectangle 85"/>
              <p:cNvSpPr>
                <a:spLocks noChangeArrowheads="1"/>
              </p:cNvSpPr>
              <p:nvPr/>
            </p:nvSpPr>
            <p:spPr bwMode="auto">
              <a:xfrm>
                <a:off x="5592657" y="1645663"/>
                <a:ext cx="201168" cy="201168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50203" name="Rectangle 58"/>
              <p:cNvSpPr>
                <a:spLocks noChangeArrowheads="1"/>
              </p:cNvSpPr>
              <p:nvPr/>
            </p:nvSpPr>
            <p:spPr bwMode="auto">
              <a:xfrm>
                <a:off x="5257800" y="1778914"/>
                <a:ext cx="91439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1800">
                    <a:solidFill>
                      <a:schemeClr val="accent1"/>
                    </a:solidFill>
                  </a:rPr>
                  <a:t>p</a:t>
                </a:r>
                <a:r>
                  <a:rPr lang="en-CA" altLang="en-US" sz="1800" baseline="-25000">
                    <a:solidFill>
                      <a:schemeClr val="accent1"/>
                    </a:solidFill>
                  </a:rPr>
                  <a:t>2</a:t>
                </a:r>
                <a:endParaRPr lang="en-US" altLang="en-US" sz="18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50196" name="Group 13"/>
            <p:cNvGrpSpPr>
              <a:grpSpLocks/>
            </p:cNvGrpSpPr>
            <p:nvPr/>
          </p:nvGrpSpPr>
          <p:grpSpPr bwMode="auto">
            <a:xfrm>
              <a:off x="8153400" y="742126"/>
              <a:ext cx="914399" cy="410250"/>
              <a:chOff x="5257800" y="1645663"/>
              <a:chExt cx="914399" cy="410250"/>
            </a:xfrm>
          </p:grpSpPr>
          <p:sp>
            <p:nvSpPr>
              <p:cNvPr id="50200" name="Rectangle 85"/>
              <p:cNvSpPr>
                <a:spLocks noChangeArrowheads="1"/>
              </p:cNvSpPr>
              <p:nvPr/>
            </p:nvSpPr>
            <p:spPr bwMode="auto">
              <a:xfrm>
                <a:off x="5592657" y="1645663"/>
                <a:ext cx="201168" cy="201168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50201" name="Rectangle 58"/>
              <p:cNvSpPr>
                <a:spLocks noChangeArrowheads="1"/>
              </p:cNvSpPr>
              <p:nvPr/>
            </p:nvSpPr>
            <p:spPr bwMode="auto">
              <a:xfrm>
                <a:off x="5257800" y="1778914"/>
                <a:ext cx="91439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1800">
                    <a:solidFill>
                      <a:schemeClr val="accent1"/>
                    </a:solidFill>
                  </a:rPr>
                  <a:t>p</a:t>
                </a:r>
                <a:r>
                  <a:rPr lang="en-CA" altLang="en-US" sz="1800" baseline="-25000">
                    <a:solidFill>
                      <a:schemeClr val="accent1"/>
                    </a:solidFill>
                  </a:rPr>
                  <a:t>1</a:t>
                </a:r>
                <a:endParaRPr lang="en-US" altLang="en-US" sz="18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50197" name="Group 14"/>
            <p:cNvGrpSpPr>
              <a:grpSpLocks/>
            </p:cNvGrpSpPr>
            <p:nvPr/>
          </p:nvGrpSpPr>
          <p:grpSpPr bwMode="auto">
            <a:xfrm>
              <a:off x="8165757" y="1929294"/>
              <a:ext cx="914399" cy="410250"/>
              <a:chOff x="5257800" y="1645663"/>
              <a:chExt cx="914399" cy="410250"/>
            </a:xfrm>
          </p:grpSpPr>
          <p:sp>
            <p:nvSpPr>
              <p:cNvPr id="50198" name="Rectangle 85"/>
              <p:cNvSpPr>
                <a:spLocks noChangeArrowheads="1"/>
              </p:cNvSpPr>
              <p:nvPr/>
            </p:nvSpPr>
            <p:spPr bwMode="auto">
              <a:xfrm>
                <a:off x="5592657" y="1645663"/>
                <a:ext cx="201168" cy="201168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50199" name="Rectangle 58"/>
              <p:cNvSpPr>
                <a:spLocks noChangeArrowheads="1"/>
              </p:cNvSpPr>
              <p:nvPr/>
            </p:nvSpPr>
            <p:spPr bwMode="auto">
              <a:xfrm>
                <a:off x="5257800" y="1778914"/>
                <a:ext cx="91439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1800">
                    <a:solidFill>
                      <a:schemeClr val="accent1"/>
                    </a:solidFill>
                  </a:rPr>
                  <a:t>p</a:t>
                </a:r>
                <a:r>
                  <a:rPr lang="en-CA" altLang="en-US" sz="1800" baseline="-25000">
                    <a:solidFill>
                      <a:schemeClr val="accent1"/>
                    </a:solidFill>
                  </a:rPr>
                  <a:t>3</a:t>
                </a:r>
                <a:endParaRPr lang="en-US" altLang="en-US" sz="1800">
                  <a:solidFill>
                    <a:schemeClr val="accent1"/>
                  </a:solidFill>
                </a:endParaRPr>
              </a:p>
            </p:txBody>
          </p:sp>
        </p:grpSp>
      </p:grpSp>
      <p:cxnSp>
        <p:nvCxnSpPr>
          <p:cNvPr id="50183" name="Straight Arrow Connector 21"/>
          <p:cNvCxnSpPr>
            <a:cxnSpLocks noChangeShapeType="1"/>
          </p:cNvCxnSpPr>
          <p:nvPr/>
        </p:nvCxnSpPr>
        <p:spPr bwMode="auto">
          <a:xfrm flipH="1">
            <a:off x="8001000" y="1395413"/>
            <a:ext cx="573088" cy="309562"/>
          </a:xfrm>
          <a:prstGeom prst="straightConnector1">
            <a:avLst/>
          </a:prstGeom>
          <a:noFill/>
          <a:ln w="25400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84" name="Straight Arrow Connector 25"/>
          <p:cNvCxnSpPr>
            <a:cxnSpLocks noChangeShapeType="1"/>
          </p:cNvCxnSpPr>
          <p:nvPr/>
        </p:nvCxnSpPr>
        <p:spPr bwMode="auto">
          <a:xfrm flipH="1">
            <a:off x="7391400" y="850900"/>
            <a:ext cx="1193800" cy="309563"/>
          </a:xfrm>
          <a:prstGeom prst="straightConnector1">
            <a:avLst/>
          </a:prstGeom>
          <a:noFill/>
          <a:ln w="25400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" name="Straight Arrow Connector 26"/>
          <p:cNvCxnSpPr>
            <a:cxnSpLocks noChangeShapeType="1"/>
          </p:cNvCxnSpPr>
          <p:nvPr/>
        </p:nvCxnSpPr>
        <p:spPr bwMode="auto">
          <a:xfrm flipH="1" flipV="1">
            <a:off x="6781800" y="1928813"/>
            <a:ext cx="1804988" cy="96837"/>
          </a:xfrm>
          <a:prstGeom prst="straightConnector1">
            <a:avLst/>
          </a:prstGeom>
          <a:noFill/>
          <a:ln w="25400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0186" name="Rectangle 27"/>
          <p:cNvSpPr>
            <a:spLocks noChangeArrowheads="1"/>
          </p:cNvSpPr>
          <p:nvPr/>
        </p:nvSpPr>
        <p:spPr bwMode="auto">
          <a:xfrm rot="-5400000">
            <a:off x="527844" y="1010444"/>
            <a:ext cx="5953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chemeClr val="accent1"/>
                </a:solidFill>
              </a:rPr>
              <a:t>…</a:t>
            </a:r>
            <a:endParaRPr lang="en-US" altLang="en-US" sz="3000"/>
          </a:p>
        </p:txBody>
      </p:sp>
      <p:grpSp>
        <p:nvGrpSpPr>
          <p:cNvPr id="50187" name="Group 19"/>
          <p:cNvGrpSpPr>
            <a:grpSpLocks/>
          </p:cNvGrpSpPr>
          <p:nvPr/>
        </p:nvGrpSpPr>
        <p:grpSpPr bwMode="auto">
          <a:xfrm>
            <a:off x="4800600" y="762000"/>
            <a:ext cx="914400" cy="434975"/>
            <a:chOff x="4800600" y="762000"/>
            <a:chExt cx="914738" cy="435271"/>
          </a:xfrm>
        </p:grpSpPr>
        <p:sp>
          <p:nvSpPr>
            <p:cNvPr id="50192" name="Rectangle 85"/>
            <p:cNvSpPr>
              <a:spLocks noChangeArrowheads="1"/>
            </p:cNvSpPr>
            <p:nvPr/>
          </p:nvSpPr>
          <p:spPr bwMode="auto">
            <a:xfrm>
              <a:off x="5135581" y="762000"/>
              <a:ext cx="201243" cy="201319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bg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50193" name="Rectangle 58"/>
            <p:cNvSpPr>
              <a:spLocks noChangeArrowheads="1"/>
            </p:cNvSpPr>
            <p:nvPr/>
          </p:nvSpPr>
          <p:spPr bwMode="auto">
            <a:xfrm>
              <a:off x="4800600" y="920065"/>
              <a:ext cx="914738" cy="277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800">
                  <a:solidFill>
                    <a:schemeClr val="accent1"/>
                  </a:solidFill>
                </a:rPr>
                <a:t>tree</a:t>
              </a:r>
              <a:endParaRPr lang="en-US" altLang="en-US" sz="1800">
                <a:solidFill>
                  <a:schemeClr val="accent1"/>
                </a:solidFill>
              </a:endParaRPr>
            </a:p>
          </p:txBody>
        </p:sp>
        <p:cxnSp>
          <p:nvCxnSpPr>
            <p:cNvPr id="50194" name="Straight Arrow Connector 22"/>
            <p:cNvCxnSpPr>
              <a:cxnSpLocks noChangeShapeType="1"/>
            </p:cNvCxnSpPr>
            <p:nvPr/>
          </p:nvCxnSpPr>
          <p:spPr bwMode="auto">
            <a:xfrm>
              <a:off x="5236203" y="876820"/>
              <a:ext cx="326397" cy="0"/>
            </a:xfrm>
            <a:prstGeom prst="straightConnector1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" name="Group 27"/>
          <p:cNvGrpSpPr>
            <a:grpSpLocks/>
          </p:cNvGrpSpPr>
          <p:nvPr/>
        </p:nvGrpSpPr>
        <p:grpSpPr bwMode="auto">
          <a:xfrm>
            <a:off x="0" y="2133600"/>
            <a:ext cx="7010400" cy="2819400"/>
            <a:chOff x="0" y="1752600"/>
            <a:chExt cx="7010400" cy="2819400"/>
          </a:xfrm>
        </p:grpSpPr>
        <p:sp>
          <p:nvSpPr>
            <p:cNvPr id="50190" name="Rectangle 28"/>
            <p:cNvSpPr>
              <a:spLocks noChangeArrowheads="1"/>
            </p:cNvSpPr>
            <p:nvPr/>
          </p:nvSpPr>
          <p:spPr bwMode="auto">
            <a:xfrm>
              <a:off x="32631" y="1752600"/>
              <a:ext cx="385356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 dirty="0">
                  <a:solidFill>
                    <a:srgbClr val="FF0000"/>
                  </a:solidFill>
                </a:rPr>
                <a:t>      if( </a:t>
              </a:r>
              <a:r>
                <a:rPr lang="en-CA" altLang="en-US" sz="2000" dirty="0" err="1">
                  <a:solidFill>
                    <a:srgbClr val="FF0000"/>
                  </a:solidFill>
                </a:rPr>
                <a:t>n.parent</a:t>
              </a:r>
              <a:r>
                <a:rPr lang="en-CA" altLang="en-US" sz="2000" i="0" dirty="0">
                  <a:solidFill>
                    <a:srgbClr val="FF0000"/>
                  </a:solidFill>
                </a:rPr>
                <a:t> != </a:t>
              </a:r>
              <a:r>
                <a:rPr lang="en-CA" altLang="en-US" sz="2000" dirty="0">
                  <a:solidFill>
                    <a:srgbClr val="FF0000"/>
                  </a:solidFill>
                </a:rPr>
                <a:t>null</a:t>
              </a:r>
              <a:r>
                <a:rPr lang="en-CA" altLang="en-US" sz="2000" i="0" dirty="0">
                  <a:solidFill>
                    <a:srgbClr val="FF0000"/>
                  </a:solidFill>
                </a:rPr>
                <a:t> )</a:t>
              </a:r>
            </a:p>
          </p:txBody>
        </p:sp>
        <p:sp>
          <p:nvSpPr>
            <p:cNvPr id="50191" name="Rectangle 29"/>
            <p:cNvSpPr>
              <a:spLocks noChangeArrowheads="1"/>
            </p:cNvSpPr>
            <p:nvPr/>
          </p:nvSpPr>
          <p:spPr bwMode="auto">
            <a:xfrm>
              <a:off x="0" y="3556337"/>
              <a:ext cx="701040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>
                  <a:solidFill>
                    <a:srgbClr val="FF0000"/>
                  </a:solidFill>
                </a:rPr>
                <a:t>       else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>
                  <a:solidFill>
                    <a:srgbClr val="FF0000"/>
                  </a:solidFill>
                </a:rPr>
                <a:t>             </a:t>
              </a:r>
              <a:r>
                <a:rPr lang="en-US" altLang="en-US" sz="2000" i="0">
                  <a:solidFill>
                    <a:srgbClr val="FF0000"/>
                  </a:solidFill>
                </a:rPr>
                <a:t>throw new IllegalArgumentException(“p is the root");</a:t>
              </a:r>
              <a:r>
                <a:rPr lang="en-CA" altLang="en-US" sz="2000" i="0">
                  <a:solidFill>
                    <a:srgbClr val="FF0000"/>
                  </a:solidFill>
                </a:rPr>
                <a:t>  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000" i="0">
                  <a:solidFill>
                    <a:srgbClr val="FF0000"/>
                  </a:solidFill>
                </a:rPr>
                <a:t>      }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37727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 bwMode="auto">
          <a:xfrm>
            <a:off x="228600" y="-7620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4000" i="0" dirty="0">
                <a:solidFill>
                  <a:schemeClr val="tx2"/>
                </a:solidFill>
              </a:rPr>
              <a:t>Midterm Review</a:t>
            </a:r>
            <a:endParaRPr lang="en-US" altLang="en-US" sz="4000" i="0" dirty="0">
              <a:solidFill>
                <a:schemeClr val="tx2"/>
              </a:solidFill>
            </a:endParaRPr>
          </a:p>
        </p:txBody>
      </p:sp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245103" y="990601"/>
            <a:ext cx="745109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rtl="0" eaLnBrk="0" fontAlgn="base" hangingPunct="0">
              <a:spcBef>
                <a:spcPct val="0"/>
              </a:spcBef>
              <a:spcAft>
                <a:spcPct val="0"/>
              </a:spcAft>
              <a:buNone/>
              <a:defRPr sz="2800">
                <a:solidFill>
                  <a:schemeClr val="tx1"/>
                </a:solidFill>
                <a:latin typeface="+mn-lt"/>
              </a:defRPr>
            </a:lvl2pPr>
            <a:lvl3pPr marL="9144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400">
                <a:solidFill>
                  <a:schemeClr val="tx1"/>
                </a:solidFill>
                <a:latin typeface="+mn-lt"/>
              </a:defRPr>
            </a:lvl3pPr>
            <a:lvl4pPr marL="13716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4pPr>
            <a:lvl5pPr marL="18288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5pPr>
            <a:lvl6pPr marL="22860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6pPr>
            <a:lvl7pPr marL="27432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7pPr>
            <a:lvl8pPr marL="32004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8pPr>
            <a:lvl9pPr marL="36576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slides</a:t>
            </a:r>
            <a:r>
              <a:rPr lang="en-US" altLang="en-US" sz="2400" i="0" kern="0" dirty="0" smtClean="0"/>
              <a:t>.</a:t>
            </a:r>
            <a:endParaRPr lang="en-US" altLang="en-US" sz="2400" i="0" kern="0" dirty="0"/>
          </a:p>
        </p:txBody>
      </p:sp>
      <p:pic>
        <p:nvPicPr>
          <p:cNvPr id="38502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038" y="1600200"/>
            <a:ext cx="7781925" cy="365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84322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85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85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itle 1"/>
          <p:cNvSpPr>
            <a:spLocks noGrp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en-US" sz="3600" smtClean="0"/>
              <a:t>Implementing Positions in Trees</a:t>
            </a:r>
          </a:p>
        </p:txBody>
      </p:sp>
      <p:pic>
        <p:nvPicPr>
          <p:cNvPr id="5427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075" r="2576" b="13274"/>
          <a:stretch>
            <a:fillRect/>
          </a:stretch>
        </p:blipFill>
        <p:spPr bwMode="auto">
          <a:xfrm>
            <a:off x="5227638" y="609600"/>
            <a:ext cx="3587750" cy="297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52400" y="609600"/>
            <a:ext cx="7010400" cy="46166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class </a:t>
            </a:r>
            <a:r>
              <a:rPr lang="en-US" altLang="en-US" sz="2800" i="0" dirty="0" err="1">
                <a:solidFill>
                  <a:schemeClr val="accent1"/>
                </a:solidFill>
              </a:rPr>
              <a:t>LinkedBinaryTree</a:t>
            </a:r>
            <a:r>
              <a:rPr lang="en-US" altLang="en-US" sz="2800" i="0" dirty="0">
                <a:solidFill>
                  <a:schemeClr val="accent1"/>
                </a:solidFill>
              </a:rPr>
              <a:t> 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Position </a:t>
            </a:r>
            <a:r>
              <a:rPr lang="en-CA" altLang="en-US" sz="2800" i="0" dirty="0" err="1">
                <a:solidFill>
                  <a:schemeClr val="accent1"/>
                </a:solidFill>
              </a:rPr>
              <a:t>addRight</a:t>
            </a:r>
            <a:r>
              <a:rPr lang="en-CA" altLang="en-US" sz="2800" i="0" dirty="0">
                <a:solidFill>
                  <a:schemeClr val="accent1"/>
                </a:solidFill>
              </a:rPr>
              <a:t>(Position </a:t>
            </a:r>
            <a:r>
              <a:rPr lang="en-CA" altLang="en-US" sz="2800" dirty="0" err="1">
                <a:solidFill>
                  <a:schemeClr val="accent1"/>
                </a:solidFill>
              </a:rPr>
              <a:t>p,E</a:t>
            </a:r>
            <a:r>
              <a:rPr lang="en-CA" altLang="en-US" sz="2800" dirty="0">
                <a:solidFill>
                  <a:schemeClr val="accent1"/>
                </a:solidFill>
              </a:rPr>
              <a:t> e</a:t>
            </a:r>
            <a:r>
              <a:rPr lang="en-CA" altLang="en-US" sz="2800" i="0" dirty="0">
                <a:solidFill>
                  <a:schemeClr val="accent1"/>
                </a:solidFill>
              </a:rPr>
              <a:t>) </a:t>
            </a:r>
            <a:r>
              <a:rPr lang="en-CA" altLang="en-US" sz="2800" i="0" dirty="0" smtClean="0">
                <a:solidFill>
                  <a:schemeClr val="accent1"/>
                </a:solidFill>
              </a:rPr>
              <a:t>{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</a:t>
            </a:r>
            <a:r>
              <a:rPr lang="en-CA" altLang="en-US" sz="2800" i="0" dirty="0" smtClean="0">
                <a:solidFill>
                  <a:schemeClr val="accent1"/>
                </a:solidFill>
              </a:rPr>
              <a:t>     Node </a:t>
            </a:r>
            <a:r>
              <a:rPr lang="en-CA" altLang="en-US" sz="2800" dirty="0" smtClean="0">
                <a:solidFill>
                  <a:schemeClr val="accent1"/>
                </a:solidFill>
              </a:rPr>
              <a:t>n=p</a:t>
            </a:r>
            <a:r>
              <a:rPr lang="en-CA" altLang="en-US" sz="2800" i="0" dirty="0" smtClean="0">
                <a:solidFill>
                  <a:schemeClr val="accent1"/>
                </a:solidFill>
              </a:rPr>
              <a:t>;</a:t>
            </a:r>
            <a:endParaRPr lang="en-CA" altLang="en-US" sz="2800" i="0" dirty="0">
              <a:solidFill>
                <a:schemeClr val="accent1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  if( </a:t>
            </a:r>
            <a:r>
              <a:rPr lang="en-CA" altLang="en-US" sz="2800" dirty="0" err="1">
                <a:solidFill>
                  <a:schemeClr val="accent1"/>
                </a:solidFill>
              </a:rPr>
              <a:t>n.right</a:t>
            </a:r>
            <a:r>
              <a:rPr lang="en-CA" altLang="en-US" sz="2800" i="0" dirty="0">
                <a:solidFill>
                  <a:schemeClr val="accent1"/>
                </a:solidFill>
              </a:rPr>
              <a:t> = </a:t>
            </a:r>
            <a:r>
              <a:rPr lang="en-CA" altLang="en-US" sz="2800" dirty="0">
                <a:solidFill>
                  <a:schemeClr val="accent1"/>
                </a:solidFill>
              </a:rPr>
              <a:t>null</a:t>
            </a:r>
            <a:r>
              <a:rPr lang="en-CA" altLang="en-US" sz="2800" i="0" dirty="0">
                <a:solidFill>
                  <a:schemeClr val="accent1"/>
                </a:solidFill>
              </a:rPr>
              <a:t> 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      </a:t>
            </a:r>
            <a:r>
              <a:rPr lang="en-CA" altLang="en-US" sz="2800" dirty="0" err="1">
                <a:solidFill>
                  <a:schemeClr val="accent1"/>
                </a:solidFill>
              </a:rPr>
              <a:t>n.right</a:t>
            </a:r>
            <a:r>
              <a:rPr lang="en-CA" altLang="en-US" sz="2800" i="0" dirty="0">
                <a:solidFill>
                  <a:schemeClr val="accent1"/>
                </a:solidFill>
              </a:rPr>
              <a:t> =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      return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  else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 dirty="0">
                <a:solidFill>
                  <a:schemeClr val="accent1"/>
                </a:solidFill>
              </a:rPr>
              <a:t>          </a:t>
            </a:r>
            <a:r>
              <a:rPr lang="en-US" altLang="en-US" sz="2800" i="0" dirty="0">
                <a:solidFill>
                  <a:schemeClr val="accent1"/>
                </a:solidFill>
              </a:rPr>
              <a:t>throw </a:t>
            </a:r>
            <a:r>
              <a:rPr lang="en-US" altLang="en-US" sz="1400" i="0" dirty="0">
                <a:solidFill>
                  <a:schemeClr val="accent1"/>
                </a:solidFill>
              </a:rPr>
              <a:t>new </a:t>
            </a:r>
            <a:r>
              <a:rPr lang="en-US" altLang="en-US" sz="1400" i="0" dirty="0" err="1">
                <a:solidFill>
                  <a:schemeClr val="accent1"/>
                </a:solidFill>
              </a:rPr>
              <a:t>IllegalArgumentException</a:t>
            </a:r>
            <a:r>
              <a:rPr lang="en-US" altLang="en-US" sz="1400" i="0" dirty="0">
                <a:solidFill>
                  <a:schemeClr val="accent1"/>
                </a:solidFill>
              </a:rPr>
              <a:t>(</a:t>
            </a:r>
            <a:br>
              <a:rPr lang="en-US" altLang="en-US" sz="1400" i="0" dirty="0">
                <a:solidFill>
                  <a:schemeClr val="accent1"/>
                </a:solidFill>
              </a:rPr>
            </a:br>
            <a:r>
              <a:rPr lang="en-US" altLang="en-US" sz="1400" i="0" dirty="0">
                <a:solidFill>
                  <a:schemeClr val="accent1"/>
                </a:solidFill>
              </a:rPr>
              <a:t>                                       "p already has a right child");</a:t>
            </a:r>
            <a:r>
              <a:rPr lang="en-CA" altLang="en-US" sz="1400" i="0" dirty="0">
                <a:solidFill>
                  <a:schemeClr val="accent1"/>
                </a:solidFill>
              </a:rPr>
              <a:t>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1400" i="0" dirty="0">
                <a:solidFill>
                  <a:schemeClr val="accent1"/>
                </a:solidFill>
              </a:rPr>
              <a:t>      </a:t>
            </a:r>
            <a:r>
              <a:rPr lang="en-CA" altLang="en-US" sz="2800" i="0" dirty="0">
                <a:solidFill>
                  <a:schemeClr val="accent1"/>
                </a:solidFill>
              </a:rPr>
              <a:t>}</a:t>
            </a: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228600" y="5105400"/>
            <a:ext cx="89154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At any time the user can </a:t>
            </a:r>
            <a:r>
              <a:rPr lang="en-CA" altLang="en-US" sz="2800" i="0">
                <a:solidFill>
                  <a:schemeClr val="tx2"/>
                </a:solidFill>
              </a:rPr>
              <a:t>add</a:t>
            </a:r>
            <a:r>
              <a:rPr lang="en-CA" altLang="en-US" sz="2800" i="0"/>
              <a:t> a </a:t>
            </a:r>
            <a:r>
              <a:rPr lang="en-CA" altLang="en-US" sz="2800" i="0">
                <a:solidFill>
                  <a:schemeClr val="tx2"/>
                </a:solidFill>
              </a:rPr>
              <a:t>position/node</a:t>
            </a:r>
            <a:r>
              <a:rPr lang="en-CA" altLang="en-US" sz="2800" i="0"/>
              <a:t> </a:t>
            </a:r>
            <a:br>
              <a:rPr lang="en-CA" altLang="en-US" sz="2800" i="0"/>
            </a:br>
            <a:r>
              <a:rPr lang="en-CA" altLang="en-US" sz="2800" i="0"/>
              <a:t>   to the right of a position.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</a:rPr>
              <a:t>   </a:t>
            </a:r>
            <a:r>
              <a:rPr lang="en-CA" altLang="en-US" sz="2800">
                <a:solidFill>
                  <a:schemeClr val="accent1"/>
                </a:solidFill>
              </a:rPr>
              <a:t>p</a:t>
            </a:r>
            <a:r>
              <a:rPr lang="en-CA" altLang="en-US" sz="2800" baseline="-25000">
                <a:solidFill>
                  <a:schemeClr val="accent1"/>
                </a:solidFill>
              </a:rPr>
              <a:t>3</a:t>
            </a:r>
            <a:r>
              <a:rPr lang="en-CA" altLang="en-US" sz="2800">
                <a:solidFill>
                  <a:schemeClr val="accent1"/>
                </a:solidFill>
              </a:rPr>
              <a:t> = tree.</a:t>
            </a:r>
            <a:r>
              <a:rPr lang="en-CA" altLang="en-US" sz="2800" i="0">
                <a:solidFill>
                  <a:schemeClr val="accent1"/>
                </a:solidFill>
              </a:rPr>
              <a:t>addRight</a:t>
            </a:r>
            <a:r>
              <a:rPr lang="en-CA" altLang="en-US" sz="2800">
                <a:solidFill>
                  <a:schemeClr val="accent1"/>
                </a:solidFill>
              </a:rPr>
              <a:t>(p</a:t>
            </a:r>
            <a:r>
              <a:rPr lang="en-CA" altLang="en-US" sz="2800" baseline="-25000">
                <a:solidFill>
                  <a:schemeClr val="accent1"/>
                </a:solidFill>
              </a:rPr>
              <a:t>2</a:t>
            </a:r>
            <a:r>
              <a:rPr lang="en-CA" altLang="en-US" sz="2800">
                <a:solidFill>
                  <a:schemeClr val="accent1"/>
                </a:solidFill>
              </a:rPr>
              <a:t>,</a:t>
            </a:r>
            <a:r>
              <a:rPr lang="en-CA" altLang="en-US" sz="2800">
                <a:solidFill>
                  <a:srgbClr val="00B0F0"/>
                </a:solidFill>
              </a:rPr>
              <a:t>“Toronto”</a:t>
            </a:r>
            <a:r>
              <a:rPr lang="en-CA" altLang="en-US" sz="2800">
                <a:solidFill>
                  <a:schemeClr val="accent1"/>
                </a:solidFill>
              </a:rPr>
              <a:t>);</a:t>
            </a:r>
            <a:endParaRPr lang="en-CA" altLang="en-US" sz="2800" i="0">
              <a:solidFill>
                <a:schemeClr val="accent1"/>
              </a:solidFill>
            </a:endParaRPr>
          </a:p>
        </p:txBody>
      </p:sp>
      <p:cxnSp>
        <p:nvCxnSpPr>
          <p:cNvPr id="54278" name="Straight Arrow Connector 25"/>
          <p:cNvCxnSpPr>
            <a:cxnSpLocks noChangeShapeType="1"/>
          </p:cNvCxnSpPr>
          <p:nvPr/>
        </p:nvCxnSpPr>
        <p:spPr bwMode="auto">
          <a:xfrm flipH="1">
            <a:off x="7391400" y="850900"/>
            <a:ext cx="1193800" cy="309563"/>
          </a:xfrm>
          <a:prstGeom prst="straightConnector1">
            <a:avLst/>
          </a:prstGeom>
          <a:noFill/>
          <a:ln w="25400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4279" name="Rectangle 27"/>
          <p:cNvSpPr>
            <a:spLocks noChangeArrowheads="1"/>
          </p:cNvSpPr>
          <p:nvPr/>
        </p:nvSpPr>
        <p:spPr bwMode="auto">
          <a:xfrm rot="-5400000">
            <a:off x="527844" y="1010444"/>
            <a:ext cx="5953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chemeClr val="accent1"/>
                </a:solidFill>
              </a:rPr>
              <a:t>…</a:t>
            </a:r>
            <a:endParaRPr lang="en-US" altLang="en-US" sz="3000"/>
          </a:p>
        </p:txBody>
      </p: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7764463" y="1600200"/>
            <a:ext cx="1227137" cy="2154238"/>
            <a:chOff x="7805094" y="1600199"/>
            <a:chExt cx="1227231" cy="2154361"/>
          </a:xfrm>
        </p:grpSpPr>
        <p:pic>
          <p:nvPicPr>
            <p:cNvPr id="54302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33028"/>
            <a:stretch>
              <a:fillRect/>
            </a:stretch>
          </p:blipFill>
          <p:spPr bwMode="auto">
            <a:xfrm>
              <a:off x="7805094" y="1600199"/>
              <a:ext cx="896688" cy="13894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303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46525" y="2989629"/>
              <a:ext cx="685800" cy="764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304" name="Rectangle 2"/>
            <p:cNvSpPr>
              <a:spLocks noChangeArrowheads="1"/>
            </p:cNvSpPr>
            <p:nvPr/>
          </p:nvSpPr>
          <p:spPr bwMode="auto">
            <a:xfrm>
              <a:off x="8525328" y="3372094"/>
              <a:ext cx="314130" cy="18288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</p:grpSp>
      <p:cxnSp>
        <p:nvCxnSpPr>
          <p:cNvPr id="54281" name="Straight Arrow Connector 21"/>
          <p:cNvCxnSpPr>
            <a:cxnSpLocks noChangeShapeType="1"/>
          </p:cNvCxnSpPr>
          <p:nvPr/>
        </p:nvCxnSpPr>
        <p:spPr bwMode="auto">
          <a:xfrm flipH="1">
            <a:off x="8001000" y="1395413"/>
            <a:ext cx="573088" cy="309562"/>
          </a:xfrm>
          <a:prstGeom prst="straightConnector1">
            <a:avLst/>
          </a:prstGeom>
          <a:noFill/>
          <a:ln w="25400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4282" name="Group 11"/>
          <p:cNvGrpSpPr>
            <a:grpSpLocks/>
          </p:cNvGrpSpPr>
          <p:nvPr/>
        </p:nvGrpSpPr>
        <p:grpSpPr bwMode="auto">
          <a:xfrm>
            <a:off x="8153400" y="741363"/>
            <a:ext cx="927100" cy="1598612"/>
            <a:chOff x="8153400" y="742126"/>
            <a:chExt cx="926756" cy="1597418"/>
          </a:xfrm>
        </p:grpSpPr>
        <p:grpSp>
          <p:nvGrpSpPr>
            <p:cNvPr id="54293" name="Group 12"/>
            <p:cNvGrpSpPr>
              <a:grpSpLocks/>
            </p:cNvGrpSpPr>
            <p:nvPr/>
          </p:nvGrpSpPr>
          <p:grpSpPr bwMode="auto">
            <a:xfrm>
              <a:off x="8153401" y="1295400"/>
              <a:ext cx="914399" cy="410250"/>
              <a:chOff x="5257800" y="1645663"/>
              <a:chExt cx="914399" cy="410250"/>
            </a:xfrm>
          </p:grpSpPr>
          <p:sp>
            <p:nvSpPr>
              <p:cNvPr id="54300" name="Rectangle 85"/>
              <p:cNvSpPr>
                <a:spLocks noChangeArrowheads="1"/>
              </p:cNvSpPr>
              <p:nvPr/>
            </p:nvSpPr>
            <p:spPr bwMode="auto">
              <a:xfrm>
                <a:off x="5592657" y="1645663"/>
                <a:ext cx="201168" cy="201168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54301" name="Rectangle 58"/>
              <p:cNvSpPr>
                <a:spLocks noChangeArrowheads="1"/>
              </p:cNvSpPr>
              <p:nvPr/>
            </p:nvSpPr>
            <p:spPr bwMode="auto">
              <a:xfrm>
                <a:off x="5257800" y="1778914"/>
                <a:ext cx="91439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1800">
                    <a:solidFill>
                      <a:schemeClr val="accent1"/>
                    </a:solidFill>
                  </a:rPr>
                  <a:t>p</a:t>
                </a:r>
                <a:r>
                  <a:rPr lang="en-CA" altLang="en-US" sz="1800" baseline="-25000">
                    <a:solidFill>
                      <a:schemeClr val="accent1"/>
                    </a:solidFill>
                  </a:rPr>
                  <a:t>2</a:t>
                </a:r>
                <a:endParaRPr lang="en-US" altLang="en-US" sz="18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54294" name="Group 13"/>
            <p:cNvGrpSpPr>
              <a:grpSpLocks/>
            </p:cNvGrpSpPr>
            <p:nvPr/>
          </p:nvGrpSpPr>
          <p:grpSpPr bwMode="auto">
            <a:xfrm>
              <a:off x="8153400" y="742126"/>
              <a:ext cx="914399" cy="410250"/>
              <a:chOff x="5257800" y="1645663"/>
              <a:chExt cx="914399" cy="410250"/>
            </a:xfrm>
          </p:grpSpPr>
          <p:sp>
            <p:nvSpPr>
              <p:cNvPr id="54298" name="Rectangle 85"/>
              <p:cNvSpPr>
                <a:spLocks noChangeArrowheads="1"/>
              </p:cNvSpPr>
              <p:nvPr/>
            </p:nvSpPr>
            <p:spPr bwMode="auto">
              <a:xfrm>
                <a:off x="5592657" y="1645663"/>
                <a:ext cx="201168" cy="201168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54299" name="Rectangle 58"/>
              <p:cNvSpPr>
                <a:spLocks noChangeArrowheads="1"/>
              </p:cNvSpPr>
              <p:nvPr/>
            </p:nvSpPr>
            <p:spPr bwMode="auto">
              <a:xfrm>
                <a:off x="5257800" y="1778914"/>
                <a:ext cx="91439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1800">
                    <a:solidFill>
                      <a:schemeClr val="accent1"/>
                    </a:solidFill>
                  </a:rPr>
                  <a:t>p</a:t>
                </a:r>
                <a:r>
                  <a:rPr lang="en-CA" altLang="en-US" sz="1800" baseline="-25000">
                    <a:solidFill>
                      <a:schemeClr val="accent1"/>
                    </a:solidFill>
                  </a:rPr>
                  <a:t>1</a:t>
                </a:r>
                <a:endParaRPr lang="en-US" altLang="en-US" sz="18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54295" name="Group 14"/>
            <p:cNvGrpSpPr>
              <a:grpSpLocks/>
            </p:cNvGrpSpPr>
            <p:nvPr/>
          </p:nvGrpSpPr>
          <p:grpSpPr bwMode="auto">
            <a:xfrm>
              <a:off x="8165757" y="1929294"/>
              <a:ext cx="914399" cy="410250"/>
              <a:chOff x="5257800" y="1645663"/>
              <a:chExt cx="914399" cy="410250"/>
            </a:xfrm>
          </p:grpSpPr>
          <p:sp>
            <p:nvSpPr>
              <p:cNvPr id="54296" name="Rectangle 85"/>
              <p:cNvSpPr>
                <a:spLocks noChangeArrowheads="1"/>
              </p:cNvSpPr>
              <p:nvPr/>
            </p:nvSpPr>
            <p:spPr bwMode="auto">
              <a:xfrm>
                <a:off x="5592657" y="1645663"/>
                <a:ext cx="201168" cy="201168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2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54297" name="Rectangle 58"/>
              <p:cNvSpPr>
                <a:spLocks noChangeArrowheads="1"/>
              </p:cNvSpPr>
              <p:nvPr/>
            </p:nvSpPr>
            <p:spPr bwMode="auto">
              <a:xfrm>
                <a:off x="5257800" y="1778914"/>
                <a:ext cx="91439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CA" altLang="en-US" sz="1800">
                    <a:solidFill>
                      <a:schemeClr val="accent1"/>
                    </a:solidFill>
                  </a:rPr>
                  <a:t>p</a:t>
                </a:r>
                <a:r>
                  <a:rPr lang="en-CA" altLang="en-US" sz="1800" baseline="-25000">
                    <a:solidFill>
                      <a:schemeClr val="accent1"/>
                    </a:solidFill>
                  </a:rPr>
                  <a:t>3</a:t>
                </a:r>
                <a:endParaRPr lang="en-US" altLang="en-US" sz="1800">
                  <a:solidFill>
                    <a:schemeClr val="accent1"/>
                  </a:solidFill>
                </a:endParaRPr>
              </a:p>
            </p:txBody>
          </p:sp>
        </p:grpSp>
      </p:grpSp>
      <p:cxnSp>
        <p:nvCxnSpPr>
          <p:cNvPr id="27" name="Straight Arrow Connector 26"/>
          <p:cNvCxnSpPr>
            <a:cxnSpLocks noChangeShapeType="1"/>
          </p:cNvCxnSpPr>
          <p:nvPr/>
        </p:nvCxnSpPr>
        <p:spPr bwMode="auto">
          <a:xfrm flipH="1">
            <a:off x="8501063" y="2025650"/>
            <a:ext cx="85725" cy="354013"/>
          </a:xfrm>
          <a:prstGeom prst="straightConnector1">
            <a:avLst/>
          </a:prstGeom>
          <a:noFill/>
          <a:ln w="25400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8353425" y="3305175"/>
            <a:ext cx="638175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1100">
                <a:solidFill>
                  <a:srgbClr val="0070C0"/>
                </a:solidFill>
              </a:rPr>
              <a:t>Toronto</a:t>
            </a:r>
            <a:endParaRPr lang="en-US" altLang="en-US" sz="1600">
              <a:solidFill>
                <a:srgbClr val="0070C0"/>
              </a:solidFill>
            </a:endParaRPr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2387600" y="2743200"/>
            <a:ext cx="37131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</a:rPr>
              <a:t>new Node(</a:t>
            </a:r>
            <a:r>
              <a:rPr lang="en-CA" altLang="en-US" sz="2800">
                <a:solidFill>
                  <a:schemeClr val="accent1"/>
                </a:solidFill>
              </a:rPr>
              <a:t>e,  ,null,null</a:t>
            </a:r>
            <a:r>
              <a:rPr lang="en-CA" altLang="en-US" sz="2800" i="0">
                <a:solidFill>
                  <a:schemeClr val="accent1"/>
                </a:solidFill>
              </a:rPr>
              <a:t>);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4195763" y="2727325"/>
            <a:ext cx="3635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n</a:t>
            </a:r>
            <a:endParaRPr lang="en-US" altLang="en-US" sz="2800"/>
          </a:p>
        </p:txBody>
      </p: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1993900" y="3184525"/>
            <a:ext cx="12509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chemeClr val="accent1"/>
                </a:solidFill>
              </a:rPr>
              <a:t>n.right</a:t>
            </a:r>
            <a:r>
              <a:rPr lang="en-CA" altLang="en-US" sz="2800" i="0">
                <a:solidFill>
                  <a:schemeClr val="accent1"/>
                </a:solidFill>
              </a:rPr>
              <a:t>;</a:t>
            </a:r>
            <a:endParaRPr lang="en-US" altLang="en-US" sz="2800"/>
          </a:p>
        </p:txBody>
      </p:sp>
      <p:grpSp>
        <p:nvGrpSpPr>
          <p:cNvPr id="54288" name="Group 27"/>
          <p:cNvGrpSpPr>
            <a:grpSpLocks/>
          </p:cNvGrpSpPr>
          <p:nvPr/>
        </p:nvGrpSpPr>
        <p:grpSpPr bwMode="auto">
          <a:xfrm>
            <a:off x="4800600" y="762000"/>
            <a:ext cx="914400" cy="434975"/>
            <a:chOff x="4800600" y="762000"/>
            <a:chExt cx="914738" cy="435271"/>
          </a:xfrm>
        </p:grpSpPr>
        <p:sp>
          <p:nvSpPr>
            <p:cNvPr id="54290" name="Rectangle 85"/>
            <p:cNvSpPr>
              <a:spLocks noChangeArrowheads="1"/>
            </p:cNvSpPr>
            <p:nvPr/>
          </p:nvSpPr>
          <p:spPr bwMode="auto">
            <a:xfrm>
              <a:off x="5135581" y="762000"/>
              <a:ext cx="201243" cy="201319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bg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54291" name="Rectangle 58"/>
            <p:cNvSpPr>
              <a:spLocks noChangeArrowheads="1"/>
            </p:cNvSpPr>
            <p:nvPr/>
          </p:nvSpPr>
          <p:spPr bwMode="auto">
            <a:xfrm>
              <a:off x="4800600" y="920065"/>
              <a:ext cx="914738" cy="277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800">
                  <a:solidFill>
                    <a:schemeClr val="accent1"/>
                  </a:solidFill>
                </a:rPr>
                <a:t>tree</a:t>
              </a:r>
              <a:endParaRPr lang="en-US" altLang="en-US" sz="1800">
                <a:solidFill>
                  <a:schemeClr val="accent1"/>
                </a:solidFill>
              </a:endParaRPr>
            </a:p>
          </p:txBody>
        </p:sp>
        <p:cxnSp>
          <p:nvCxnSpPr>
            <p:cNvPr id="54292" name="Straight Arrow Connector 31"/>
            <p:cNvCxnSpPr>
              <a:cxnSpLocks noChangeShapeType="1"/>
            </p:cNvCxnSpPr>
            <p:nvPr/>
          </p:nvCxnSpPr>
          <p:spPr bwMode="auto">
            <a:xfrm>
              <a:off x="5236203" y="876820"/>
              <a:ext cx="326397" cy="0"/>
            </a:xfrm>
            <a:prstGeom prst="straightConnector1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274040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9" grpId="0"/>
      <p:bldP spid="11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itle 1"/>
          <p:cNvSpPr>
            <a:spLocks noGrp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en-US" sz="3600" smtClean="0"/>
              <a:t>Implementing Positions in Trees</a:t>
            </a: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304800" y="1282700"/>
            <a:ext cx="89154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Defining the class of trees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   nodes can have many children.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We use the data structure </a:t>
            </a:r>
            <a:r>
              <a:rPr lang="en-CA" altLang="en-US" sz="2800" i="0">
                <a:solidFill>
                  <a:schemeClr val="accent1"/>
                </a:solidFill>
              </a:rPr>
              <a:t>Set</a:t>
            </a:r>
            <a:r>
              <a:rPr lang="en-CA" altLang="en-US" sz="2800" i="0"/>
              <a:t> or </a:t>
            </a:r>
            <a:r>
              <a:rPr lang="en-CA" altLang="en-US" sz="2800" i="0">
                <a:solidFill>
                  <a:schemeClr val="accent1"/>
                </a:solidFill>
              </a:rPr>
              <a:t>List</a:t>
            </a:r>
            <a:br>
              <a:rPr lang="en-CA" altLang="en-US" sz="2800" i="0">
                <a:solidFill>
                  <a:schemeClr val="accent1"/>
                </a:solidFill>
              </a:rPr>
            </a:br>
            <a:r>
              <a:rPr lang="en-CA" altLang="en-US" sz="2800" i="0">
                <a:solidFill>
                  <a:schemeClr val="accent1"/>
                </a:solidFill>
              </a:rPr>
              <a:t>   </a:t>
            </a:r>
            <a:r>
              <a:rPr lang="en-CA" altLang="en-US" sz="2800" i="0"/>
              <a:t>to store the </a:t>
            </a:r>
            <a:r>
              <a:rPr lang="en-CA" altLang="en-US" sz="2800" i="0">
                <a:solidFill>
                  <a:schemeClr val="accent1"/>
                </a:solidFill>
              </a:rPr>
              <a:t>Positions </a:t>
            </a:r>
            <a:r>
              <a:rPr lang="en-CA" altLang="en-US" sz="2800" i="0"/>
              <a:t>of a node’s </a:t>
            </a:r>
            <a:br>
              <a:rPr lang="en-CA" altLang="en-US" sz="2800" i="0"/>
            </a:br>
            <a:r>
              <a:rPr lang="en-CA" altLang="en-US" sz="2800" i="0"/>
              <a:t>   children.</a:t>
            </a: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52400" y="609600"/>
            <a:ext cx="44180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chemeClr val="accent1"/>
                </a:solidFill>
              </a:rPr>
              <a:t>class </a:t>
            </a:r>
            <a:r>
              <a:rPr lang="en-US" altLang="en-US" sz="2800" i="0">
                <a:solidFill>
                  <a:schemeClr val="accent1"/>
                </a:solidFill>
              </a:rPr>
              <a:t>LinkedTree {</a:t>
            </a:r>
          </a:p>
        </p:txBody>
      </p:sp>
      <p:grpSp>
        <p:nvGrpSpPr>
          <p:cNvPr id="59397" name="Group 2"/>
          <p:cNvGrpSpPr>
            <a:grpSpLocks/>
          </p:cNvGrpSpPr>
          <p:nvPr/>
        </p:nvGrpSpPr>
        <p:grpSpPr bwMode="auto">
          <a:xfrm>
            <a:off x="4800600" y="762000"/>
            <a:ext cx="914400" cy="434975"/>
            <a:chOff x="4800600" y="762000"/>
            <a:chExt cx="914738" cy="435271"/>
          </a:xfrm>
        </p:grpSpPr>
        <p:sp>
          <p:nvSpPr>
            <p:cNvPr id="59410" name="Rectangle 85"/>
            <p:cNvSpPr>
              <a:spLocks noChangeArrowheads="1"/>
            </p:cNvSpPr>
            <p:nvPr/>
          </p:nvSpPr>
          <p:spPr bwMode="auto">
            <a:xfrm>
              <a:off x="5135581" y="762000"/>
              <a:ext cx="201243" cy="201319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bg2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59411" name="Rectangle 58"/>
            <p:cNvSpPr>
              <a:spLocks noChangeArrowheads="1"/>
            </p:cNvSpPr>
            <p:nvPr/>
          </p:nvSpPr>
          <p:spPr bwMode="auto">
            <a:xfrm>
              <a:off x="4800600" y="920065"/>
              <a:ext cx="914738" cy="277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800">
                  <a:solidFill>
                    <a:schemeClr val="accent1"/>
                  </a:solidFill>
                </a:rPr>
                <a:t>tree</a:t>
              </a:r>
              <a:endParaRPr lang="en-US" altLang="en-US" sz="1800">
                <a:solidFill>
                  <a:schemeClr val="accent1"/>
                </a:solidFill>
              </a:endParaRPr>
            </a:p>
          </p:txBody>
        </p:sp>
        <p:cxnSp>
          <p:nvCxnSpPr>
            <p:cNvPr id="59412" name="Straight Arrow Connector 31"/>
            <p:cNvCxnSpPr>
              <a:cxnSpLocks noChangeShapeType="1"/>
            </p:cNvCxnSpPr>
            <p:nvPr/>
          </p:nvCxnSpPr>
          <p:spPr bwMode="auto">
            <a:xfrm>
              <a:off x="5236203" y="876820"/>
              <a:ext cx="326397" cy="0"/>
            </a:xfrm>
            <a:prstGeom prst="straightConnector1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5562600" y="679450"/>
            <a:ext cx="2590800" cy="2376488"/>
            <a:chOff x="5562600" y="679209"/>
            <a:chExt cx="2590800" cy="2377440"/>
          </a:xfrm>
        </p:grpSpPr>
        <p:sp>
          <p:nvSpPr>
            <p:cNvPr id="59400" name="Rounded Rectangle 35"/>
            <p:cNvSpPr>
              <a:spLocks noChangeArrowheads="1"/>
            </p:cNvSpPr>
            <p:nvPr/>
          </p:nvSpPr>
          <p:spPr bwMode="auto">
            <a:xfrm>
              <a:off x="5562600" y="679209"/>
              <a:ext cx="2590800" cy="2377440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 w="38100">
              <a:solidFill>
                <a:schemeClr val="bg2"/>
              </a:solidFill>
              <a:miter lim="800000"/>
              <a:headEnd/>
              <a:tailEnd/>
            </a:ln>
          </p:spPr>
          <p:txBody>
            <a:bodyPr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800" i="0">
                <a:solidFill>
                  <a:schemeClr val="tx2"/>
                </a:solidFill>
              </a:endParaRPr>
            </a:p>
          </p:txBody>
        </p:sp>
        <p:grpSp>
          <p:nvGrpSpPr>
            <p:cNvPr id="59401" name="Group 1"/>
            <p:cNvGrpSpPr>
              <a:grpSpLocks/>
            </p:cNvGrpSpPr>
            <p:nvPr/>
          </p:nvGrpSpPr>
          <p:grpSpPr bwMode="auto">
            <a:xfrm>
              <a:off x="5630155" y="1233222"/>
              <a:ext cx="2447045" cy="1281634"/>
              <a:chOff x="5566312" y="920065"/>
              <a:chExt cx="3170237" cy="1743075"/>
            </a:xfrm>
          </p:grpSpPr>
          <p:grpSp>
            <p:nvGrpSpPr>
              <p:cNvPr id="59402" name="Group 11"/>
              <p:cNvGrpSpPr>
                <a:grpSpLocks/>
              </p:cNvGrpSpPr>
              <p:nvPr/>
            </p:nvGrpSpPr>
            <p:grpSpPr bwMode="auto">
              <a:xfrm>
                <a:off x="5688549" y="920065"/>
                <a:ext cx="3048000" cy="1743075"/>
                <a:chOff x="1066800" y="3733800"/>
                <a:chExt cx="4114800" cy="2571750"/>
              </a:xfrm>
            </p:grpSpPr>
            <p:pic>
              <p:nvPicPr>
                <p:cNvPr id="59405" name="Picture 2" descr="http://i.stack.imgur.com/5kJXf.gif"/>
                <p:cNvPicPr>
                  <a:picLocks noChangeAspect="1" noChangeArrowheads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066800" y="3733800"/>
                  <a:ext cx="4114800" cy="25717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9406" name="Picture 3"/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87269" y="5296929"/>
                  <a:ext cx="457200" cy="2428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9407" name="Picture 5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487828" y="5739714"/>
                  <a:ext cx="320040" cy="1878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9408" name="Picture 5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500185" y="5773105"/>
                  <a:ext cx="320040" cy="1878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59409" name="Picture 7"/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68194" y="4694666"/>
                  <a:ext cx="438150" cy="2762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pic>
            <p:nvPicPr>
              <p:cNvPr id="59403" name="Picture 2" descr="http://www.gifs.net/Animation11/Hobbies_and_Entertainment/Dances_Classic/Little_ballerina_2.gif"/>
              <p:cNvPicPr>
                <a:picLocks noChangeAspect="1" noChangeArrowheads="1" noCrop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8349" y="1139140"/>
                <a:ext cx="284163" cy="4397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9404" name="Picture 4" descr="http://s2.rimg.info/a3b54f36a641c4f9f9044f166ca0887c.gif"/>
              <p:cNvPicPr>
                <a:picLocks noChangeAspect="1" noChangeArrowheads="1" noCrop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566312" y="1785253"/>
                <a:ext cx="466725" cy="5667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pic>
        <p:nvPicPr>
          <p:cNvPr id="26" name="Picture 5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7263" y="3384550"/>
            <a:ext cx="6535737" cy="294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08396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52600" y="5943600"/>
            <a:ext cx="2819400" cy="838200"/>
          </a:xfrm>
        </p:spPr>
        <p:txBody>
          <a:bodyPr/>
          <a:lstStyle/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York University</a:t>
            </a:r>
            <a:endParaRPr lang="en-US" altLang="en-US" smtClean="0"/>
          </a:p>
        </p:txBody>
      </p:sp>
      <p:graphicFrame>
        <p:nvGraphicFramePr>
          <p:cNvPr id="13315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202" name="Equation" r:id="rId4" imgW="114151" imgH="215619" progId="Equation.3">
                  <p:embed/>
                </p:oleObj>
              </mc:Choice>
              <mc:Fallback>
                <p:oleObj name="Equation" r:id="rId4" imgW="114151" imgH="21561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316" name="Text Box 5"/>
          <p:cNvSpPr txBox="1">
            <a:spLocks noChangeArrowheads="1"/>
          </p:cNvSpPr>
          <p:nvPr/>
        </p:nvSpPr>
        <p:spPr bwMode="auto">
          <a:xfrm>
            <a:off x="7285038" y="6397625"/>
            <a:ext cx="20859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>
                <a:solidFill>
                  <a:schemeClr val="accent2"/>
                </a:solidFill>
              </a:rPr>
              <a:t>COSC 2011</a:t>
            </a:r>
            <a:endParaRPr lang="en-US" altLang="en-US" sz="2400" i="0">
              <a:solidFill>
                <a:schemeClr val="accent2"/>
              </a:solidFill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spcBef>
                <a:spcPct val="0"/>
              </a:spcBef>
              <a:defRPr/>
            </a:pPr>
            <a:r>
              <a:rPr lang="en-US" sz="2400" b="1" i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Lecture</a:t>
            </a:r>
            <a:r>
              <a:rPr lang="en-US" sz="2400" i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400" b="1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3</a:t>
            </a:r>
            <a:endParaRPr lang="en-US" sz="2400" i="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318" name="Text Box 12"/>
          <p:cNvSpPr txBox="1">
            <a:spLocks noChangeArrowheads="1"/>
          </p:cNvSpPr>
          <p:nvPr/>
        </p:nvSpPr>
        <p:spPr bwMode="auto">
          <a:xfrm>
            <a:off x="4346521" y="1143000"/>
            <a:ext cx="4568879" cy="48936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6" action="ppaction://hlinksldjump"/>
              </a:rPr>
              <a:t>Contracts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7" action="ppaction://hlinksldjump"/>
              </a:rPr>
              <a:t>Assertions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8" action="ppaction://hlinksldjump"/>
              </a:rPr>
              <a:t>Loop Invariants</a:t>
            </a:r>
            <a:endParaRPr lang="en-US" altLang="en-US" sz="2400" i="0" dirty="0">
              <a:hlinkClick r:id="" action="ppaction://noaction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" action="ppaction://noaction"/>
              </a:rPr>
              <a:t>The Sum of Objects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9" action="ppaction://hlinksldjump"/>
              </a:rPr>
              <a:t>Insertion and Selection Sort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10" action="ppaction://hlinksldjump"/>
              </a:rPr>
              <a:t>Binary Search Like Examples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rId11" action="ppaction://hlinksldjump"/>
              </a:rPr>
              <a:t>Bucket (Quick) Sort for </a:t>
            </a:r>
            <a:r>
              <a:rPr lang="en-US" altLang="en-US" sz="2400" i="0" dirty="0" smtClean="0">
                <a:hlinkClick r:id="rId11" action="ppaction://hlinksldjump"/>
              </a:rPr>
              <a:t>Humans</a:t>
            </a:r>
            <a:endParaRPr lang="en-US" altLang="en-US" sz="2400" i="0" dirty="0" smtClean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 smtClean="0">
                <a:hlinkClick r:id="" action="ppaction://noaction"/>
              </a:rPr>
              <a:t>Reverse Polish Notation (Stack)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 smtClean="0">
                <a:hlinkClick r:id="" action="ppaction://noaction"/>
              </a:rPr>
              <a:t>Whose Blocking your View (Stack)</a:t>
            </a:r>
            <a:endParaRPr lang="en-US" altLang="en-US" sz="2400" i="0" dirty="0" smtClean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 smtClean="0">
                <a:hlinkClick r:id="" action="ppaction://noaction"/>
              </a:rPr>
              <a:t>Parsing (Stack)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" action="ppaction://noaction"/>
              </a:rPr>
              <a:t>Data Structure Invariants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" action="ppaction://noaction"/>
              </a:rPr>
              <a:t>Stack and Queue in an Array</a:t>
            </a:r>
            <a:endParaRPr lang="en-US" altLang="en-US" sz="24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0" dirty="0">
                <a:hlinkClick r:id="" action="ppaction://noaction"/>
              </a:rPr>
              <a:t>Linked Lists</a:t>
            </a:r>
            <a:endParaRPr lang="en-US" altLang="en-US" sz="2400" i="0" dirty="0"/>
          </a:p>
        </p:txBody>
      </p:sp>
      <p:pic>
        <p:nvPicPr>
          <p:cNvPr id="13319" name="Picture 13" descr="IMGP225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988" y="1371600"/>
            <a:ext cx="2792412" cy="4551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Title 1"/>
          <p:cNvSpPr txBox="1">
            <a:spLocks/>
          </p:cNvSpPr>
          <p:nvPr/>
        </p:nvSpPr>
        <p:spPr bwMode="auto">
          <a:xfrm>
            <a:off x="228600" y="15875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CA" altLang="en-US" i="0" kern="0" dirty="0" smtClean="0"/>
              <a:t>Contracts, Assertions, and Invariants</a:t>
            </a:r>
            <a:br>
              <a:rPr lang="en-CA" altLang="en-US" i="0" kern="0" dirty="0" smtClean="0"/>
            </a:br>
            <a:endParaRPr lang="en-US" i="0" kern="0" dirty="0"/>
          </a:p>
        </p:txBody>
      </p:sp>
    </p:spTree>
    <p:extLst>
      <p:ext uri="{BB962C8B-B14F-4D97-AF65-F5344CB8AC3E}">
        <p14:creationId xmlns:p14="http://schemas.microsoft.com/office/powerpoint/2010/main" val="48085189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152400" y="87868"/>
            <a:ext cx="8938846" cy="1283732"/>
            <a:chOff x="152400" y="3962400"/>
            <a:chExt cx="8938846" cy="1283732"/>
          </a:xfrm>
        </p:grpSpPr>
        <p:pic>
          <p:nvPicPr>
            <p:cNvPr id="33794" name="Picture 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6200" y="3962400"/>
              <a:ext cx="1068537" cy="963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796" name="Picture 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1" y="4017898"/>
              <a:ext cx="609599" cy="8890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" name="Rectangle 7"/>
            <p:cNvSpPr>
              <a:spLocks noChangeArrowheads="1"/>
            </p:cNvSpPr>
            <p:nvPr/>
          </p:nvSpPr>
          <p:spPr bwMode="auto">
            <a:xfrm>
              <a:off x="152400" y="4876800"/>
              <a:ext cx="16605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None/>
              </a:pPr>
              <a:r>
                <a:rPr lang="en-US" altLang="en-US" sz="1800" i="0" dirty="0" smtClean="0">
                  <a:solidFill>
                    <a:schemeClr val="tx2"/>
                  </a:solidFill>
                </a:rPr>
                <a:t>Precondition</a:t>
              </a:r>
              <a:endParaRPr lang="en-US" altLang="en-US" sz="1800" i="0" dirty="0">
                <a:solidFill>
                  <a:schemeClr val="tx2"/>
                </a:solidFill>
              </a:endParaRPr>
            </a:p>
          </p:txBody>
        </p:sp>
        <p:sp>
          <p:nvSpPr>
            <p:cNvPr id="137" name="Rectangle 7"/>
            <p:cNvSpPr>
              <a:spLocks noChangeArrowheads="1"/>
            </p:cNvSpPr>
            <p:nvPr/>
          </p:nvSpPr>
          <p:spPr bwMode="auto">
            <a:xfrm>
              <a:off x="7430721" y="4876800"/>
              <a:ext cx="16605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None/>
              </a:pPr>
              <a:r>
                <a:rPr lang="en-US" altLang="en-US" sz="1800" i="0" dirty="0" err="1" smtClean="0">
                  <a:solidFill>
                    <a:schemeClr val="tx2"/>
                  </a:solidFill>
                </a:rPr>
                <a:t>Postcondition</a:t>
              </a:r>
              <a:endParaRPr lang="en-US" altLang="en-US" sz="1800" i="0" dirty="0">
                <a:solidFill>
                  <a:schemeClr val="tx2"/>
                </a:solidFill>
              </a:endParaRPr>
            </a:p>
          </p:txBody>
        </p:sp>
      </p:grpSp>
      <p:sp>
        <p:nvSpPr>
          <p:cNvPr id="138" name="Text Box 6"/>
          <p:cNvSpPr txBox="1">
            <a:spLocks noChangeArrowheads="1"/>
          </p:cNvSpPr>
          <p:nvPr/>
        </p:nvSpPr>
        <p:spPr bwMode="auto">
          <a:xfrm>
            <a:off x="3086048" y="58738"/>
            <a:ext cx="362278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i="0" dirty="0" smtClean="0">
                <a:solidFill>
                  <a:schemeClr val="tx2"/>
                </a:solidFill>
              </a:rPr>
              <a:t>On Step At a Time</a:t>
            </a:r>
            <a:endParaRPr lang="en-US" altLang="en-US" sz="3600" i="0" dirty="0">
              <a:solidFill>
                <a:schemeClr val="tx2"/>
              </a:solidFill>
            </a:endParaRPr>
          </a:p>
        </p:txBody>
      </p:sp>
      <p:pic>
        <p:nvPicPr>
          <p:cNvPr id="140" name="Picture 20" descr="C:\Users\Jeff\Documents\154512_10150923856771030_83636976029_9805650_440571230_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08682" y="8534400"/>
            <a:ext cx="3048000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" name="Rectangle 140"/>
          <p:cNvSpPr>
            <a:spLocks noChangeArrowheads="1"/>
          </p:cNvSpPr>
          <p:nvPr/>
        </p:nvSpPr>
        <p:spPr bwMode="auto">
          <a:xfrm>
            <a:off x="4645025" y="10565606"/>
            <a:ext cx="841375" cy="523875"/>
          </a:xfrm>
          <a:prstGeom prst="rect">
            <a:avLst/>
          </a:prstGeom>
          <a:solidFill>
            <a:srgbClr val="9385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 dirty="0">
                <a:latin typeface="Tempus Sans ITC" pitchFamily="82" charset="0"/>
              </a:rPr>
              <a:t>next</a:t>
            </a:r>
            <a:endParaRPr lang="en-CA" altLang="en-US" sz="2800" dirty="0">
              <a:latin typeface="Tempus Sans ITC" pitchFamily="82" charset="0"/>
            </a:endParaRPr>
          </a:p>
        </p:txBody>
      </p:sp>
      <p:grpSp>
        <p:nvGrpSpPr>
          <p:cNvPr id="142" name="Group 141"/>
          <p:cNvGrpSpPr/>
          <p:nvPr/>
        </p:nvGrpSpPr>
        <p:grpSpPr>
          <a:xfrm>
            <a:off x="341821" y="2819400"/>
            <a:ext cx="5828507" cy="1371600"/>
            <a:chOff x="648493" y="1752600"/>
            <a:chExt cx="5828507" cy="1371600"/>
          </a:xfrm>
        </p:grpSpPr>
        <p:grpSp>
          <p:nvGrpSpPr>
            <p:cNvPr id="143" name="Group 8"/>
            <p:cNvGrpSpPr>
              <a:grpSpLocks/>
            </p:cNvGrpSpPr>
            <p:nvPr/>
          </p:nvGrpSpPr>
          <p:grpSpPr bwMode="auto">
            <a:xfrm>
              <a:off x="5486400" y="1752600"/>
              <a:ext cx="990600" cy="1371600"/>
              <a:chOff x="2065" y="1551"/>
              <a:chExt cx="1628" cy="1988"/>
            </a:xfrm>
          </p:grpSpPr>
          <p:sp>
            <p:nvSpPr>
              <p:cNvPr id="145" name="Freeform 9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10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11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12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13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14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15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16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17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18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19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20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21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22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23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24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25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4" name="Rounded Rectangular Callout 143"/>
            <p:cNvSpPr/>
            <p:nvPr/>
          </p:nvSpPr>
          <p:spPr bwMode="auto">
            <a:xfrm>
              <a:off x="648493" y="1828800"/>
              <a:ext cx="4773794" cy="1066800"/>
            </a:xfrm>
            <a:prstGeom prst="wedgeRoundRectCallout">
              <a:avLst>
                <a:gd name="adj1" fmla="val 60105"/>
                <a:gd name="adj2" fmla="val -17516"/>
                <a:gd name="adj3" fmla="val 16667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eaLnBrk="1" hangingPunct="1">
                <a:spcBef>
                  <a:spcPct val="50000"/>
                </a:spcBef>
                <a:buNone/>
              </a:pPr>
              <a:r>
                <a:rPr lang="en-US" altLang="en-US" i="0" dirty="0" smtClean="0"/>
                <a:t>I </a:t>
              </a:r>
              <a:r>
                <a:rPr lang="en-US" altLang="en-US" i="0" dirty="0"/>
                <a:t>implored you to not worry </a:t>
              </a:r>
              <a:r>
                <a:rPr lang="en-US" altLang="en-US" i="0" dirty="0" smtClean="0"/>
                <a:t/>
              </a:r>
              <a:br>
                <a:rPr lang="en-US" altLang="en-US" i="0" dirty="0" smtClean="0"/>
              </a:br>
              <a:r>
                <a:rPr lang="en-US" altLang="en-US" i="0" dirty="0" smtClean="0"/>
                <a:t>about </a:t>
              </a:r>
              <a:r>
                <a:rPr lang="en-US" altLang="en-US" i="0" dirty="0"/>
                <a:t>the entire computation</a:t>
              </a:r>
              <a:r>
                <a:rPr lang="en-US" altLang="en-US" i="0" dirty="0" smtClean="0"/>
                <a:t>.</a:t>
              </a:r>
              <a:endParaRPr lang="en-US" altLang="en-US" i="0" dirty="0"/>
            </a:p>
          </p:txBody>
        </p:sp>
      </p:grpSp>
      <p:pic>
        <p:nvPicPr>
          <p:cNvPr id="183" name="Picture 20" descr="C:\Users\Jeff\Documents\154512_10150923856771030_83636976029_9805650_440571230_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003" y="4119990"/>
            <a:ext cx="2591117" cy="25911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" name="Rectangle 183"/>
          <p:cNvSpPr>
            <a:spLocks noChangeArrowheads="1"/>
          </p:cNvSpPr>
          <p:nvPr/>
        </p:nvSpPr>
        <p:spPr bwMode="auto">
          <a:xfrm>
            <a:off x="685800" y="5792583"/>
            <a:ext cx="651794" cy="400110"/>
          </a:xfrm>
          <a:prstGeom prst="rect">
            <a:avLst/>
          </a:prstGeom>
          <a:solidFill>
            <a:srgbClr val="9385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 i="0" dirty="0">
                <a:latin typeface="Tempus Sans ITC" pitchFamily="82" charset="0"/>
              </a:rPr>
              <a:t>next</a:t>
            </a:r>
            <a:endParaRPr lang="en-CA" altLang="en-US" sz="2000" dirty="0">
              <a:latin typeface="Tempus Sans ITC" pitchFamily="82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341821" y="1371600"/>
            <a:ext cx="8506640" cy="1612901"/>
            <a:chOff x="609600" y="1371600"/>
            <a:chExt cx="7971082" cy="1612901"/>
          </a:xfrm>
        </p:grpSpPr>
        <p:grpSp>
          <p:nvGrpSpPr>
            <p:cNvPr id="2" name="Group 1"/>
            <p:cNvGrpSpPr/>
            <p:nvPr/>
          </p:nvGrpSpPr>
          <p:grpSpPr>
            <a:xfrm>
              <a:off x="5181600" y="1371600"/>
              <a:ext cx="3399082" cy="1612901"/>
              <a:chOff x="2133600" y="2209800"/>
              <a:chExt cx="4945063" cy="2514600"/>
            </a:xfrm>
          </p:grpSpPr>
          <p:grpSp>
            <p:nvGrpSpPr>
              <p:cNvPr id="33795" name="Group 197"/>
              <p:cNvGrpSpPr>
                <a:grpSpLocks/>
              </p:cNvGrpSpPr>
              <p:nvPr/>
            </p:nvGrpSpPr>
            <p:grpSpPr bwMode="auto">
              <a:xfrm>
                <a:off x="3886200" y="3276600"/>
                <a:ext cx="1181100" cy="1447800"/>
                <a:chOff x="2448" y="2064"/>
                <a:chExt cx="744" cy="912"/>
              </a:xfrm>
            </p:grpSpPr>
            <p:sp>
              <p:nvSpPr>
                <p:cNvPr id="33922" name="Freeform 191"/>
                <p:cNvSpPr>
                  <a:spLocks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3" name="Freeform 192"/>
                <p:cNvSpPr>
                  <a:spLocks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4" name="Freeform 193"/>
                <p:cNvSpPr>
                  <a:spLocks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5" name="Freeform 194"/>
                <p:cNvSpPr>
                  <a:spLocks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6" name="Freeform 195"/>
                <p:cNvSpPr>
                  <a:spLocks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7" name="Freeform 196"/>
                <p:cNvSpPr>
                  <a:spLocks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33799" name="Picture 10" descr="na01476_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24400" y="2209800"/>
                <a:ext cx="1881188" cy="13636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3800" name="Group 190"/>
              <p:cNvGrpSpPr>
                <a:grpSpLocks/>
              </p:cNvGrpSpPr>
              <p:nvPr/>
            </p:nvGrpSpPr>
            <p:grpSpPr bwMode="auto">
              <a:xfrm flipH="1">
                <a:off x="5562600" y="3505200"/>
                <a:ext cx="1516063" cy="1141413"/>
                <a:chOff x="3744" y="2740"/>
                <a:chExt cx="955" cy="719"/>
              </a:xfrm>
            </p:grpSpPr>
            <p:sp>
              <p:nvSpPr>
                <p:cNvPr id="33857" name="Freeform 125"/>
                <p:cNvSpPr>
                  <a:spLocks/>
                </p:cNvSpPr>
                <p:nvPr/>
              </p:nvSpPr>
              <p:spPr bwMode="auto">
                <a:xfrm>
                  <a:off x="3744" y="2740"/>
                  <a:ext cx="955" cy="673"/>
                </a:xfrm>
                <a:custGeom>
                  <a:avLst/>
                  <a:gdLst>
                    <a:gd name="T0" fmla="*/ 0 w 3819"/>
                    <a:gd name="T1" fmla="*/ 0 h 2690"/>
                    <a:gd name="T2" fmla="*/ 0 w 3819"/>
                    <a:gd name="T3" fmla="*/ 0 h 2690"/>
                    <a:gd name="T4" fmla="*/ 0 w 3819"/>
                    <a:gd name="T5" fmla="*/ 0 h 2690"/>
                    <a:gd name="T6" fmla="*/ 0 w 3819"/>
                    <a:gd name="T7" fmla="*/ 0 h 2690"/>
                    <a:gd name="T8" fmla="*/ 0 w 3819"/>
                    <a:gd name="T9" fmla="*/ 0 h 2690"/>
                    <a:gd name="T10" fmla="*/ 0 w 3819"/>
                    <a:gd name="T11" fmla="*/ 0 h 2690"/>
                    <a:gd name="T12" fmla="*/ 0 w 3819"/>
                    <a:gd name="T13" fmla="*/ 0 h 2690"/>
                    <a:gd name="T14" fmla="*/ 0 w 3819"/>
                    <a:gd name="T15" fmla="*/ 0 h 2690"/>
                    <a:gd name="T16" fmla="*/ 0 w 3819"/>
                    <a:gd name="T17" fmla="*/ 0 h 2690"/>
                    <a:gd name="T18" fmla="*/ 0 w 3819"/>
                    <a:gd name="T19" fmla="*/ 0 h 2690"/>
                    <a:gd name="T20" fmla="*/ 0 w 3819"/>
                    <a:gd name="T21" fmla="*/ 0 h 2690"/>
                    <a:gd name="T22" fmla="*/ 0 w 3819"/>
                    <a:gd name="T23" fmla="*/ 0 h 2690"/>
                    <a:gd name="T24" fmla="*/ 0 w 3819"/>
                    <a:gd name="T25" fmla="*/ 0 h 2690"/>
                    <a:gd name="T26" fmla="*/ 0 w 3819"/>
                    <a:gd name="T27" fmla="*/ 0 h 2690"/>
                    <a:gd name="T28" fmla="*/ 0 w 3819"/>
                    <a:gd name="T29" fmla="*/ 0 h 2690"/>
                    <a:gd name="T30" fmla="*/ 0 w 3819"/>
                    <a:gd name="T31" fmla="*/ 0 h 2690"/>
                    <a:gd name="T32" fmla="*/ 0 w 3819"/>
                    <a:gd name="T33" fmla="*/ 0 h 2690"/>
                    <a:gd name="T34" fmla="*/ 0 w 3819"/>
                    <a:gd name="T35" fmla="*/ 0 h 2690"/>
                    <a:gd name="T36" fmla="*/ 0 w 3819"/>
                    <a:gd name="T37" fmla="*/ 0 h 2690"/>
                    <a:gd name="T38" fmla="*/ 0 w 3819"/>
                    <a:gd name="T39" fmla="*/ 0 h 2690"/>
                    <a:gd name="T40" fmla="*/ 0 w 3819"/>
                    <a:gd name="T41" fmla="*/ 0 h 2690"/>
                    <a:gd name="T42" fmla="*/ 0 w 3819"/>
                    <a:gd name="T43" fmla="*/ 0 h 2690"/>
                    <a:gd name="T44" fmla="*/ 0 w 3819"/>
                    <a:gd name="T45" fmla="*/ 0 h 2690"/>
                    <a:gd name="T46" fmla="*/ 0 w 3819"/>
                    <a:gd name="T47" fmla="*/ 0 h 2690"/>
                    <a:gd name="T48" fmla="*/ 0 w 3819"/>
                    <a:gd name="T49" fmla="*/ 0 h 2690"/>
                    <a:gd name="T50" fmla="*/ 0 w 3819"/>
                    <a:gd name="T51" fmla="*/ 0 h 2690"/>
                    <a:gd name="T52" fmla="*/ 0 w 3819"/>
                    <a:gd name="T53" fmla="*/ 0 h 2690"/>
                    <a:gd name="T54" fmla="*/ 0 w 3819"/>
                    <a:gd name="T55" fmla="*/ 0 h 2690"/>
                    <a:gd name="T56" fmla="*/ 0 w 3819"/>
                    <a:gd name="T57" fmla="*/ 0 h 2690"/>
                    <a:gd name="T58" fmla="*/ 0 w 3819"/>
                    <a:gd name="T59" fmla="*/ 0 h 2690"/>
                    <a:gd name="T60" fmla="*/ 0 w 3819"/>
                    <a:gd name="T61" fmla="*/ 0 h 2690"/>
                    <a:gd name="T62" fmla="*/ 0 w 3819"/>
                    <a:gd name="T63" fmla="*/ 0 h 2690"/>
                    <a:gd name="T64" fmla="*/ 0 w 3819"/>
                    <a:gd name="T65" fmla="*/ 0 h 269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819"/>
                    <a:gd name="T100" fmla="*/ 0 h 2690"/>
                    <a:gd name="T101" fmla="*/ 3819 w 3819"/>
                    <a:gd name="T102" fmla="*/ 2690 h 269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819" h="2690">
                      <a:moveTo>
                        <a:pt x="151" y="257"/>
                      </a:moveTo>
                      <a:lnTo>
                        <a:pt x="968" y="99"/>
                      </a:lnTo>
                      <a:lnTo>
                        <a:pt x="1791" y="111"/>
                      </a:lnTo>
                      <a:lnTo>
                        <a:pt x="2383" y="250"/>
                      </a:lnTo>
                      <a:lnTo>
                        <a:pt x="1987" y="0"/>
                      </a:lnTo>
                      <a:lnTo>
                        <a:pt x="2567" y="78"/>
                      </a:lnTo>
                      <a:lnTo>
                        <a:pt x="3344" y="567"/>
                      </a:lnTo>
                      <a:lnTo>
                        <a:pt x="3819" y="1107"/>
                      </a:lnTo>
                      <a:lnTo>
                        <a:pt x="3522" y="1113"/>
                      </a:lnTo>
                      <a:lnTo>
                        <a:pt x="3666" y="1614"/>
                      </a:lnTo>
                      <a:lnTo>
                        <a:pt x="2705" y="1120"/>
                      </a:lnTo>
                      <a:lnTo>
                        <a:pt x="2804" y="1476"/>
                      </a:lnTo>
                      <a:lnTo>
                        <a:pt x="3200" y="1833"/>
                      </a:lnTo>
                      <a:lnTo>
                        <a:pt x="2909" y="1899"/>
                      </a:lnTo>
                      <a:lnTo>
                        <a:pt x="3299" y="2123"/>
                      </a:lnTo>
                      <a:lnTo>
                        <a:pt x="3456" y="2439"/>
                      </a:lnTo>
                      <a:lnTo>
                        <a:pt x="3192" y="2485"/>
                      </a:lnTo>
                      <a:lnTo>
                        <a:pt x="2804" y="2373"/>
                      </a:lnTo>
                      <a:lnTo>
                        <a:pt x="3008" y="2597"/>
                      </a:lnTo>
                      <a:lnTo>
                        <a:pt x="2429" y="2472"/>
                      </a:lnTo>
                      <a:lnTo>
                        <a:pt x="1836" y="2400"/>
                      </a:lnTo>
                      <a:lnTo>
                        <a:pt x="2159" y="2690"/>
                      </a:lnTo>
                      <a:lnTo>
                        <a:pt x="1342" y="2676"/>
                      </a:lnTo>
                      <a:lnTo>
                        <a:pt x="263" y="2189"/>
                      </a:lnTo>
                      <a:lnTo>
                        <a:pt x="1554" y="2004"/>
                      </a:lnTo>
                      <a:lnTo>
                        <a:pt x="243" y="1647"/>
                      </a:lnTo>
                      <a:lnTo>
                        <a:pt x="566" y="1463"/>
                      </a:lnTo>
                      <a:lnTo>
                        <a:pt x="1507" y="1476"/>
                      </a:lnTo>
                      <a:lnTo>
                        <a:pt x="533" y="765"/>
                      </a:lnTo>
                      <a:lnTo>
                        <a:pt x="0" y="527"/>
                      </a:lnTo>
                      <a:lnTo>
                        <a:pt x="533" y="402"/>
                      </a:lnTo>
                      <a:lnTo>
                        <a:pt x="151" y="257"/>
                      </a:lnTo>
                      <a:close/>
                    </a:path>
                  </a:pathLst>
                </a:custGeom>
                <a:solidFill>
                  <a:srgbClr val="99DB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8" name="Freeform 126"/>
                <p:cNvSpPr>
                  <a:spLocks/>
                </p:cNvSpPr>
                <p:nvPr/>
              </p:nvSpPr>
              <p:spPr bwMode="auto">
                <a:xfrm>
                  <a:off x="4073" y="3313"/>
                  <a:ext cx="29" cy="26"/>
                </a:xfrm>
                <a:custGeom>
                  <a:avLst/>
                  <a:gdLst>
                    <a:gd name="T0" fmla="*/ 0 w 116"/>
                    <a:gd name="T1" fmla="*/ 0 h 103"/>
                    <a:gd name="T2" fmla="*/ 0 w 116"/>
                    <a:gd name="T3" fmla="*/ 0 h 103"/>
                    <a:gd name="T4" fmla="*/ 0 w 116"/>
                    <a:gd name="T5" fmla="*/ 0 h 103"/>
                    <a:gd name="T6" fmla="*/ 0 w 116"/>
                    <a:gd name="T7" fmla="*/ 0 h 103"/>
                    <a:gd name="T8" fmla="*/ 0 w 116"/>
                    <a:gd name="T9" fmla="*/ 0 h 103"/>
                    <a:gd name="T10" fmla="*/ 0 w 116"/>
                    <a:gd name="T11" fmla="*/ 0 h 103"/>
                    <a:gd name="T12" fmla="*/ 0 w 116"/>
                    <a:gd name="T13" fmla="*/ 0 h 103"/>
                    <a:gd name="T14" fmla="*/ 0 w 116"/>
                    <a:gd name="T15" fmla="*/ 0 h 103"/>
                    <a:gd name="T16" fmla="*/ 0 w 116"/>
                    <a:gd name="T17" fmla="*/ 0 h 103"/>
                    <a:gd name="T18" fmla="*/ 0 w 116"/>
                    <a:gd name="T19" fmla="*/ 0 h 103"/>
                    <a:gd name="T20" fmla="*/ 0 w 116"/>
                    <a:gd name="T21" fmla="*/ 0 h 10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6"/>
                    <a:gd name="T34" fmla="*/ 0 h 103"/>
                    <a:gd name="T35" fmla="*/ 116 w 116"/>
                    <a:gd name="T36" fmla="*/ 103 h 10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6" h="103">
                      <a:moveTo>
                        <a:pt x="41" y="0"/>
                      </a:moveTo>
                      <a:lnTo>
                        <a:pt x="0" y="19"/>
                      </a:lnTo>
                      <a:lnTo>
                        <a:pt x="3" y="74"/>
                      </a:lnTo>
                      <a:lnTo>
                        <a:pt x="23" y="84"/>
                      </a:lnTo>
                      <a:lnTo>
                        <a:pt x="45" y="42"/>
                      </a:lnTo>
                      <a:lnTo>
                        <a:pt x="67" y="94"/>
                      </a:lnTo>
                      <a:lnTo>
                        <a:pt x="94" y="103"/>
                      </a:lnTo>
                      <a:lnTo>
                        <a:pt x="116" y="58"/>
                      </a:lnTo>
                      <a:lnTo>
                        <a:pt x="74" y="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9" name="Freeform 127"/>
                <p:cNvSpPr>
                  <a:spLocks/>
                </p:cNvSpPr>
                <p:nvPr/>
              </p:nvSpPr>
              <p:spPr bwMode="auto">
                <a:xfrm>
                  <a:off x="4366" y="3302"/>
                  <a:ext cx="27" cy="31"/>
                </a:xfrm>
                <a:custGeom>
                  <a:avLst/>
                  <a:gdLst>
                    <a:gd name="T0" fmla="*/ 0 w 106"/>
                    <a:gd name="T1" fmla="*/ 0 h 126"/>
                    <a:gd name="T2" fmla="*/ 0 w 106"/>
                    <a:gd name="T3" fmla="*/ 0 h 126"/>
                    <a:gd name="T4" fmla="*/ 0 w 106"/>
                    <a:gd name="T5" fmla="*/ 0 h 126"/>
                    <a:gd name="T6" fmla="*/ 0 w 106"/>
                    <a:gd name="T7" fmla="*/ 0 h 126"/>
                    <a:gd name="T8" fmla="*/ 0 w 106"/>
                    <a:gd name="T9" fmla="*/ 0 h 126"/>
                    <a:gd name="T10" fmla="*/ 0 w 106"/>
                    <a:gd name="T11" fmla="*/ 0 h 126"/>
                    <a:gd name="T12" fmla="*/ 0 w 106"/>
                    <a:gd name="T13" fmla="*/ 0 h 1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6"/>
                    <a:gd name="T22" fmla="*/ 0 h 126"/>
                    <a:gd name="T23" fmla="*/ 106 w 106"/>
                    <a:gd name="T24" fmla="*/ 126 h 1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6" h="126">
                      <a:moveTo>
                        <a:pt x="71" y="0"/>
                      </a:moveTo>
                      <a:lnTo>
                        <a:pt x="0" y="42"/>
                      </a:lnTo>
                      <a:lnTo>
                        <a:pt x="34" y="115"/>
                      </a:lnTo>
                      <a:lnTo>
                        <a:pt x="77" y="126"/>
                      </a:lnTo>
                      <a:lnTo>
                        <a:pt x="106" y="93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0" name="Freeform 128"/>
                <p:cNvSpPr>
                  <a:spLocks/>
                </p:cNvSpPr>
                <p:nvPr/>
              </p:nvSpPr>
              <p:spPr bwMode="auto">
                <a:xfrm>
                  <a:off x="4493" y="3293"/>
                  <a:ext cx="19" cy="18"/>
                </a:xfrm>
                <a:custGeom>
                  <a:avLst/>
                  <a:gdLst>
                    <a:gd name="T0" fmla="*/ 0 w 77"/>
                    <a:gd name="T1" fmla="*/ 0 h 73"/>
                    <a:gd name="T2" fmla="*/ 0 w 77"/>
                    <a:gd name="T3" fmla="*/ 0 h 73"/>
                    <a:gd name="T4" fmla="*/ 0 w 77"/>
                    <a:gd name="T5" fmla="*/ 0 h 73"/>
                    <a:gd name="T6" fmla="*/ 0 w 77"/>
                    <a:gd name="T7" fmla="*/ 0 h 73"/>
                    <a:gd name="T8" fmla="*/ 0 w 77"/>
                    <a:gd name="T9" fmla="*/ 0 h 73"/>
                    <a:gd name="T10" fmla="*/ 0 w 77"/>
                    <a:gd name="T11" fmla="*/ 0 h 73"/>
                    <a:gd name="T12" fmla="*/ 0 w 77"/>
                    <a:gd name="T13" fmla="*/ 0 h 7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7"/>
                    <a:gd name="T22" fmla="*/ 0 h 73"/>
                    <a:gd name="T23" fmla="*/ 77 w 77"/>
                    <a:gd name="T24" fmla="*/ 73 h 7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7" h="73">
                      <a:moveTo>
                        <a:pt x="0" y="4"/>
                      </a:moveTo>
                      <a:lnTo>
                        <a:pt x="48" y="0"/>
                      </a:lnTo>
                      <a:lnTo>
                        <a:pt x="45" y="31"/>
                      </a:lnTo>
                      <a:lnTo>
                        <a:pt x="77" y="48"/>
                      </a:lnTo>
                      <a:lnTo>
                        <a:pt x="50" y="73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1" name="Freeform 129"/>
                <p:cNvSpPr>
                  <a:spLocks/>
                </p:cNvSpPr>
                <p:nvPr/>
              </p:nvSpPr>
              <p:spPr bwMode="auto">
                <a:xfrm>
                  <a:off x="4422" y="3080"/>
                  <a:ext cx="88" cy="80"/>
                </a:xfrm>
                <a:custGeom>
                  <a:avLst/>
                  <a:gdLst>
                    <a:gd name="T0" fmla="*/ 0 w 353"/>
                    <a:gd name="T1" fmla="*/ 0 h 321"/>
                    <a:gd name="T2" fmla="*/ 0 w 353"/>
                    <a:gd name="T3" fmla="*/ 0 h 321"/>
                    <a:gd name="T4" fmla="*/ 0 w 353"/>
                    <a:gd name="T5" fmla="*/ 0 h 321"/>
                    <a:gd name="T6" fmla="*/ 0 w 353"/>
                    <a:gd name="T7" fmla="*/ 0 h 321"/>
                    <a:gd name="T8" fmla="*/ 0 w 353"/>
                    <a:gd name="T9" fmla="*/ 0 h 321"/>
                    <a:gd name="T10" fmla="*/ 0 w 353"/>
                    <a:gd name="T11" fmla="*/ 0 h 321"/>
                    <a:gd name="T12" fmla="*/ 0 w 353"/>
                    <a:gd name="T13" fmla="*/ 0 h 321"/>
                    <a:gd name="T14" fmla="*/ 0 w 353"/>
                    <a:gd name="T15" fmla="*/ 0 h 321"/>
                    <a:gd name="T16" fmla="*/ 0 w 353"/>
                    <a:gd name="T17" fmla="*/ 0 h 321"/>
                    <a:gd name="T18" fmla="*/ 0 w 353"/>
                    <a:gd name="T19" fmla="*/ 0 h 321"/>
                    <a:gd name="T20" fmla="*/ 0 w 353"/>
                    <a:gd name="T21" fmla="*/ 0 h 321"/>
                    <a:gd name="T22" fmla="*/ 0 w 353"/>
                    <a:gd name="T23" fmla="*/ 0 h 32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3"/>
                    <a:gd name="T37" fmla="*/ 0 h 321"/>
                    <a:gd name="T38" fmla="*/ 353 w 353"/>
                    <a:gd name="T39" fmla="*/ 321 h 32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3" h="321">
                      <a:moveTo>
                        <a:pt x="127" y="13"/>
                      </a:moveTo>
                      <a:lnTo>
                        <a:pt x="0" y="90"/>
                      </a:lnTo>
                      <a:lnTo>
                        <a:pt x="11" y="189"/>
                      </a:lnTo>
                      <a:lnTo>
                        <a:pt x="113" y="276"/>
                      </a:lnTo>
                      <a:lnTo>
                        <a:pt x="136" y="157"/>
                      </a:lnTo>
                      <a:lnTo>
                        <a:pt x="163" y="273"/>
                      </a:lnTo>
                      <a:lnTo>
                        <a:pt x="301" y="321"/>
                      </a:lnTo>
                      <a:lnTo>
                        <a:pt x="353" y="160"/>
                      </a:lnTo>
                      <a:lnTo>
                        <a:pt x="259" y="90"/>
                      </a:lnTo>
                      <a:lnTo>
                        <a:pt x="263" y="0"/>
                      </a:lnTo>
                      <a:lnTo>
                        <a:pt x="127" y="13"/>
                      </a:lnTo>
                      <a:close/>
                    </a:path>
                  </a:pathLst>
                </a:custGeom>
                <a:solidFill>
                  <a:srgbClr val="755B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2" name="Freeform 130"/>
                <p:cNvSpPr>
                  <a:spLocks/>
                </p:cNvSpPr>
                <p:nvPr/>
              </p:nvSpPr>
              <p:spPr bwMode="auto">
                <a:xfrm>
                  <a:off x="4093" y="3274"/>
                  <a:ext cx="82" cy="165"/>
                </a:xfrm>
                <a:custGeom>
                  <a:avLst/>
                  <a:gdLst>
                    <a:gd name="T0" fmla="*/ 0 w 326"/>
                    <a:gd name="T1" fmla="*/ 0 h 657"/>
                    <a:gd name="T2" fmla="*/ 0 w 326"/>
                    <a:gd name="T3" fmla="*/ 0 h 657"/>
                    <a:gd name="T4" fmla="*/ 0 w 326"/>
                    <a:gd name="T5" fmla="*/ 0 h 657"/>
                    <a:gd name="T6" fmla="*/ 0 w 326"/>
                    <a:gd name="T7" fmla="*/ 0 h 657"/>
                    <a:gd name="T8" fmla="*/ 0 w 326"/>
                    <a:gd name="T9" fmla="*/ 0 h 657"/>
                    <a:gd name="T10" fmla="*/ 0 w 326"/>
                    <a:gd name="T11" fmla="*/ 0 h 657"/>
                    <a:gd name="T12" fmla="*/ 0 w 326"/>
                    <a:gd name="T13" fmla="*/ 0 h 657"/>
                    <a:gd name="T14" fmla="*/ 0 w 326"/>
                    <a:gd name="T15" fmla="*/ 0 h 657"/>
                    <a:gd name="T16" fmla="*/ 0 w 326"/>
                    <a:gd name="T17" fmla="*/ 0 h 657"/>
                    <a:gd name="T18" fmla="*/ 0 w 326"/>
                    <a:gd name="T19" fmla="*/ 0 h 657"/>
                    <a:gd name="T20" fmla="*/ 0 w 326"/>
                    <a:gd name="T21" fmla="*/ 0 h 65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26"/>
                    <a:gd name="T34" fmla="*/ 0 h 657"/>
                    <a:gd name="T35" fmla="*/ 326 w 326"/>
                    <a:gd name="T36" fmla="*/ 657 h 65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26" h="657">
                      <a:moveTo>
                        <a:pt x="62" y="54"/>
                      </a:moveTo>
                      <a:lnTo>
                        <a:pt x="149" y="271"/>
                      </a:lnTo>
                      <a:lnTo>
                        <a:pt x="246" y="489"/>
                      </a:lnTo>
                      <a:lnTo>
                        <a:pt x="326" y="615"/>
                      </a:lnTo>
                      <a:lnTo>
                        <a:pt x="279" y="657"/>
                      </a:lnTo>
                      <a:lnTo>
                        <a:pt x="233" y="611"/>
                      </a:lnTo>
                      <a:lnTo>
                        <a:pt x="91" y="302"/>
                      </a:lnTo>
                      <a:lnTo>
                        <a:pt x="0" y="113"/>
                      </a:lnTo>
                      <a:lnTo>
                        <a:pt x="0" y="0"/>
                      </a:lnTo>
                      <a:lnTo>
                        <a:pt x="62" y="54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3" name="Freeform 131"/>
                <p:cNvSpPr>
                  <a:spLocks/>
                </p:cNvSpPr>
                <p:nvPr/>
              </p:nvSpPr>
              <p:spPr bwMode="auto">
                <a:xfrm>
                  <a:off x="4307" y="3370"/>
                  <a:ext cx="25" cy="80"/>
                </a:xfrm>
                <a:custGeom>
                  <a:avLst/>
                  <a:gdLst>
                    <a:gd name="T0" fmla="*/ 0 w 100"/>
                    <a:gd name="T1" fmla="*/ 0 h 322"/>
                    <a:gd name="T2" fmla="*/ 0 w 100"/>
                    <a:gd name="T3" fmla="*/ 0 h 322"/>
                    <a:gd name="T4" fmla="*/ 0 w 100"/>
                    <a:gd name="T5" fmla="*/ 0 h 322"/>
                    <a:gd name="T6" fmla="*/ 0 w 100"/>
                    <a:gd name="T7" fmla="*/ 0 h 322"/>
                    <a:gd name="T8" fmla="*/ 0 w 100"/>
                    <a:gd name="T9" fmla="*/ 0 h 3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0"/>
                    <a:gd name="T16" fmla="*/ 0 h 322"/>
                    <a:gd name="T17" fmla="*/ 100 w 100"/>
                    <a:gd name="T18" fmla="*/ 322 h 3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0" h="322">
                      <a:moveTo>
                        <a:pt x="0" y="0"/>
                      </a:moveTo>
                      <a:lnTo>
                        <a:pt x="100" y="273"/>
                      </a:lnTo>
                      <a:lnTo>
                        <a:pt x="62" y="3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4" name="Freeform 132"/>
                <p:cNvSpPr>
                  <a:spLocks/>
                </p:cNvSpPr>
                <p:nvPr/>
              </p:nvSpPr>
              <p:spPr bwMode="auto">
                <a:xfrm>
                  <a:off x="4375" y="3242"/>
                  <a:ext cx="93" cy="217"/>
                </a:xfrm>
                <a:custGeom>
                  <a:avLst/>
                  <a:gdLst>
                    <a:gd name="T0" fmla="*/ 0 w 373"/>
                    <a:gd name="T1" fmla="*/ 0 h 867"/>
                    <a:gd name="T2" fmla="*/ 0 w 373"/>
                    <a:gd name="T3" fmla="*/ 0 h 867"/>
                    <a:gd name="T4" fmla="*/ 0 w 373"/>
                    <a:gd name="T5" fmla="*/ 0 h 867"/>
                    <a:gd name="T6" fmla="*/ 0 w 373"/>
                    <a:gd name="T7" fmla="*/ 0 h 867"/>
                    <a:gd name="T8" fmla="*/ 0 w 373"/>
                    <a:gd name="T9" fmla="*/ 0 h 867"/>
                    <a:gd name="T10" fmla="*/ 0 w 373"/>
                    <a:gd name="T11" fmla="*/ 0 h 867"/>
                    <a:gd name="T12" fmla="*/ 0 w 373"/>
                    <a:gd name="T13" fmla="*/ 0 h 867"/>
                    <a:gd name="T14" fmla="*/ 0 w 373"/>
                    <a:gd name="T15" fmla="*/ 0 h 867"/>
                    <a:gd name="T16" fmla="*/ 0 w 373"/>
                    <a:gd name="T17" fmla="*/ 0 h 867"/>
                    <a:gd name="T18" fmla="*/ 0 w 373"/>
                    <a:gd name="T19" fmla="*/ 0 h 867"/>
                    <a:gd name="T20" fmla="*/ 0 w 373"/>
                    <a:gd name="T21" fmla="*/ 0 h 86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73"/>
                    <a:gd name="T34" fmla="*/ 0 h 867"/>
                    <a:gd name="T35" fmla="*/ 373 w 373"/>
                    <a:gd name="T36" fmla="*/ 867 h 86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73" h="867">
                      <a:moveTo>
                        <a:pt x="29" y="126"/>
                      </a:moveTo>
                      <a:lnTo>
                        <a:pt x="0" y="0"/>
                      </a:lnTo>
                      <a:lnTo>
                        <a:pt x="100" y="117"/>
                      </a:lnTo>
                      <a:lnTo>
                        <a:pt x="142" y="251"/>
                      </a:lnTo>
                      <a:lnTo>
                        <a:pt x="189" y="397"/>
                      </a:lnTo>
                      <a:lnTo>
                        <a:pt x="280" y="632"/>
                      </a:lnTo>
                      <a:lnTo>
                        <a:pt x="373" y="812"/>
                      </a:lnTo>
                      <a:lnTo>
                        <a:pt x="297" y="867"/>
                      </a:lnTo>
                      <a:lnTo>
                        <a:pt x="171" y="539"/>
                      </a:lnTo>
                      <a:lnTo>
                        <a:pt x="29" y="126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5" name="Freeform 133"/>
                <p:cNvSpPr>
                  <a:spLocks/>
                </p:cNvSpPr>
                <p:nvPr/>
              </p:nvSpPr>
              <p:spPr bwMode="auto">
                <a:xfrm>
                  <a:off x="4481" y="3265"/>
                  <a:ext cx="68" cy="163"/>
                </a:xfrm>
                <a:custGeom>
                  <a:avLst/>
                  <a:gdLst>
                    <a:gd name="T0" fmla="*/ 0 w 272"/>
                    <a:gd name="T1" fmla="*/ 0 h 653"/>
                    <a:gd name="T2" fmla="*/ 0 w 272"/>
                    <a:gd name="T3" fmla="*/ 0 h 653"/>
                    <a:gd name="T4" fmla="*/ 0 w 272"/>
                    <a:gd name="T5" fmla="*/ 0 h 653"/>
                    <a:gd name="T6" fmla="*/ 0 w 272"/>
                    <a:gd name="T7" fmla="*/ 0 h 653"/>
                    <a:gd name="T8" fmla="*/ 0 w 272"/>
                    <a:gd name="T9" fmla="*/ 0 h 653"/>
                    <a:gd name="T10" fmla="*/ 0 w 272"/>
                    <a:gd name="T11" fmla="*/ 0 h 653"/>
                    <a:gd name="T12" fmla="*/ 0 w 272"/>
                    <a:gd name="T13" fmla="*/ 0 h 653"/>
                    <a:gd name="T14" fmla="*/ 0 w 272"/>
                    <a:gd name="T15" fmla="*/ 0 h 65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72"/>
                    <a:gd name="T25" fmla="*/ 0 h 653"/>
                    <a:gd name="T26" fmla="*/ 272 w 272"/>
                    <a:gd name="T27" fmla="*/ 653 h 65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72" h="653">
                      <a:moveTo>
                        <a:pt x="13" y="0"/>
                      </a:moveTo>
                      <a:lnTo>
                        <a:pt x="64" y="109"/>
                      </a:lnTo>
                      <a:lnTo>
                        <a:pt x="109" y="255"/>
                      </a:lnTo>
                      <a:lnTo>
                        <a:pt x="272" y="607"/>
                      </a:lnTo>
                      <a:lnTo>
                        <a:pt x="213" y="653"/>
                      </a:lnTo>
                      <a:lnTo>
                        <a:pt x="0" y="8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6" name="Freeform 134"/>
                <p:cNvSpPr>
                  <a:spLocks/>
                </p:cNvSpPr>
                <p:nvPr/>
              </p:nvSpPr>
              <p:spPr bwMode="auto">
                <a:xfrm>
                  <a:off x="4501" y="3052"/>
                  <a:ext cx="149" cy="391"/>
                </a:xfrm>
                <a:custGeom>
                  <a:avLst/>
                  <a:gdLst>
                    <a:gd name="T0" fmla="*/ 0 w 598"/>
                    <a:gd name="T1" fmla="*/ 0 h 1561"/>
                    <a:gd name="T2" fmla="*/ 0 w 598"/>
                    <a:gd name="T3" fmla="*/ 0 h 1561"/>
                    <a:gd name="T4" fmla="*/ 0 w 598"/>
                    <a:gd name="T5" fmla="*/ 0 h 1561"/>
                    <a:gd name="T6" fmla="*/ 0 w 598"/>
                    <a:gd name="T7" fmla="*/ 0 h 1561"/>
                    <a:gd name="T8" fmla="*/ 0 w 598"/>
                    <a:gd name="T9" fmla="*/ 0 h 1561"/>
                    <a:gd name="T10" fmla="*/ 0 w 598"/>
                    <a:gd name="T11" fmla="*/ 0 h 1561"/>
                    <a:gd name="T12" fmla="*/ 0 w 598"/>
                    <a:gd name="T13" fmla="*/ 0 h 1561"/>
                    <a:gd name="T14" fmla="*/ 0 w 598"/>
                    <a:gd name="T15" fmla="*/ 0 h 1561"/>
                    <a:gd name="T16" fmla="*/ 0 w 598"/>
                    <a:gd name="T17" fmla="*/ 0 h 1561"/>
                    <a:gd name="T18" fmla="*/ 0 w 598"/>
                    <a:gd name="T19" fmla="*/ 0 h 1561"/>
                    <a:gd name="T20" fmla="*/ 0 w 598"/>
                    <a:gd name="T21" fmla="*/ 0 h 1561"/>
                    <a:gd name="T22" fmla="*/ 0 w 598"/>
                    <a:gd name="T23" fmla="*/ 0 h 1561"/>
                    <a:gd name="T24" fmla="*/ 0 w 598"/>
                    <a:gd name="T25" fmla="*/ 0 h 1561"/>
                    <a:gd name="T26" fmla="*/ 0 w 598"/>
                    <a:gd name="T27" fmla="*/ 0 h 1561"/>
                    <a:gd name="T28" fmla="*/ 0 w 598"/>
                    <a:gd name="T29" fmla="*/ 0 h 1561"/>
                    <a:gd name="T30" fmla="*/ 0 w 598"/>
                    <a:gd name="T31" fmla="*/ 0 h 156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98"/>
                    <a:gd name="T49" fmla="*/ 0 h 1561"/>
                    <a:gd name="T50" fmla="*/ 598 w 598"/>
                    <a:gd name="T51" fmla="*/ 1561 h 156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98" h="1561">
                      <a:moveTo>
                        <a:pt x="0" y="0"/>
                      </a:moveTo>
                      <a:lnTo>
                        <a:pt x="107" y="84"/>
                      </a:lnTo>
                      <a:lnTo>
                        <a:pt x="185" y="209"/>
                      </a:lnTo>
                      <a:lnTo>
                        <a:pt x="272" y="365"/>
                      </a:lnTo>
                      <a:lnTo>
                        <a:pt x="230" y="482"/>
                      </a:lnTo>
                      <a:lnTo>
                        <a:pt x="330" y="644"/>
                      </a:lnTo>
                      <a:lnTo>
                        <a:pt x="381" y="766"/>
                      </a:lnTo>
                      <a:lnTo>
                        <a:pt x="449" y="1007"/>
                      </a:lnTo>
                      <a:lnTo>
                        <a:pt x="539" y="1294"/>
                      </a:lnTo>
                      <a:lnTo>
                        <a:pt x="598" y="1470"/>
                      </a:lnTo>
                      <a:lnTo>
                        <a:pt x="501" y="1561"/>
                      </a:lnTo>
                      <a:lnTo>
                        <a:pt x="352" y="1465"/>
                      </a:lnTo>
                      <a:lnTo>
                        <a:pt x="142" y="469"/>
                      </a:lnTo>
                      <a:lnTo>
                        <a:pt x="50" y="2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CA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7" name="Freeform 135"/>
                <p:cNvSpPr>
                  <a:spLocks/>
                </p:cNvSpPr>
                <p:nvPr/>
              </p:nvSpPr>
              <p:spPr bwMode="auto">
                <a:xfrm>
                  <a:off x="4093" y="3290"/>
                  <a:ext cx="67" cy="145"/>
                </a:xfrm>
                <a:custGeom>
                  <a:avLst/>
                  <a:gdLst>
                    <a:gd name="T0" fmla="*/ 0 w 266"/>
                    <a:gd name="T1" fmla="*/ 0 h 579"/>
                    <a:gd name="T2" fmla="*/ 0 w 266"/>
                    <a:gd name="T3" fmla="*/ 0 h 579"/>
                    <a:gd name="T4" fmla="*/ 0 w 266"/>
                    <a:gd name="T5" fmla="*/ 0 h 579"/>
                    <a:gd name="T6" fmla="*/ 0 w 266"/>
                    <a:gd name="T7" fmla="*/ 0 h 579"/>
                    <a:gd name="T8" fmla="*/ 0 w 266"/>
                    <a:gd name="T9" fmla="*/ 0 h 579"/>
                    <a:gd name="T10" fmla="*/ 0 w 266"/>
                    <a:gd name="T11" fmla="*/ 0 h 579"/>
                    <a:gd name="T12" fmla="*/ 0 w 266"/>
                    <a:gd name="T13" fmla="*/ 0 h 579"/>
                    <a:gd name="T14" fmla="*/ 0 w 266"/>
                    <a:gd name="T15" fmla="*/ 0 h 579"/>
                    <a:gd name="T16" fmla="*/ 0 w 266"/>
                    <a:gd name="T17" fmla="*/ 0 h 579"/>
                    <a:gd name="T18" fmla="*/ 0 w 266"/>
                    <a:gd name="T19" fmla="*/ 0 h 579"/>
                    <a:gd name="T20" fmla="*/ 0 w 266"/>
                    <a:gd name="T21" fmla="*/ 0 h 579"/>
                    <a:gd name="T22" fmla="*/ 0 w 266"/>
                    <a:gd name="T23" fmla="*/ 0 h 579"/>
                    <a:gd name="T24" fmla="*/ 0 w 266"/>
                    <a:gd name="T25" fmla="*/ 0 h 579"/>
                    <a:gd name="T26" fmla="*/ 0 w 266"/>
                    <a:gd name="T27" fmla="*/ 0 h 579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66"/>
                    <a:gd name="T43" fmla="*/ 0 h 579"/>
                    <a:gd name="T44" fmla="*/ 266 w 266"/>
                    <a:gd name="T45" fmla="*/ 579 h 579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66" h="579">
                      <a:moveTo>
                        <a:pt x="31" y="0"/>
                      </a:moveTo>
                      <a:lnTo>
                        <a:pt x="104" y="105"/>
                      </a:lnTo>
                      <a:lnTo>
                        <a:pt x="114" y="234"/>
                      </a:lnTo>
                      <a:lnTo>
                        <a:pt x="164" y="330"/>
                      </a:lnTo>
                      <a:lnTo>
                        <a:pt x="206" y="455"/>
                      </a:lnTo>
                      <a:lnTo>
                        <a:pt x="260" y="521"/>
                      </a:lnTo>
                      <a:lnTo>
                        <a:pt x="266" y="579"/>
                      </a:lnTo>
                      <a:lnTo>
                        <a:pt x="222" y="575"/>
                      </a:lnTo>
                      <a:lnTo>
                        <a:pt x="143" y="383"/>
                      </a:lnTo>
                      <a:lnTo>
                        <a:pt x="50" y="178"/>
                      </a:lnTo>
                      <a:lnTo>
                        <a:pt x="0" y="66"/>
                      </a:lnTo>
                      <a:lnTo>
                        <a:pt x="26" y="6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8" name="Freeform 136"/>
                <p:cNvSpPr>
                  <a:spLocks/>
                </p:cNvSpPr>
                <p:nvPr/>
              </p:nvSpPr>
              <p:spPr bwMode="auto">
                <a:xfrm>
                  <a:off x="4313" y="3400"/>
                  <a:ext cx="14" cy="48"/>
                </a:xfrm>
                <a:custGeom>
                  <a:avLst/>
                  <a:gdLst>
                    <a:gd name="T0" fmla="*/ 0 w 57"/>
                    <a:gd name="T1" fmla="*/ 0 h 189"/>
                    <a:gd name="T2" fmla="*/ 0 w 57"/>
                    <a:gd name="T3" fmla="*/ 0 h 189"/>
                    <a:gd name="T4" fmla="*/ 0 w 57"/>
                    <a:gd name="T5" fmla="*/ 0 h 189"/>
                    <a:gd name="T6" fmla="*/ 0 w 57"/>
                    <a:gd name="T7" fmla="*/ 0 h 189"/>
                    <a:gd name="T8" fmla="*/ 0 w 57"/>
                    <a:gd name="T9" fmla="*/ 0 h 1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7"/>
                    <a:gd name="T16" fmla="*/ 0 h 189"/>
                    <a:gd name="T17" fmla="*/ 57 w 57"/>
                    <a:gd name="T18" fmla="*/ 189 h 1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7" h="189">
                      <a:moveTo>
                        <a:pt x="0" y="0"/>
                      </a:moveTo>
                      <a:lnTo>
                        <a:pt x="57" y="151"/>
                      </a:lnTo>
                      <a:lnTo>
                        <a:pt x="4" y="18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9" name="Freeform 137"/>
                <p:cNvSpPr>
                  <a:spLocks/>
                </p:cNvSpPr>
                <p:nvPr/>
              </p:nvSpPr>
              <p:spPr bwMode="auto">
                <a:xfrm>
                  <a:off x="4371" y="3261"/>
                  <a:ext cx="85" cy="195"/>
                </a:xfrm>
                <a:custGeom>
                  <a:avLst/>
                  <a:gdLst>
                    <a:gd name="T0" fmla="*/ 0 w 341"/>
                    <a:gd name="T1" fmla="*/ 0 h 779"/>
                    <a:gd name="T2" fmla="*/ 0 w 341"/>
                    <a:gd name="T3" fmla="*/ 0 h 779"/>
                    <a:gd name="T4" fmla="*/ 0 w 341"/>
                    <a:gd name="T5" fmla="*/ 0 h 779"/>
                    <a:gd name="T6" fmla="*/ 0 w 341"/>
                    <a:gd name="T7" fmla="*/ 0 h 779"/>
                    <a:gd name="T8" fmla="*/ 0 w 341"/>
                    <a:gd name="T9" fmla="*/ 0 h 779"/>
                    <a:gd name="T10" fmla="*/ 0 w 341"/>
                    <a:gd name="T11" fmla="*/ 0 h 779"/>
                    <a:gd name="T12" fmla="*/ 0 w 341"/>
                    <a:gd name="T13" fmla="*/ 0 h 779"/>
                    <a:gd name="T14" fmla="*/ 0 w 341"/>
                    <a:gd name="T15" fmla="*/ 0 h 779"/>
                    <a:gd name="T16" fmla="*/ 0 w 341"/>
                    <a:gd name="T17" fmla="*/ 0 h 779"/>
                    <a:gd name="T18" fmla="*/ 0 w 341"/>
                    <a:gd name="T19" fmla="*/ 0 h 779"/>
                    <a:gd name="T20" fmla="*/ 0 w 341"/>
                    <a:gd name="T21" fmla="*/ 0 h 779"/>
                    <a:gd name="T22" fmla="*/ 0 w 341"/>
                    <a:gd name="T23" fmla="*/ 0 h 779"/>
                    <a:gd name="T24" fmla="*/ 0 w 341"/>
                    <a:gd name="T25" fmla="*/ 0 h 779"/>
                    <a:gd name="T26" fmla="*/ 0 w 341"/>
                    <a:gd name="T27" fmla="*/ 0 h 779"/>
                    <a:gd name="T28" fmla="*/ 0 w 341"/>
                    <a:gd name="T29" fmla="*/ 0 h 779"/>
                    <a:gd name="T30" fmla="*/ 0 w 341"/>
                    <a:gd name="T31" fmla="*/ 0 h 779"/>
                    <a:gd name="T32" fmla="*/ 0 w 341"/>
                    <a:gd name="T33" fmla="*/ 0 h 779"/>
                    <a:gd name="T34" fmla="*/ 0 w 341"/>
                    <a:gd name="T35" fmla="*/ 0 h 779"/>
                    <a:gd name="T36" fmla="*/ 0 w 341"/>
                    <a:gd name="T37" fmla="*/ 0 h 779"/>
                    <a:gd name="T38" fmla="*/ 0 w 341"/>
                    <a:gd name="T39" fmla="*/ 0 h 77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341"/>
                    <a:gd name="T61" fmla="*/ 0 h 779"/>
                    <a:gd name="T62" fmla="*/ 341 w 341"/>
                    <a:gd name="T63" fmla="*/ 779 h 77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341" h="779">
                      <a:moveTo>
                        <a:pt x="60" y="84"/>
                      </a:moveTo>
                      <a:lnTo>
                        <a:pt x="48" y="0"/>
                      </a:lnTo>
                      <a:lnTo>
                        <a:pt x="113" y="106"/>
                      </a:lnTo>
                      <a:lnTo>
                        <a:pt x="117" y="210"/>
                      </a:lnTo>
                      <a:lnTo>
                        <a:pt x="177" y="300"/>
                      </a:lnTo>
                      <a:lnTo>
                        <a:pt x="177" y="381"/>
                      </a:lnTo>
                      <a:lnTo>
                        <a:pt x="227" y="443"/>
                      </a:lnTo>
                      <a:lnTo>
                        <a:pt x="243" y="546"/>
                      </a:lnTo>
                      <a:lnTo>
                        <a:pt x="279" y="570"/>
                      </a:lnTo>
                      <a:lnTo>
                        <a:pt x="288" y="636"/>
                      </a:lnTo>
                      <a:lnTo>
                        <a:pt x="341" y="717"/>
                      </a:lnTo>
                      <a:lnTo>
                        <a:pt x="303" y="779"/>
                      </a:lnTo>
                      <a:lnTo>
                        <a:pt x="231" y="720"/>
                      </a:lnTo>
                      <a:lnTo>
                        <a:pt x="128" y="306"/>
                      </a:lnTo>
                      <a:lnTo>
                        <a:pt x="71" y="225"/>
                      </a:lnTo>
                      <a:lnTo>
                        <a:pt x="40" y="255"/>
                      </a:lnTo>
                      <a:lnTo>
                        <a:pt x="0" y="216"/>
                      </a:lnTo>
                      <a:lnTo>
                        <a:pt x="60" y="153"/>
                      </a:lnTo>
                      <a:lnTo>
                        <a:pt x="60" y="84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0" name="Freeform 138"/>
                <p:cNvSpPr>
                  <a:spLocks/>
                </p:cNvSpPr>
                <p:nvPr/>
              </p:nvSpPr>
              <p:spPr bwMode="auto">
                <a:xfrm>
                  <a:off x="4476" y="3274"/>
                  <a:ext cx="60" cy="153"/>
                </a:xfrm>
                <a:custGeom>
                  <a:avLst/>
                  <a:gdLst>
                    <a:gd name="T0" fmla="*/ 0 w 239"/>
                    <a:gd name="T1" fmla="*/ 0 h 609"/>
                    <a:gd name="T2" fmla="*/ 0 w 239"/>
                    <a:gd name="T3" fmla="*/ 0 h 609"/>
                    <a:gd name="T4" fmla="*/ 0 w 239"/>
                    <a:gd name="T5" fmla="*/ 0 h 609"/>
                    <a:gd name="T6" fmla="*/ 0 w 239"/>
                    <a:gd name="T7" fmla="*/ 0 h 609"/>
                    <a:gd name="T8" fmla="*/ 0 w 239"/>
                    <a:gd name="T9" fmla="*/ 0 h 609"/>
                    <a:gd name="T10" fmla="*/ 0 w 239"/>
                    <a:gd name="T11" fmla="*/ 0 h 609"/>
                    <a:gd name="T12" fmla="*/ 0 w 239"/>
                    <a:gd name="T13" fmla="*/ 0 h 609"/>
                    <a:gd name="T14" fmla="*/ 0 w 239"/>
                    <a:gd name="T15" fmla="*/ 0 h 609"/>
                    <a:gd name="T16" fmla="*/ 0 w 239"/>
                    <a:gd name="T17" fmla="*/ 0 h 609"/>
                    <a:gd name="T18" fmla="*/ 0 w 239"/>
                    <a:gd name="T19" fmla="*/ 0 h 609"/>
                    <a:gd name="T20" fmla="*/ 0 w 239"/>
                    <a:gd name="T21" fmla="*/ 0 h 609"/>
                    <a:gd name="T22" fmla="*/ 0 w 239"/>
                    <a:gd name="T23" fmla="*/ 0 h 609"/>
                    <a:gd name="T24" fmla="*/ 0 w 239"/>
                    <a:gd name="T25" fmla="*/ 0 h 609"/>
                    <a:gd name="T26" fmla="*/ 0 w 239"/>
                    <a:gd name="T27" fmla="*/ 0 h 609"/>
                    <a:gd name="T28" fmla="*/ 0 w 239"/>
                    <a:gd name="T29" fmla="*/ 0 h 609"/>
                    <a:gd name="T30" fmla="*/ 0 w 239"/>
                    <a:gd name="T31" fmla="*/ 0 h 609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39"/>
                    <a:gd name="T49" fmla="*/ 0 h 609"/>
                    <a:gd name="T50" fmla="*/ 239 w 239"/>
                    <a:gd name="T51" fmla="*/ 609 h 609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39" h="609">
                      <a:moveTo>
                        <a:pt x="30" y="0"/>
                      </a:moveTo>
                      <a:lnTo>
                        <a:pt x="52" y="30"/>
                      </a:lnTo>
                      <a:lnTo>
                        <a:pt x="41" y="72"/>
                      </a:lnTo>
                      <a:lnTo>
                        <a:pt x="99" y="184"/>
                      </a:lnTo>
                      <a:lnTo>
                        <a:pt x="105" y="222"/>
                      </a:lnTo>
                      <a:lnTo>
                        <a:pt x="156" y="340"/>
                      </a:lnTo>
                      <a:lnTo>
                        <a:pt x="156" y="369"/>
                      </a:lnTo>
                      <a:lnTo>
                        <a:pt x="208" y="437"/>
                      </a:lnTo>
                      <a:lnTo>
                        <a:pt x="197" y="485"/>
                      </a:lnTo>
                      <a:lnTo>
                        <a:pt x="239" y="539"/>
                      </a:lnTo>
                      <a:lnTo>
                        <a:pt x="232" y="609"/>
                      </a:lnTo>
                      <a:lnTo>
                        <a:pt x="151" y="417"/>
                      </a:lnTo>
                      <a:lnTo>
                        <a:pt x="41" y="132"/>
                      </a:lnTo>
                      <a:lnTo>
                        <a:pt x="0" y="61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1" name="Freeform 139"/>
                <p:cNvSpPr>
                  <a:spLocks/>
                </p:cNvSpPr>
                <p:nvPr/>
              </p:nvSpPr>
              <p:spPr bwMode="auto">
                <a:xfrm>
                  <a:off x="4437" y="3045"/>
                  <a:ext cx="190" cy="397"/>
                </a:xfrm>
                <a:custGeom>
                  <a:avLst/>
                  <a:gdLst>
                    <a:gd name="T0" fmla="*/ 0 w 760"/>
                    <a:gd name="T1" fmla="*/ 0 h 1588"/>
                    <a:gd name="T2" fmla="*/ 0 w 760"/>
                    <a:gd name="T3" fmla="*/ 0 h 1588"/>
                    <a:gd name="T4" fmla="*/ 0 w 760"/>
                    <a:gd name="T5" fmla="*/ 0 h 1588"/>
                    <a:gd name="T6" fmla="*/ 0 w 760"/>
                    <a:gd name="T7" fmla="*/ 0 h 1588"/>
                    <a:gd name="T8" fmla="*/ 0 w 760"/>
                    <a:gd name="T9" fmla="*/ 0 h 1588"/>
                    <a:gd name="T10" fmla="*/ 0 w 760"/>
                    <a:gd name="T11" fmla="*/ 0 h 1588"/>
                    <a:gd name="T12" fmla="*/ 0 w 760"/>
                    <a:gd name="T13" fmla="*/ 0 h 1588"/>
                    <a:gd name="T14" fmla="*/ 0 w 760"/>
                    <a:gd name="T15" fmla="*/ 0 h 1588"/>
                    <a:gd name="T16" fmla="*/ 0 w 760"/>
                    <a:gd name="T17" fmla="*/ 0 h 1588"/>
                    <a:gd name="T18" fmla="*/ 0 w 760"/>
                    <a:gd name="T19" fmla="*/ 0 h 1588"/>
                    <a:gd name="T20" fmla="*/ 0 w 760"/>
                    <a:gd name="T21" fmla="*/ 0 h 1588"/>
                    <a:gd name="T22" fmla="*/ 0 w 760"/>
                    <a:gd name="T23" fmla="*/ 0 h 1588"/>
                    <a:gd name="T24" fmla="*/ 0 w 760"/>
                    <a:gd name="T25" fmla="*/ 0 h 1588"/>
                    <a:gd name="T26" fmla="*/ 0 w 760"/>
                    <a:gd name="T27" fmla="*/ 0 h 1588"/>
                    <a:gd name="T28" fmla="*/ 0 w 760"/>
                    <a:gd name="T29" fmla="*/ 0 h 1588"/>
                    <a:gd name="T30" fmla="*/ 0 w 760"/>
                    <a:gd name="T31" fmla="*/ 0 h 1588"/>
                    <a:gd name="T32" fmla="*/ 0 w 760"/>
                    <a:gd name="T33" fmla="*/ 0 h 1588"/>
                    <a:gd name="T34" fmla="*/ 0 w 760"/>
                    <a:gd name="T35" fmla="*/ 0 h 1588"/>
                    <a:gd name="T36" fmla="*/ 0 w 760"/>
                    <a:gd name="T37" fmla="*/ 0 h 1588"/>
                    <a:gd name="T38" fmla="*/ 0 w 760"/>
                    <a:gd name="T39" fmla="*/ 0 h 1588"/>
                    <a:gd name="T40" fmla="*/ 0 w 760"/>
                    <a:gd name="T41" fmla="*/ 0 h 1588"/>
                    <a:gd name="T42" fmla="*/ 0 w 760"/>
                    <a:gd name="T43" fmla="*/ 0 h 1588"/>
                    <a:gd name="T44" fmla="*/ 0 w 760"/>
                    <a:gd name="T45" fmla="*/ 0 h 1588"/>
                    <a:gd name="T46" fmla="*/ 0 w 760"/>
                    <a:gd name="T47" fmla="*/ 0 h 1588"/>
                    <a:gd name="T48" fmla="*/ 0 w 760"/>
                    <a:gd name="T49" fmla="*/ 0 h 1588"/>
                    <a:gd name="T50" fmla="*/ 0 w 760"/>
                    <a:gd name="T51" fmla="*/ 0 h 1588"/>
                    <a:gd name="T52" fmla="*/ 0 w 760"/>
                    <a:gd name="T53" fmla="*/ 0 h 158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760"/>
                    <a:gd name="T82" fmla="*/ 0 h 1588"/>
                    <a:gd name="T83" fmla="*/ 760 w 760"/>
                    <a:gd name="T84" fmla="*/ 1588 h 158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760" h="1588">
                      <a:moveTo>
                        <a:pt x="180" y="0"/>
                      </a:moveTo>
                      <a:lnTo>
                        <a:pt x="273" y="27"/>
                      </a:lnTo>
                      <a:lnTo>
                        <a:pt x="339" y="145"/>
                      </a:lnTo>
                      <a:lnTo>
                        <a:pt x="308" y="185"/>
                      </a:lnTo>
                      <a:lnTo>
                        <a:pt x="435" y="335"/>
                      </a:lnTo>
                      <a:lnTo>
                        <a:pt x="396" y="365"/>
                      </a:lnTo>
                      <a:lnTo>
                        <a:pt x="492" y="611"/>
                      </a:lnTo>
                      <a:lnTo>
                        <a:pt x="514" y="814"/>
                      </a:lnTo>
                      <a:lnTo>
                        <a:pt x="567" y="889"/>
                      </a:lnTo>
                      <a:lnTo>
                        <a:pt x="581" y="994"/>
                      </a:lnTo>
                      <a:lnTo>
                        <a:pt x="690" y="1148"/>
                      </a:lnTo>
                      <a:lnTo>
                        <a:pt x="672" y="1297"/>
                      </a:lnTo>
                      <a:lnTo>
                        <a:pt x="760" y="1408"/>
                      </a:lnTo>
                      <a:lnTo>
                        <a:pt x="720" y="1486"/>
                      </a:lnTo>
                      <a:lnTo>
                        <a:pt x="708" y="1588"/>
                      </a:lnTo>
                      <a:lnTo>
                        <a:pt x="589" y="1500"/>
                      </a:lnTo>
                      <a:lnTo>
                        <a:pt x="540" y="1060"/>
                      </a:lnTo>
                      <a:lnTo>
                        <a:pt x="351" y="488"/>
                      </a:lnTo>
                      <a:lnTo>
                        <a:pt x="260" y="278"/>
                      </a:lnTo>
                      <a:lnTo>
                        <a:pt x="180" y="365"/>
                      </a:lnTo>
                      <a:lnTo>
                        <a:pt x="84" y="269"/>
                      </a:lnTo>
                      <a:lnTo>
                        <a:pt x="44" y="335"/>
                      </a:lnTo>
                      <a:lnTo>
                        <a:pt x="0" y="242"/>
                      </a:lnTo>
                      <a:lnTo>
                        <a:pt x="75" y="150"/>
                      </a:lnTo>
                      <a:lnTo>
                        <a:pt x="171" y="114"/>
                      </a:lnTo>
                      <a:lnTo>
                        <a:pt x="180" y="0"/>
                      </a:lnTo>
                      <a:close/>
                    </a:path>
                  </a:pathLst>
                </a:custGeom>
                <a:solidFill>
                  <a:srgbClr val="B177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2" name="Freeform 140"/>
                <p:cNvSpPr>
                  <a:spLocks/>
                </p:cNvSpPr>
                <p:nvPr/>
              </p:nvSpPr>
              <p:spPr bwMode="auto">
                <a:xfrm>
                  <a:off x="4146" y="3120"/>
                  <a:ext cx="352" cy="186"/>
                </a:xfrm>
                <a:custGeom>
                  <a:avLst/>
                  <a:gdLst>
                    <a:gd name="T0" fmla="*/ 0 w 1406"/>
                    <a:gd name="T1" fmla="*/ 0 h 743"/>
                    <a:gd name="T2" fmla="*/ 0 w 1406"/>
                    <a:gd name="T3" fmla="*/ 0 h 743"/>
                    <a:gd name="T4" fmla="*/ 0 w 1406"/>
                    <a:gd name="T5" fmla="*/ 0 h 743"/>
                    <a:gd name="T6" fmla="*/ 0 w 1406"/>
                    <a:gd name="T7" fmla="*/ 0 h 743"/>
                    <a:gd name="T8" fmla="*/ 0 w 1406"/>
                    <a:gd name="T9" fmla="*/ 0 h 743"/>
                    <a:gd name="T10" fmla="*/ 0 w 1406"/>
                    <a:gd name="T11" fmla="*/ 0 h 743"/>
                    <a:gd name="T12" fmla="*/ 0 w 1406"/>
                    <a:gd name="T13" fmla="*/ 0 h 743"/>
                    <a:gd name="T14" fmla="*/ 0 w 1406"/>
                    <a:gd name="T15" fmla="*/ 0 h 743"/>
                    <a:gd name="T16" fmla="*/ 0 w 1406"/>
                    <a:gd name="T17" fmla="*/ 0 h 743"/>
                    <a:gd name="T18" fmla="*/ 0 w 1406"/>
                    <a:gd name="T19" fmla="*/ 0 h 743"/>
                    <a:gd name="T20" fmla="*/ 0 w 1406"/>
                    <a:gd name="T21" fmla="*/ 0 h 743"/>
                    <a:gd name="T22" fmla="*/ 0 w 1406"/>
                    <a:gd name="T23" fmla="*/ 0 h 743"/>
                    <a:gd name="T24" fmla="*/ 0 w 1406"/>
                    <a:gd name="T25" fmla="*/ 0 h 743"/>
                    <a:gd name="T26" fmla="*/ 0 w 1406"/>
                    <a:gd name="T27" fmla="*/ 0 h 743"/>
                    <a:gd name="T28" fmla="*/ 0 w 1406"/>
                    <a:gd name="T29" fmla="*/ 0 h 743"/>
                    <a:gd name="T30" fmla="*/ 0 w 1406"/>
                    <a:gd name="T31" fmla="*/ 0 h 743"/>
                    <a:gd name="T32" fmla="*/ 0 w 1406"/>
                    <a:gd name="T33" fmla="*/ 0 h 743"/>
                    <a:gd name="T34" fmla="*/ 0 w 1406"/>
                    <a:gd name="T35" fmla="*/ 0 h 743"/>
                    <a:gd name="T36" fmla="*/ 0 w 1406"/>
                    <a:gd name="T37" fmla="*/ 0 h 743"/>
                    <a:gd name="T38" fmla="*/ 0 w 1406"/>
                    <a:gd name="T39" fmla="*/ 0 h 743"/>
                    <a:gd name="T40" fmla="*/ 0 w 1406"/>
                    <a:gd name="T41" fmla="*/ 0 h 743"/>
                    <a:gd name="T42" fmla="*/ 0 w 1406"/>
                    <a:gd name="T43" fmla="*/ 0 h 743"/>
                    <a:gd name="T44" fmla="*/ 0 w 1406"/>
                    <a:gd name="T45" fmla="*/ 0 h 743"/>
                    <a:gd name="T46" fmla="*/ 0 w 1406"/>
                    <a:gd name="T47" fmla="*/ 0 h 743"/>
                    <a:gd name="T48" fmla="*/ 0 w 1406"/>
                    <a:gd name="T49" fmla="*/ 0 h 743"/>
                    <a:gd name="T50" fmla="*/ 0 w 1406"/>
                    <a:gd name="T51" fmla="*/ 0 h 743"/>
                    <a:gd name="T52" fmla="*/ 0 w 1406"/>
                    <a:gd name="T53" fmla="*/ 0 h 743"/>
                    <a:gd name="T54" fmla="*/ 0 w 1406"/>
                    <a:gd name="T55" fmla="*/ 0 h 743"/>
                    <a:gd name="T56" fmla="*/ 0 w 1406"/>
                    <a:gd name="T57" fmla="*/ 0 h 743"/>
                    <a:gd name="T58" fmla="*/ 0 w 1406"/>
                    <a:gd name="T59" fmla="*/ 0 h 743"/>
                    <a:gd name="T60" fmla="*/ 0 w 1406"/>
                    <a:gd name="T61" fmla="*/ 0 h 743"/>
                    <a:gd name="T62" fmla="*/ 0 w 1406"/>
                    <a:gd name="T63" fmla="*/ 0 h 743"/>
                    <a:gd name="T64" fmla="*/ 0 w 1406"/>
                    <a:gd name="T65" fmla="*/ 0 h 743"/>
                    <a:gd name="T66" fmla="*/ 0 w 1406"/>
                    <a:gd name="T67" fmla="*/ 0 h 743"/>
                    <a:gd name="T68" fmla="*/ 0 w 1406"/>
                    <a:gd name="T69" fmla="*/ 0 h 743"/>
                    <a:gd name="T70" fmla="*/ 0 w 1406"/>
                    <a:gd name="T71" fmla="*/ 0 h 743"/>
                    <a:gd name="T72" fmla="*/ 0 w 1406"/>
                    <a:gd name="T73" fmla="*/ 0 h 743"/>
                    <a:gd name="T74" fmla="*/ 0 w 1406"/>
                    <a:gd name="T75" fmla="*/ 0 h 743"/>
                    <a:gd name="T76" fmla="*/ 0 w 1406"/>
                    <a:gd name="T77" fmla="*/ 0 h 743"/>
                    <a:gd name="T78" fmla="*/ 0 w 1406"/>
                    <a:gd name="T79" fmla="*/ 0 h 743"/>
                    <a:gd name="T80" fmla="*/ 0 w 1406"/>
                    <a:gd name="T81" fmla="*/ 0 h 743"/>
                    <a:gd name="T82" fmla="*/ 0 w 1406"/>
                    <a:gd name="T83" fmla="*/ 0 h 743"/>
                    <a:gd name="T84" fmla="*/ 0 w 1406"/>
                    <a:gd name="T85" fmla="*/ 0 h 743"/>
                    <a:gd name="T86" fmla="*/ 0 w 1406"/>
                    <a:gd name="T87" fmla="*/ 0 h 743"/>
                    <a:gd name="T88" fmla="*/ 0 w 1406"/>
                    <a:gd name="T89" fmla="*/ 0 h 74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406"/>
                    <a:gd name="T136" fmla="*/ 0 h 743"/>
                    <a:gd name="T137" fmla="*/ 1406 w 1406"/>
                    <a:gd name="T138" fmla="*/ 743 h 74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406" h="743">
                      <a:moveTo>
                        <a:pt x="952" y="652"/>
                      </a:moveTo>
                      <a:lnTo>
                        <a:pt x="943" y="527"/>
                      </a:lnTo>
                      <a:lnTo>
                        <a:pt x="979" y="554"/>
                      </a:lnTo>
                      <a:lnTo>
                        <a:pt x="1045" y="697"/>
                      </a:lnTo>
                      <a:lnTo>
                        <a:pt x="1081" y="697"/>
                      </a:lnTo>
                      <a:lnTo>
                        <a:pt x="1077" y="719"/>
                      </a:lnTo>
                      <a:lnTo>
                        <a:pt x="1151" y="715"/>
                      </a:lnTo>
                      <a:lnTo>
                        <a:pt x="1138" y="743"/>
                      </a:lnTo>
                      <a:lnTo>
                        <a:pt x="1213" y="730"/>
                      </a:lnTo>
                      <a:lnTo>
                        <a:pt x="1299" y="686"/>
                      </a:lnTo>
                      <a:lnTo>
                        <a:pt x="1354" y="649"/>
                      </a:lnTo>
                      <a:lnTo>
                        <a:pt x="1351" y="583"/>
                      </a:lnTo>
                      <a:lnTo>
                        <a:pt x="1390" y="635"/>
                      </a:lnTo>
                      <a:lnTo>
                        <a:pt x="1406" y="541"/>
                      </a:lnTo>
                      <a:lnTo>
                        <a:pt x="1395" y="446"/>
                      </a:lnTo>
                      <a:lnTo>
                        <a:pt x="1378" y="469"/>
                      </a:lnTo>
                      <a:lnTo>
                        <a:pt x="1329" y="383"/>
                      </a:lnTo>
                      <a:lnTo>
                        <a:pt x="1309" y="286"/>
                      </a:lnTo>
                      <a:lnTo>
                        <a:pt x="1246" y="227"/>
                      </a:lnTo>
                      <a:lnTo>
                        <a:pt x="1270" y="312"/>
                      </a:lnTo>
                      <a:lnTo>
                        <a:pt x="1233" y="281"/>
                      </a:lnTo>
                      <a:lnTo>
                        <a:pt x="1135" y="218"/>
                      </a:lnTo>
                      <a:lnTo>
                        <a:pt x="1177" y="272"/>
                      </a:lnTo>
                      <a:lnTo>
                        <a:pt x="1054" y="209"/>
                      </a:lnTo>
                      <a:lnTo>
                        <a:pt x="997" y="206"/>
                      </a:lnTo>
                      <a:lnTo>
                        <a:pt x="922" y="129"/>
                      </a:lnTo>
                      <a:lnTo>
                        <a:pt x="927" y="180"/>
                      </a:lnTo>
                      <a:lnTo>
                        <a:pt x="841" y="119"/>
                      </a:lnTo>
                      <a:lnTo>
                        <a:pt x="760" y="86"/>
                      </a:lnTo>
                      <a:lnTo>
                        <a:pt x="798" y="167"/>
                      </a:lnTo>
                      <a:lnTo>
                        <a:pt x="732" y="146"/>
                      </a:lnTo>
                      <a:lnTo>
                        <a:pt x="679" y="66"/>
                      </a:lnTo>
                      <a:lnTo>
                        <a:pt x="673" y="101"/>
                      </a:lnTo>
                      <a:lnTo>
                        <a:pt x="626" y="64"/>
                      </a:lnTo>
                      <a:lnTo>
                        <a:pt x="444" y="24"/>
                      </a:lnTo>
                      <a:lnTo>
                        <a:pt x="470" y="57"/>
                      </a:lnTo>
                      <a:lnTo>
                        <a:pt x="334" y="30"/>
                      </a:lnTo>
                      <a:lnTo>
                        <a:pt x="281" y="0"/>
                      </a:lnTo>
                      <a:lnTo>
                        <a:pt x="343" y="75"/>
                      </a:lnTo>
                      <a:lnTo>
                        <a:pt x="178" y="24"/>
                      </a:lnTo>
                      <a:lnTo>
                        <a:pt x="64" y="59"/>
                      </a:lnTo>
                      <a:lnTo>
                        <a:pt x="154" y="80"/>
                      </a:lnTo>
                      <a:lnTo>
                        <a:pt x="0" y="137"/>
                      </a:lnTo>
                      <a:lnTo>
                        <a:pt x="952" y="65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3" name="Freeform 141"/>
                <p:cNvSpPr>
                  <a:spLocks/>
                </p:cNvSpPr>
                <p:nvPr/>
              </p:nvSpPr>
              <p:spPr bwMode="auto">
                <a:xfrm>
                  <a:off x="4028" y="3147"/>
                  <a:ext cx="94" cy="166"/>
                </a:xfrm>
                <a:custGeom>
                  <a:avLst/>
                  <a:gdLst>
                    <a:gd name="T0" fmla="*/ 0 w 374"/>
                    <a:gd name="T1" fmla="*/ 0 h 664"/>
                    <a:gd name="T2" fmla="*/ 0 w 374"/>
                    <a:gd name="T3" fmla="*/ 0 h 664"/>
                    <a:gd name="T4" fmla="*/ 0 w 374"/>
                    <a:gd name="T5" fmla="*/ 0 h 664"/>
                    <a:gd name="T6" fmla="*/ 0 w 374"/>
                    <a:gd name="T7" fmla="*/ 0 h 664"/>
                    <a:gd name="T8" fmla="*/ 0 w 374"/>
                    <a:gd name="T9" fmla="*/ 0 h 664"/>
                    <a:gd name="T10" fmla="*/ 0 w 374"/>
                    <a:gd name="T11" fmla="*/ 0 h 664"/>
                    <a:gd name="T12" fmla="*/ 0 w 374"/>
                    <a:gd name="T13" fmla="*/ 0 h 664"/>
                    <a:gd name="T14" fmla="*/ 0 w 374"/>
                    <a:gd name="T15" fmla="*/ 0 h 664"/>
                    <a:gd name="T16" fmla="*/ 0 w 374"/>
                    <a:gd name="T17" fmla="*/ 0 h 664"/>
                    <a:gd name="T18" fmla="*/ 0 w 374"/>
                    <a:gd name="T19" fmla="*/ 0 h 664"/>
                    <a:gd name="T20" fmla="*/ 0 w 374"/>
                    <a:gd name="T21" fmla="*/ 0 h 664"/>
                    <a:gd name="T22" fmla="*/ 0 w 374"/>
                    <a:gd name="T23" fmla="*/ 0 h 664"/>
                    <a:gd name="T24" fmla="*/ 0 w 374"/>
                    <a:gd name="T25" fmla="*/ 0 h 664"/>
                    <a:gd name="T26" fmla="*/ 0 w 374"/>
                    <a:gd name="T27" fmla="*/ 0 h 664"/>
                    <a:gd name="T28" fmla="*/ 0 w 374"/>
                    <a:gd name="T29" fmla="*/ 0 h 664"/>
                    <a:gd name="T30" fmla="*/ 0 w 374"/>
                    <a:gd name="T31" fmla="*/ 0 h 664"/>
                    <a:gd name="T32" fmla="*/ 0 w 374"/>
                    <a:gd name="T33" fmla="*/ 0 h 664"/>
                    <a:gd name="T34" fmla="*/ 0 w 374"/>
                    <a:gd name="T35" fmla="*/ 0 h 664"/>
                    <a:gd name="T36" fmla="*/ 0 w 374"/>
                    <a:gd name="T37" fmla="*/ 0 h 664"/>
                    <a:gd name="T38" fmla="*/ 0 w 374"/>
                    <a:gd name="T39" fmla="*/ 0 h 664"/>
                    <a:gd name="T40" fmla="*/ 0 w 374"/>
                    <a:gd name="T41" fmla="*/ 0 h 6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74"/>
                    <a:gd name="T64" fmla="*/ 0 h 664"/>
                    <a:gd name="T65" fmla="*/ 374 w 374"/>
                    <a:gd name="T66" fmla="*/ 664 h 6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74" h="664">
                      <a:moveTo>
                        <a:pt x="194" y="643"/>
                      </a:moveTo>
                      <a:lnTo>
                        <a:pt x="80" y="620"/>
                      </a:lnTo>
                      <a:lnTo>
                        <a:pt x="128" y="575"/>
                      </a:lnTo>
                      <a:lnTo>
                        <a:pt x="0" y="511"/>
                      </a:lnTo>
                      <a:lnTo>
                        <a:pt x="173" y="475"/>
                      </a:lnTo>
                      <a:lnTo>
                        <a:pt x="132" y="237"/>
                      </a:lnTo>
                      <a:lnTo>
                        <a:pt x="194" y="110"/>
                      </a:lnTo>
                      <a:lnTo>
                        <a:pt x="159" y="0"/>
                      </a:lnTo>
                      <a:lnTo>
                        <a:pt x="251" y="79"/>
                      </a:lnTo>
                      <a:lnTo>
                        <a:pt x="273" y="21"/>
                      </a:lnTo>
                      <a:lnTo>
                        <a:pt x="291" y="171"/>
                      </a:lnTo>
                      <a:lnTo>
                        <a:pt x="330" y="171"/>
                      </a:lnTo>
                      <a:lnTo>
                        <a:pt x="296" y="317"/>
                      </a:lnTo>
                      <a:lnTo>
                        <a:pt x="339" y="320"/>
                      </a:lnTo>
                      <a:lnTo>
                        <a:pt x="344" y="461"/>
                      </a:lnTo>
                      <a:lnTo>
                        <a:pt x="374" y="664"/>
                      </a:lnTo>
                      <a:lnTo>
                        <a:pt x="282" y="532"/>
                      </a:lnTo>
                      <a:lnTo>
                        <a:pt x="287" y="602"/>
                      </a:lnTo>
                      <a:lnTo>
                        <a:pt x="260" y="659"/>
                      </a:lnTo>
                      <a:lnTo>
                        <a:pt x="194" y="64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4" name="Freeform 142"/>
                <p:cNvSpPr>
                  <a:spLocks/>
                </p:cNvSpPr>
                <p:nvPr/>
              </p:nvSpPr>
              <p:spPr bwMode="auto">
                <a:xfrm>
                  <a:off x="3913" y="2798"/>
                  <a:ext cx="617" cy="302"/>
                </a:xfrm>
                <a:custGeom>
                  <a:avLst/>
                  <a:gdLst>
                    <a:gd name="T0" fmla="*/ 0 w 2469"/>
                    <a:gd name="T1" fmla="*/ 0 h 1208"/>
                    <a:gd name="T2" fmla="*/ 0 w 2469"/>
                    <a:gd name="T3" fmla="*/ 0 h 1208"/>
                    <a:gd name="T4" fmla="*/ 0 w 2469"/>
                    <a:gd name="T5" fmla="*/ 0 h 1208"/>
                    <a:gd name="T6" fmla="*/ 0 w 2469"/>
                    <a:gd name="T7" fmla="*/ 0 h 1208"/>
                    <a:gd name="T8" fmla="*/ 0 w 2469"/>
                    <a:gd name="T9" fmla="*/ 0 h 1208"/>
                    <a:gd name="T10" fmla="*/ 0 w 2469"/>
                    <a:gd name="T11" fmla="*/ 0 h 1208"/>
                    <a:gd name="T12" fmla="*/ 0 w 2469"/>
                    <a:gd name="T13" fmla="*/ 0 h 1208"/>
                    <a:gd name="T14" fmla="*/ 0 w 2469"/>
                    <a:gd name="T15" fmla="*/ 0 h 1208"/>
                    <a:gd name="T16" fmla="*/ 0 w 2469"/>
                    <a:gd name="T17" fmla="*/ 0 h 1208"/>
                    <a:gd name="T18" fmla="*/ 0 w 2469"/>
                    <a:gd name="T19" fmla="*/ 0 h 1208"/>
                    <a:gd name="T20" fmla="*/ 0 w 2469"/>
                    <a:gd name="T21" fmla="*/ 0 h 1208"/>
                    <a:gd name="T22" fmla="*/ 0 w 2469"/>
                    <a:gd name="T23" fmla="*/ 0 h 1208"/>
                    <a:gd name="T24" fmla="*/ 0 w 2469"/>
                    <a:gd name="T25" fmla="*/ 0 h 1208"/>
                    <a:gd name="T26" fmla="*/ 0 w 2469"/>
                    <a:gd name="T27" fmla="*/ 0 h 1208"/>
                    <a:gd name="T28" fmla="*/ 0 w 2469"/>
                    <a:gd name="T29" fmla="*/ 0 h 1208"/>
                    <a:gd name="T30" fmla="*/ 0 w 2469"/>
                    <a:gd name="T31" fmla="*/ 0 h 1208"/>
                    <a:gd name="T32" fmla="*/ 0 w 2469"/>
                    <a:gd name="T33" fmla="*/ 0 h 1208"/>
                    <a:gd name="T34" fmla="*/ 0 w 2469"/>
                    <a:gd name="T35" fmla="*/ 0 h 1208"/>
                    <a:gd name="T36" fmla="*/ 0 w 2469"/>
                    <a:gd name="T37" fmla="*/ 0 h 1208"/>
                    <a:gd name="T38" fmla="*/ 0 w 2469"/>
                    <a:gd name="T39" fmla="*/ 0 h 1208"/>
                    <a:gd name="T40" fmla="*/ 0 w 2469"/>
                    <a:gd name="T41" fmla="*/ 0 h 1208"/>
                    <a:gd name="T42" fmla="*/ 0 w 2469"/>
                    <a:gd name="T43" fmla="*/ 0 h 1208"/>
                    <a:gd name="T44" fmla="*/ 0 w 2469"/>
                    <a:gd name="T45" fmla="*/ 0 h 1208"/>
                    <a:gd name="T46" fmla="*/ 0 w 2469"/>
                    <a:gd name="T47" fmla="*/ 0 h 1208"/>
                    <a:gd name="T48" fmla="*/ 0 w 2469"/>
                    <a:gd name="T49" fmla="*/ 0 h 1208"/>
                    <a:gd name="T50" fmla="*/ 0 w 2469"/>
                    <a:gd name="T51" fmla="*/ 0 h 1208"/>
                    <a:gd name="T52" fmla="*/ 0 w 2469"/>
                    <a:gd name="T53" fmla="*/ 0 h 1208"/>
                    <a:gd name="T54" fmla="*/ 0 w 2469"/>
                    <a:gd name="T55" fmla="*/ 0 h 1208"/>
                    <a:gd name="T56" fmla="*/ 0 w 2469"/>
                    <a:gd name="T57" fmla="*/ 0 h 1208"/>
                    <a:gd name="T58" fmla="*/ 0 w 2469"/>
                    <a:gd name="T59" fmla="*/ 0 h 1208"/>
                    <a:gd name="T60" fmla="*/ 0 w 2469"/>
                    <a:gd name="T61" fmla="*/ 0 h 1208"/>
                    <a:gd name="T62" fmla="*/ 0 w 2469"/>
                    <a:gd name="T63" fmla="*/ 0 h 120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469"/>
                    <a:gd name="T97" fmla="*/ 0 h 1208"/>
                    <a:gd name="T98" fmla="*/ 2469 w 2469"/>
                    <a:gd name="T99" fmla="*/ 1208 h 1208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469" h="1208">
                      <a:moveTo>
                        <a:pt x="2469" y="1112"/>
                      </a:moveTo>
                      <a:lnTo>
                        <a:pt x="2434" y="861"/>
                      </a:lnTo>
                      <a:lnTo>
                        <a:pt x="2380" y="893"/>
                      </a:lnTo>
                      <a:lnTo>
                        <a:pt x="2284" y="615"/>
                      </a:lnTo>
                      <a:lnTo>
                        <a:pt x="2266" y="704"/>
                      </a:lnTo>
                      <a:lnTo>
                        <a:pt x="2113" y="483"/>
                      </a:lnTo>
                      <a:lnTo>
                        <a:pt x="1845" y="272"/>
                      </a:lnTo>
                      <a:lnTo>
                        <a:pt x="1972" y="438"/>
                      </a:lnTo>
                      <a:lnTo>
                        <a:pt x="1687" y="206"/>
                      </a:lnTo>
                      <a:lnTo>
                        <a:pt x="1678" y="258"/>
                      </a:lnTo>
                      <a:lnTo>
                        <a:pt x="1519" y="180"/>
                      </a:lnTo>
                      <a:lnTo>
                        <a:pt x="1264" y="0"/>
                      </a:lnTo>
                      <a:lnTo>
                        <a:pt x="1278" y="126"/>
                      </a:lnTo>
                      <a:lnTo>
                        <a:pt x="988" y="109"/>
                      </a:lnTo>
                      <a:lnTo>
                        <a:pt x="658" y="57"/>
                      </a:lnTo>
                      <a:lnTo>
                        <a:pt x="715" y="153"/>
                      </a:lnTo>
                      <a:lnTo>
                        <a:pt x="443" y="91"/>
                      </a:lnTo>
                      <a:lnTo>
                        <a:pt x="514" y="158"/>
                      </a:lnTo>
                      <a:lnTo>
                        <a:pt x="280" y="162"/>
                      </a:lnTo>
                      <a:lnTo>
                        <a:pt x="0" y="223"/>
                      </a:lnTo>
                      <a:lnTo>
                        <a:pt x="360" y="321"/>
                      </a:lnTo>
                      <a:lnTo>
                        <a:pt x="1788" y="787"/>
                      </a:lnTo>
                      <a:lnTo>
                        <a:pt x="1951" y="1064"/>
                      </a:lnTo>
                      <a:lnTo>
                        <a:pt x="1756" y="1174"/>
                      </a:lnTo>
                      <a:lnTo>
                        <a:pt x="1933" y="1174"/>
                      </a:lnTo>
                      <a:lnTo>
                        <a:pt x="1954" y="1208"/>
                      </a:lnTo>
                      <a:lnTo>
                        <a:pt x="2200" y="1112"/>
                      </a:lnTo>
                      <a:lnTo>
                        <a:pt x="2332" y="1121"/>
                      </a:lnTo>
                      <a:lnTo>
                        <a:pt x="2271" y="989"/>
                      </a:lnTo>
                      <a:lnTo>
                        <a:pt x="2363" y="989"/>
                      </a:lnTo>
                      <a:lnTo>
                        <a:pt x="2469" y="1112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5" name="Freeform 143"/>
                <p:cNvSpPr>
                  <a:spLocks/>
                </p:cNvSpPr>
                <p:nvPr/>
              </p:nvSpPr>
              <p:spPr bwMode="auto">
                <a:xfrm>
                  <a:off x="3843" y="2813"/>
                  <a:ext cx="633" cy="297"/>
                </a:xfrm>
                <a:custGeom>
                  <a:avLst/>
                  <a:gdLst>
                    <a:gd name="T0" fmla="*/ 0 w 2536"/>
                    <a:gd name="T1" fmla="*/ 0 h 1191"/>
                    <a:gd name="T2" fmla="*/ 0 w 2536"/>
                    <a:gd name="T3" fmla="*/ 0 h 1191"/>
                    <a:gd name="T4" fmla="*/ 0 w 2536"/>
                    <a:gd name="T5" fmla="*/ 0 h 1191"/>
                    <a:gd name="T6" fmla="*/ 0 w 2536"/>
                    <a:gd name="T7" fmla="*/ 0 h 1191"/>
                    <a:gd name="T8" fmla="*/ 0 w 2536"/>
                    <a:gd name="T9" fmla="*/ 0 h 1191"/>
                    <a:gd name="T10" fmla="*/ 0 w 2536"/>
                    <a:gd name="T11" fmla="*/ 0 h 1191"/>
                    <a:gd name="T12" fmla="*/ 0 w 2536"/>
                    <a:gd name="T13" fmla="*/ 0 h 1191"/>
                    <a:gd name="T14" fmla="*/ 0 w 2536"/>
                    <a:gd name="T15" fmla="*/ 0 h 1191"/>
                    <a:gd name="T16" fmla="*/ 0 w 2536"/>
                    <a:gd name="T17" fmla="*/ 0 h 1191"/>
                    <a:gd name="T18" fmla="*/ 0 w 2536"/>
                    <a:gd name="T19" fmla="*/ 0 h 1191"/>
                    <a:gd name="T20" fmla="*/ 0 w 2536"/>
                    <a:gd name="T21" fmla="*/ 0 h 1191"/>
                    <a:gd name="T22" fmla="*/ 0 w 2536"/>
                    <a:gd name="T23" fmla="*/ 0 h 1191"/>
                    <a:gd name="T24" fmla="*/ 0 w 2536"/>
                    <a:gd name="T25" fmla="*/ 0 h 1191"/>
                    <a:gd name="T26" fmla="*/ 0 w 2536"/>
                    <a:gd name="T27" fmla="*/ 0 h 1191"/>
                    <a:gd name="T28" fmla="*/ 0 w 2536"/>
                    <a:gd name="T29" fmla="*/ 0 h 1191"/>
                    <a:gd name="T30" fmla="*/ 0 w 2536"/>
                    <a:gd name="T31" fmla="*/ 0 h 1191"/>
                    <a:gd name="T32" fmla="*/ 0 w 2536"/>
                    <a:gd name="T33" fmla="*/ 0 h 1191"/>
                    <a:gd name="T34" fmla="*/ 0 w 2536"/>
                    <a:gd name="T35" fmla="*/ 0 h 1191"/>
                    <a:gd name="T36" fmla="*/ 0 w 2536"/>
                    <a:gd name="T37" fmla="*/ 0 h 1191"/>
                    <a:gd name="T38" fmla="*/ 0 w 2536"/>
                    <a:gd name="T39" fmla="*/ 0 h 1191"/>
                    <a:gd name="T40" fmla="*/ 0 w 2536"/>
                    <a:gd name="T41" fmla="*/ 0 h 1191"/>
                    <a:gd name="T42" fmla="*/ 0 w 2536"/>
                    <a:gd name="T43" fmla="*/ 0 h 1191"/>
                    <a:gd name="T44" fmla="*/ 0 w 2536"/>
                    <a:gd name="T45" fmla="*/ 0 h 1191"/>
                    <a:gd name="T46" fmla="*/ 0 w 2536"/>
                    <a:gd name="T47" fmla="*/ 0 h 1191"/>
                    <a:gd name="T48" fmla="*/ 0 w 2536"/>
                    <a:gd name="T49" fmla="*/ 0 h 1191"/>
                    <a:gd name="T50" fmla="*/ 0 w 2536"/>
                    <a:gd name="T51" fmla="*/ 0 h 1191"/>
                    <a:gd name="T52" fmla="*/ 0 w 2536"/>
                    <a:gd name="T53" fmla="*/ 0 h 1191"/>
                    <a:gd name="T54" fmla="*/ 0 w 2536"/>
                    <a:gd name="T55" fmla="*/ 0 h 1191"/>
                    <a:gd name="T56" fmla="*/ 0 w 2536"/>
                    <a:gd name="T57" fmla="*/ 0 h 1191"/>
                    <a:gd name="T58" fmla="*/ 0 w 2536"/>
                    <a:gd name="T59" fmla="*/ 0 h 1191"/>
                    <a:gd name="T60" fmla="*/ 0 w 2536"/>
                    <a:gd name="T61" fmla="*/ 0 h 1191"/>
                    <a:gd name="T62" fmla="*/ 0 w 2536"/>
                    <a:gd name="T63" fmla="*/ 0 h 1191"/>
                    <a:gd name="T64" fmla="*/ 0 w 2536"/>
                    <a:gd name="T65" fmla="*/ 0 h 1191"/>
                    <a:gd name="T66" fmla="*/ 0 w 2536"/>
                    <a:gd name="T67" fmla="*/ 0 h 1191"/>
                    <a:gd name="T68" fmla="*/ 0 w 2536"/>
                    <a:gd name="T69" fmla="*/ 0 h 1191"/>
                    <a:gd name="T70" fmla="*/ 0 w 2536"/>
                    <a:gd name="T71" fmla="*/ 0 h 1191"/>
                    <a:gd name="T72" fmla="*/ 0 w 2536"/>
                    <a:gd name="T73" fmla="*/ 0 h 1191"/>
                    <a:gd name="T74" fmla="*/ 0 w 2536"/>
                    <a:gd name="T75" fmla="*/ 0 h 1191"/>
                    <a:gd name="T76" fmla="*/ 0 w 2536"/>
                    <a:gd name="T77" fmla="*/ 0 h 1191"/>
                    <a:gd name="T78" fmla="*/ 0 w 2536"/>
                    <a:gd name="T79" fmla="*/ 0 h 1191"/>
                    <a:gd name="T80" fmla="*/ 0 w 2536"/>
                    <a:gd name="T81" fmla="*/ 0 h 1191"/>
                    <a:gd name="T82" fmla="*/ 0 w 2536"/>
                    <a:gd name="T83" fmla="*/ 0 h 1191"/>
                    <a:gd name="T84" fmla="*/ 0 w 2536"/>
                    <a:gd name="T85" fmla="*/ 0 h 1191"/>
                    <a:gd name="T86" fmla="*/ 0 w 2536"/>
                    <a:gd name="T87" fmla="*/ 0 h 1191"/>
                    <a:gd name="T88" fmla="*/ 0 w 2536"/>
                    <a:gd name="T89" fmla="*/ 0 h 1191"/>
                    <a:gd name="T90" fmla="*/ 0 w 2536"/>
                    <a:gd name="T91" fmla="*/ 0 h 1191"/>
                    <a:gd name="T92" fmla="*/ 0 w 2536"/>
                    <a:gd name="T93" fmla="*/ 0 h 1191"/>
                    <a:gd name="T94" fmla="*/ 0 w 2536"/>
                    <a:gd name="T95" fmla="*/ 0 h 1191"/>
                    <a:gd name="T96" fmla="*/ 0 w 2536"/>
                    <a:gd name="T97" fmla="*/ 0 h 1191"/>
                    <a:gd name="T98" fmla="*/ 0 w 2536"/>
                    <a:gd name="T99" fmla="*/ 0 h 1191"/>
                    <a:gd name="T100" fmla="*/ 0 w 2536"/>
                    <a:gd name="T101" fmla="*/ 0 h 1191"/>
                    <a:gd name="T102" fmla="*/ 0 w 2536"/>
                    <a:gd name="T103" fmla="*/ 0 h 1191"/>
                    <a:gd name="T104" fmla="*/ 0 w 2536"/>
                    <a:gd name="T105" fmla="*/ 0 h 1191"/>
                    <a:gd name="T106" fmla="*/ 0 w 2536"/>
                    <a:gd name="T107" fmla="*/ 0 h 1191"/>
                    <a:gd name="T108" fmla="*/ 0 w 2536"/>
                    <a:gd name="T109" fmla="*/ 0 h 1191"/>
                    <a:gd name="T110" fmla="*/ 0 w 2536"/>
                    <a:gd name="T111" fmla="*/ 0 h 1191"/>
                    <a:gd name="T112" fmla="*/ 0 w 2536"/>
                    <a:gd name="T113" fmla="*/ 0 h 1191"/>
                    <a:gd name="T114" fmla="*/ 0 w 2536"/>
                    <a:gd name="T115" fmla="*/ 0 h 1191"/>
                    <a:gd name="T116" fmla="*/ 0 w 2536"/>
                    <a:gd name="T117" fmla="*/ 0 h 119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536"/>
                    <a:gd name="T178" fmla="*/ 0 h 1191"/>
                    <a:gd name="T179" fmla="*/ 2536 w 2536"/>
                    <a:gd name="T180" fmla="*/ 1191 h 119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536" h="1191">
                      <a:moveTo>
                        <a:pt x="1999" y="257"/>
                      </a:moveTo>
                      <a:lnTo>
                        <a:pt x="1838" y="172"/>
                      </a:lnTo>
                      <a:lnTo>
                        <a:pt x="1634" y="0"/>
                      </a:lnTo>
                      <a:lnTo>
                        <a:pt x="1621" y="126"/>
                      </a:lnTo>
                      <a:lnTo>
                        <a:pt x="1314" y="16"/>
                      </a:lnTo>
                      <a:lnTo>
                        <a:pt x="1007" y="20"/>
                      </a:lnTo>
                      <a:lnTo>
                        <a:pt x="1234" y="134"/>
                      </a:lnTo>
                      <a:lnTo>
                        <a:pt x="1006" y="143"/>
                      </a:lnTo>
                      <a:lnTo>
                        <a:pt x="742" y="126"/>
                      </a:lnTo>
                      <a:lnTo>
                        <a:pt x="840" y="200"/>
                      </a:lnTo>
                      <a:lnTo>
                        <a:pt x="603" y="139"/>
                      </a:lnTo>
                      <a:lnTo>
                        <a:pt x="361" y="205"/>
                      </a:lnTo>
                      <a:lnTo>
                        <a:pt x="553" y="263"/>
                      </a:lnTo>
                      <a:lnTo>
                        <a:pt x="241" y="451"/>
                      </a:lnTo>
                      <a:lnTo>
                        <a:pt x="466" y="460"/>
                      </a:lnTo>
                      <a:lnTo>
                        <a:pt x="290" y="491"/>
                      </a:lnTo>
                      <a:lnTo>
                        <a:pt x="558" y="548"/>
                      </a:lnTo>
                      <a:lnTo>
                        <a:pt x="348" y="548"/>
                      </a:lnTo>
                      <a:lnTo>
                        <a:pt x="430" y="610"/>
                      </a:lnTo>
                      <a:lnTo>
                        <a:pt x="168" y="575"/>
                      </a:lnTo>
                      <a:lnTo>
                        <a:pt x="0" y="619"/>
                      </a:lnTo>
                      <a:lnTo>
                        <a:pt x="154" y="689"/>
                      </a:lnTo>
                      <a:lnTo>
                        <a:pt x="45" y="724"/>
                      </a:lnTo>
                      <a:lnTo>
                        <a:pt x="343" y="764"/>
                      </a:lnTo>
                      <a:lnTo>
                        <a:pt x="123" y="821"/>
                      </a:lnTo>
                      <a:lnTo>
                        <a:pt x="286" y="860"/>
                      </a:lnTo>
                      <a:lnTo>
                        <a:pt x="541" y="852"/>
                      </a:lnTo>
                      <a:lnTo>
                        <a:pt x="378" y="944"/>
                      </a:lnTo>
                      <a:lnTo>
                        <a:pt x="694" y="931"/>
                      </a:lnTo>
                      <a:lnTo>
                        <a:pt x="514" y="970"/>
                      </a:lnTo>
                      <a:lnTo>
                        <a:pt x="742" y="1006"/>
                      </a:lnTo>
                      <a:lnTo>
                        <a:pt x="616" y="1050"/>
                      </a:lnTo>
                      <a:lnTo>
                        <a:pt x="879" y="1059"/>
                      </a:lnTo>
                      <a:lnTo>
                        <a:pt x="835" y="1120"/>
                      </a:lnTo>
                      <a:lnTo>
                        <a:pt x="1059" y="1093"/>
                      </a:lnTo>
                      <a:lnTo>
                        <a:pt x="1226" y="1086"/>
                      </a:lnTo>
                      <a:lnTo>
                        <a:pt x="1116" y="1147"/>
                      </a:lnTo>
                      <a:lnTo>
                        <a:pt x="1446" y="1143"/>
                      </a:lnTo>
                      <a:lnTo>
                        <a:pt x="1345" y="1191"/>
                      </a:lnTo>
                      <a:lnTo>
                        <a:pt x="1792" y="1168"/>
                      </a:lnTo>
                      <a:lnTo>
                        <a:pt x="2188" y="1050"/>
                      </a:lnTo>
                      <a:lnTo>
                        <a:pt x="2531" y="1050"/>
                      </a:lnTo>
                      <a:lnTo>
                        <a:pt x="2298" y="869"/>
                      </a:lnTo>
                      <a:lnTo>
                        <a:pt x="2434" y="865"/>
                      </a:lnTo>
                      <a:lnTo>
                        <a:pt x="2324" y="746"/>
                      </a:lnTo>
                      <a:lnTo>
                        <a:pt x="2536" y="799"/>
                      </a:lnTo>
                      <a:lnTo>
                        <a:pt x="2329" y="592"/>
                      </a:lnTo>
                      <a:lnTo>
                        <a:pt x="2316" y="685"/>
                      </a:lnTo>
                      <a:lnTo>
                        <a:pt x="2038" y="526"/>
                      </a:lnTo>
                      <a:lnTo>
                        <a:pt x="1758" y="451"/>
                      </a:lnTo>
                      <a:lnTo>
                        <a:pt x="1525" y="412"/>
                      </a:lnTo>
                      <a:lnTo>
                        <a:pt x="1657" y="377"/>
                      </a:lnTo>
                      <a:lnTo>
                        <a:pt x="1546" y="311"/>
                      </a:lnTo>
                      <a:lnTo>
                        <a:pt x="1669" y="298"/>
                      </a:lnTo>
                      <a:lnTo>
                        <a:pt x="1824" y="323"/>
                      </a:lnTo>
                      <a:lnTo>
                        <a:pt x="1894" y="284"/>
                      </a:lnTo>
                      <a:lnTo>
                        <a:pt x="2109" y="359"/>
                      </a:lnTo>
                      <a:lnTo>
                        <a:pt x="1999" y="257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6" name="Freeform 144"/>
                <p:cNvSpPr>
                  <a:spLocks/>
                </p:cNvSpPr>
                <p:nvPr/>
              </p:nvSpPr>
              <p:spPr bwMode="auto">
                <a:xfrm>
                  <a:off x="3864" y="3125"/>
                  <a:ext cx="106" cy="111"/>
                </a:xfrm>
                <a:custGeom>
                  <a:avLst/>
                  <a:gdLst>
                    <a:gd name="T0" fmla="*/ 0 w 424"/>
                    <a:gd name="T1" fmla="*/ 0 h 446"/>
                    <a:gd name="T2" fmla="*/ 0 w 424"/>
                    <a:gd name="T3" fmla="*/ 0 h 446"/>
                    <a:gd name="T4" fmla="*/ 0 w 424"/>
                    <a:gd name="T5" fmla="*/ 0 h 446"/>
                    <a:gd name="T6" fmla="*/ 0 w 424"/>
                    <a:gd name="T7" fmla="*/ 0 h 446"/>
                    <a:gd name="T8" fmla="*/ 0 w 424"/>
                    <a:gd name="T9" fmla="*/ 0 h 446"/>
                    <a:gd name="T10" fmla="*/ 0 w 424"/>
                    <a:gd name="T11" fmla="*/ 0 h 446"/>
                    <a:gd name="T12" fmla="*/ 0 w 424"/>
                    <a:gd name="T13" fmla="*/ 0 h 446"/>
                    <a:gd name="T14" fmla="*/ 0 w 424"/>
                    <a:gd name="T15" fmla="*/ 0 h 446"/>
                    <a:gd name="T16" fmla="*/ 0 w 424"/>
                    <a:gd name="T17" fmla="*/ 0 h 446"/>
                    <a:gd name="T18" fmla="*/ 0 w 424"/>
                    <a:gd name="T19" fmla="*/ 0 h 446"/>
                    <a:gd name="T20" fmla="*/ 0 w 424"/>
                    <a:gd name="T21" fmla="*/ 0 h 446"/>
                    <a:gd name="T22" fmla="*/ 0 w 424"/>
                    <a:gd name="T23" fmla="*/ 0 h 446"/>
                    <a:gd name="T24" fmla="*/ 0 w 424"/>
                    <a:gd name="T25" fmla="*/ 0 h 446"/>
                    <a:gd name="T26" fmla="*/ 0 w 424"/>
                    <a:gd name="T27" fmla="*/ 0 h 446"/>
                    <a:gd name="T28" fmla="*/ 0 w 424"/>
                    <a:gd name="T29" fmla="*/ 0 h 446"/>
                    <a:gd name="T30" fmla="*/ 0 w 424"/>
                    <a:gd name="T31" fmla="*/ 0 h 446"/>
                    <a:gd name="T32" fmla="*/ 0 w 424"/>
                    <a:gd name="T33" fmla="*/ 0 h 446"/>
                    <a:gd name="T34" fmla="*/ 0 w 424"/>
                    <a:gd name="T35" fmla="*/ 0 h 446"/>
                    <a:gd name="T36" fmla="*/ 0 w 424"/>
                    <a:gd name="T37" fmla="*/ 0 h 446"/>
                    <a:gd name="T38" fmla="*/ 0 w 424"/>
                    <a:gd name="T39" fmla="*/ 0 h 446"/>
                    <a:gd name="T40" fmla="*/ 0 w 424"/>
                    <a:gd name="T41" fmla="*/ 0 h 44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24"/>
                    <a:gd name="T64" fmla="*/ 0 h 446"/>
                    <a:gd name="T65" fmla="*/ 424 w 424"/>
                    <a:gd name="T66" fmla="*/ 446 h 44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24" h="446">
                      <a:moveTo>
                        <a:pt x="309" y="18"/>
                      </a:moveTo>
                      <a:lnTo>
                        <a:pt x="114" y="0"/>
                      </a:lnTo>
                      <a:lnTo>
                        <a:pt x="207" y="72"/>
                      </a:lnTo>
                      <a:lnTo>
                        <a:pt x="101" y="61"/>
                      </a:lnTo>
                      <a:lnTo>
                        <a:pt x="186" y="114"/>
                      </a:lnTo>
                      <a:lnTo>
                        <a:pt x="46" y="112"/>
                      </a:lnTo>
                      <a:lnTo>
                        <a:pt x="119" y="165"/>
                      </a:lnTo>
                      <a:lnTo>
                        <a:pt x="0" y="185"/>
                      </a:lnTo>
                      <a:lnTo>
                        <a:pt x="156" y="266"/>
                      </a:lnTo>
                      <a:lnTo>
                        <a:pt x="114" y="294"/>
                      </a:lnTo>
                      <a:lnTo>
                        <a:pt x="330" y="341"/>
                      </a:lnTo>
                      <a:lnTo>
                        <a:pt x="200" y="332"/>
                      </a:lnTo>
                      <a:lnTo>
                        <a:pt x="53" y="341"/>
                      </a:lnTo>
                      <a:lnTo>
                        <a:pt x="138" y="383"/>
                      </a:lnTo>
                      <a:lnTo>
                        <a:pt x="24" y="422"/>
                      </a:lnTo>
                      <a:lnTo>
                        <a:pt x="237" y="446"/>
                      </a:lnTo>
                      <a:lnTo>
                        <a:pt x="416" y="351"/>
                      </a:lnTo>
                      <a:lnTo>
                        <a:pt x="317" y="189"/>
                      </a:lnTo>
                      <a:lnTo>
                        <a:pt x="424" y="171"/>
                      </a:lnTo>
                      <a:lnTo>
                        <a:pt x="309" y="18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7" name="Freeform 145"/>
                <p:cNvSpPr>
                  <a:spLocks/>
                </p:cNvSpPr>
                <p:nvPr/>
              </p:nvSpPr>
              <p:spPr bwMode="auto">
                <a:xfrm>
                  <a:off x="3968" y="3110"/>
                  <a:ext cx="130" cy="152"/>
                </a:xfrm>
                <a:custGeom>
                  <a:avLst/>
                  <a:gdLst>
                    <a:gd name="T0" fmla="*/ 0 w 516"/>
                    <a:gd name="T1" fmla="*/ 0 h 605"/>
                    <a:gd name="T2" fmla="*/ 0 w 516"/>
                    <a:gd name="T3" fmla="*/ 0 h 605"/>
                    <a:gd name="T4" fmla="*/ 0 w 516"/>
                    <a:gd name="T5" fmla="*/ 0 h 605"/>
                    <a:gd name="T6" fmla="*/ 0 w 516"/>
                    <a:gd name="T7" fmla="*/ 0 h 605"/>
                    <a:gd name="T8" fmla="*/ 0 w 516"/>
                    <a:gd name="T9" fmla="*/ 0 h 605"/>
                    <a:gd name="T10" fmla="*/ 0 w 516"/>
                    <a:gd name="T11" fmla="*/ 0 h 605"/>
                    <a:gd name="T12" fmla="*/ 0 w 516"/>
                    <a:gd name="T13" fmla="*/ 0 h 605"/>
                    <a:gd name="T14" fmla="*/ 0 w 516"/>
                    <a:gd name="T15" fmla="*/ 0 h 605"/>
                    <a:gd name="T16" fmla="*/ 0 w 516"/>
                    <a:gd name="T17" fmla="*/ 0 h 605"/>
                    <a:gd name="T18" fmla="*/ 0 w 516"/>
                    <a:gd name="T19" fmla="*/ 0 h 605"/>
                    <a:gd name="T20" fmla="*/ 0 w 516"/>
                    <a:gd name="T21" fmla="*/ 0 h 605"/>
                    <a:gd name="T22" fmla="*/ 0 w 516"/>
                    <a:gd name="T23" fmla="*/ 0 h 605"/>
                    <a:gd name="T24" fmla="*/ 0 w 516"/>
                    <a:gd name="T25" fmla="*/ 0 h 605"/>
                    <a:gd name="T26" fmla="*/ 0 w 516"/>
                    <a:gd name="T27" fmla="*/ 0 h 605"/>
                    <a:gd name="T28" fmla="*/ 0 w 516"/>
                    <a:gd name="T29" fmla="*/ 0 h 605"/>
                    <a:gd name="T30" fmla="*/ 0 w 516"/>
                    <a:gd name="T31" fmla="*/ 0 h 605"/>
                    <a:gd name="T32" fmla="*/ 0 w 516"/>
                    <a:gd name="T33" fmla="*/ 0 h 605"/>
                    <a:gd name="T34" fmla="*/ 0 w 516"/>
                    <a:gd name="T35" fmla="*/ 0 h 605"/>
                    <a:gd name="T36" fmla="*/ 0 w 516"/>
                    <a:gd name="T37" fmla="*/ 0 h 605"/>
                    <a:gd name="T38" fmla="*/ 0 w 516"/>
                    <a:gd name="T39" fmla="*/ 0 h 605"/>
                    <a:gd name="T40" fmla="*/ 0 w 516"/>
                    <a:gd name="T41" fmla="*/ 0 h 605"/>
                    <a:gd name="T42" fmla="*/ 0 w 516"/>
                    <a:gd name="T43" fmla="*/ 0 h 605"/>
                    <a:gd name="T44" fmla="*/ 0 w 516"/>
                    <a:gd name="T45" fmla="*/ 0 h 605"/>
                    <a:gd name="T46" fmla="*/ 0 w 516"/>
                    <a:gd name="T47" fmla="*/ 0 h 60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16"/>
                    <a:gd name="T73" fmla="*/ 0 h 605"/>
                    <a:gd name="T74" fmla="*/ 516 w 516"/>
                    <a:gd name="T75" fmla="*/ 605 h 60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16" h="605">
                      <a:moveTo>
                        <a:pt x="507" y="408"/>
                      </a:moveTo>
                      <a:lnTo>
                        <a:pt x="516" y="270"/>
                      </a:lnTo>
                      <a:lnTo>
                        <a:pt x="492" y="325"/>
                      </a:lnTo>
                      <a:lnTo>
                        <a:pt x="483" y="224"/>
                      </a:lnTo>
                      <a:lnTo>
                        <a:pt x="340" y="60"/>
                      </a:lnTo>
                      <a:lnTo>
                        <a:pt x="375" y="174"/>
                      </a:lnTo>
                      <a:lnTo>
                        <a:pt x="328" y="127"/>
                      </a:lnTo>
                      <a:lnTo>
                        <a:pt x="199" y="28"/>
                      </a:lnTo>
                      <a:lnTo>
                        <a:pt x="270" y="123"/>
                      </a:lnTo>
                      <a:lnTo>
                        <a:pt x="193" y="99"/>
                      </a:lnTo>
                      <a:lnTo>
                        <a:pt x="99" y="0"/>
                      </a:lnTo>
                      <a:lnTo>
                        <a:pt x="205" y="193"/>
                      </a:lnTo>
                      <a:lnTo>
                        <a:pt x="37" y="186"/>
                      </a:lnTo>
                      <a:lnTo>
                        <a:pt x="72" y="259"/>
                      </a:lnTo>
                      <a:lnTo>
                        <a:pt x="0" y="336"/>
                      </a:lnTo>
                      <a:lnTo>
                        <a:pt x="129" y="432"/>
                      </a:lnTo>
                      <a:lnTo>
                        <a:pt x="105" y="507"/>
                      </a:lnTo>
                      <a:lnTo>
                        <a:pt x="309" y="605"/>
                      </a:lnTo>
                      <a:lnTo>
                        <a:pt x="489" y="569"/>
                      </a:lnTo>
                      <a:lnTo>
                        <a:pt x="423" y="413"/>
                      </a:lnTo>
                      <a:lnTo>
                        <a:pt x="474" y="462"/>
                      </a:lnTo>
                      <a:lnTo>
                        <a:pt x="430" y="336"/>
                      </a:lnTo>
                      <a:lnTo>
                        <a:pt x="507" y="408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8" name="Freeform 146"/>
                <p:cNvSpPr>
                  <a:spLocks/>
                </p:cNvSpPr>
                <p:nvPr/>
              </p:nvSpPr>
              <p:spPr bwMode="auto">
                <a:xfrm>
                  <a:off x="4145" y="3288"/>
                  <a:ext cx="146" cy="68"/>
                </a:xfrm>
                <a:custGeom>
                  <a:avLst/>
                  <a:gdLst>
                    <a:gd name="T0" fmla="*/ 0 w 586"/>
                    <a:gd name="T1" fmla="*/ 0 h 273"/>
                    <a:gd name="T2" fmla="*/ 0 w 586"/>
                    <a:gd name="T3" fmla="*/ 0 h 273"/>
                    <a:gd name="T4" fmla="*/ 0 w 586"/>
                    <a:gd name="T5" fmla="*/ 0 h 273"/>
                    <a:gd name="T6" fmla="*/ 0 w 586"/>
                    <a:gd name="T7" fmla="*/ 0 h 273"/>
                    <a:gd name="T8" fmla="*/ 0 w 586"/>
                    <a:gd name="T9" fmla="*/ 0 h 273"/>
                    <a:gd name="T10" fmla="*/ 0 w 586"/>
                    <a:gd name="T11" fmla="*/ 0 h 273"/>
                    <a:gd name="T12" fmla="*/ 0 w 586"/>
                    <a:gd name="T13" fmla="*/ 0 h 273"/>
                    <a:gd name="T14" fmla="*/ 0 w 586"/>
                    <a:gd name="T15" fmla="*/ 0 h 273"/>
                    <a:gd name="T16" fmla="*/ 0 w 586"/>
                    <a:gd name="T17" fmla="*/ 0 h 273"/>
                    <a:gd name="T18" fmla="*/ 0 w 586"/>
                    <a:gd name="T19" fmla="*/ 0 h 273"/>
                    <a:gd name="T20" fmla="*/ 0 w 586"/>
                    <a:gd name="T21" fmla="*/ 0 h 273"/>
                    <a:gd name="T22" fmla="*/ 0 w 586"/>
                    <a:gd name="T23" fmla="*/ 0 h 273"/>
                    <a:gd name="T24" fmla="*/ 0 w 586"/>
                    <a:gd name="T25" fmla="*/ 0 h 273"/>
                    <a:gd name="T26" fmla="*/ 0 w 586"/>
                    <a:gd name="T27" fmla="*/ 0 h 273"/>
                    <a:gd name="T28" fmla="*/ 0 w 586"/>
                    <a:gd name="T29" fmla="*/ 0 h 273"/>
                    <a:gd name="T30" fmla="*/ 0 w 586"/>
                    <a:gd name="T31" fmla="*/ 0 h 273"/>
                    <a:gd name="T32" fmla="*/ 0 w 586"/>
                    <a:gd name="T33" fmla="*/ 0 h 273"/>
                    <a:gd name="T34" fmla="*/ 0 w 586"/>
                    <a:gd name="T35" fmla="*/ 0 h 273"/>
                    <a:gd name="T36" fmla="*/ 0 w 586"/>
                    <a:gd name="T37" fmla="*/ 0 h 273"/>
                    <a:gd name="T38" fmla="*/ 0 w 586"/>
                    <a:gd name="T39" fmla="*/ 0 h 273"/>
                    <a:gd name="T40" fmla="*/ 0 w 586"/>
                    <a:gd name="T41" fmla="*/ 0 h 273"/>
                    <a:gd name="T42" fmla="*/ 0 w 586"/>
                    <a:gd name="T43" fmla="*/ 0 h 273"/>
                    <a:gd name="T44" fmla="*/ 0 w 586"/>
                    <a:gd name="T45" fmla="*/ 0 h 273"/>
                    <a:gd name="T46" fmla="*/ 0 w 586"/>
                    <a:gd name="T47" fmla="*/ 0 h 273"/>
                    <a:gd name="T48" fmla="*/ 0 w 586"/>
                    <a:gd name="T49" fmla="*/ 0 h 27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86"/>
                    <a:gd name="T76" fmla="*/ 0 h 273"/>
                    <a:gd name="T77" fmla="*/ 586 w 586"/>
                    <a:gd name="T78" fmla="*/ 273 h 27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86" h="273">
                      <a:moveTo>
                        <a:pt x="586" y="222"/>
                      </a:moveTo>
                      <a:lnTo>
                        <a:pt x="538" y="136"/>
                      </a:lnTo>
                      <a:lnTo>
                        <a:pt x="417" y="28"/>
                      </a:lnTo>
                      <a:lnTo>
                        <a:pt x="301" y="0"/>
                      </a:lnTo>
                      <a:lnTo>
                        <a:pt x="336" y="28"/>
                      </a:lnTo>
                      <a:lnTo>
                        <a:pt x="241" y="7"/>
                      </a:lnTo>
                      <a:lnTo>
                        <a:pt x="180" y="24"/>
                      </a:lnTo>
                      <a:lnTo>
                        <a:pt x="74" y="18"/>
                      </a:lnTo>
                      <a:lnTo>
                        <a:pt x="160" y="69"/>
                      </a:lnTo>
                      <a:lnTo>
                        <a:pt x="55" y="64"/>
                      </a:lnTo>
                      <a:lnTo>
                        <a:pt x="108" y="90"/>
                      </a:lnTo>
                      <a:lnTo>
                        <a:pt x="0" y="111"/>
                      </a:lnTo>
                      <a:lnTo>
                        <a:pt x="114" y="135"/>
                      </a:lnTo>
                      <a:lnTo>
                        <a:pt x="13" y="151"/>
                      </a:lnTo>
                      <a:lnTo>
                        <a:pt x="103" y="174"/>
                      </a:lnTo>
                      <a:lnTo>
                        <a:pt x="57" y="187"/>
                      </a:lnTo>
                      <a:lnTo>
                        <a:pt x="153" y="218"/>
                      </a:lnTo>
                      <a:lnTo>
                        <a:pt x="90" y="235"/>
                      </a:lnTo>
                      <a:lnTo>
                        <a:pt x="285" y="231"/>
                      </a:lnTo>
                      <a:lnTo>
                        <a:pt x="186" y="253"/>
                      </a:lnTo>
                      <a:lnTo>
                        <a:pt x="274" y="273"/>
                      </a:lnTo>
                      <a:lnTo>
                        <a:pt x="403" y="240"/>
                      </a:lnTo>
                      <a:lnTo>
                        <a:pt x="534" y="202"/>
                      </a:lnTo>
                      <a:lnTo>
                        <a:pt x="586" y="222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9" name="Freeform 147"/>
                <p:cNvSpPr>
                  <a:spLocks/>
                </p:cNvSpPr>
                <p:nvPr/>
              </p:nvSpPr>
              <p:spPr bwMode="auto">
                <a:xfrm>
                  <a:off x="4218" y="3354"/>
                  <a:ext cx="64" cy="24"/>
                </a:xfrm>
                <a:custGeom>
                  <a:avLst/>
                  <a:gdLst>
                    <a:gd name="T0" fmla="*/ 0 w 257"/>
                    <a:gd name="T1" fmla="*/ 0 h 96"/>
                    <a:gd name="T2" fmla="*/ 0 w 257"/>
                    <a:gd name="T3" fmla="*/ 0 h 96"/>
                    <a:gd name="T4" fmla="*/ 0 w 257"/>
                    <a:gd name="T5" fmla="*/ 0 h 96"/>
                    <a:gd name="T6" fmla="*/ 0 w 257"/>
                    <a:gd name="T7" fmla="*/ 0 h 96"/>
                    <a:gd name="T8" fmla="*/ 0 w 257"/>
                    <a:gd name="T9" fmla="*/ 0 h 96"/>
                    <a:gd name="T10" fmla="*/ 0 w 257"/>
                    <a:gd name="T11" fmla="*/ 0 h 96"/>
                    <a:gd name="T12" fmla="*/ 0 w 257"/>
                    <a:gd name="T13" fmla="*/ 0 h 96"/>
                    <a:gd name="T14" fmla="*/ 0 w 257"/>
                    <a:gd name="T15" fmla="*/ 0 h 96"/>
                    <a:gd name="T16" fmla="*/ 0 w 257"/>
                    <a:gd name="T17" fmla="*/ 0 h 96"/>
                    <a:gd name="T18" fmla="*/ 0 w 257"/>
                    <a:gd name="T19" fmla="*/ 0 h 96"/>
                    <a:gd name="T20" fmla="*/ 0 w 257"/>
                    <a:gd name="T21" fmla="*/ 0 h 96"/>
                    <a:gd name="T22" fmla="*/ 0 w 257"/>
                    <a:gd name="T23" fmla="*/ 0 h 9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7"/>
                    <a:gd name="T37" fmla="*/ 0 h 96"/>
                    <a:gd name="T38" fmla="*/ 257 w 257"/>
                    <a:gd name="T39" fmla="*/ 96 h 9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7" h="96">
                      <a:moveTo>
                        <a:pt x="257" y="39"/>
                      </a:moveTo>
                      <a:lnTo>
                        <a:pt x="186" y="0"/>
                      </a:lnTo>
                      <a:lnTo>
                        <a:pt x="94" y="3"/>
                      </a:lnTo>
                      <a:lnTo>
                        <a:pt x="132" y="29"/>
                      </a:lnTo>
                      <a:lnTo>
                        <a:pt x="29" y="24"/>
                      </a:lnTo>
                      <a:lnTo>
                        <a:pt x="68" y="44"/>
                      </a:lnTo>
                      <a:lnTo>
                        <a:pt x="0" y="63"/>
                      </a:lnTo>
                      <a:lnTo>
                        <a:pt x="96" y="71"/>
                      </a:lnTo>
                      <a:lnTo>
                        <a:pt x="59" y="96"/>
                      </a:lnTo>
                      <a:lnTo>
                        <a:pt x="217" y="63"/>
                      </a:lnTo>
                      <a:lnTo>
                        <a:pt x="257" y="39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0" name="Freeform 148"/>
                <p:cNvSpPr>
                  <a:spLocks/>
                </p:cNvSpPr>
                <p:nvPr/>
              </p:nvSpPr>
              <p:spPr bwMode="auto">
                <a:xfrm>
                  <a:off x="4338" y="3149"/>
                  <a:ext cx="143" cy="136"/>
                </a:xfrm>
                <a:custGeom>
                  <a:avLst/>
                  <a:gdLst>
                    <a:gd name="T0" fmla="*/ 0 w 574"/>
                    <a:gd name="T1" fmla="*/ 0 h 546"/>
                    <a:gd name="T2" fmla="*/ 0 w 574"/>
                    <a:gd name="T3" fmla="*/ 0 h 546"/>
                    <a:gd name="T4" fmla="*/ 0 w 574"/>
                    <a:gd name="T5" fmla="*/ 0 h 546"/>
                    <a:gd name="T6" fmla="*/ 0 w 574"/>
                    <a:gd name="T7" fmla="*/ 0 h 546"/>
                    <a:gd name="T8" fmla="*/ 0 w 574"/>
                    <a:gd name="T9" fmla="*/ 0 h 546"/>
                    <a:gd name="T10" fmla="*/ 0 w 574"/>
                    <a:gd name="T11" fmla="*/ 0 h 546"/>
                    <a:gd name="T12" fmla="*/ 0 w 574"/>
                    <a:gd name="T13" fmla="*/ 0 h 546"/>
                    <a:gd name="T14" fmla="*/ 0 w 574"/>
                    <a:gd name="T15" fmla="*/ 0 h 546"/>
                    <a:gd name="T16" fmla="*/ 0 w 574"/>
                    <a:gd name="T17" fmla="*/ 0 h 546"/>
                    <a:gd name="T18" fmla="*/ 0 w 574"/>
                    <a:gd name="T19" fmla="*/ 0 h 546"/>
                    <a:gd name="T20" fmla="*/ 0 w 574"/>
                    <a:gd name="T21" fmla="*/ 0 h 546"/>
                    <a:gd name="T22" fmla="*/ 0 w 574"/>
                    <a:gd name="T23" fmla="*/ 0 h 546"/>
                    <a:gd name="T24" fmla="*/ 0 w 574"/>
                    <a:gd name="T25" fmla="*/ 0 h 546"/>
                    <a:gd name="T26" fmla="*/ 0 w 574"/>
                    <a:gd name="T27" fmla="*/ 0 h 546"/>
                    <a:gd name="T28" fmla="*/ 0 w 574"/>
                    <a:gd name="T29" fmla="*/ 0 h 546"/>
                    <a:gd name="T30" fmla="*/ 0 w 574"/>
                    <a:gd name="T31" fmla="*/ 0 h 546"/>
                    <a:gd name="T32" fmla="*/ 0 w 574"/>
                    <a:gd name="T33" fmla="*/ 0 h 546"/>
                    <a:gd name="T34" fmla="*/ 0 w 574"/>
                    <a:gd name="T35" fmla="*/ 0 h 546"/>
                    <a:gd name="T36" fmla="*/ 0 w 574"/>
                    <a:gd name="T37" fmla="*/ 0 h 546"/>
                    <a:gd name="T38" fmla="*/ 0 w 574"/>
                    <a:gd name="T39" fmla="*/ 0 h 546"/>
                    <a:gd name="T40" fmla="*/ 0 w 574"/>
                    <a:gd name="T41" fmla="*/ 0 h 546"/>
                    <a:gd name="T42" fmla="*/ 0 w 574"/>
                    <a:gd name="T43" fmla="*/ 0 h 54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74"/>
                    <a:gd name="T67" fmla="*/ 0 h 546"/>
                    <a:gd name="T68" fmla="*/ 574 w 574"/>
                    <a:gd name="T69" fmla="*/ 546 h 54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74" h="546">
                      <a:moveTo>
                        <a:pt x="45" y="0"/>
                      </a:moveTo>
                      <a:lnTo>
                        <a:pt x="192" y="104"/>
                      </a:lnTo>
                      <a:lnTo>
                        <a:pt x="407" y="172"/>
                      </a:lnTo>
                      <a:lnTo>
                        <a:pt x="359" y="177"/>
                      </a:lnTo>
                      <a:lnTo>
                        <a:pt x="372" y="216"/>
                      </a:lnTo>
                      <a:lnTo>
                        <a:pt x="236" y="159"/>
                      </a:lnTo>
                      <a:lnTo>
                        <a:pt x="279" y="201"/>
                      </a:lnTo>
                      <a:lnTo>
                        <a:pt x="212" y="207"/>
                      </a:lnTo>
                      <a:lnTo>
                        <a:pt x="390" y="262"/>
                      </a:lnTo>
                      <a:lnTo>
                        <a:pt x="333" y="279"/>
                      </a:lnTo>
                      <a:lnTo>
                        <a:pt x="475" y="337"/>
                      </a:lnTo>
                      <a:lnTo>
                        <a:pt x="435" y="366"/>
                      </a:lnTo>
                      <a:lnTo>
                        <a:pt x="486" y="387"/>
                      </a:lnTo>
                      <a:lnTo>
                        <a:pt x="498" y="368"/>
                      </a:lnTo>
                      <a:lnTo>
                        <a:pt x="570" y="447"/>
                      </a:lnTo>
                      <a:lnTo>
                        <a:pt x="574" y="546"/>
                      </a:lnTo>
                      <a:lnTo>
                        <a:pt x="286" y="503"/>
                      </a:lnTo>
                      <a:lnTo>
                        <a:pt x="139" y="231"/>
                      </a:lnTo>
                      <a:lnTo>
                        <a:pt x="0" y="63"/>
                      </a:lnTo>
                      <a:lnTo>
                        <a:pt x="89" y="84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1" name="Freeform 149"/>
                <p:cNvSpPr>
                  <a:spLocks/>
                </p:cNvSpPr>
                <p:nvPr/>
              </p:nvSpPr>
              <p:spPr bwMode="auto">
                <a:xfrm>
                  <a:off x="4152" y="3132"/>
                  <a:ext cx="237" cy="178"/>
                </a:xfrm>
                <a:custGeom>
                  <a:avLst/>
                  <a:gdLst>
                    <a:gd name="T0" fmla="*/ 0 w 948"/>
                    <a:gd name="T1" fmla="*/ 0 h 713"/>
                    <a:gd name="T2" fmla="*/ 0 w 948"/>
                    <a:gd name="T3" fmla="*/ 0 h 713"/>
                    <a:gd name="T4" fmla="*/ 0 w 948"/>
                    <a:gd name="T5" fmla="*/ 0 h 713"/>
                    <a:gd name="T6" fmla="*/ 0 w 948"/>
                    <a:gd name="T7" fmla="*/ 0 h 713"/>
                    <a:gd name="T8" fmla="*/ 0 w 948"/>
                    <a:gd name="T9" fmla="*/ 0 h 713"/>
                    <a:gd name="T10" fmla="*/ 0 w 948"/>
                    <a:gd name="T11" fmla="*/ 0 h 713"/>
                    <a:gd name="T12" fmla="*/ 0 w 948"/>
                    <a:gd name="T13" fmla="*/ 0 h 713"/>
                    <a:gd name="T14" fmla="*/ 0 w 948"/>
                    <a:gd name="T15" fmla="*/ 0 h 713"/>
                    <a:gd name="T16" fmla="*/ 0 w 948"/>
                    <a:gd name="T17" fmla="*/ 0 h 713"/>
                    <a:gd name="T18" fmla="*/ 0 w 948"/>
                    <a:gd name="T19" fmla="*/ 0 h 713"/>
                    <a:gd name="T20" fmla="*/ 0 w 948"/>
                    <a:gd name="T21" fmla="*/ 0 h 713"/>
                    <a:gd name="T22" fmla="*/ 0 w 948"/>
                    <a:gd name="T23" fmla="*/ 0 h 713"/>
                    <a:gd name="T24" fmla="*/ 0 w 948"/>
                    <a:gd name="T25" fmla="*/ 0 h 713"/>
                    <a:gd name="T26" fmla="*/ 0 w 948"/>
                    <a:gd name="T27" fmla="*/ 0 h 713"/>
                    <a:gd name="T28" fmla="*/ 0 w 948"/>
                    <a:gd name="T29" fmla="*/ 0 h 713"/>
                    <a:gd name="T30" fmla="*/ 0 w 948"/>
                    <a:gd name="T31" fmla="*/ 0 h 713"/>
                    <a:gd name="T32" fmla="*/ 0 w 948"/>
                    <a:gd name="T33" fmla="*/ 0 h 713"/>
                    <a:gd name="T34" fmla="*/ 0 w 948"/>
                    <a:gd name="T35" fmla="*/ 0 h 713"/>
                    <a:gd name="T36" fmla="*/ 0 w 948"/>
                    <a:gd name="T37" fmla="*/ 0 h 713"/>
                    <a:gd name="T38" fmla="*/ 0 w 948"/>
                    <a:gd name="T39" fmla="*/ 0 h 713"/>
                    <a:gd name="T40" fmla="*/ 0 w 948"/>
                    <a:gd name="T41" fmla="*/ 0 h 713"/>
                    <a:gd name="T42" fmla="*/ 0 w 948"/>
                    <a:gd name="T43" fmla="*/ 0 h 713"/>
                    <a:gd name="T44" fmla="*/ 0 w 948"/>
                    <a:gd name="T45" fmla="*/ 0 h 713"/>
                    <a:gd name="T46" fmla="*/ 0 w 948"/>
                    <a:gd name="T47" fmla="*/ 0 h 713"/>
                    <a:gd name="T48" fmla="*/ 0 w 948"/>
                    <a:gd name="T49" fmla="*/ 0 h 713"/>
                    <a:gd name="T50" fmla="*/ 0 w 948"/>
                    <a:gd name="T51" fmla="*/ 0 h 713"/>
                    <a:gd name="T52" fmla="*/ 0 w 948"/>
                    <a:gd name="T53" fmla="*/ 0 h 713"/>
                    <a:gd name="T54" fmla="*/ 0 w 948"/>
                    <a:gd name="T55" fmla="*/ 0 h 713"/>
                    <a:gd name="T56" fmla="*/ 0 w 948"/>
                    <a:gd name="T57" fmla="*/ 0 h 713"/>
                    <a:gd name="T58" fmla="*/ 0 w 948"/>
                    <a:gd name="T59" fmla="*/ 0 h 713"/>
                    <a:gd name="T60" fmla="*/ 0 w 948"/>
                    <a:gd name="T61" fmla="*/ 0 h 713"/>
                    <a:gd name="T62" fmla="*/ 0 w 948"/>
                    <a:gd name="T63" fmla="*/ 0 h 713"/>
                    <a:gd name="T64" fmla="*/ 0 w 948"/>
                    <a:gd name="T65" fmla="*/ 0 h 713"/>
                    <a:gd name="T66" fmla="*/ 0 w 948"/>
                    <a:gd name="T67" fmla="*/ 0 h 713"/>
                    <a:gd name="T68" fmla="*/ 0 w 948"/>
                    <a:gd name="T69" fmla="*/ 0 h 713"/>
                    <a:gd name="T70" fmla="*/ 0 w 948"/>
                    <a:gd name="T71" fmla="*/ 0 h 71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948"/>
                    <a:gd name="T109" fmla="*/ 0 h 713"/>
                    <a:gd name="T110" fmla="*/ 948 w 948"/>
                    <a:gd name="T111" fmla="*/ 713 h 71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948" h="713">
                      <a:moveTo>
                        <a:pt x="682" y="131"/>
                      </a:moveTo>
                      <a:lnTo>
                        <a:pt x="595" y="51"/>
                      </a:lnTo>
                      <a:lnTo>
                        <a:pt x="471" y="16"/>
                      </a:lnTo>
                      <a:lnTo>
                        <a:pt x="517" y="56"/>
                      </a:lnTo>
                      <a:lnTo>
                        <a:pt x="343" y="0"/>
                      </a:lnTo>
                      <a:lnTo>
                        <a:pt x="414" y="56"/>
                      </a:lnTo>
                      <a:lnTo>
                        <a:pt x="184" y="56"/>
                      </a:lnTo>
                      <a:lnTo>
                        <a:pt x="264" y="126"/>
                      </a:lnTo>
                      <a:lnTo>
                        <a:pt x="160" y="143"/>
                      </a:lnTo>
                      <a:lnTo>
                        <a:pt x="208" y="200"/>
                      </a:lnTo>
                      <a:lnTo>
                        <a:pt x="156" y="427"/>
                      </a:lnTo>
                      <a:lnTo>
                        <a:pt x="0" y="425"/>
                      </a:lnTo>
                      <a:lnTo>
                        <a:pt x="93" y="482"/>
                      </a:lnTo>
                      <a:lnTo>
                        <a:pt x="33" y="493"/>
                      </a:lnTo>
                      <a:lnTo>
                        <a:pt x="145" y="536"/>
                      </a:lnTo>
                      <a:lnTo>
                        <a:pt x="91" y="559"/>
                      </a:lnTo>
                      <a:lnTo>
                        <a:pt x="229" y="566"/>
                      </a:lnTo>
                      <a:lnTo>
                        <a:pt x="189" y="599"/>
                      </a:lnTo>
                      <a:lnTo>
                        <a:pt x="358" y="614"/>
                      </a:lnTo>
                      <a:lnTo>
                        <a:pt x="536" y="601"/>
                      </a:lnTo>
                      <a:lnTo>
                        <a:pt x="475" y="667"/>
                      </a:lnTo>
                      <a:lnTo>
                        <a:pt x="657" y="640"/>
                      </a:lnTo>
                      <a:lnTo>
                        <a:pt x="580" y="667"/>
                      </a:lnTo>
                      <a:lnTo>
                        <a:pt x="697" y="667"/>
                      </a:lnTo>
                      <a:lnTo>
                        <a:pt x="652" y="713"/>
                      </a:lnTo>
                      <a:lnTo>
                        <a:pt x="765" y="703"/>
                      </a:lnTo>
                      <a:lnTo>
                        <a:pt x="948" y="619"/>
                      </a:lnTo>
                      <a:lnTo>
                        <a:pt x="886" y="503"/>
                      </a:lnTo>
                      <a:lnTo>
                        <a:pt x="769" y="431"/>
                      </a:lnTo>
                      <a:lnTo>
                        <a:pt x="890" y="455"/>
                      </a:lnTo>
                      <a:lnTo>
                        <a:pt x="783" y="326"/>
                      </a:lnTo>
                      <a:lnTo>
                        <a:pt x="763" y="287"/>
                      </a:lnTo>
                      <a:lnTo>
                        <a:pt x="670" y="200"/>
                      </a:lnTo>
                      <a:lnTo>
                        <a:pt x="778" y="216"/>
                      </a:lnTo>
                      <a:lnTo>
                        <a:pt x="682" y="131"/>
                      </a:lnTo>
                      <a:close/>
                    </a:path>
                  </a:pathLst>
                </a:custGeom>
                <a:solidFill>
                  <a:srgbClr val="0099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2" name="Freeform 150"/>
                <p:cNvSpPr>
                  <a:spLocks/>
                </p:cNvSpPr>
                <p:nvPr/>
              </p:nvSpPr>
              <p:spPr bwMode="auto">
                <a:xfrm>
                  <a:off x="4212" y="3262"/>
                  <a:ext cx="174" cy="45"/>
                </a:xfrm>
                <a:custGeom>
                  <a:avLst/>
                  <a:gdLst>
                    <a:gd name="T0" fmla="*/ 0 w 694"/>
                    <a:gd name="T1" fmla="*/ 0 h 182"/>
                    <a:gd name="T2" fmla="*/ 0 w 694"/>
                    <a:gd name="T3" fmla="*/ 0 h 182"/>
                    <a:gd name="T4" fmla="*/ 0 w 694"/>
                    <a:gd name="T5" fmla="*/ 0 h 182"/>
                    <a:gd name="T6" fmla="*/ 0 w 694"/>
                    <a:gd name="T7" fmla="*/ 0 h 182"/>
                    <a:gd name="T8" fmla="*/ 0 w 694"/>
                    <a:gd name="T9" fmla="*/ 0 h 182"/>
                    <a:gd name="T10" fmla="*/ 0 w 694"/>
                    <a:gd name="T11" fmla="*/ 0 h 182"/>
                    <a:gd name="T12" fmla="*/ 0 w 694"/>
                    <a:gd name="T13" fmla="*/ 0 h 182"/>
                    <a:gd name="T14" fmla="*/ 0 w 694"/>
                    <a:gd name="T15" fmla="*/ 0 h 182"/>
                    <a:gd name="T16" fmla="*/ 0 w 694"/>
                    <a:gd name="T17" fmla="*/ 0 h 182"/>
                    <a:gd name="T18" fmla="*/ 0 w 694"/>
                    <a:gd name="T19" fmla="*/ 0 h 182"/>
                    <a:gd name="T20" fmla="*/ 0 w 694"/>
                    <a:gd name="T21" fmla="*/ 0 h 182"/>
                    <a:gd name="T22" fmla="*/ 0 w 694"/>
                    <a:gd name="T23" fmla="*/ 0 h 182"/>
                    <a:gd name="T24" fmla="*/ 0 w 694"/>
                    <a:gd name="T25" fmla="*/ 0 h 182"/>
                    <a:gd name="T26" fmla="*/ 0 w 694"/>
                    <a:gd name="T27" fmla="*/ 0 h 182"/>
                    <a:gd name="T28" fmla="*/ 0 w 694"/>
                    <a:gd name="T29" fmla="*/ 0 h 182"/>
                    <a:gd name="T30" fmla="*/ 0 w 694"/>
                    <a:gd name="T31" fmla="*/ 0 h 182"/>
                    <a:gd name="T32" fmla="*/ 0 w 694"/>
                    <a:gd name="T33" fmla="*/ 0 h 182"/>
                    <a:gd name="T34" fmla="*/ 0 w 694"/>
                    <a:gd name="T35" fmla="*/ 0 h 182"/>
                    <a:gd name="T36" fmla="*/ 0 w 694"/>
                    <a:gd name="T37" fmla="*/ 0 h 182"/>
                    <a:gd name="T38" fmla="*/ 0 w 694"/>
                    <a:gd name="T39" fmla="*/ 0 h 182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694"/>
                    <a:gd name="T61" fmla="*/ 0 h 182"/>
                    <a:gd name="T62" fmla="*/ 694 w 694"/>
                    <a:gd name="T63" fmla="*/ 182 h 182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694" h="182">
                      <a:moveTo>
                        <a:pt x="690" y="140"/>
                      </a:moveTo>
                      <a:lnTo>
                        <a:pt x="666" y="123"/>
                      </a:lnTo>
                      <a:lnTo>
                        <a:pt x="525" y="152"/>
                      </a:lnTo>
                      <a:lnTo>
                        <a:pt x="444" y="182"/>
                      </a:lnTo>
                      <a:lnTo>
                        <a:pt x="501" y="140"/>
                      </a:lnTo>
                      <a:lnTo>
                        <a:pt x="417" y="135"/>
                      </a:lnTo>
                      <a:lnTo>
                        <a:pt x="457" y="102"/>
                      </a:lnTo>
                      <a:lnTo>
                        <a:pt x="362" y="98"/>
                      </a:lnTo>
                      <a:lnTo>
                        <a:pt x="280" y="132"/>
                      </a:lnTo>
                      <a:lnTo>
                        <a:pt x="312" y="83"/>
                      </a:lnTo>
                      <a:lnTo>
                        <a:pt x="182" y="102"/>
                      </a:lnTo>
                      <a:lnTo>
                        <a:pt x="0" y="83"/>
                      </a:lnTo>
                      <a:lnTo>
                        <a:pt x="108" y="21"/>
                      </a:lnTo>
                      <a:lnTo>
                        <a:pt x="246" y="33"/>
                      </a:lnTo>
                      <a:lnTo>
                        <a:pt x="406" y="0"/>
                      </a:lnTo>
                      <a:lnTo>
                        <a:pt x="360" y="60"/>
                      </a:lnTo>
                      <a:lnTo>
                        <a:pt x="610" y="74"/>
                      </a:lnTo>
                      <a:lnTo>
                        <a:pt x="694" y="86"/>
                      </a:lnTo>
                      <a:lnTo>
                        <a:pt x="690" y="140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3" name="Freeform 151"/>
                <p:cNvSpPr>
                  <a:spLocks/>
                </p:cNvSpPr>
                <p:nvPr/>
              </p:nvSpPr>
              <p:spPr bwMode="auto">
                <a:xfrm>
                  <a:off x="4358" y="3191"/>
                  <a:ext cx="131" cy="110"/>
                </a:xfrm>
                <a:custGeom>
                  <a:avLst/>
                  <a:gdLst>
                    <a:gd name="T0" fmla="*/ 0 w 525"/>
                    <a:gd name="T1" fmla="*/ 0 h 441"/>
                    <a:gd name="T2" fmla="*/ 0 w 525"/>
                    <a:gd name="T3" fmla="*/ 0 h 441"/>
                    <a:gd name="T4" fmla="*/ 0 w 525"/>
                    <a:gd name="T5" fmla="*/ 0 h 441"/>
                    <a:gd name="T6" fmla="*/ 0 w 525"/>
                    <a:gd name="T7" fmla="*/ 0 h 441"/>
                    <a:gd name="T8" fmla="*/ 0 w 525"/>
                    <a:gd name="T9" fmla="*/ 0 h 441"/>
                    <a:gd name="T10" fmla="*/ 0 w 525"/>
                    <a:gd name="T11" fmla="*/ 0 h 441"/>
                    <a:gd name="T12" fmla="*/ 0 w 525"/>
                    <a:gd name="T13" fmla="*/ 0 h 441"/>
                    <a:gd name="T14" fmla="*/ 0 w 525"/>
                    <a:gd name="T15" fmla="*/ 0 h 441"/>
                    <a:gd name="T16" fmla="*/ 0 w 525"/>
                    <a:gd name="T17" fmla="*/ 0 h 441"/>
                    <a:gd name="T18" fmla="*/ 0 w 525"/>
                    <a:gd name="T19" fmla="*/ 0 h 441"/>
                    <a:gd name="T20" fmla="*/ 0 w 525"/>
                    <a:gd name="T21" fmla="*/ 0 h 441"/>
                    <a:gd name="T22" fmla="*/ 0 w 525"/>
                    <a:gd name="T23" fmla="*/ 0 h 441"/>
                    <a:gd name="T24" fmla="*/ 0 w 525"/>
                    <a:gd name="T25" fmla="*/ 0 h 441"/>
                    <a:gd name="T26" fmla="*/ 0 w 525"/>
                    <a:gd name="T27" fmla="*/ 0 h 441"/>
                    <a:gd name="T28" fmla="*/ 0 w 525"/>
                    <a:gd name="T29" fmla="*/ 0 h 441"/>
                    <a:gd name="T30" fmla="*/ 0 w 525"/>
                    <a:gd name="T31" fmla="*/ 0 h 441"/>
                    <a:gd name="T32" fmla="*/ 0 w 525"/>
                    <a:gd name="T33" fmla="*/ 0 h 441"/>
                    <a:gd name="T34" fmla="*/ 0 w 525"/>
                    <a:gd name="T35" fmla="*/ 0 h 441"/>
                    <a:gd name="T36" fmla="*/ 0 w 525"/>
                    <a:gd name="T37" fmla="*/ 0 h 441"/>
                    <a:gd name="T38" fmla="*/ 0 w 525"/>
                    <a:gd name="T39" fmla="*/ 0 h 441"/>
                    <a:gd name="T40" fmla="*/ 0 w 525"/>
                    <a:gd name="T41" fmla="*/ 0 h 441"/>
                    <a:gd name="T42" fmla="*/ 0 w 525"/>
                    <a:gd name="T43" fmla="*/ 0 h 441"/>
                    <a:gd name="T44" fmla="*/ 0 w 525"/>
                    <a:gd name="T45" fmla="*/ 0 h 441"/>
                    <a:gd name="T46" fmla="*/ 0 w 525"/>
                    <a:gd name="T47" fmla="*/ 0 h 441"/>
                    <a:gd name="T48" fmla="*/ 0 w 525"/>
                    <a:gd name="T49" fmla="*/ 0 h 441"/>
                    <a:gd name="T50" fmla="*/ 0 w 525"/>
                    <a:gd name="T51" fmla="*/ 0 h 44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525"/>
                    <a:gd name="T79" fmla="*/ 0 h 441"/>
                    <a:gd name="T80" fmla="*/ 525 w 525"/>
                    <a:gd name="T81" fmla="*/ 441 h 441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525" h="441">
                      <a:moveTo>
                        <a:pt x="0" y="0"/>
                      </a:moveTo>
                      <a:lnTo>
                        <a:pt x="101" y="44"/>
                      </a:lnTo>
                      <a:lnTo>
                        <a:pt x="266" y="87"/>
                      </a:lnTo>
                      <a:lnTo>
                        <a:pt x="206" y="123"/>
                      </a:lnTo>
                      <a:lnTo>
                        <a:pt x="374" y="177"/>
                      </a:lnTo>
                      <a:lnTo>
                        <a:pt x="301" y="191"/>
                      </a:lnTo>
                      <a:lnTo>
                        <a:pt x="383" y="267"/>
                      </a:lnTo>
                      <a:lnTo>
                        <a:pt x="386" y="227"/>
                      </a:lnTo>
                      <a:lnTo>
                        <a:pt x="431" y="270"/>
                      </a:lnTo>
                      <a:lnTo>
                        <a:pt x="433" y="235"/>
                      </a:lnTo>
                      <a:lnTo>
                        <a:pt x="492" y="306"/>
                      </a:lnTo>
                      <a:lnTo>
                        <a:pt x="525" y="363"/>
                      </a:lnTo>
                      <a:lnTo>
                        <a:pt x="433" y="380"/>
                      </a:lnTo>
                      <a:lnTo>
                        <a:pt x="497" y="440"/>
                      </a:lnTo>
                      <a:lnTo>
                        <a:pt x="431" y="422"/>
                      </a:lnTo>
                      <a:lnTo>
                        <a:pt x="325" y="441"/>
                      </a:lnTo>
                      <a:lnTo>
                        <a:pt x="362" y="416"/>
                      </a:lnTo>
                      <a:lnTo>
                        <a:pt x="257" y="417"/>
                      </a:lnTo>
                      <a:lnTo>
                        <a:pt x="279" y="402"/>
                      </a:lnTo>
                      <a:lnTo>
                        <a:pt x="194" y="407"/>
                      </a:lnTo>
                      <a:lnTo>
                        <a:pt x="218" y="383"/>
                      </a:lnTo>
                      <a:lnTo>
                        <a:pt x="187" y="378"/>
                      </a:lnTo>
                      <a:lnTo>
                        <a:pt x="176" y="293"/>
                      </a:lnTo>
                      <a:lnTo>
                        <a:pt x="106" y="1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4" name="Freeform 152"/>
                <p:cNvSpPr>
                  <a:spLocks/>
                </p:cNvSpPr>
                <p:nvPr/>
              </p:nvSpPr>
              <p:spPr bwMode="auto">
                <a:xfrm>
                  <a:off x="4103" y="3132"/>
                  <a:ext cx="225" cy="130"/>
                </a:xfrm>
                <a:custGeom>
                  <a:avLst/>
                  <a:gdLst>
                    <a:gd name="T0" fmla="*/ 0 w 900"/>
                    <a:gd name="T1" fmla="*/ 0 h 519"/>
                    <a:gd name="T2" fmla="*/ 0 w 900"/>
                    <a:gd name="T3" fmla="*/ 0 h 519"/>
                    <a:gd name="T4" fmla="*/ 0 w 900"/>
                    <a:gd name="T5" fmla="*/ 0 h 519"/>
                    <a:gd name="T6" fmla="*/ 0 w 900"/>
                    <a:gd name="T7" fmla="*/ 0 h 519"/>
                    <a:gd name="T8" fmla="*/ 0 w 900"/>
                    <a:gd name="T9" fmla="*/ 0 h 519"/>
                    <a:gd name="T10" fmla="*/ 0 w 900"/>
                    <a:gd name="T11" fmla="*/ 0 h 519"/>
                    <a:gd name="T12" fmla="*/ 0 w 900"/>
                    <a:gd name="T13" fmla="*/ 0 h 519"/>
                    <a:gd name="T14" fmla="*/ 0 w 900"/>
                    <a:gd name="T15" fmla="*/ 0 h 519"/>
                    <a:gd name="T16" fmla="*/ 0 w 900"/>
                    <a:gd name="T17" fmla="*/ 0 h 519"/>
                    <a:gd name="T18" fmla="*/ 0 w 900"/>
                    <a:gd name="T19" fmla="*/ 0 h 519"/>
                    <a:gd name="T20" fmla="*/ 0 w 900"/>
                    <a:gd name="T21" fmla="*/ 0 h 519"/>
                    <a:gd name="T22" fmla="*/ 0 w 900"/>
                    <a:gd name="T23" fmla="*/ 0 h 519"/>
                    <a:gd name="T24" fmla="*/ 0 w 900"/>
                    <a:gd name="T25" fmla="*/ 0 h 519"/>
                    <a:gd name="T26" fmla="*/ 0 w 900"/>
                    <a:gd name="T27" fmla="*/ 0 h 519"/>
                    <a:gd name="T28" fmla="*/ 0 w 900"/>
                    <a:gd name="T29" fmla="*/ 0 h 519"/>
                    <a:gd name="T30" fmla="*/ 0 w 900"/>
                    <a:gd name="T31" fmla="*/ 0 h 519"/>
                    <a:gd name="T32" fmla="*/ 0 w 900"/>
                    <a:gd name="T33" fmla="*/ 0 h 519"/>
                    <a:gd name="T34" fmla="*/ 0 w 900"/>
                    <a:gd name="T35" fmla="*/ 0 h 519"/>
                    <a:gd name="T36" fmla="*/ 0 w 900"/>
                    <a:gd name="T37" fmla="*/ 0 h 519"/>
                    <a:gd name="T38" fmla="*/ 0 w 900"/>
                    <a:gd name="T39" fmla="*/ 0 h 519"/>
                    <a:gd name="T40" fmla="*/ 0 w 900"/>
                    <a:gd name="T41" fmla="*/ 0 h 519"/>
                    <a:gd name="T42" fmla="*/ 0 w 900"/>
                    <a:gd name="T43" fmla="*/ 0 h 519"/>
                    <a:gd name="T44" fmla="*/ 0 w 900"/>
                    <a:gd name="T45" fmla="*/ 0 h 519"/>
                    <a:gd name="T46" fmla="*/ 0 w 900"/>
                    <a:gd name="T47" fmla="*/ 0 h 519"/>
                    <a:gd name="T48" fmla="*/ 0 w 900"/>
                    <a:gd name="T49" fmla="*/ 0 h 519"/>
                    <a:gd name="T50" fmla="*/ 0 w 900"/>
                    <a:gd name="T51" fmla="*/ 0 h 519"/>
                    <a:gd name="T52" fmla="*/ 0 w 900"/>
                    <a:gd name="T53" fmla="*/ 0 h 519"/>
                    <a:gd name="T54" fmla="*/ 0 w 900"/>
                    <a:gd name="T55" fmla="*/ 0 h 519"/>
                    <a:gd name="T56" fmla="*/ 0 w 900"/>
                    <a:gd name="T57" fmla="*/ 0 h 519"/>
                    <a:gd name="T58" fmla="*/ 0 w 900"/>
                    <a:gd name="T59" fmla="*/ 0 h 519"/>
                    <a:gd name="T60" fmla="*/ 0 w 900"/>
                    <a:gd name="T61" fmla="*/ 0 h 519"/>
                    <a:gd name="T62" fmla="*/ 0 w 900"/>
                    <a:gd name="T63" fmla="*/ 0 h 519"/>
                    <a:gd name="T64" fmla="*/ 0 w 900"/>
                    <a:gd name="T65" fmla="*/ 0 h 519"/>
                    <a:gd name="T66" fmla="*/ 0 w 900"/>
                    <a:gd name="T67" fmla="*/ 0 h 519"/>
                    <a:gd name="T68" fmla="*/ 0 w 900"/>
                    <a:gd name="T69" fmla="*/ 0 h 519"/>
                    <a:gd name="T70" fmla="*/ 0 w 900"/>
                    <a:gd name="T71" fmla="*/ 0 h 519"/>
                    <a:gd name="T72" fmla="*/ 0 w 900"/>
                    <a:gd name="T73" fmla="*/ 0 h 519"/>
                    <a:gd name="T74" fmla="*/ 0 w 900"/>
                    <a:gd name="T75" fmla="*/ 0 h 519"/>
                    <a:gd name="T76" fmla="*/ 0 w 900"/>
                    <a:gd name="T77" fmla="*/ 0 h 51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900"/>
                    <a:gd name="T118" fmla="*/ 0 h 519"/>
                    <a:gd name="T119" fmla="*/ 900 w 900"/>
                    <a:gd name="T120" fmla="*/ 519 h 519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900" h="519">
                      <a:moveTo>
                        <a:pt x="549" y="66"/>
                      </a:moveTo>
                      <a:lnTo>
                        <a:pt x="315" y="0"/>
                      </a:lnTo>
                      <a:lnTo>
                        <a:pt x="162" y="22"/>
                      </a:lnTo>
                      <a:lnTo>
                        <a:pt x="329" y="49"/>
                      </a:lnTo>
                      <a:lnTo>
                        <a:pt x="149" y="84"/>
                      </a:lnTo>
                      <a:lnTo>
                        <a:pt x="0" y="102"/>
                      </a:lnTo>
                      <a:lnTo>
                        <a:pt x="149" y="132"/>
                      </a:lnTo>
                      <a:lnTo>
                        <a:pt x="69" y="155"/>
                      </a:lnTo>
                      <a:lnTo>
                        <a:pt x="224" y="203"/>
                      </a:lnTo>
                      <a:lnTo>
                        <a:pt x="105" y="221"/>
                      </a:lnTo>
                      <a:lnTo>
                        <a:pt x="290" y="252"/>
                      </a:lnTo>
                      <a:lnTo>
                        <a:pt x="189" y="278"/>
                      </a:lnTo>
                      <a:lnTo>
                        <a:pt x="303" y="335"/>
                      </a:lnTo>
                      <a:lnTo>
                        <a:pt x="224" y="339"/>
                      </a:lnTo>
                      <a:lnTo>
                        <a:pt x="118" y="348"/>
                      </a:lnTo>
                      <a:lnTo>
                        <a:pt x="228" y="396"/>
                      </a:lnTo>
                      <a:lnTo>
                        <a:pt x="315" y="419"/>
                      </a:lnTo>
                      <a:lnTo>
                        <a:pt x="267" y="436"/>
                      </a:lnTo>
                      <a:lnTo>
                        <a:pt x="347" y="515"/>
                      </a:lnTo>
                      <a:lnTo>
                        <a:pt x="479" y="519"/>
                      </a:lnTo>
                      <a:lnTo>
                        <a:pt x="381" y="414"/>
                      </a:lnTo>
                      <a:lnTo>
                        <a:pt x="531" y="444"/>
                      </a:lnTo>
                      <a:lnTo>
                        <a:pt x="474" y="378"/>
                      </a:lnTo>
                      <a:lnTo>
                        <a:pt x="681" y="441"/>
                      </a:lnTo>
                      <a:lnTo>
                        <a:pt x="681" y="401"/>
                      </a:lnTo>
                      <a:lnTo>
                        <a:pt x="839" y="344"/>
                      </a:lnTo>
                      <a:lnTo>
                        <a:pt x="813" y="309"/>
                      </a:lnTo>
                      <a:lnTo>
                        <a:pt x="900" y="295"/>
                      </a:lnTo>
                      <a:lnTo>
                        <a:pt x="693" y="141"/>
                      </a:lnTo>
                      <a:lnTo>
                        <a:pt x="720" y="212"/>
                      </a:lnTo>
                      <a:lnTo>
                        <a:pt x="593" y="186"/>
                      </a:lnTo>
                      <a:lnTo>
                        <a:pt x="641" y="229"/>
                      </a:lnTo>
                      <a:lnTo>
                        <a:pt x="426" y="234"/>
                      </a:lnTo>
                      <a:lnTo>
                        <a:pt x="492" y="181"/>
                      </a:lnTo>
                      <a:lnTo>
                        <a:pt x="435" y="141"/>
                      </a:lnTo>
                      <a:lnTo>
                        <a:pt x="545" y="129"/>
                      </a:lnTo>
                      <a:lnTo>
                        <a:pt x="461" y="97"/>
                      </a:lnTo>
                      <a:lnTo>
                        <a:pt x="549" y="66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5" name="Freeform 153"/>
                <p:cNvSpPr>
                  <a:spLocks/>
                </p:cNvSpPr>
                <p:nvPr/>
              </p:nvSpPr>
              <p:spPr bwMode="auto">
                <a:xfrm>
                  <a:off x="3877" y="3103"/>
                  <a:ext cx="224" cy="193"/>
                </a:xfrm>
                <a:custGeom>
                  <a:avLst/>
                  <a:gdLst>
                    <a:gd name="T0" fmla="*/ 0 w 897"/>
                    <a:gd name="T1" fmla="*/ 0 h 775"/>
                    <a:gd name="T2" fmla="*/ 0 w 897"/>
                    <a:gd name="T3" fmla="*/ 0 h 775"/>
                    <a:gd name="T4" fmla="*/ 0 w 897"/>
                    <a:gd name="T5" fmla="*/ 0 h 775"/>
                    <a:gd name="T6" fmla="*/ 0 w 897"/>
                    <a:gd name="T7" fmla="*/ 0 h 775"/>
                    <a:gd name="T8" fmla="*/ 0 w 897"/>
                    <a:gd name="T9" fmla="*/ 0 h 775"/>
                    <a:gd name="T10" fmla="*/ 0 w 897"/>
                    <a:gd name="T11" fmla="*/ 0 h 775"/>
                    <a:gd name="T12" fmla="*/ 0 w 897"/>
                    <a:gd name="T13" fmla="*/ 0 h 775"/>
                    <a:gd name="T14" fmla="*/ 0 w 897"/>
                    <a:gd name="T15" fmla="*/ 0 h 775"/>
                    <a:gd name="T16" fmla="*/ 0 w 897"/>
                    <a:gd name="T17" fmla="*/ 0 h 775"/>
                    <a:gd name="T18" fmla="*/ 0 w 897"/>
                    <a:gd name="T19" fmla="*/ 0 h 775"/>
                    <a:gd name="T20" fmla="*/ 0 w 897"/>
                    <a:gd name="T21" fmla="*/ 0 h 775"/>
                    <a:gd name="T22" fmla="*/ 0 w 897"/>
                    <a:gd name="T23" fmla="*/ 0 h 775"/>
                    <a:gd name="T24" fmla="*/ 0 w 897"/>
                    <a:gd name="T25" fmla="*/ 0 h 775"/>
                    <a:gd name="T26" fmla="*/ 0 w 897"/>
                    <a:gd name="T27" fmla="*/ 0 h 775"/>
                    <a:gd name="T28" fmla="*/ 0 w 897"/>
                    <a:gd name="T29" fmla="*/ 0 h 775"/>
                    <a:gd name="T30" fmla="*/ 0 w 897"/>
                    <a:gd name="T31" fmla="*/ 0 h 775"/>
                    <a:gd name="T32" fmla="*/ 0 w 897"/>
                    <a:gd name="T33" fmla="*/ 0 h 775"/>
                    <a:gd name="T34" fmla="*/ 0 w 897"/>
                    <a:gd name="T35" fmla="*/ 0 h 775"/>
                    <a:gd name="T36" fmla="*/ 0 w 897"/>
                    <a:gd name="T37" fmla="*/ 0 h 775"/>
                    <a:gd name="T38" fmla="*/ 0 w 897"/>
                    <a:gd name="T39" fmla="*/ 0 h 775"/>
                    <a:gd name="T40" fmla="*/ 0 w 897"/>
                    <a:gd name="T41" fmla="*/ 0 h 775"/>
                    <a:gd name="T42" fmla="*/ 0 w 897"/>
                    <a:gd name="T43" fmla="*/ 0 h 775"/>
                    <a:gd name="T44" fmla="*/ 0 w 897"/>
                    <a:gd name="T45" fmla="*/ 0 h 775"/>
                    <a:gd name="T46" fmla="*/ 0 w 897"/>
                    <a:gd name="T47" fmla="*/ 0 h 775"/>
                    <a:gd name="T48" fmla="*/ 0 w 897"/>
                    <a:gd name="T49" fmla="*/ 0 h 775"/>
                    <a:gd name="T50" fmla="*/ 0 w 897"/>
                    <a:gd name="T51" fmla="*/ 0 h 775"/>
                    <a:gd name="T52" fmla="*/ 0 w 897"/>
                    <a:gd name="T53" fmla="*/ 0 h 775"/>
                    <a:gd name="T54" fmla="*/ 0 w 897"/>
                    <a:gd name="T55" fmla="*/ 0 h 775"/>
                    <a:gd name="T56" fmla="*/ 0 w 897"/>
                    <a:gd name="T57" fmla="*/ 0 h 775"/>
                    <a:gd name="T58" fmla="*/ 0 w 897"/>
                    <a:gd name="T59" fmla="*/ 0 h 775"/>
                    <a:gd name="T60" fmla="*/ 0 w 897"/>
                    <a:gd name="T61" fmla="*/ 0 h 775"/>
                    <a:gd name="T62" fmla="*/ 0 w 897"/>
                    <a:gd name="T63" fmla="*/ 0 h 775"/>
                    <a:gd name="T64" fmla="*/ 0 w 897"/>
                    <a:gd name="T65" fmla="*/ 0 h 775"/>
                    <a:gd name="T66" fmla="*/ 0 w 897"/>
                    <a:gd name="T67" fmla="*/ 0 h 775"/>
                    <a:gd name="T68" fmla="*/ 0 w 897"/>
                    <a:gd name="T69" fmla="*/ 0 h 775"/>
                    <a:gd name="T70" fmla="*/ 0 w 897"/>
                    <a:gd name="T71" fmla="*/ 0 h 775"/>
                    <a:gd name="T72" fmla="*/ 0 w 897"/>
                    <a:gd name="T73" fmla="*/ 0 h 775"/>
                    <a:gd name="T74" fmla="*/ 0 w 897"/>
                    <a:gd name="T75" fmla="*/ 0 h 775"/>
                    <a:gd name="T76" fmla="*/ 0 w 897"/>
                    <a:gd name="T77" fmla="*/ 0 h 775"/>
                    <a:gd name="T78" fmla="*/ 0 w 897"/>
                    <a:gd name="T79" fmla="*/ 0 h 775"/>
                    <a:gd name="T80" fmla="*/ 0 w 897"/>
                    <a:gd name="T81" fmla="*/ 0 h 775"/>
                    <a:gd name="T82" fmla="*/ 0 w 897"/>
                    <a:gd name="T83" fmla="*/ 0 h 775"/>
                    <a:gd name="T84" fmla="*/ 0 w 897"/>
                    <a:gd name="T85" fmla="*/ 0 h 775"/>
                    <a:gd name="T86" fmla="*/ 0 w 897"/>
                    <a:gd name="T87" fmla="*/ 0 h 775"/>
                    <a:gd name="T88" fmla="*/ 0 w 897"/>
                    <a:gd name="T89" fmla="*/ 0 h 77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897"/>
                    <a:gd name="T136" fmla="*/ 0 h 775"/>
                    <a:gd name="T137" fmla="*/ 897 w 897"/>
                    <a:gd name="T138" fmla="*/ 775 h 77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897" h="775">
                      <a:moveTo>
                        <a:pt x="563" y="198"/>
                      </a:moveTo>
                      <a:lnTo>
                        <a:pt x="528" y="155"/>
                      </a:lnTo>
                      <a:lnTo>
                        <a:pt x="515" y="93"/>
                      </a:lnTo>
                      <a:lnTo>
                        <a:pt x="308" y="0"/>
                      </a:lnTo>
                      <a:lnTo>
                        <a:pt x="351" y="71"/>
                      </a:lnTo>
                      <a:lnTo>
                        <a:pt x="168" y="45"/>
                      </a:lnTo>
                      <a:lnTo>
                        <a:pt x="246" y="89"/>
                      </a:lnTo>
                      <a:lnTo>
                        <a:pt x="146" y="133"/>
                      </a:lnTo>
                      <a:lnTo>
                        <a:pt x="308" y="155"/>
                      </a:lnTo>
                      <a:lnTo>
                        <a:pt x="194" y="182"/>
                      </a:lnTo>
                      <a:lnTo>
                        <a:pt x="383" y="251"/>
                      </a:lnTo>
                      <a:lnTo>
                        <a:pt x="48" y="207"/>
                      </a:lnTo>
                      <a:lnTo>
                        <a:pt x="137" y="260"/>
                      </a:lnTo>
                      <a:lnTo>
                        <a:pt x="0" y="282"/>
                      </a:lnTo>
                      <a:lnTo>
                        <a:pt x="180" y="353"/>
                      </a:lnTo>
                      <a:lnTo>
                        <a:pt x="114" y="374"/>
                      </a:lnTo>
                      <a:lnTo>
                        <a:pt x="277" y="445"/>
                      </a:lnTo>
                      <a:lnTo>
                        <a:pt x="57" y="428"/>
                      </a:lnTo>
                      <a:lnTo>
                        <a:pt x="128" y="481"/>
                      </a:lnTo>
                      <a:lnTo>
                        <a:pt x="32" y="511"/>
                      </a:lnTo>
                      <a:lnTo>
                        <a:pt x="194" y="551"/>
                      </a:lnTo>
                      <a:lnTo>
                        <a:pt x="132" y="577"/>
                      </a:lnTo>
                      <a:lnTo>
                        <a:pt x="299" y="595"/>
                      </a:lnTo>
                      <a:lnTo>
                        <a:pt x="189" y="634"/>
                      </a:lnTo>
                      <a:lnTo>
                        <a:pt x="369" y="656"/>
                      </a:lnTo>
                      <a:lnTo>
                        <a:pt x="242" y="679"/>
                      </a:lnTo>
                      <a:lnTo>
                        <a:pt x="405" y="745"/>
                      </a:lnTo>
                      <a:lnTo>
                        <a:pt x="524" y="736"/>
                      </a:lnTo>
                      <a:lnTo>
                        <a:pt x="492" y="775"/>
                      </a:lnTo>
                      <a:lnTo>
                        <a:pt x="603" y="727"/>
                      </a:lnTo>
                      <a:lnTo>
                        <a:pt x="875" y="749"/>
                      </a:lnTo>
                      <a:lnTo>
                        <a:pt x="822" y="652"/>
                      </a:lnTo>
                      <a:lnTo>
                        <a:pt x="897" y="695"/>
                      </a:lnTo>
                      <a:lnTo>
                        <a:pt x="822" y="572"/>
                      </a:lnTo>
                      <a:lnTo>
                        <a:pt x="624" y="572"/>
                      </a:lnTo>
                      <a:lnTo>
                        <a:pt x="549" y="489"/>
                      </a:lnTo>
                      <a:lnTo>
                        <a:pt x="633" y="503"/>
                      </a:lnTo>
                      <a:lnTo>
                        <a:pt x="554" y="437"/>
                      </a:lnTo>
                      <a:lnTo>
                        <a:pt x="638" y="449"/>
                      </a:lnTo>
                      <a:lnTo>
                        <a:pt x="431" y="362"/>
                      </a:lnTo>
                      <a:lnTo>
                        <a:pt x="528" y="322"/>
                      </a:lnTo>
                      <a:lnTo>
                        <a:pt x="471" y="260"/>
                      </a:lnTo>
                      <a:lnTo>
                        <a:pt x="603" y="256"/>
                      </a:lnTo>
                      <a:lnTo>
                        <a:pt x="563" y="198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6" name="Freeform 154"/>
                <p:cNvSpPr>
                  <a:spLocks/>
                </p:cNvSpPr>
                <p:nvPr/>
              </p:nvSpPr>
              <p:spPr bwMode="auto">
                <a:xfrm>
                  <a:off x="3852" y="2865"/>
                  <a:ext cx="588" cy="204"/>
                </a:xfrm>
                <a:custGeom>
                  <a:avLst/>
                  <a:gdLst>
                    <a:gd name="T0" fmla="*/ 0 w 2351"/>
                    <a:gd name="T1" fmla="*/ 0 h 815"/>
                    <a:gd name="T2" fmla="*/ 0 w 2351"/>
                    <a:gd name="T3" fmla="*/ 0 h 815"/>
                    <a:gd name="T4" fmla="*/ 0 w 2351"/>
                    <a:gd name="T5" fmla="*/ 0 h 815"/>
                    <a:gd name="T6" fmla="*/ 0 w 2351"/>
                    <a:gd name="T7" fmla="*/ 0 h 815"/>
                    <a:gd name="T8" fmla="*/ 0 w 2351"/>
                    <a:gd name="T9" fmla="*/ 0 h 815"/>
                    <a:gd name="T10" fmla="*/ 0 w 2351"/>
                    <a:gd name="T11" fmla="*/ 0 h 815"/>
                    <a:gd name="T12" fmla="*/ 0 w 2351"/>
                    <a:gd name="T13" fmla="*/ 0 h 815"/>
                    <a:gd name="T14" fmla="*/ 0 w 2351"/>
                    <a:gd name="T15" fmla="*/ 0 h 815"/>
                    <a:gd name="T16" fmla="*/ 0 w 2351"/>
                    <a:gd name="T17" fmla="*/ 0 h 815"/>
                    <a:gd name="T18" fmla="*/ 0 w 2351"/>
                    <a:gd name="T19" fmla="*/ 0 h 815"/>
                    <a:gd name="T20" fmla="*/ 0 w 2351"/>
                    <a:gd name="T21" fmla="*/ 0 h 815"/>
                    <a:gd name="T22" fmla="*/ 0 w 2351"/>
                    <a:gd name="T23" fmla="*/ 0 h 815"/>
                    <a:gd name="T24" fmla="*/ 0 w 2351"/>
                    <a:gd name="T25" fmla="*/ 0 h 815"/>
                    <a:gd name="T26" fmla="*/ 0 w 2351"/>
                    <a:gd name="T27" fmla="*/ 0 h 815"/>
                    <a:gd name="T28" fmla="*/ 0 w 2351"/>
                    <a:gd name="T29" fmla="*/ 0 h 815"/>
                    <a:gd name="T30" fmla="*/ 0 w 2351"/>
                    <a:gd name="T31" fmla="*/ 0 h 815"/>
                    <a:gd name="T32" fmla="*/ 0 w 2351"/>
                    <a:gd name="T33" fmla="*/ 0 h 815"/>
                    <a:gd name="T34" fmla="*/ 0 w 2351"/>
                    <a:gd name="T35" fmla="*/ 0 h 815"/>
                    <a:gd name="T36" fmla="*/ 0 w 2351"/>
                    <a:gd name="T37" fmla="*/ 0 h 815"/>
                    <a:gd name="T38" fmla="*/ 0 w 2351"/>
                    <a:gd name="T39" fmla="*/ 0 h 815"/>
                    <a:gd name="T40" fmla="*/ 0 w 2351"/>
                    <a:gd name="T41" fmla="*/ 0 h 815"/>
                    <a:gd name="T42" fmla="*/ 0 w 2351"/>
                    <a:gd name="T43" fmla="*/ 0 h 815"/>
                    <a:gd name="T44" fmla="*/ 0 w 2351"/>
                    <a:gd name="T45" fmla="*/ 0 h 815"/>
                    <a:gd name="T46" fmla="*/ 0 w 2351"/>
                    <a:gd name="T47" fmla="*/ 0 h 815"/>
                    <a:gd name="T48" fmla="*/ 0 w 2351"/>
                    <a:gd name="T49" fmla="*/ 0 h 815"/>
                    <a:gd name="T50" fmla="*/ 0 w 2351"/>
                    <a:gd name="T51" fmla="*/ 0 h 815"/>
                    <a:gd name="T52" fmla="*/ 0 w 2351"/>
                    <a:gd name="T53" fmla="*/ 0 h 815"/>
                    <a:gd name="T54" fmla="*/ 0 w 2351"/>
                    <a:gd name="T55" fmla="*/ 0 h 815"/>
                    <a:gd name="T56" fmla="*/ 0 w 2351"/>
                    <a:gd name="T57" fmla="*/ 0 h 815"/>
                    <a:gd name="T58" fmla="*/ 0 w 2351"/>
                    <a:gd name="T59" fmla="*/ 0 h 815"/>
                    <a:gd name="T60" fmla="*/ 0 w 2351"/>
                    <a:gd name="T61" fmla="*/ 0 h 815"/>
                    <a:gd name="T62" fmla="*/ 0 w 2351"/>
                    <a:gd name="T63" fmla="*/ 0 h 815"/>
                    <a:gd name="T64" fmla="*/ 0 w 2351"/>
                    <a:gd name="T65" fmla="*/ 0 h 815"/>
                    <a:gd name="T66" fmla="*/ 0 w 2351"/>
                    <a:gd name="T67" fmla="*/ 0 h 815"/>
                    <a:gd name="T68" fmla="*/ 0 w 2351"/>
                    <a:gd name="T69" fmla="*/ 0 h 815"/>
                    <a:gd name="T70" fmla="*/ 0 w 2351"/>
                    <a:gd name="T71" fmla="*/ 0 h 815"/>
                    <a:gd name="T72" fmla="*/ 0 w 2351"/>
                    <a:gd name="T73" fmla="*/ 0 h 815"/>
                    <a:gd name="T74" fmla="*/ 0 w 2351"/>
                    <a:gd name="T75" fmla="*/ 0 h 815"/>
                    <a:gd name="T76" fmla="*/ 0 w 2351"/>
                    <a:gd name="T77" fmla="*/ 0 h 815"/>
                    <a:gd name="T78" fmla="*/ 0 w 2351"/>
                    <a:gd name="T79" fmla="*/ 0 h 815"/>
                    <a:gd name="T80" fmla="*/ 0 w 2351"/>
                    <a:gd name="T81" fmla="*/ 0 h 815"/>
                    <a:gd name="T82" fmla="*/ 0 w 2351"/>
                    <a:gd name="T83" fmla="*/ 0 h 815"/>
                    <a:gd name="T84" fmla="*/ 0 w 2351"/>
                    <a:gd name="T85" fmla="*/ 0 h 815"/>
                    <a:gd name="T86" fmla="*/ 0 w 2351"/>
                    <a:gd name="T87" fmla="*/ 0 h 815"/>
                    <a:gd name="T88" fmla="*/ 0 w 2351"/>
                    <a:gd name="T89" fmla="*/ 0 h 815"/>
                    <a:gd name="T90" fmla="*/ 0 w 2351"/>
                    <a:gd name="T91" fmla="*/ 0 h 815"/>
                    <a:gd name="T92" fmla="*/ 0 w 2351"/>
                    <a:gd name="T93" fmla="*/ 0 h 815"/>
                    <a:gd name="T94" fmla="*/ 0 w 2351"/>
                    <a:gd name="T95" fmla="*/ 0 h 815"/>
                    <a:gd name="T96" fmla="*/ 0 w 2351"/>
                    <a:gd name="T97" fmla="*/ 0 h 815"/>
                    <a:gd name="T98" fmla="*/ 0 w 2351"/>
                    <a:gd name="T99" fmla="*/ 0 h 815"/>
                    <a:gd name="T100" fmla="*/ 0 w 2351"/>
                    <a:gd name="T101" fmla="*/ 0 h 815"/>
                    <a:gd name="T102" fmla="*/ 0 w 2351"/>
                    <a:gd name="T103" fmla="*/ 0 h 815"/>
                    <a:gd name="T104" fmla="*/ 0 w 2351"/>
                    <a:gd name="T105" fmla="*/ 0 h 815"/>
                    <a:gd name="T106" fmla="*/ 0 w 2351"/>
                    <a:gd name="T107" fmla="*/ 0 h 815"/>
                    <a:gd name="T108" fmla="*/ 0 w 2351"/>
                    <a:gd name="T109" fmla="*/ 0 h 815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351"/>
                    <a:gd name="T166" fmla="*/ 0 h 815"/>
                    <a:gd name="T167" fmla="*/ 2351 w 2351"/>
                    <a:gd name="T168" fmla="*/ 815 h 815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351" h="815">
                      <a:moveTo>
                        <a:pt x="839" y="66"/>
                      </a:moveTo>
                      <a:lnTo>
                        <a:pt x="602" y="0"/>
                      </a:lnTo>
                      <a:lnTo>
                        <a:pt x="276" y="84"/>
                      </a:lnTo>
                      <a:lnTo>
                        <a:pt x="387" y="98"/>
                      </a:lnTo>
                      <a:lnTo>
                        <a:pt x="135" y="146"/>
                      </a:lnTo>
                      <a:lnTo>
                        <a:pt x="316" y="189"/>
                      </a:lnTo>
                      <a:lnTo>
                        <a:pt x="456" y="198"/>
                      </a:lnTo>
                      <a:lnTo>
                        <a:pt x="250" y="246"/>
                      </a:lnTo>
                      <a:lnTo>
                        <a:pt x="456" y="255"/>
                      </a:lnTo>
                      <a:lnTo>
                        <a:pt x="356" y="287"/>
                      </a:lnTo>
                      <a:lnTo>
                        <a:pt x="654" y="326"/>
                      </a:lnTo>
                      <a:lnTo>
                        <a:pt x="825" y="291"/>
                      </a:lnTo>
                      <a:lnTo>
                        <a:pt x="650" y="440"/>
                      </a:lnTo>
                      <a:lnTo>
                        <a:pt x="242" y="401"/>
                      </a:lnTo>
                      <a:lnTo>
                        <a:pt x="0" y="423"/>
                      </a:lnTo>
                      <a:lnTo>
                        <a:pt x="193" y="471"/>
                      </a:lnTo>
                      <a:lnTo>
                        <a:pt x="53" y="528"/>
                      </a:lnTo>
                      <a:lnTo>
                        <a:pt x="329" y="563"/>
                      </a:lnTo>
                      <a:lnTo>
                        <a:pt x="144" y="608"/>
                      </a:lnTo>
                      <a:lnTo>
                        <a:pt x="250" y="647"/>
                      </a:lnTo>
                      <a:lnTo>
                        <a:pt x="497" y="660"/>
                      </a:lnTo>
                      <a:lnTo>
                        <a:pt x="413" y="700"/>
                      </a:lnTo>
                      <a:lnTo>
                        <a:pt x="685" y="727"/>
                      </a:lnTo>
                      <a:lnTo>
                        <a:pt x="584" y="784"/>
                      </a:lnTo>
                      <a:lnTo>
                        <a:pt x="734" y="815"/>
                      </a:lnTo>
                      <a:lnTo>
                        <a:pt x="716" y="766"/>
                      </a:lnTo>
                      <a:lnTo>
                        <a:pt x="843" y="709"/>
                      </a:lnTo>
                      <a:lnTo>
                        <a:pt x="751" y="678"/>
                      </a:lnTo>
                      <a:lnTo>
                        <a:pt x="957" y="620"/>
                      </a:lnTo>
                      <a:lnTo>
                        <a:pt x="1142" y="669"/>
                      </a:lnTo>
                      <a:lnTo>
                        <a:pt x="1094" y="586"/>
                      </a:lnTo>
                      <a:lnTo>
                        <a:pt x="1467" y="669"/>
                      </a:lnTo>
                      <a:lnTo>
                        <a:pt x="1770" y="669"/>
                      </a:lnTo>
                      <a:lnTo>
                        <a:pt x="1634" y="743"/>
                      </a:lnTo>
                      <a:lnTo>
                        <a:pt x="1854" y="731"/>
                      </a:lnTo>
                      <a:lnTo>
                        <a:pt x="1841" y="784"/>
                      </a:lnTo>
                      <a:lnTo>
                        <a:pt x="2064" y="695"/>
                      </a:lnTo>
                      <a:lnTo>
                        <a:pt x="2276" y="757"/>
                      </a:lnTo>
                      <a:lnTo>
                        <a:pt x="2113" y="599"/>
                      </a:lnTo>
                      <a:lnTo>
                        <a:pt x="2351" y="638"/>
                      </a:lnTo>
                      <a:lnTo>
                        <a:pt x="2139" y="510"/>
                      </a:lnTo>
                      <a:lnTo>
                        <a:pt x="2284" y="515"/>
                      </a:lnTo>
                      <a:lnTo>
                        <a:pt x="2007" y="383"/>
                      </a:lnTo>
                      <a:lnTo>
                        <a:pt x="1823" y="296"/>
                      </a:lnTo>
                      <a:lnTo>
                        <a:pt x="1841" y="379"/>
                      </a:lnTo>
                      <a:lnTo>
                        <a:pt x="1674" y="366"/>
                      </a:lnTo>
                      <a:lnTo>
                        <a:pt x="1410" y="237"/>
                      </a:lnTo>
                      <a:lnTo>
                        <a:pt x="1419" y="287"/>
                      </a:lnTo>
                      <a:lnTo>
                        <a:pt x="1257" y="251"/>
                      </a:lnTo>
                      <a:lnTo>
                        <a:pt x="1383" y="163"/>
                      </a:lnTo>
                      <a:lnTo>
                        <a:pt x="1542" y="171"/>
                      </a:lnTo>
                      <a:lnTo>
                        <a:pt x="1362" y="89"/>
                      </a:lnTo>
                      <a:lnTo>
                        <a:pt x="1046" y="93"/>
                      </a:lnTo>
                      <a:lnTo>
                        <a:pt x="839" y="66"/>
                      </a:lnTo>
                      <a:close/>
                    </a:path>
                  </a:pathLst>
                </a:custGeom>
                <a:solidFill>
                  <a:srgbClr val="33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7" name="Freeform 155"/>
                <p:cNvSpPr>
                  <a:spLocks/>
                </p:cNvSpPr>
                <p:nvPr/>
              </p:nvSpPr>
              <p:spPr bwMode="auto">
                <a:xfrm>
                  <a:off x="4050" y="3037"/>
                  <a:ext cx="154" cy="42"/>
                </a:xfrm>
                <a:custGeom>
                  <a:avLst/>
                  <a:gdLst>
                    <a:gd name="T0" fmla="*/ 0 w 615"/>
                    <a:gd name="T1" fmla="*/ 0 h 172"/>
                    <a:gd name="T2" fmla="*/ 0 w 615"/>
                    <a:gd name="T3" fmla="*/ 0 h 172"/>
                    <a:gd name="T4" fmla="*/ 0 w 615"/>
                    <a:gd name="T5" fmla="*/ 0 h 172"/>
                    <a:gd name="T6" fmla="*/ 0 w 615"/>
                    <a:gd name="T7" fmla="*/ 0 h 172"/>
                    <a:gd name="T8" fmla="*/ 0 w 615"/>
                    <a:gd name="T9" fmla="*/ 0 h 172"/>
                    <a:gd name="T10" fmla="*/ 0 w 615"/>
                    <a:gd name="T11" fmla="*/ 0 h 172"/>
                    <a:gd name="T12" fmla="*/ 0 w 615"/>
                    <a:gd name="T13" fmla="*/ 0 h 172"/>
                    <a:gd name="T14" fmla="*/ 0 w 615"/>
                    <a:gd name="T15" fmla="*/ 0 h 172"/>
                    <a:gd name="T16" fmla="*/ 0 w 615"/>
                    <a:gd name="T17" fmla="*/ 0 h 172"/>
                    <a:gd name="T18" fmla="*/ 0 w 615"/>
                    <a:gd name="T19" fmla="*/ 0 h 172"/>
                    <a:gd name="T20" fmla="*/ 0 w 615"/>
                    <a:gd name="T21" fmla="*/ 0 h 172"/>
                    <a:gd name="T22" fmla="*/ 0 w 615"/>
                    <a:gd name="T23" fmla="*/ 0 h 172"/>
                    <a:gd name="T24" fmla="*/ 0 w 615"/>
                    <a:gd name="T25" fmla="*/ 0 h 172"/>
                    <a:gd name="T26" fmla="*/ 0 w 615"/>
                    <a:gd name="T27" fmla="*/ 0 h 172"/>
                    <a:gd name="T28" fmla="*/ 0 w 615"/>
                    <a:gd name="T29" fmla="*/ 0 h 17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15"/>
                    <a:gd name="T46" fmla="*/ 0 h 172"/>
                    <a:gd name="T47" fmla="*/ 615 w 615"/>
                    <a:gd name="T48" fmla="*/ 172 h 17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15" h="172">
                      <a:moveTo>
                        <a:pt x="378" y="45"/>
                      </a:moveTo>
                      <a:lnTo>
                        <a:pt x="237" y="5"/>
                      </a:lnTo>
                      <a:lnTo>
                        <a:pt x="123" y="0"/>
                      </a:lnTo>
                      <a:lnTo>
                        <a:pt x="211" y="41"/>
                      </a:lnTo>
                      <a:lnTo>
                        <a:pt x="34" y="57"/>
                      </a:lnTo>
                      <a:lnTo>
                        <a:pt x="136" y="84"/>
                      </a:lnTo>
                      <a:lnTo>
                        <a:pt x="0" y="137"/>
                      </a:lnTo>
                      <a:lnTo>
                        <a:pt x="118" y="132"/>
                      </a:lnTo>
                      <a:lnTo>
                        <a:pt x="79" y="172"/>
                      </a:lnTo>
                      <a:lnTo>
                        <a:pt x="198" y="168"/>
                      </a:lnTo>
                      <a:lnTo>
                        <a:pt x="329" y="132"/>
                      </a:lnTo>
                      <a:lnTo>
                        <a:pt x="460" y="89"/>
                      </a:lnTo>
                      <a:lnTo>
                        <a:pt x="615" y="80"/>
                      </a:lnTo>
                      <a:lnTo>
                        <a:pt x="378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8" name="Freeform 156"/>
                <p:cNvSpPr>
                  <a:spLocks/>
                </p:cNvSpPr>
                <p:nvPr/>
              </p:nvSpPr>
              <p:spPr bwMode="auto">
                <a:xfrm>
                  <a:off x="3915" y="2835"/>
                  <a:ext cx="390" cy="105"/>
                </a:xfrm>
                <a:custGeom>
                  <a:avLst/>
                  <a:gdLst>
                    <a:gd name="T0" fmla="*/ 0 w 1559"/>
                    <a:gd name="T1" fmla="*/ 0 h 418"/>
                    <a:gd name="T2" fmla="*/ 0 w 1559"/>
                    <a:gd name="T3" fmla="*/ 0 h 418"/>
                    <a:gd name="T4" fmla="*/ 0 w 1559"/>
                    <a:gd name="T5" fmla="*/ 0 h 418"/>
                    <a:gd name="T6" fmla="*/ 0 w 1559"/>
                    <a:gd name="T7" fmla="*/ 0 h 418"/>
                    <a:gd name="T8" fmla="*/ 0 w 1559"/>
                    <a:gd name="T9" fmla="*/ 0 h 418"/>
                    <a:gd name="T10" fmla="*/ 0 w 1559"/>
                    <a:gd name="T11" fmla="*/ 0 h 418"/>
                    <a:gd name="T12" fmla="*/ 0 w 1559"/>
                    <a:gd name="T13" fmla="*/ 0 h 418"/>
                    <a:gd name="T14" fmla="*/ 0 w 1559"/>
                    <a:gd name="T15" fmla="*/ 0 h 418"/>
                    <a:gd name="T16" fmla="*/ 0 w 1559"/>
                    <a:gd name="T17" fmla="*/ 0 h 418"/>
                    <a:gd name="T18" fmla="*/ 0 w 1559"/>
                    <a:gd name="T19" fmla="*/ 0 h 418"/>
                    <a:gd name="T20" fmla="*/ 0 w 1559"/>
                    <a:gd name="T21" fmla="*/ 0 h 418"/>
                    <a:gd name="T22" fmla="*/ 0 w 1559"/>
                    <a:gd name="T23" fmla="*/ 0 h 418"/>
                    <a:gd name="T24" fmla="*/ 0 w 1559"/>
                    <a:gd name="T25" fmla="*/ 0 h 418"/>
                    <a:gd name="T26" fmla="*/ 0 w 1559"/>
                    <a:gd name="T27" fmla="*/ 0 h 418"/>
                    <a:gd name="T28" fmla="*/ 0 w 1559"/>
                    <a:gd name="T29" fmla="*/ 0 h 418"/>
                    <a:gd name="T30" fmla="*/ 0 w 1559"/>
                    <a:gd name="T31" fmla="*/ 0 h 418"/>
                    <a:gd name="T32" fmla="*/ 0 w 1559"/>
                    <a:gd name="T33" fmla="*/ 0 h 418"/>
                    <a:gd name="T34" fmla="*/ 0 w 1559"/>
                    <a:gd name="T35" fmla="*/ 0 h 418"/>
                    <a:gd name="T36" fmla="*/ 0 w 1559"/>
                    <a:gd name="T37" fmla="*/ 0 h 418"/>
                    <a:gd name="T38" fmla="*/ 0 w 1559"/>
                    <a:gd name="T39" fmla="*/ 0 h 418"/>
                    <a:gd name="T40" fmla="*/ 0 w 1559"/>
                    <a:gd name="T41" fmla="*/ 0 h 418"/>
                    <a:gd name="T42" fmla="*/ 0 w 1559"/>
                    <a:gd name="T43" fmla="*/ 0 h 418"/>
                    <a:gd name="T44" fmla="*/ 0 w 1559"/>
                    <a:gd name="T45" fmla="*/ 0 h 418"/>
                    <a:gd name="T46" fmla="*/ 0 w 1559"/>
                    <a:gd name="T47" fmla="*/ 0 h 418"/>
                    <a:gd name="T48" fmla="*/ 0 w 1559"/>
                    <a:gd name="T49" fmla="*/ 0 h 418"/>
                    <a:gd name="T50" fmla="*/ 0 w 1559"/>
                    <a:gd name="T51" fmla="*/ 0 h 418"/>
                    <a:gd name="T52" fmla="*/ 0 w 1559"/>
                    <a:gd name="T53" fmla="*/ 0 h 418"/>
                    <a:gd name="T54" fmla="*/ 0 w 1559"/>
                    <a:gd name="T55" fmla="*/ 0 h 418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559"/>
                    <a:gd name="T85" fmla="*/ 0 h 418"/>
                    <a:gd name="T86" fmla="*/ 1559 w 1559"/>
                    <a:gd name="T87" fmla="*/ 418 h 418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559" h="418">
                      <a:moveTo>
                        <a:pt x="1043" y="100"/>
                      </a:moveTo>
                      <a:lnTo>
                        <a:pt x="556" y="125"/>
                      </a:lnTo>
                      <a:lnTo>
                        <a:pt x="710" y="170"/>
                      </a:lnTo>
                      <a:lnTo>
                        <a:pt x="417" y="165"/>
                      </a:lnTo>
                      <a:lnTo>
                        <a:pt x="159" y="214"/>
                      </a:lnTo>
                      <a:lnTo>
                        <a:pt x="378" y="219"/>
                      </a:lnTo>
                      <a:lnTo>
                        <a:pt x="0" y="274"/>
                      </a:lnTo>
                      <a:lnTo>
                        <a:pt x="129" y="299"/>
                      </a:lnTo>
                      <a:lnTo>
                        <a:pt x="338" y="299"/>
                      </a:lnTo>
                      <a:lnTo>
                        <a:pt x="149" y="354"/>
                      </a:lnTo>
                      <a:lnTo>
                        <a:pt x="352" y="349"/>
                      </a:lnTo>
                      <a:lnTo>
                        <a:pt x="228" y="388"/>
                      </a:lnTo>
                      <a:lnTo>
                        <a:pt x="407" y="398"/>
                      </a:lnTo>
                      <a:lnTo>
                        <a:pt x="715" y="359"/>
                      </a:lnTo>
                      <a:lnTo>
                        <a:pt x="591" y="418"/>
                      </a:lnTo>
                      <a:lnTo>
                        <a:pt x="870" y="364"/>
                      </a:lnTo>
                      <a:lnTo>
                        <a:pt x="1127" y="314"/>
                      </a:lnTo>
                      <a:lnTo>
                        <a:pt x="815" y="284"/>
                      </a:lnTo>
                      <a:lnTo>
                        <a:pt x="591" y="299"/>
                      </a:lnTo>
                      <a:lnTo>
                        <a:pt x="432" y="253"/>
                      </a:lnTo>
                      <a:lnTo>
                        <a:pt x="621" y="239"/>
                      </a:lnTo>
                      <a:lnTo>
                        <a:pt x="725" y="260"/>
                      </a:lnTo>
                      <a:lnTo>
                        <a:pt x="934" y="214"/>
                      </a:lnTo>
                      <a:lnTo>
                        <a:pt x="1142" y="154"/>
                      </a:lnTo>
                      <a:lnTo>
                        <a:pt x="1559" y="170"/>
                      </a:lnTo>
                      <a:lnTo>
                        <a:pt x="1033" y="0"/>
                      </a:lnTo>
                      <a:lnTo>
                        <a:pt x="1043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9" name="Freeform 157"/>
                <p:cNvSpPr>
                  <a:spLocks/>
                </p:cNvSpPr>
                <p:nvPr/>
              </p:nvSpPr>
              <p:spPr bwMode="auto">
                <a:xfrm>
                  <a:off x="3879" y="2953"/>
                  <a:ext cx="184" cy="71"/>
                </a:xfrm>
                <a:custGeom>
                  <a:avLst/>
                  <a:gdLst>
                    <a:gd name="T0" fmla="*/ 0 w 738"/>
                    <a:gd name="T1" fmla="*/ 0 h 282"/>
                    <a:gd name="T2" fmla="*/ 0 w 738"/>
                    <a:gd name="T3" fmla="*/ 0 h 282"/>
                    <a:gd name="T4" fmla="*/ 0 w 738"/>
                    <a:gd name="T5" fmla="*/ 0 h 282"/>
                    <a:gd name="T6" fmla="*/ 0 w 738"/>
                    <a:gd name="T7" fmla="*/ 0 h 282"/>
                    <a:gd name="T8" fmla="*/ 0 w 738"/>
                    <a:gd name="T9" fmla="*/ 0 h 282"/>
                    <a:gd name="T10" fmla="*/ 0 w 738"/>
                    <a:gd name="T11" fmla="*/ 0 h 282"/>
                    <a:gd name="T12" fmla="*/ 0 w 738"/>
                    <a:gd name="T13" fmla="*/ 0 h 282"/>
                    <a:gd name="T14" fmla="*/ 0 w 738"/>
                    <a:gd name="T15" fmla="*/ 0 h 282"/>
                    <a:gd name="T16" fmla="*/ 0 w 738"/>
                    <a:gd name="T17" fmla="*/ 0 h 282"/>
                    <a:gd name="T18" fmla="*/ 0 w 738"/>
                    <a:gd name="T19" fmla="*/ 0 h 282"/>
                    <a:gd name="T20" fmla="*/ 0 w 738"/>
                    <a:gd name="T21" fmla="*/ 0 h 282"/>
                    <a:gd name="T22" fmla="*/ 0 w 738"/>
                    <a:gd name="T23" fmla="*/ 0 h 282"/>
                    <a:gd name="T24" fmla="*/ 0 w 738"/>
                    <a:gd name="T25" fmla="*/ 0 h 282"/>
                    <a:gd name="T26" fmla="*/ 0 w 738"/>
                    <a:gd name="T27" fmla="*/ 0 h 282"/>
                    <a:gd name="T28" fmla="*/ 0 w 738"/>
                    <a:gd name="T29" fmla="*/ 0 h 282"/>
                    <a:gd name="T30" fmla="*/ 0 w 738"/>
                    <a:gd name="T31" fmla="*/ 0 h 282"/>
                    <a:gd name="T32" fmla="*/ 0 w 738"/>
                    <a:gd name="T33" fmla="*/ 0 h 282"/>
                    <a:gd name="T34" fmla="*/ 0 w 738"/>
                    <a:gd name="T35" fmla="*/ 0 h 282"/>
                    <a:gd name="T36" fmla="*/ 0 w 738"/>
                    <a:gd name="T37" fmla="*/ 0 h 28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38"/>
                    <a:gd name="T58" fmla="*/ 0 h 282"/>
                    <a:gd name="T59" fmla="*/ 738 w 738"/>
                    <a:gd name="T60" fmla="*/ 282 h 28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38" h="282">
                      <a:moveTo>
                        <a:pt x="738" y="19"/>
                      </a:moveTo>
                      <a:lnTo>
                        <a:pt x="474" y="47"/>
                      </a:lnTo>
                      <a:lnTo>
                        <a:pt x="269" y="0"/>
                      </a:lnTo>
                      <a:lnTo>
                        <a:pt x="402" y="86"/>
                      </a:lnTo>
                      <a:lnTo>
                        <a:pt x="190" y="68"/>
                      </a:lnTo>
                      <a:lnTo>
                        <a:pt x="0" y="81"/>
                      </a:lnTo>
                      <a:lnTo>
                        <a:pt x="217" y="121"/>
                      </a:lnTo>
                      <a:lnTo>
                        <a:pt x="70" y="171"/>
                      </a:lnTo>
                      <a:lnTo>
                        <a:pt x="302" y="209"/>
                      </a:lnTo>
                      <a:lnTo>
                        <a:pt x="214" y="277"/>
                      </a:lnTo>
                      <a:lnTo>
                        <a:pt x="410" y="282"/>
                      </a:lnTo>
                      <a:lnTo>
                        <a:pt x="365" y="177"/>
                      </a:lnTo>
                      <a:lnTo>
                        <a:pt x="558" y="262"/>
                      </a:lnTo>
                      <a:lnTo>
                        <a:pt x="733" y="268"/>
                      </a:lnTo>
                      <a:lnTo>
                        <a:pt x="553" y="178"/>
                      </a:lnTo>
                      <a:lnTo>
                        <a:pt x="708" y="154"/>
                      </a:lnTo>
                      <a:lnTo>
                        <a:pt x="580" y="102"/>
                      </a:lnTo>
                      <a:lnTo>
                        <a:pt x="738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0" name="Freeform 158"/>
                <p:cNvSpPr>
                  <a:spLocks/>
                </p:cNvSpPr>
                <p:nvPr/>
              </p:nvSpPr>
              <p:spPr bwMode="auto">
                <a:xfrm>
                  <a:off x="4227" y="2898"/>
                  <a:ext cx="240" cy="78"/>
                </a:xfrm>
                <a:custGeom>
                  <a:avLst/>
                  <a:gdLst>
                    <a:gd name="T0" fmla="*/ 0 w 958"/>
                    <a:gd name="T1" fmla="*/ 0 h 310"/>
                    <a:gd name="T2" fmla="*/ 0 w 958"/>
                    <a:gd name="T3" fmla="*/ 0 h 310"/>
                    <a:gd name="T4" fmla="*/ 0 w 958"/>
                    <a:gd name="T5" fmla="*/ 0 h 310"/>
                    <a:gd name="T6" fmla="*/ 0 w 958"/>
                    <a:gd name="T7" fmla="*/ 0 h 310"/>
                    <a:gd name="T8" fmla="*/ 0 w 958"/>
                    <a:gd name="T9" fmla="*/ 0 h 310"/>
                    <a:gd name="T10" fmla="*/ 0 w 958"/>
                    <a:gd name="T11" fmla="*/ 0 h 310"/>
                    <a:gd name="T12" fmla="*/ 0 w 958"/>
                    <a:gd name="T13" fmla="*/ 0 h 310"/>
                    <a:gd name="T14" fmla="*/ 0 w 958"/>
                    <a:gd name="T15" fmla="*/ 0 h 310"/>
                    <a:gd name="T16" fmla="*/ 0 w 958"/>
                    <a:gd name="T17" fmla="*/ 0 h 310"/>
                    <a:gd name="T18" fmla="*/ 0 w 958"/>
                    <a:gd name="T19" fmla="*/ 0 h 310"/>
                    <a:gd name="T20" fmla="*/ 0 w 958"/>
                    <a:gd name="T21" fmla="*/ 0 h 310"/>
                    <a:gd name="T22" fmla="*/ 0 w 958"/>
                    <a:gd name="T23" fmla="*/ 0 h 310"/>
                    <a:gd name="T24" fmla="*/ 0 w 958"/>
                    <a:gd name="T25" fmla="*/ 0 h 310"/>
                    <a:gd name="T26" fmla="*/ 0 w 958"/>
                    <a:gd name="T27" fmla="*/ 0 h 310"/>
                    <a:gd name="T28" fmla="*/ 0 w 958"/>
                    <a:gd name="T29" fmla="*/ 0 h 310"/>
                    <a:gd name="T30" fmla="*/ 0 w 958"/>
                    <a:gd name="T31" fmla="*/ 0 h 310"/>
                    <a:gd name="T32" fmla="*/ 0 w 958"/>
                    <a:gd name="T33" fmla="*/ 0 h 310"/>
                    <a:gd name="T34" fmla="*/ 0 w 958"/>
                    <a:gd name="T35" fmla="*/ 0 h 310"/>
                    <a:gd name="T36" fmla="*/ 0 w 958"/>
                    <a:gd name="T37" fmla="*/ 0 h 310"/>
                    <a:gd name="T38" fmla="*/ 0 w 958"/>
                    <a:gd name="T39" fmla="*/ 0 h 310"/>
                    <a:gd name="T40" fmla="*/ 0 w 958"/>
                    <a:gd name="T41" fmla="*/ 0 h 310"/>
                    <a:gd name="T42" fmla="*/ 0 w 958"/>
                    <a:gd name="T43" fmla="*/ 0 h 310"/>
                    <a:gd name="T44" fmla="*/ 0 w 958"/>
                    <a:gd name="T45" fmla="*/ 0 h 310"/>
                    <a:gd name="T46" fmla="*/ 0 w 958"/>
                    <a:gd name="T47" fmla="*/ 0 h 31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58"/>
                    <a:gd name="T73" fmla="*/ 0 h 310"/>
                    <a:gd name="T74" fmla="*/ 958 w 958"/>
                    <a:gd name="T75" fmla="*/ 310 h 31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58" h="310">
                      <a:moveTo>
                        <a:pt x="660" y="126"/>
                      </a:moveTo>
                      <a:lnTo>
                        <a:pt x="526" y="41"/>
                      </a:lnTo>
                      <a:lnTo>
                        <a:pt x="371" y="0"/>
                      </a:lnTo>
                      <a:lnTo>
                        <a:pt x="471" y="80"/>
                      </a:lnTo>
                      <a:lnTo>
                        <a:pt x="267" y="26"/>
                      </a:lnTo>
                      <a:lnTo>
                        <a:pt x="317" y="96"/>
                      </a:lnTo>
                      <a:lnTo>
                        <a:pt x="192" y="61"/>
                      </a:lnTo>
                      <a:lnTo>
                        <a:pt x="0" y="96"/>
                      </a:lnTo>
                      <a:lnTo>
                        <a:pt x="187" y="116"/>
                      </a:lnTo>
                      <a:lnTo>
                        <a:pt x="64" y="140"/>
                      </a:lnTo>
                      <a:lnTo>
                        <a:pt x="298" y="181"/>
                      </a:lnTo>
                      <a:lnTo>
                        <a:pt x="292" y="126"/>
                      </a:lnTo>
                      <a:lnTo>
                        <a:pt x="471" y="191"/>
                      </a:lnTo>
                      <a:lnTo>
                        <a:pt x="421" y="111"/>
                      </a:lnTo>
                      <a:lnTo>
                        <a:pt x="610" y="181"/>
                      </a:lnTo>
                      <a:lnTo>
                        <a:pt x="560" y="215"/>
                      </a:lnTo>
                      <a:lnTo>
                        <a:pt x="729" y="245"/>
                      </a:lnTo>
                      <a:lnTo>
                        <a:pt x="695" y="191"/>
                      </a:lnTo>
                      <a:lnTo>
                        <a:pt x="819" y="205"/>
                      </a:lnTo>
                      <a:lnTo>
                        <a:pt x="958" y="310"/>
                      </a:lnTo>
                      <a:lnTo>
                        <a:pt x="793" y="131"/>
                      </a:lnTo>
                      <a:lnTo>
                        <a:pt x="620" y="36"/>
                      </a:lnTo>
                      <a:lnTo>
                        <a:pt x="660" y="1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1" name="Freeform 159"/>
                <p:cNvSpPr>
                  <a:spLocks/>
                </p:cNvSpPr>
                <p:nvPr/>
              </p:nvSpPr>
              <p:spPr bwMode="auto">
                <a:xfrm>
                  <a:off x="4099" y="3017"/>
                  <a:ext cx="320" cy="69"/>
                </a:xfrm>
                <a:custGeom>
                  <a:avLst/>
                  <a:gdLst>
                    <a:gd name="T0" fmla="*/ 0 w 1277"/>
                    <a:gd name="T1" fmla="*/ 0 h 275"/>
                    <a:gd name="T2" fmla="*/ 0 w 1277"/>
                    <a:gd name="T3" fmla="*/ 0 h 275"/>
                    <a:gd name="T4" fmla="*/ 0 w 1277"/>
                    <a:gd name="T5" fmla="*/ 0 h 275"/>
                    <a:gd name="T6" fmla="*/ 0 w 1277"/>
                    <a:gd name="T7" fmla="*/ 0 h 275"/>
                    <a:gd name="T8" fmla="*/ 0 w 1277"/>
                    <a:gd name="T9" fmla="*/ 0 h 275"/>
                    <a:gd name="T10" fmla="*/ 0 w 1277"/>
                    <a:gd name="T11" fmla="*/ 0 h 275"/>
                    <a:gd name="T12" fmla="*/ 0 w 1277"/>
                    <a:gd name="T13" fmla="*/ 0 h 275"/>
                    <a:gd name="T14" fmla="*/ 0 w 1277"/>
                    <a:gd name="T15" fmla="*/ 0 h 275"/>
                    <a:gd name="T16" fmla="*/ 0 w 1277"/>
                    <a:gd name="T17" fmla="*/ 0 h 275"/>
                    <a:gd name="T18" fmla="*/ 0 w 1277"/>
                    <a:gd name="T19" fmla="*/ 0 h 275"/>
                    <a:gd name="T20" fmla="*/ 0 w 1277"/>
                    <a:gd name="T21" fmla="*/ 0 h 275"/>
                    <a:gd name="T22" fmla="*/ 0 w 1277"/>
                    <a:gd name="T23" fmla="*/ 0 h 275"/>
                    <a:gd name="T24" fmla="*/ 0 w 1277"/>
                    <a:gd name="T25" fmla="*/ 0 h 275"/>
                    <a:gd name="T26" fmla="*/ 0 w 1277"/>
                    <a:gd name="T27" fmla="*/ 0 h 275"/>
                    <a:gd name="T28" fmla="*/ 0 w 1277"/>
                    <a:gd name="T29" fmla="*/ 0 h 275"/>
                    <a:gd name="T30" fmla="*/ 0 w 1277"/>
                    <a:gd name="T31" fmla="*/ 0 h 275"/>
                    <a:gd name="T32" fmla="*/ 0 w 1277"/>
                    <a:gd name="T33" fmla="*/ 0 h 275"/>
                    <a:gd name="T34" fmla="*/ 0 w 1277"/>
                    <a:gd name="T35" fmla="*/ 0 h 275"/>
                    <a:gd name="T36" fmla="*/ 0 w 1277"/>
                    <a:gd name="T37" fmla="*/ 0 h 275"/>
                    <a:gd name="T38" fmla="*/ 0 w 1277"/>
                    <a:gd name="T39" fmla="*/ 0 h 275"/>
                    <a:gd name="T40" fmla="*/ 0 w 1277"/>
                    <a:gd name="T41" fmla="*/ 0 h 275"/>
                    <a:gd name="T42" fmla="*/ 0 w 1277"/>
                    <a:gd name="T43" fmla="*/ 0 h 27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277"/>
                    <a:gd name="T67" fmla="*/ 0 h 275"/>
                    <a:gd name="T68" fmla="*/ 1277 w 1277"/>
                    <a:gd name="T69" fmla="*/ 275 h 275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277" h="275">
                      <a:moveTo>
                        <a:pt x="450" y="20"/>
                      </a:moveTo>
                      <a:lnTo>
                        <a:pt x="386" y="69"/>
                      </a:lnTo>
                      <a:lnTo>
                        <a:pt x="535" y="85"/>
                      </a:lnTo>
                      <a:lnTo>
                        <a:pt x="487" y="133"/>
                      </a:lnTo>
                      <a:lnTo>
                        <a:pt x="805" y="84"/>
                      </a:lnTo>
                      <a:lnTo>
                        <a:pt x="687" y="137"/>
                      </a:lnTo>
                      <a:lnTo>
                        <a:pt x="877" y="146"/>
                      </a:lnTo>
                      <a:lnTo>
                        <a:pt x="1103" y="60"/>
                      </a:lnTo>
                      <a:lnTo>
                        <a:pt x="1277" y="148"/>
                      </a:lnTo>
                      <a:lnTo>
                        <a:pt x="1085" y="113"/>
                      </a:lnTo>
                      <a:lnTo>
                        <a:pt x="861" y="206"/>
                      </a:lnTo>
                      <a:lnTo>
                        <a:pt x="468" y="275"/>
                      </a:lnTo>
                      <a:lnTo>
                        <a:pt x="522" y="217"/>
                      </a:lnTo>
                      <a:lnTo>
                        <a:pt x="233" y="231"/>
                      </a:lnTo>
                      <a:lnTo>
                        <a:pt x="270" y="157"/>
                      </a:lnTo>
                      <a:lnTo>
                        <a:pt x="34" y="161"/>
                      </a:lnTo>
                      <a:lnTo>
                        <a:pt x="165" y="104"/>
                      </a:lnTo>
                      <a:lnTo>
                        <a:pt x="0" y="47"/>
                      </a:lnTo>
                      <a:lnTo>
                        <a:pt x="348" y="48"/>
                      </a:lnTo>
                      <a:lnTo>
                        <a:pt x="257" y="0"/>
                      </a:lnTo>
                      <a:lnTo>
                        <a:pt x="45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2" name="Freeform 160"/>
                <p:cNvSpPr>
                  <a:spLocks/>
                </p:cNvSpPr>
                <p:nvPr/>
              </p:nvSpPr>
              <p:spPr bwMode="auto">
                <a:xfrm>
                  <a:off x="4392" y="3031"/>
                  <a:ext cx="204" cy="392"/>
                </a:xfrm>
                <a:custGeom>
                  <a:avLst/>
                  <a:gdLst>
                    <a:gd name="T0" fmla="*/ 0 w 817"/>
                    <a:gd name="T1" fmla="*/ 0 h 1566"/>
                    <a:gd name="T2" fmla="*/ 0 w 817"/>
                    <a:gd name="T3" fmla="*/ 0 h 1566"/>
                    <a:gd name="T4" fmla="*/ 0 w 817"/>
                    <a:gd name="T5" fmla="*/ 0 h 1566"/>
                    <a:gd name="T6" fmla="*/ 0 w 817"/>
                    <a:gd name="T7" fmla="*/ 0 h 1566"/>
                    <a:gd name="T8" fmla="*/ 0 w 817"/>
                    <a:gd name="T9" fmla="*/ 0 h 1566"/>
                    <a:gd name="T10" fmla="*/ 0 w 817"/>
                    <a:gd name="T11" fmla="*/ 0 h 1566"/>
                    <a:gd name="T12" fmla="*/ 0 w 817"/>
                    <a:gd name="T13" fmla="*/ 0 h 1566"/>
                    <a:gd name="T14" fmla="*/ 0 w 817"/>
                    <a:gd name="T15" fmla="*/ 0 h 1566"/>
                    <a:gd name="T16" fmla="*/ 0 w 817"/>
                    <a:gd name="T17" fmla="*/ 0 h 1566"/>
                    <a:gd name="T18" fmla="*/ 0 w 817"/>
                    <a:gd name="T19" fmla="*/ 0 h 1566"/>
                    <a:gd name="T20" fmla="*/ 0 w 817"/>
                    <a:gd name="T21" fmla="*/ 0 h 1566"/>
                    <a:gd name="T22" fmla="*/ 0 w 817"/>
                    <a:gd name="T23" fmla="*/ 0 h 1566"/>
                    <a:gd name="T24" fmla="*/ 0 w 817"/>
                    <a:gd name="T25" fmla="*/ 0 h 1566"/>
                    <a:gd name="T26" fmla="*/ 0 w 817"/>
                    <a:gd name="T27" fmla="*/ 0 h 1566"/>
                    <a:gd name="T28" fmla="*/ 0 w 817"/>
                    <a:gd name="T29" fmla="*/ 0 h 1566"/>
                    <a:gd name="T30" fmla="*/ 0 w 817"/>
                    <a:gd name="T31" fmla="*/ 0 h 1566"/>
                    <a:gd name="T32" fmla="*/ 0 w 817"/>
                    <a:gd name="T33" fmla="*/ 0 h 1566"/>
                    <a:gd name="T34" fmla="*/ 0 w 817"/>
                    <a:gd name="T35" fmla="*/ 0 h 1566"/>
                    <a:gd name="T36" fmla="*/ 0 w 817"/>
                    <a:gd name="T37" fmla="*/ 0 h 1566"/>
                    <a:gd name="T38" fmla="*/ 0 w 817"/>
                    <a:gd name="T39" fmla="*/ 0 h 1566"/>
                    <a:gd name="T40" fmla="*/ 0 w 817"/>
                    <a:gd name="T41" fmla="*/ 0 h 1566"/>
                    <a:gd name="T42" fmla="*/ 0 w 817"/>
                    <a:gd name="T43" fmla="*/ 0 h 1566"/>
                    <a:gd name="T44" fmla="*/ 0 w 817"/>
                    <a:gd name="T45" fmla="*/ 0 h 1566"/>
                    <a:gd name="T46" fmla="*/ 0 w 817"/>
                    <a:gd name="T47" fmla="*/ 0 h 1566"/>
                    <a:gd name="T48" fmla="*/ 0 w 817"/>
                    <a:gd name="T49" fmla="*/ 0 h 1566"/>
                    <a:gd name="T50" fmla="*/ 0 w 817"/>
                    <a:gd name="T51" fmla="*/ 0 h 1566"/>
                    <a:gd name="T52" fmla="*/ 0 w 817"/>
                    <a:gd name="T53" fmla="*/ 0 h 1566"/>
                    <a:gd name="T54" fmla="*/ 0 w 817"/>
                    <a:gd name="T55" fmla="*/ 0 h 1566"/>
                    <a:gd name="T56" fmla="*/ 0 w 817"/>
                    <a:gd name="T57" fmla="*/ 0 h 1566"/>
                    <a:gd name="T58" fmla="*/ 0 w 817"/>
                    <a:gd name="T59" fmla="*/ 0 h 1566"/>
                    <a:gd name="T60" fmla="*/ 0 w 817"/>
                    <a:gd name="T61" fmla="*/ 0 h 1566"/>
                    <a:gd name="T62" fmla="*/ 0 w 817"/>
                    <a:gd name="T63" fmla="*/ 0 h 1566"/>
                    <a:gd name="T64" fmla="*/ 0 w 817"/>
                    <a:gd name="T65" fmla="*/ 0 h 1566"/>
                    <a:gd name="T66" fmla="*/ 0 w 817"/>
                    <a:gd name="T67" fmla="*/ 0 h 156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817"/>
                    <a:gd name="T103" fmla="*/ 0 h 1566"/>
                    <a:gd name="T104" fmla="*/ 817 w 817"/>
                    <a:gd name="T105" fmla="*/ 1566 h 156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817" h="1566">
                      <a:moveTo>
                        <a:pt x="378" y="237"/>
                      </a:moveTo>
                      <a:lnTo>
                        <a:pt x="316" y="191"/>
                      </a:lnTo>
                      <a:lnTo>
                        <a:pt x="161" y="238"/>
                      </a:lnTo>
                      <a:lnTo>
                        <a:pt x="180" y="205"/>
                      </a:lnTo>
                      <a:lnTo>
                        <a:pt x="0" y="221"/>
                      </a:lnTo>
                      <a:lnTo>
                        <a:pt x="85" y="185"/>
                      </a:lnTo>
                      <a:lnTo>
                        <a:pt x="31" y="169"/>
                      </a:lnTo>
                      <a:lnTo>
                        <a:pt x="85" y="141"/>
                      </a:lnTo>
                      <a:lnTo>
                        <a:pt x="237" y="163"/>
                      </a:lnTo>
                      <a:lnTo>
                        <a:pt x="189" y="120"/>
                      </a:lnTo>
                      <a:lnTo>
                        <a:pt x="320" y="151"/>
                      </a:lnTo>
                      <a:lnTo>
                        <a:pt x="297" y="91"/>
                      </a:lnTo>
                      <a:lnTo>
                        <a:pt x="201" y="21"/>
                      </a:lnTo>
                      <a:lnTo>
                        <a:pt x="314" y="40"/>
                      </a:lnTo>
                      <a:lnTo>
                        <a:pt x="322" y="0"/>
                      </a:lnTo>
                      <a:lnTo>
                        <a:pt x="478" y="58"/>
                      </a:lnTo>
                      <a:lnTo>
                        <a:pt x="539" y="172"/>
                      </a:lnTo>
                      <a:lnTo>
                        <a:pt x="445" y="80"/>
                      </a:lnTo>
                      <a:lnTo>
                        <a:pt x="374" y="70"/>
                      </a:lnTo>
                      <a:lnTo>
                        <a:pt x="461" y="198"/>
                      </a:lnTo>
                      <a:lnTo>
                        <a:pt x="418" y="237"/>
                      </a:lnTo>
                      <a:lnTo>
                        <a:pt x="589" y="392"/>
                      </a:lnTo>
                      <a:lnTo>
                        <a:pt x="522" y="385"/>
                      </a:lnTo>
                      <a:lnTo>
                        <a:pt x="601" y="488"/>
                      </a:lnTo>
                      <a:lnTo>
                        <a:pt x="670" y="826"/>
                      </a:lnTo>
                      <a:lnTo>
                        <a:pt x="680" y="957"/>
                      </a:lnTo>
                      <a:lnTo>
                        <a:pt x="817" y="1113"/>
                      </a:lnTo>
                      <a:lnTo>
                        <a:pt x="764" y="1135"/>
                      </a:lnTo>
                      <a:lnTo>
                        <a:pt x="755" y="1566"/>
                      </a:lnTo>
                      <a:lnTo>
                        <a:pt x="670" y="1034"/>
                      </a:lnTo>
                      <a:lnTo>
                        <a:pt x="591" y="706"/>
                      </a:lnTo>
                      <a:lnTo>
                        <a:pt x="494" y="491"/>
                      </a:lnTo>
                      <a:lnTo>
                        <a:pt x="378" y="2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3" name="Freeform 161"/>
                <p:cNvSpPr>
                  <a:spLocks/>
                </p:cNvSpPr>
                <p:nvPr/>
              </p:nvSpPr>
              <p:spPr bwMode="auto">
                <a:xfrm>
                  <a:off x="4130" y="3144"/>
                  <a:ext cx="153" cy="98"/>
                </a:xfrm>
                <a:custGeom>
                  <a:avLst/>
                  <a:gdLst>
                    <a:gd name="T0" fmla="*/ 0 w 610"/>
                    <a:gd name="T1" fmla="*/ 0 h 392"/>
                    <a:gd name="T2" fmla="*/ 0 w 610"/>
                    <a:gd name="T3" fmla="*/ 0 h 392"/>
                    <a:gd name="T4" fmla="*/ 0 w 610"/>
                    <a:gd name="T5" fmla="*/ 0 h 392"/>
                    <a:gd name="T6" fmla="*/ 0 w 610"/>
                    <a:gd name="T7" fmla="*/ 0 h 392"/>
                    <a:gd name="T8" fmla="*/ 0 w 610"/>
                    <a:gd name="T9" fmla="*/ 0 h 392"/>
                    <a:gd name="T10" fmla="*/ 0 w 610"/>
                    <a:gd name="T11" fmla="*/ 0 h 392"/>
                    <a:gd name="T12" fmla="*/ 0 w 610"/>
                    <a:gd name="T13" fmla="*/ 0 h 392"/>
                    <a:gd name="T14" fmla="*/ 0 w 610"/>
                    <a:gd name="T15" fmla="*/ 0 h 392"/>
                    <a:gd name="T16" fmla="*/ 0 w 610"/>
                    <a:gd name="T17" fmla="*/ 0 h 392"/>
                    <a:gd name="T18" fmla="*/ 0 w 610"/>
                    <a:gd name="T19" fmla="*/ 0 h 392"/>
                    <a:gd name="T20" fmla="*/ 0 w 610"/>
                    <a:gd name="T21" fmla="*/ 0 h 392"/>
                    <a:gd name="T22" fmla="*/ 0 w 610"/>
                    <a:gd name="T23" fmla="*/ 0 h 392"/>
                    <a:gd name="T24" fmla="*/ 0 w 610"/>
                    <a:gd name="T25" fmla="*/ 0 h 392"/>
                    <a:gd name="T26" fmla="*/ 0 w 610"/>
                    <a:gd name="T27" fmla="*/ 0 h 392"/>
                    <a:gd name="T28" fmla="*/ 0 w 610"/>
                    <a:gd name="T29" fmla="*/ 0 h 392"/>
                    <a:gd name="T30" fmla="*/ 0 w 610"/>
                    <a:gd name="T31" fmla="*/ 0 h 392"/>
                    <a:gd name="T32" fmla="*/ 0 w 610"/>
                    <a:gd name="T33" fmla="*/ 0 h 392"/>
                    <a:gd name="T34" fmla="*/ 0 w 610"/>
                    <a:gd name="T35" fmla="*/ 0 h 392"/>
                    <a:gd name="T36" fmla="*/ 0 w 610"/>
                    <a:gd name="T37" fmla="*/ 0 h 392"/>
                    <a:gd name="T38" fmla="*/ 0 w 610"/>
                    <a:gd name="T39" fmla="*/ 0 h 392"/>
                    <a:gd name="T40" fmla="*/ 0 w 610"/>
                    <a:gd name="T41" fmla="*/ 0 h 392"/>
                    <a:gd name="T42" fmla="*/ 0 w 610"/>
                    <a:gd name="T43" fmla="*/ 0 h 392"/>
                    <a:gd name="T44" fmla="*/ 0 w 610"/>
                    <a:gd name="T45" fmla="*/ 0 h 392"/>
                    <a:gd name="T46" fmla="*/ 0 w 610"/>
                    <a:gd name="T47" fmla="*/ 0 h 392"/>
                    <a:gd name="T48" fmla="*/ 0 w 610"/>
                    <a:gd name="T49" fmla="*/ 0 h 392"/>
                    <a:gd name="T50" fmla="*/ 0 w 610"/>
                    <a:gd name="T51" fmla="*/ 0 h 392"/>
                    <a:gd name="T52" fmla="*/ 0 w 610"/>
                    <a:gd name="T53" fmla="*/ 0 h 392"/>
                    <a:gd name="T54" fmla="*/ 0 w 610"/>
                    <a:gd name="T55" fmla="*/ 0 h 392"/>
                    <a:gd name="T56" fmla="*/ 0 w 610"/>
                    <a:gd name="T57" fmla="*/ 0 h 392"/>
                    <a:gd name="T58" fmla="*/ 0 w 610"/>
                    <a:gd name="T59" fmla="*/ 0 h 392"/>
                    <a:gd name="T60" fmla="*/ 0 w 610"/>
                    <a:gd name="T61" fmla="*/ 0 h 392"/>
                    <a:gd name="T62" fmla="*/ 0 w 610"/>
                    <a:gd name="T63" fmla="*/ 0 h 39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10"/>
                    <a:gd name="T97" fmla="*/ 0 h 392"/>
                    <a:gd name="T98" fmla="*/ 610 w 610"/>
                    <a:gd name="T99" fmla="*/ 392 h 39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10" h="392">
                      <a:moveTo>
                        <a:pt x="435" y="26"/>
                      </a:moveTo>
                      <a:lnTo>
                        <a:pt x="250" y="0"/>
                      </a:lnTo>
                      <a:lnTo>
                        <a:pt x="285" y="48"/>
                      </a:lnTo>
                      <a:lnTo>
                        <a:pt x="123" y="35"/>
                      </a:lnTo>
                      <a:lnTo>
                        <a:pt x="0" y="66"/>
                      </a:lnTo>
                      <a:lnTo>
                        <a:pt x="153" y="88"/>
                      </a:lnTo>
                      <a:lnTo>
                        <a:pt x="39" y="106"/>
                      </a:lnTo>
                      <a:lnTo>
                        <a:pt x="139" y="128"/>
                      </a:lnTo>
                      <a:lnTo>
                        <a:pt x="100" y="154"/>
                      </a:lnTo>
                      <a:lnTo>
                        <a:pt x="214" y="203"/>
                      </a:lnTo>
                      <a:lnTo>
                        <a:pt x="153" y="242"/>
                      </a:lnTo>
                      <a:lnTo>
                        <a:pt x="259" y="277"/>
                      </a:lnTo>
                      <a:lnTo>
                        <a:pt x="197" y="313"/>
                      </a:lnTo>
                      <a:lnTo>
                        <a:pt x="105" y="326"/>
                      </a:lnTo>
                      <a:lnTo>
                        <a:pt x="223" y="352"/>
                      </a:lnTo>
                      <a:lnTo>
                        <a:pt x="294" y="392"/>
                      </a:lnTo>
                      <a:lnTo>
                        <a:pt x="280" y="335"/>
                      </a:lnTo>
                      <a:lnTo>
                        <a:pt x="355" y="343"/>
                      </a:lnTo>
                      <a:lnTo>
                        <a:pt x="325" y="299"/>
                      </a:lnTo>
                      <a:lnTo>
                        <a:pt x="469" y="299"/>
                      </a:lnTo>
                      <a:lnTo>
                        <a:pt x="303" y="242"/>
                      </a:lnTo>
                      <a:lnTo>
                        <a:pt x="501" y="237"/>
                      </a:lnTo>
                      <a:lnTo>
                        <a:pt x="610" y="194"/>
                      </a:lnTo>
                      <a:lnTo>
                        <a:pt x="426" y="203"/>
                      </a:lnTo>
                      <a:lnTo>
                        <a:pt x="439" y="167"/>
                      </a:lnTo>
                      <a:lnTo>
                        <a:pt x="255" y="176"/>
                      </a:lnTo>
                      <a:lnTo>
                        <a:pt x="298" y="128"/>
                      </a:lnTo>
                      <a:lnTo>
                        <a:pt x="197" y="66"/>
                      </a:lnTo>
                      <a:lnTo>
                        <a:pt x="391" y="83"/>
                      </a:lnTo>
                      <a:lnTo>
                        <a:pt x="328" y="44"/>
                      </a:lnTo>
                      <a:lnTo>
                        <a:pt x="435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4" name="Freeform 162"/>
                <p:cNvSpPr>
                  <a:spLocks/>
                </p:cNvSpPr>
                <p:nvPr/>
              </p:nvSpPr>
              <p:spPr bwMode="auto">
                <a:xfrm>
                  <a:off x="4180" y="3240"/>
                  <a:ext cx="178" cy="43"/>
                </a:xfrm>
                <a:custGeom>
                  <a:avLst/>
                  <a:gdLst>
                    <a:gd name="T0" fmla="*/ 0 w 712"/>
                    <a:gd name="T1" fmla="*/ 0 h 171"/>
                    <a:gd name="T2" fmla="*/ 0 w 712"/>
                    <a:gd name="T3" fmla="*/ 0 h 171"/>
                    <a:gd name="T4" fmla="*/ 0 w 712"/>
                    <a:gd name="T5" fmla="*/ 0 h 171"/>
                    <a:gd name="T6" fmla="*/ 0 w 712"/>
                    <a:gd name="T7" fmla="*/ 0 h 171"/>
                    <a:gd name="T8" fmla="*/ 0 w 712"/>
                    <a:gd name="T9" fmla="*/ 0 h 171"/>
                    <a:gd name="T10" fmla="*/ 0 w 712"/>
                    <a:gd name="T11" fmla="*/ 0 h 171"/>
                    <a:gd name="T12" fmla="*/ 0 w 712"/>
                    <a:gd name="T13" fmla="*/ 0 h 171"/>
                    <a:gd name="T14" fmla="*/ 0 w 712"/>
                    <a:gd name="T15" fmla="*/ 0 h 171"/>
                    <a:gd name="T16" fmla="*/ 0 w 712"/>
                    <a:gd name="T17" fmla="*/ 0 h 171"/>
                    <a:gd name="T18" fmla="*/ 0 w 712"/>
                    <a:gd name="T19" fmla="*/ 0 h 171"/>
                    <a:gd name="T20" fmla="*/ 0 w 712"/>
                    <a:gd name="T21" fmla="*/ 0 h 171"/>
                    <a:gd name="T22" fmla="*/ 0 w 712"/>
                    <a:gd name="T23" fmla="*/ 0 h 171"/>
                    <a:gd name="T24" fmla="*/ 0 w 712"/>
                    <a:gd name="T25" fmla="*/ 0 h 171"/>
                    <a:gd name="T26" fmla="*/ 0 w 712"/>
                    <a:gd name="T27" fmla="*/ 0 h 171"/>
                    <a:gd name="T28" fmla="*/ 0 w 712"/>
                    <a:gd name="T29" fmla="*/ 0 h 171"/>
                    <a:gd name="T30" fmla="*/ 0 w 712"/>
                    <a:gd name="T31" fmla="*/ 0 h 171"/>
                    <a:gd name="T32" fmla="*/ 0 w 712"/>
                    <a:gd name="T33" fmla="*/ 0 h 171"/>
                    <a:gd name="T34" fmla="*/ 0 w 712"/>
                    <a:gd name="T35" fmla="*/ 0 h 17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712"/>
                    <a:gd name="T55" fmla="*/ 0 h 171"/>
                    <a:gd name="T56" fmla="*/ 712 w 712"/>
                    <a:gd name="T57" fmla="*/ 171 h 17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712" h="171">
                      <a:moveTo>
                        <a:pt x="0" y="30"/>
                      </a:moveTo>
                      <a:lnTo>
                        <a:pt x="101" y="83"/>
                      </a:lnTo>
                      <a:lnTo>
                        <a:pt x="71" y="110"/>
                      </a:lnTo>
                      <a:lnTo>
                        <a:pt x="254" y="128"/>
                      </a:lnTo>
                      <a:lnTo>
                        <a:pt x="189" y="158"/>
                      </a:lnTo>
                      <a:lnTo>
                        <a:pt x="369" y="171"/>
                      </a:lnTo>
                      <a:lnTo>
                        <a:pt x="575" y="83"/>
                      </a:lnTo>
                      <a:lnTo>
                        <a:pt x="712" y="83"/>
                      </a:lnTo>
                      <a:lnTo>
                        <a:pt x="435" y="0"/>
                      </a:lnTo>
                      <a:lnTo>
                        <a:pt x="488" y="62"/>
                      </a:lnTo>
                      <a:lnTo>
                        <a:pt x="431" y="75"/>
                      </a:lnTo>
                      <a:lnTo>
                        <a:pt x="251" y="9"/>
                      </a:lnTo>
                      <a:lnTo>
                        <a:pt x="334" y="69"/>
                      </a:lnTo>
                      <a:lnTo>
                        <a:pt x="260" y="62"/>
                      </a:lnTo>
                      <a:lnTo>
                        <a:pt x="154" y="30"/>
                      </a:lnTo>
                      <a:lnTo>
                        <a:pt x="185" y="6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5" name="Freeform 163"/>
                <p:cNvSpPr>
                  <a:spLocks/>
                </p:cNvSpPr>
                <p:nvPr/>
              </p:nvSpPr>
              <p:spPr bwMode="auto">
                <a:xfrm>
                  <a:off x="4347" y="3188"/>
                  <a:ext cx="181" cy="238"/>
                </a:xfrm>
                <a:custGeom>
                  <a:avLst/>
                  <a:gdLst>
                    <a:gd name="T0" fmla="*/ 0 w 725"/>
                    <a:gd name="T1" fmla="*/ 0 h 950"/>
                    <a:gd name="T2" fmla="*/ 0 w 725"/>
                    <a:gd name="T3" fmla="*/ 0 h 950"/>
                    <a:gd name="T4" fmla="*/ 0 w 725"/>
                    <a:gd name="T5" fmla="*/ 0 h 950"/>
                    <a:gd name="T6" fmla="*/ 0 w 725"/>
                    <a:gd name="T7" fmla="*/ 0 h 950"/>
                    <a:gd name="T8" fmla="*/ 0 w 725"/>
                    <a:gd name="T9" fmla="*/ 0 h 950"/>
                    <a:gd name="T10" fmla="*/ 0 w 725"/>
                    <a:gd name="T11" fmla="*/ 0 h 950"/>
                    <a:gd name="T12" fmla="*/ 0 w 725"/>
                    <a:gd name="T13" fmla="*/ 0 h 950"/>
                    <a:gd name="T14" fmla="*/ 0 w 725"/>
                    <a:gd name="T15" fmla="*/ 0 h 950"/>
                    <a:gd name="T16" fmla="*/ 0 w 725"/>
                    <a:gd name="T17" fmla="*/ 0 h 950"/>
                    <a:gd name="T18" fmla="*/ 0 w 725"/>
                    <a:gd name="T19" fmla="*/ 0 h 950"/>
                    <a:gd name="T20" fmla="*/ 0 w 725"/>
                    <a:gd name="T21" fmla="*/ 0 h 950"/>
                    <a:gd name="T22" fmla="*/ 0 w 725"/>
                    <a:gd name="T23" fmla="*/ 0 h 950"/>
                    <a:gd name="T24" fmla="*/ 0 w 725"/>
                    <a:gd name="T25" fmla="*/ 0 h 950"/>
                    <a:gd name="T26" fmla="*/ 0 w 725"/>
                    <a:gd name="T27" fmla="*/ 0 h 950"/>
                    <a:gd name="T28" fmla="*/ 0 w 725"/>
                    <a:gd name="T29" fmla="*/ 0 h 950"/>
                    <a:gd name="T30" fmla="*/ 0 w 725"/>
                    <a:gd name="T31" fmla="*/ 0 h 950"/>
                    <a:gd name="T32" fmla="*/ 0 w 725"/>
                    <a:gd name="T33" fmla="*/ 0 h 950"/>
                    <a:gd name="T34" fmla="*/ 0 w 725"/>
                    <a:gd name="T35" fmla="*/ 0 h 950"/>
                    <a:gd name="T36" fmla="*/ 0 w 725"/>
                    <a:gd name="T37" fmla="*/ 0 h 950"/>
                    <a:gd name="T38" fmla="*/ 0 w 725"/>
                    <a:gd name="T39" fmla="*/ 0 h 950"/>
                    <a:gd name="T40" fmla="*/ 0 w 725"/>
                    <a:gd name="T41" fmla="*/ 0 h 950"/>
                    <a:gd name="T42" fmla="*/ 0 w 725"/>
                    <a:gd name="T43" fmla="*/ 0 h 950"/>
                    <a:gd name="T44" fmla="*/ 0 w 725"/>
                    <a:gd name="T45" fmla="*/ 0 h 950"/>
                    <a:gd name="T46" fmla="*/ 0 w 725"/>
                    <a:gd name="T47" fmla="*/ 0 h 950"/>
                    <a:gd name="T48" fmla="*/ 0 w 725"/>
                    <a:gd name="T49" fmla="*/ 0 h 950"/>
                    <a:gd name="T50" fmla="*/ 0 w 725"/>
                    <a:gd name="T51" fmla="*/ 0 h 950"/>
                    <a:gd name="T52" fmla="*/ 0 w 725"/>
                    <a:gd name="T53" fmla="*/ 0 h 950"/>
                    <a:gd name="T54" fmla="*/ 0 w 725"/>
                    <a:gd name="T55" fmla="*/ 0 h 950"/>
                    <a:gd name="T56" fmla="*/ 0 w 725"/>
                    <a:gd name="T57" fmla="*/ 0 h 950"/>
                    <a:gd name="T58" fmla="*/ 0 w 725"/>
                    <a:gd name="T59" fmla="*/ 0 h 950"/>
                    <a:gd name="T60" fmla="*/ 0 w 725"/>
                    <a:gd name="T61" fmla="*/ 0 h 950"/>
                    <a:gd name="T62" fmla="*/ 0 w 725"/>
                    <a:gd name="T63" fmla="*/ 0 h 950"/>
                    <a:gd name="T64" fmla="*/ 0 w 725"/>
                    <a:gd name="T65" fmla="*/ 0 h 950"/>
                    <a:gd name="T66" fmla="*/ 0 w 725"/>
                    <a:gd name="T67" fmla="*/ 0 h 950"/>
                    <a:gd name="T68" fmla="*/ 0 w 725"/>
                    <a:gd name="T69" fmla="*/ 0 h 950"/>
                    <a:gd name="T70" fmla="*/ 0 w 725"/>
                    <a:gd name="T71" fmla="*/ 0 h 95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25"/>
                    <a:gd name="T109" fmla="*/ 0 h 950"/>
                    <a:gd name="T110" fmla="*/ 725 w 725"/>
                    <a:gd name="T111" fmla="*/ 950 h 95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25" h="950">
                      <a:moveTo>
                        <a:pt x="0" y="44"/>
                      </a:moveTo>
                      <a:lnTo>
                        <a:pt x="155" y="181"/>
                      </a:lnTo>
                      <a:lnTo>
                        <a:pt x="213" y="298"/>
                      </a:lnTo>
                      <a:lnTo>
                        <a:pt x="223" y="363"/>
                      </a:lnTo>
                      <a:lnTo>
                        <a:pt x="323" y="378"/>
                      </a:lnTo>
                      <a:lnTo>
                        <a:pt x="295" y="396"/>
                      </a:lnTo>
                      <a:lnTo>
                        <a:pt x="371" y="393"/>
                      </a:lnTo>
                      <a:lnTo>
                        <a:pt x="318" y="427"/>
                      </a:lnTo>
                      <a:lnTo>
                        <a:pt x="472" y="406"/>
                      </a:lnTo>
                      <a:lnTo>
                        <a:pt x="533" y="443"/>
                      </a:lnTo>
                      <a:lnTo>
                        <a:pt x="725" y="950"/>
                      </a:lnTo>
                      <a:lnTo>
                        <a:pt x="710" y="855"/>
                      </a:lnTo>
                      <a:lnTo>
                        <a:pt x="586" y="498"/>
                      </a:lnTo>
                      <a:lnTo>
                        <a:pt x="531" y="408"/>
                      </a:lnTo>
                      <a:lnTo>
                        <a:pt x="572" y="374"/>
                      </a:lnTo>
                      <a:lnTo>
                        <a:pt x="540" y="341"/>
                      </a:lnTo>
                      <a:lnTo>
                        <a:pt x="533" y="361"/>
                      </a:lnTo>
                      <a:lnTo>
                        <a:pt x="493" y="296"/>
                      </a:lnTo>
                      <a:lnTo>
                        <a:pt x="481" y="344"/>
                      </a:lnTo>
                      <a:lnTo>
                        <a:pt x="440" y="328"/>
                      </a:lnTo>
                      <a:lnTo>
                        <a:pt x="392" y="275"/>
                      </a:lnTo>
                      <a:lnTo>
                        <a:pt x="399" y="339"/>
                      </a:lnTo>
                      <a:lnTo>
                        <a:pt x="336" y="287"/>
                      </a:lnTo>
                      <a:lnTo>
                        <a:pt x="290" y="259"/>
                      </a:lnTo>
                      <a:lnTo>
                        <a:pt x="270" y="301"/>
                      </a:lnTo>
                      <a:lnTo>
                        <a:pt x="207" y="224"/>
                      </a:lnTo>
                      <a:lnTo>
                        <a:pt x="352" y="226"/>
                      </a:lnTo>
                      <a:lnTo>
                        <a:pt x="274" y="194"/>
                      </a:lnTo>
                      <a:lnTo>
                        <a:pt x="379" y="185"/>
                      </a:lnTo>
                      <a:lnTo>
                        <a:pt x="190" y="137"/>
                      </a:lnTo>
                      <a:lnTo>
                        <a:pt x="247" y="110"/>
                      </a:lnTo>
                      <a:lnTo>
                        <a:pt x="179" y="93"/>
                      </a:lnTo>
                      <a:lnTo>
                        <a:pt x="37" y="0"/>
                      </a:lnTo>
                      <a:lnTo>
                        <a:pt x="114" y="85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6" name="Freeform 164"/>
                <p:cNvSpPr>
                  <a:spLocks/>
                </p:cNvSpPr>
                <p:nvPr/>
              </p:nvSpPr>
              <p:spPr bwMode="auto">
                <a:xfrm>
                  <a:off x="3897" y="3159"/>
                  <a:ext cx="251" cy="281"/>
                </a:xfrm>
                <a:custGeom>
                  <a:avLst/>
                  <a:gdLst>
                    <a:gd name="T0" fmla="*/ 0 w 1005"/>
                    <a:gd name="T1" fmla="*/ 0 h 1125"/>
                    <a:gd name="T2" fmla="*/ 0 w 1005"/>
                    <a:gd name="T3" fmla="*/ 0 h 1125"/>
                    <a:gd name="T4" fmla="*/ 0 w 1005"/>
                    <a:gd name="T5" fmla="*/ 0 h 1125"/>
                    <a:gd name="T6" fmla="*/ 0 w 1005"/>
                    <a:gd name="T7" fmla="*/ 0 h 1125"/>
                    <a:gd name="T8" fmla="*/ 0 w 1005"/>
                    <a:gd name="T9" fmla="*/ 0 h 1125"/>
                    <a:gd name="T10" fmla="*/ 0 w 1005"/>
                    <a:gd name="T11" fmla="*/ 0 h 1125"/>
                    <a:gd name="T12" fmla="*/ 0 w 1005"/>
                    <a:gd name="T13" fmla="*/ 0 h 1125"/>
                    <a:gd name="T14" fmla="*/ 0 w 1005"/>
                    <a:gd name="T15" fmla="*/ 0 h 1125"/>
                    <a:gd name="T16" fmla="*/ 0 w 1005"/>
                    <a:gd name="T17" fmla="*/ 0 h 1125"/>
                    <a:gd name="T18" fmla="*/ 0 w 1005"/>
                    <a:gd name="T19" fmla="*/ 0 h 1125"/>
                    <a:gd name="T20" fmla="*/ 0 w 1005"/>
                    <a:gd name="T21" fmla="*/ 0 h 1125"/>
                    <a:gd name="T22" fmla="*/ 0 w 1005"/>
                    <a:gd name="T23" fmla="*/ 0 h 1125"/>
                    <a:gd name="T24" fmla="*/ 0 w 1005"/>
                    <a:gd name="T25" fmla="*/ 0 h 1125"/>
                    <a:gd name="T26" fmla="*/ 0 w 1005"/>
                    <a:gd name="T27" fmla="*/ 0 h 1125"/>
                    <a:gd name="T28" fmla="*/ 0 w 1005"/>
                    <a:gd name="T29" fmla="*/ 0 h 1125"/>
                    <a:gd name="T30" fmla="*/ 0 w 1005"/>
                    <a:gd name="T31" fmla="*/ 0 h 1125"/>
                    <a:gd name="T32" fmla="*/ 0 w 1005"/>
                    <a:gd name="T33" fmla="*/ 0 h 1125"/>
                    <a:gd name="T34" fmla="*/ 0 w 1005"/>
                    <a:gd name="T35" fmla="*/ 0 h 1125"/>
                    <a:gd name="T36" fmla="*/ 0 w 1005"/>
                    <a:gd name="T37" fmla="*/ 0 h 1125"/>
                    <a:gd name="T38" fmla="*/ 0 w 1005"/>
                    <a:gd name="T39" fmla="*/ 0 h 1125"/>
                    <a:gd name="T40" fmla="*/ 0 w 1005"/>
                    <a:gd name="T41" fmla="*/ 0 h 1125"/>
                    <a:gd name="T42" fmla="*/ 0 w 1005"/>
                    <a:gd name="T43" fmla="*/ 0 h 1125"/>
                    <a:gd name="T44" fmla="*/ 0 w 1005"/>
                    <a:gd name="T45" fmla="*/ 0 h 1125"/>
                    <a:gd name="T46" fmla="*/ 0 w 1005"/>
                    <a:gd name="T47" fmla="*/ 0 h 1125"/>
                    <a:gd name="T48" fmla="*/ 0 w 1005"/>
                    <a:gd name="T49" fmla="*/ 0 h 1125"/>
                    <a:gd name="T50" fmla="*/ 0 w 1005"/>
                    <a:gd name="T51" fmla="*/ 0 h 1125"/>
                    <a:gd name="T52" fmla="*/ 0 w 1005"/>
                    <a:gd name="T53" fmla="*/ 0 h 1125"/>
                    <a:gd name="T54" fmla="*/ 0 w 1005"/>
                    <a:gd name="T55" fmla="*/ 0 h 1125"/>
                    <a:gd name="T56" fmla="*/ 0 w 1005"/>
                    <a:gd name="T57" fmla="*/ 0 h 1125"/>
                    <a:gd name="T58" fmla="*/ 0 w 1005"/>
                    <a:gd name="T59" fmla="*/ 0 h 1125"/>
                    <a:gd name="T60" fmla="*/ 0 w 1005"/>
                    <a:gd name="T61" fmla="*/ 0 h 1125"/>
                    <a:gd name="T62" fmla="*/ 0 w 1005"/>
                    <a:gd name="T63" fmla="*/ 0 h 1125"/>
                    <a:gd name="T64" fmla="*/ 0 w 1005"/>
                    <a:gd name="T65" fmla="*/ 0 h 1125"/>
                    <a:gd name="T66" fmla="*/ 0 w 1005"/>
                    <a:gd name="T67" fmla="*/ 0 h 1125"/>
                    <a:gd name="T68" fmla="*/ 0 w 1005"/>
                    <a:gd name="T69" fmla="*/ 0 h 1125"/>
                    <a:gd name="T70" fmla="*/ 0 w 1005"/>
                    <a:gd name="T71" fmla="*/ 0 h 1125"/>
                    <a:gd name="T72" fmla="*/ 0 w 1005"/>
                    <a:gd name="T73" fmla="*/ 0 h 1125"/>
                    <a:gd name="T74" fmla="*/ 0 w 1005"/>
                    <a:gd name="T75" fmla="*/ 0 h 1125"/>
                    <a:gd name="T76" fmla="*/ 0 w 1005"/>
                    <a:gd name="T77" fmla="*/ 0 h 1125"/>
                    <a:gd name="T78" fmla="*/ 0 w 1005"/>
                    <a:gd name="T79" fmla="*/ 0 h 1125"/>
                    <a:gd name="T80" fmla="*/ 0 w 1005"/>
                    <a:gd name="T81" fmla="*/ 0 h 1125"/>
                    <a:gd name="T82" fmla="*/ 0 w 1005"/>
                    <a:gd name="T83" fmla="*/ 0 h 1125"/>
                    <a:gd name="T84" fmla="*/ 0 w 1005"/>
                    <a:gd name="T85" fmla="*/ 0 h 1125"/>
                    <a:gd name="T86" fmla="*/ 0 w 1005"/>
                    <a:gd name="T87" fmla="*/ 0 h 1125"/>
                    <a:gd name="T88" fmla="*/ 0 w 1005"/>
                    <a:gd name="T89" fmla="*/ 0 h 1125"/>
                    <a:gd name="T90" fmla="*/ 0 w 1005"/>
                    <a:gd name="T91" fmla="*/ 0 h 1125"/>
                    <a:gd name="T92" fmla="*/ 0 w 1005"/>
                    <a:gd name="T93" fmla="*/ 0 h 1125"/>
                    <a:gd name="T94" fmla="*/ 0 w 1005"/>
                    <a:gd name="T95" fmla="*/ 0 h 1125"/>
                    <a:gd name="T96" fmla="*/ 0 w 1005"/>
                    <a:gd name="T97" fmla="*/ 0 h 1125"/>
                    <a:gd name="T98" fmla="*/ 0 w 1005"/>
                    <a:gd name="T99" fmla="*/ 0 h 1125"/>
                    <a:gd name="T100" fmla="*/ 0 w 1005"/>
                    <a:gd name="T101" fmla="*/ 0 h 1125"/>
                    <a:gd name="T102" fmla="*/ 0 w 1005"/>
                    <a:gd name="T103" fmla="*/ 0 h 1125"/>
                    <a:gd name="T104" fmla="*/ 0 w 1005"/>
                    <a:gd name="T105" fmla="*/ 0 h 1125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005"/>
                    <a:gd name="T160" fmla="*/ 0 h 1125"/>
                    <a:gd name="T161" fmla="*/ 1005 w 1005"/>
                    <a:gd name="T162" fmla="*/ 1125 h 1125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005" h="1125">
                      <a:moveTo>
                        <a:pt x="180" y="18"/>
                      </a:moveTo>
                      <a:lnTo>
                        <a:pt x="36" y="0"/>
                      </a:lnTo>
                      <a:lnTo>
                        <a:pt x="106" y="53"/>
                      </a:lnTo>
                      <a:lnTo>
                        <a:pt x="0" y="71"/>
                      </a:lnTo>
                      <a:lnTo>
                        <a:pt x="155" y="115"/>
                      </a:lnTo>
                      <a:lnTo>
                        <a:pt x="114" y="158"/>
                      </a:lnTo>
                      <a:lnTo>
                        <a:pt x="212" y="189"/>
                      </a:lnTo>
                      <a:lnTo>
                        <a:pt x="128" y="229"/>
                      </a:lnTo>
                      <a:lnTo>
                        <a:pt x="41" y="215"/>
                      </a:lnTo>
                      <a:lnTo>
                        <a:pt x="111" y="260"/>
                      </a:lnTo>
                      <a:lnTo>
                        <a:pt x="18" y="286"/>
                      </a:lnTo>
                      <a:lnTo>
                        <a:pt x="146" y="317"/>
                      </a:lnTo>
                      <a:lnTo>
                        <a:pt x="114" y="343"/>
                      </a:lnTo>
                      <a:lnTo>
                        <a:pt x="229" y="356"/>
                      </a:lnTo>
                      <a:lnTo>
                        <a:pt x="282" y="388"/>
                      </a:lnTo>
                      <a:lnTo>
                        <a:pt x="185" y="409"/>
                      </a:lnTo>
                      <a:lnTo>
                        <a:pt x="282" y="427"/>
                      </a:lnTo>
                      <a:lnTo>
                        <a:pt x="339" y="454"/>
                      </a:lnTo>
                      <a:lnTo>
                        <a:pt x="264" y="475"/>
                      </a:lnTo>
                      <a:lnTo>
                        <a:pt x="366" y="499"/>
                      </a:lnTo>
                      <a:lnTo>
                        <a:pt x="541" y="477"/>
                      </a:lnTo>
                      <a:lnTo>
                        <a:pt x="717" y="524"/>
                      </a:lnTo>
                      <a:lnTo>
                        <a:pt x="664" y="553"/>
                      </a:lnTo>
                      <a:lnTo>
                        <a:pt x="737" y="567"/>
                      </a:lnTo>
                      <a:lnTo>
                        <a:pt x="806" y="639"/>
                      </a:lnTo>
                      <a:lnTo>
                        <a:pt x="1005" y="1125"/>
                      </a:lnTo>
                      <a:lnTo>
                        <a:pt x="998" y="1056"/>
                      </a:lnTo>
                      <a:lnTo>
                        <a:pt x="968" y="928"/>
                      </a:lnTo>
                      <a:lnTo>
                        <a:pt x="884" y="770"/>
                      </a:lnTo>
                      <a:lnTo>
                        <a:pt x="872" y="677"/>
                      </a:lnTo>
                      <a:lnTo>
                        <a:pt x="757" y="531"/>
                      </a:lnTo>
                      <a:lnTo>
                        <a:pt x="798" y="522"/>
                      </a:lnTo>
                      <a:lnTo>
                        <a:pt x="749" y="449"/>
                      </a:lnTo>
                      <a:lnTo>
                        <a:pt x="638" y="413"/>
                      </a:lnTo>
                      <a:lnTo>
                        <a:pt x="690" y="479"/>
                      </a:lnTo>
                      <a:lnTo>
                        <a:pt x="525" y="406"/>
                      </a:lnTo>
                      <a:lnTo>
                        <a:pt x="438" y="436"/>
                      </a:lnTo>
                      <a:lnTo>
                        <a:pt x="399" y="395"/>
                      </a:lnTo>
                      <a:lnTo>
                        <a:pt x="468" y="356"/>
                      </a:lnTo>
                      <a:lnTo>
                        <a:pt x="372" y="313"/>
                      </a:lnTo>
                      <a:lnTo>
                        <a:pt x="213" y="299"/>
                      </a:lnTo>
                      <a:lnTo>
                        <a:pt x="269" y="251"/>
                      </a:lnTo>
                      <a:lnTo>
                        <a:pt x="212" y="229"/>
                      </a:lnTo>
                      <a:lnTo>
                        <a:pt x="330" y="212"/>
                      </a:lnTo>
                      <a:lnTo>
                        <a:pt x="418" y="229"/>
                      </a:lnTo>
                      <a:lnTo>
                        <a:pt x="374" y="172"/>
                      </a:lnTo>
                      <a:lnTo>
                        <a:pt x="220" y="128"/>
                      </a:lnTo>
                      <a:lnTo>
                        <a:pt x="300" y="123"/>
                      </a:lnTo>
                      <a:lnTo>
                        <a:pt x="155" y="44"/>
                      </a:lnTo>
                      <a:lnTo>
                        <a:pt x="229" y="49"/>
                      </a:lnTo>
                      <a:lnTo>
                        <a:pt x="378" y="14"/>
                      </a:lnTo>
                      <a:lnTo>
                        <a:pt x="18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7" name="Freeform 165"/>
                <p:cNvSpPr>
                  <a:spLocks/>
                </p:cNvSpPr>
                <p:nvPr/>
              </p:nvSpPr>
              <p:spPr bwMode="auto">
                <a:xfrm>
                  <a:off x="4254" y="3174"/>
                  <a:ext cx="112" cy="67"/>
                </a:xfrm>
                <a:custGeom>
                  <a:avLst/>
                  <a:gdLst>
                    <a:gd name="T0" fmla="*/ 0 w 448"/>
                    <a:gd name="T1" fmla="*/ 0 h 268"/>
                    <a:gd name="T2" fmla="*/ 0 w 448"/>
                    <a:gd name="T3" fmla="*/ 0 h 268"/>
                    <a:gd name="T4" fmla="*/ 0 w 448"/>
                    <a:gd name="T5" fmla="*/ 0 h 268"/>
                    <a:gd name="T6" fmla="*/ 0 w 448"/>
                    <a:gd name="T7" fmla="*/ 0 h 268"/>
                    <a:gd name="T8" fmla="*/ 0 w 448"/>
                    <a:gd name="T9" fmla="*/ 0 h 268"/>
                    <a:gd name="T10" fmla="*/ 0 w 448"/>
                    <a:gd name="T11" fmla="*/ 0 h 268"/>
                    <a:gd name="T12" fmla="*/ 0 w 448"/>
                    <a:gd name="T13" fmla="*/ 0 h 268"/>
                    <a:gd name="T14" fmla="*/ 0 w 448"/>
                    <a:gd name="T15" fmla="*/ 0 h 268"/>
                    <a:gd name="T16" fmla="*/ 0 w 448"/>
                    <a:gd name="T17" fmla="*/ 0 h 268"/>
                    <a:gd name="T18" fmla="*/ 0 w 448"/>
                    <a:gd name="T19" fmla="*/ 0 h 268"/>
                    <a:gd name="T20" fmla="*/ 0 w 448"/>
                    <a:gd name="T21" fmla="*/ 0 h 268"/>
                    <a:gd name="T22" fmla="*/ 0 w 448"/>
                    <a:gd name="T23" fmla="*/ 0 h 268"/>
                    <a:gd name="T24" fmla="*/ 0 w 448"/>
                    <a:gd name="T25" fmla="*/ 0 h 268"/>
                    <a:gd name="T26" fmla="*/ 0 w 448"/>
                    <a:gd name="T27" fmla="*/ 0 h 268"/>
                    <a:gd name="T28" fmla="*/ 0 w 448"/>
                    <a:gd name="T29" fmla="*/ 0 h 268"/>
                    <a:gd name="T30" fmla="*/ 0 w 448"/>
                    <a:gd name="T31" fmla="*/ 0 h 268"/>
                    <a:gd name="T32" fmla="*/ 0 w 448"/>
                    <a:gd name="T33" fmla="*/ 0 h 268"/>
                    <a:gd name="T34" fmla="*/ 0 w 448"/>
                    <a:gd name="T35" fmla="*/ 0 h 268"/>
                    <a:gd name="T36" fmla="*/ 0 w 448"/>
                    <a:gd name="T37" fmla="*/ 0 h 26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48"/>
                    <a:gd name="T58" fmla="*/ 0 h 268"/>
                    <a:gd name="T59" fmla="*/ 448 w 448"/>
                    <a:gd name="T60" fmla="*/ 268 h 26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48" h="268">
                      <a:moveTo>
                        <a:pt x="224" y="110"/>
                      </a:moveTo>
                      <a:lnTo>
                        <a:pt x="136" y="101"/>
                      </a:lnTo>
                      <a:lnTo>
                        <a:pt x="180" y="158"/>
                      </a:lnTo>
                      <a:lnTo>
                        <a:pt x="62" y="167"/>
                      </a:lnTo>
                      <a:lnTo>
                        <a:pt x="0" y="162"/>
                      </a:lnTo>
                      <a:lnTo>
                        <a:pt x="78" y="198"/>
                      </a:lnTo>
                      <a:lnTo>
                        <a:pt x="18" y="219"/>
                      </a:lnTo>
                      <a:lnTo>
                        <a:pt x="87" y="242"/>
                      </a:lnTo>
                      <a:lnTo>
                        <a:pt x="255" y="189"/>
                      </a:lnTo>
                      <a:lnTo>
                        <a:pt x="228" y="228"/>
                      </a:lnTo>
                      <a:lnTo>
                        <a:pt x="333" y="207"/>
                      </a:lnTo>
                      <a:lnTo>
                        <a:pt x="448" y="268"/>
                      </a:lnTo>
                      <a:lnTo>
                        <a:pt x="396" y="194"/>
                      </a:lnTo>
                      <a:lnTo>
                        <a:pt x="273" y="153"/>
                      </a:lnTo>
                      <a:lnTo>
                        <a:pt x="333" y="141"/>
                      </a:lnTo>
                      <a:lnTo>
                        <a:pt x="255" y="44"/>
                      </a:lnTo>
                      <a:lnTo>
                        <a:pt x="105" y="0"/>
                      </a:lnTo>
                      <a:lnTo>
                        <a:pt x="224" y="1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8" name="Freeform 166"/>
                <p:cNvSpPr>
                  <a:spLocks/>
                </p:cNvSpPr>
                <p:nvPr/>
              </p:nvSpPr>
              <p:spPr bwMode="auto">
                <a:xfrm>
                  <a:off x="4419" y="3097"/>
                  <a:ext cx="86" cy="74"/>
                </a:xfrm>
                <a:custGeom>
                  <a:avLst/>
                  <a:gdLst>
                    <a:gd name="T0" fmla="*/ 0 w 343"/>
                    <a:gd name="T1" fmla="*/ 0 h 294"/>
                    <a:gd name="T2" fmla="*/ 0 w 343"/>
                    <a:gd name="T3" fmla="*/ 0 h 294"/>
                    <a:gd name="T4" fmla="*/ 0 w 343"/>
                    <a:gd name="T5" fmla="*/ 0 h 294"/>
                    <a:gd name="T6" fmla="*/ 0 w 343"/>
                    <a:gd name="T7" fmla="*/ 0 h 294"/>
                    <a:gd name="T8" fmla="*/ 0 w 343"/>
                    <a:gd name="T9" fmla="*/ 0 h 294"/>
                    <a:gd name="T10" fmla="*/ 0 w 343"/>
                    <a:gd name="T11" fmla="*/ 0 h 294"/>
                    <a:gd name="T12" fmla="*/ 0 w 343"/>
                    <a:gd name="T13" fmla="*/ 0 h 294"/>
                    <a:gd name="T14" fmla="*/ 0 w 343"/>
                    <a:gd name="T15" fmla="*/ 0 h 294"/>
                    <a:gd name="T16" fmla="*/ 0 w 343"/>
                    <a:gd name="T17" fmla="*/ 0 h 294"/>
                    <a:gd name="T18" fmla="*/ 0 w 343"/>
                    <a:gd name="T19" fmla="*/ 0 h 294"/>
                    <a:gd name="T20" fmla="*/ 0 w 343"/>
                    <a:gd name="T21" fmla="*/ 0 h 294"/>
                    <a:gd name="T22" fmla="*/ 0 w 343"/>
                    <a:gd name="T23" fmla="*/ 0 h 294"/>
                    <a:gd name="T24" fmla="*/ 0 w 343"/>
                    <a:gd name="T25" fmla="*/ 0 h 294"/>
                    <a:gd name="T26" fmla="*/ 0 w 343"/>
                    <a:gd name="T27" fmla="*/ 0 h 294"/>
                    <a:gd name="T28" fmla="*/ 0 w 343"/>
                    <a:gd name="T29" fmla="*/ 0 h 294"/>
                    <a:gd name="T30" fmla="*/ 0 w 343"/>
                    <a:gd name="T31" fmla="*/ 0 h 294"/>
                    <a:gd name="T32" fmla="*/ 0 w 343"/>
                    <a:gd name="T33" fmla="*/ 0 h 294"/>
                    <a:gd name="T34" fmla="*/ 0 w 343"/>
                    <a:gd name="T35" fmla="*/ 0 h 294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343"/>
                    <a:gd name="T55" fmla="*/ 0 h 294"/>
                    <a:gd name="T56" fmla="*/ 343 w 343"/>
                    <a:gd name="T57" fmla="*/ 294 h 294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343" h="294">
                      <a:moveTo>
                        <a:pt x="75" y="0"/>
                      </a:moveTo>
                      <a:lnTo>
                        <a:pt x="26" y="50"/>
                      </a:lnTo>
                      <a:lnTo>
                        <a:pt x="0" y="83"/>
                      </a:lnTo>
                      <a:lnTo>
                        <a:pt x="22" y="198"/>
                      </a:lnTo>
                      <a:lnTo>
                        <a:pt x="114" y="246"/>
                      </a:lnTo>
                      <a:lnTo>
                        <a:pt x="189" y="246"/>
                      </a:lnTo>
                      <a:lnTo>
                        <a:pt x="251" y="294"/>
                      </a:lnTo>
                      <a:lnTo>
                        <a:pt x="343" y="255"/>
                      </a:lnTo>
                      <a:lnTo>
                        <a:pt x="330" y="127"/>
                      </a:lnTo>
                      <a:lnTo>
                        <a:pt x="286" y="228"/>
                      </a:lnTo>
                      <a:lnTo>
                        <a:pt x="177" y="157"/>
                      </a:lnTo>
                      <a:lnTo>
                        <a:pt x="154" y="28"/>
                      </a:lnTo>
                      <a:lnTo>
                        <a:pt x="118" y="81"/>
                      </a:lnTo>
                      <a:lnTo>
                        <a:pt x="120" y="173"/>
                      </a:lnTo>
                      <a:lnTo>
                        <a:pt x="61" y="142"/>
                      </a:lnTo>
                      <a:lnTo>
                        <a:pt x="49" y="67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9" name="Freeform 167"/>
                <p:cNvSpPr>
                  <a:spLocks/>
                </p:cNvSpPr>
                <p:nvPr/>
              </p:nvSpPr>
              <p:spPr bwMode="auto">
                <a:xfrm>
                  <a:off x="4364" y="3295"/>
                  <a:ext cx="22" cy="29"/>
                </a:xfrm>
                <a:custGeom>
                  <a:avLst/>
                  <a:gdLst>
                    <a:gd name="T0" fmla="*/ 0 w 88"/>
                    <a:gd name="T1" fmla="*/ 0 h 115"/>
                    <a:gd name="T2" fmla="*/ 0 w 88"/>
                    <a:gd name="T3" fmla="*/ 0 h 115"/>
                    <a:gd name="T4" fmla="*/ 0 w 88"/>
                    <a:gd name="T5" fmla="*/ 0 h 115"/>
                    <a:gd name="T6" fmla="*/ 0 w 88"/>
                    <a:gd name="T7" fmla="*/ 0 h 115"/>
                    <a:gd name="T8" fmla="*/ 0 w 88"/>
                    <a:gd name="T9" fmla="*/ 0 h 115"/>
                    <a:gd name="T10" fmla="*/ 0 w 88"/>
                    <a:gd name="T11" fmla="*/ 0 h 115"/>
                    <a:gd name="T12" fmla="*/ 0 w 88"/>
                    <a:gd name="T13" fmla="*/ 0 h 115"/>
                    <a:gd name="T14" fmla="*/ 0 w 88"/>
                    <a:gd name="T15" fmla="*/ 0 h 115"/>
                    <a:gd name="T16" fmla="*/ 0 w 88"/>
                    <a:gd name="T17" fmla="*/ 0 h 1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8"/>
                    <a:gd name="T28" fmla="*/ 0 h 115"/>
                    <a:gd name="T29" fmla="*/ 88 w 88"/>
                    <a:gd name="T30" fmla="*/ 115 h 1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8" h="115">
                      <a:moveTo>
                        <a:pt x="88" y="0"/>
                      </a:moveTo>
                      <a:lnTo>
                        <a:pt x="18" y="26"/>
                      </a:lnTo>
                      <a:lnTo>
                        <a:pt x="0" y="64"/>
                      </a:lnTo>
                      <a:lnTo>
                        <a:pt x="19" y="108"/>
                      </a:lnTo>
                      <a:lnTo>
                        <a:pt x="75" y="115"/>
                      </a:lnTo>
                      <a:lnTo>
                        <a:pt x="31" y="73"/>
                      </a:lnTo>
                      <a:lnTo>
                        <a:pt x="87" y="42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0" name="Freeform 168"/>
                <p:cNvSpPr>
                  <a:spLocks/>
                </p:cNvSpPr>
                <p:nvPr/>
              </p:nvSpPr>
              <p:spPr bwMode="auto">
                <a:xfrm>
                  <a:off x="3934" y="3114"/>
                  <a:ext cx="87" cy="50"/>
                </a:xfrm>
                <a:custGeom>
                  <a:avLst/>
                  <a:gdLst>
                    <a:gd name="T0" fmla="*/ 0 w 347"/>
                    <a:gd name="T1" fmla="*/ 0 h 200"/>
                    <a:gd name="T2" fmla="*/ 0 w 347"/>
                    <a:gd name="T3" fmla="*/ 0 h 200"/>
                    <a:gd name="T4" fmla="*/ 0 w 347"/>
                    <a:gd name="T5" fmla="*/ 0 h 200"/>
                    <a:gd name="T6" fmla="*/ 0 w 347"/>
                    <a:gd name="T7" fmla="*/ 0 h 200"/>
                    <a:gd name="T8" fmla="*/ 0 w 347"/>
                    <a:gd name="T9" fmla="*/ 0 h 200"/>
                    <a:gd name="T10" fmla="*/ 0 w 347"/>
                    <a:gd name="T11" fmla="*/ 0 h 200"/>
                    <a:gd name="T12" fmla="*/ 0 w 347"/>
                    <a:gd name="T13" fmla="*/ 0 h 200"/>
                    <a:gd name="T14" fmla="*/ 0 w 347"/>
                    <a:gd name="T15" fmla="*/ 0 h 200"/>
                    <a:gd name="T16" fmla="*/ 0 w 347"/>
                    <a:gd name="T17" fmla="*/ 0 h 200"/>
                    <a:gd name="T18" fmla="*/ 0 w 347"/>
                    <a:gd name="T19" fmla="*/ 0 h 200"/>
                    <a:gd name="T20" fmla="*/ 0 w 347"/>
                    <a:gd name="T21" fmla="*/ 0 h 200"/>
                    <a:gd name="T22" fmla="*/ 0 w 347"/>
                    <a:gd name="T23" fmla="*/ 0 h 200"/>
                    <a:gd name="T24" fmla="*/ 0 w 347"/>
                    <a:gd name="T25" fmla="*/ 0 h 200"/>
                    <a:gd name="T26" fmla="*/ 0 w 347"/>
                    <a:gd name="T27" fmla="*/ 0 h 200"/>
                    <a:gd name="T28" fmla="*/ 0 w 347"/>
                    <a:gd name="T29" fmla="*/ 0 h 200"/>
                    <a:gd name="T30" fmla="*/ 0 w 347"/>
                    <a:gd name="T31" fmla="*/ 0 h 200"/>
                    <a:gd name="T32" fmla="*/ 0 w 347"/>
                    <a:gd name="T33" fmla="*/ 0 h 20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7"/>
                    <a:gd name="T52" fmla="*/ 0 h 200"/>
                    <a:gd name="T53" fmla="*/ 347 w 347"/>
                    <a:gd name="T54" fmla="*/ 200 h 20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7" h="200">
                      <a:moveTo>
                        <a:pt x="347" y="200"/>
                      </a:moveTo>
                      <a:lnTo>
                        <a:pt x="264" y="131"/>
                      </a:lnTo>
                      <a:lnTo>
                        <a:pt x="229" y="49"/>
                      </a:lnTo>
                      <a:lnTo>
                        <a:pt x="129" y="0"/>
                      </a:lnTo>
                      <a:lnTo>
                        <a:pt x="209" y="86"/>
                      </a:lnTo>
                      <a:lnTo>
                        <a:pt x="129" y="49"/>
                      </a:lnTo>
                      <a:lnTo>
                        <a:pt x="0" y="6"/>
                      </a:lnTo>
                      <a:lnTo>
                        <a:pt x="93" y="63"/>
                      </a:lnTo>
                      <a:lnTo>
                        <a:pt x="0" y="80"/>
                      </a:lnTo>
                      <a:lnTo>
                        <a:pt x="123" y="90"/>
                      </a:lnTo>
                      <a:lnTo>
                        <a:pt x="9" y="117"/>
                      </a:lnTo>
                      <a:lnTo>
                        <a:pt x="143" y="120"/>
                      </a:lnTo>
                      <a:lnTo>
                        <a:pt x="82" y="147"/>
                      </a:lnTo>
                      <a:lnTo>
                        <a:pt x="180" y="147"/>
                      </a:lnTo>
                      <a:lnTo>
                        <a:pt x="229" y="170"/>
                      </a:lnTo>
                      <a:lnTo>
                        <a:pt x="347" y="2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1" name="Freeform 169"/>
                <p:cNvSpPr>
                  <a:spLocks/>
                </p:cNvSpPr>
                <p:nvPr/>
              </p:nvSpPr>
              <p:spPr bwMode="auto">
                <a:xfrm>
                  <a:off x="4300" y="3260"/>
                  <a:ext cx="137" cy="184"/>
                </a:xfrm>
                <a:custGeom>
                  <a:avLst/>
                  <a:gdLst>
                    <a:gd name="T0" fmla="*/ 0 w 548"/>
                    <a:gd name="T1" fmla="*/ 0 h 734"/>
                    <a:gd name="T2" fmla="*/ 0 w 548"/>
                    <a:gd name="T3" fmla="*/ 0 h 734"/>
                    <a:gd name="T4" fmla="*/ 0 w 548"/>
                    <a:gd name="T5" fmla="*/ 0 h 734"/>
                    <a:gd name="T6" fmla="*/ 0 w 548"/>
                    <a:gd name="T7" fmla="*/ 0 h 734"/>
                    <a:gd name="T8" fmla="*/ 0 w 548"/>
                    <a:gd name="T9" fmla="*/ 0 h 734"/>
                    <a:gd name="T10" fmla="*/ 0 w 548"/>
                    <a:gd name="T11" fmla="*/ 0 h 734"/>
                    <a:gd name="T12" fmla="*/ 0 w 548"/>
                    <a:gd name="T13" fmla="*/ 0 h 734"/>
                    <a:gd name="T14" fmla="*/ 0 w 548"/>
                    <a:gd name="T15" fmla="*/ 0 h 734"/>
                    <a:gd name="T16" fmla="*/ 0 w 548"/>
                    <a:gd name="T17" fmla="*/ 0 h 734"/>
                    <a:gd name="T18" fmla="*/ 0 w 548"/>
                    <a:gd name="T19" fmla="*/ 0 h 734"/>
                    <a:gd name="T20" fmla="*/ 0 w 548"/>
                    <a:gd name="T21" fmla="*/ 0 h 734"/>
                    <a:gd name="T22" fmla="*/ 0 w 548"/>
                    <a:gd name="T23" fmla="*/ 0 h 734"/>
                    <a:gd name="T24" fmla="*/ 0 w 548"/>
                    <a:gd name="T25" fmla="*/ 0 h 734"/>
                    <a:gd name="T26" fmla="*/ 0 w 548"/>
                    <a:gd name="T27" fmla="*/ 0 h 734"/>
                    <a:gd name="T28" fmla="*/ 0 w 548"/>
                    <a:gd name="T29" fmla="*/ 0 h 734"/>
                    <a:gd name="T30" fmla="*/ 0 w 548"/>
                    <a:gd name="T31" fmla="*/ 0 h 734"/>
                    <a:gd name="T32" fmla="*/ 0 w 548"/>
                    <a:gd name="T33" fmla="*/ 0 h 734"/>
                    <a:gd name="T34" fmla="*/ 0 w 548"/>
                    <a:gd name="T35" fmla="*/ 0 h 734"/>
                    <a:gd name="T36" fmla="*/ 0 w 548"/>
                    <a:gd name="T37" fmla="*/ 0 h 734"/>
                    <a:gd name="T38" fmla="*/ 0 w 548"/>
                    <a:gd name="T39" fmla="*/ 0 h 734"/>
                    <a:gd name="T40" fmla="*/ 0 w 548"/>
                    <a:gd name="T41" fmla="*/ 0 h 734"/>
                    <a:gd name="T42" fmla="*/ 0 w 548"/>
                    <a:gd name="T43" fmla="*/ 0 h 734"/>
                    <a:gd name="T44" fmla="*/ 0 w 548"/>
                    <a:gd name="T45" fmla="*/ 0 h 734"/>
                    <a:gd name="T46" fmla="*/ 0 w 548"/>
                    <a:gd name="T47" fmla="*/ 0 h 73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48"/>
                    <a:gd name="T73" fmla="*/ 0 h 734"/>
                    <a:gd name="T74" fmla="*/ 548 w 548"/>
                    <a:gd name="T75" fmla="*/ 734 h 73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48" h="734">
                      <a:moveTo>
                        <a:pt x="334" y="105"/>
                      </a:moveTo>
                      <a:lnTo>
                        <a:pt x="199" y="139"/>
                      </a:lnTo>
                      <a:lnTo>
                        <a:pt x="244" y="95"/>
                      </a:lnTo>
                      <a:lnTo>
                        <a:pt x="136" y="122"/>
                      </a:lnTo>
                      <a:lnTo>
                        <a:pt x="170" y="86"/>
                      </a:lnTo>
                      <a:lnTo>
                        <a:pt x="70" y="92"/>
                      </a:lnTo>
                      <a:lnTo>
                        <a:pt x="0" y="61"/>
                      </a:lnTo>
                      <a:lnTo>
                        <a:pt x="99" y="32"/>
                      </a:lnTo>
                      <a:lnTo>
                        <a:pt x="83" y="68"/>
                      </a:lnTo>
                      <a:lnTo>
                        <a:pt x="156" y="19"/>
                      </a:lnTo>
                      <a:lnTo>
                        <a:pt x="221" y="43"/>
                      </a:lnTo>
                      <a:lnTo>
                        <a:pt x="274" y="0"/>
                      </a:lnTo>
                      <a:lnTo>
                        <a:pt x="313" y="48"/>
                      </a:lnTo>
                      <a:lnTo>
                        <a:pt x="377" y="100"/>
                      </a:lnTo>
                      <a:lnTo>
                        <a:pt x="363" y="205"/>
                      </a:lnTo>
                      <a:lnTo>
                        <a:pt x="454" y="313"/>
                      </a:lnTo>
                      <a:lnTo>
                        <a:pt x="440" y="366"/>
                      </a:lnTo>
                      <a:lnTo>
                        <a:pt x="548" y="652"/>
                      </a:lnTo>
                      <a:lnTo>
                        <a:pt x="518" y="734"/>
                      </a:lnTo>
                      <a:lnTo>
                        <a:pt x="436" y="460"/>
                      </a:lnTo>
                      <a:lnTo>
                        <a:pt x="387" y="279"/>
                      </a:lnTo>
                      <a:lnTo>
                        <a:pt x="330" y="209"/>
                      </a:lnTo>
                      <a:lnTo>
                        <a:pt x="334" y="10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2" name="Freeform 170"/>
                <p:cNvSpPr>
                  <a:spLocks/>
                </p:cNvSpPr>
                <p:nvPr/>
              </p:nvSpPr>
              <p:spPr bwMode="auto">
                <a:xfrm>
                  <a:off x="4242" y="3151"/>
                  <a:ext cx="102" cy="29"/>
                </a:xfrm>
                <a:custGeom>
                  <a:avLst/>
                  <a:gdLst>
                    <a:gd name="T0" fmla="*/ 0 w 404"/>
                    <a:gd name="T1" fmla="*/ 0 h 112"/>
                    <a:gd name="T2" fmla="*/ 0 w 404"/>
                    <a:gd name="T3" fmla="*/ 0 h 112"/>
                    <a:gd name="T4" fmla="*/ 0 w 404"/>
                    <a:gd name="T5" fmla="*/ 0 h 112"/>
                    <a:gd name="T6" fmla="*/ 0 w 404"/>
                    <a:gd name="T7" fmla="*/ 0 h 112"/>
                    <a:gd name="T8" fmla="*/ 0 w 404"/>
                    <a:gd name="T9" fmla="*/ 0 h 112"/>
                    <a:gd name="T10" fmla="*/ 0 w 404"/>
                    <a:gd name="T11" fmla="*/ 0 h 112"/>
                    <a:gd name="T12" fmla="*/ 0 w 404"/>
                    <a:gd name="T13" fmla="*/ 0 h 112"/>
                    <a:gd name="T14" fmla="*/ 0 w 404"/>
                    <a:gd name="T15" fmla="*/ 0 h 112"/>
                    <a:gd name="T16" fmla="*/ 0 w 404"/>
                    <a:gd name="T17" fmla="*/ 0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04"/>
                    <a:gd name="T28" fmla="*/ 0 h 112"/>
                    <a:gd name="T29" fmla="*/ 404 w 404"/>
                    <a:gd name="T30" fmla="*/ 112 h 1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04" h="112">
                      <a:moveTo>
                        <a:pt x="82" y="0"/>
                      </a:moveTo>
                      <a:lnTo>
                        <a:pt x="186" y="3"/>
                      </a:lnTo>
                      <a:lnTo>
                        <a:pt x="404" y="112"/>
                      </a:lnTo>
                      <a:lnTo>
                        <a:pt x="190" y="34"/>
                      </a:lnTo>
                      <a:lnTo>
                        <a:pt x="73" y="30"/>
                      </a:lnTo>
                      <a:lnTo>
                        <a:pt x="116" y="107"/>
                      </a:lnTo>
                      <a:lnTo>
                        <a:pt x="0" y="17"/>
                      </a:lnTo>
                      <a:lnTo>
                        <a:pt x="8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3" name="Freeform 171"/>
                <p:cNvSpPr>
                  <a:spLocks/>
                </p:cNvSpPr>
                <p:nvPr/>
              </p:nvSpPr>
              <p:spPr bwMode="auto">
                <a:xfrm>
                  <a:off x="4351" y="3156"/>
                  <a:ext cx="91" cy="42"/>
                </a:xfrm>
                <a:custGeom>
                  <a:avLst/>
                  <a:gdLst>
                    <a:gd name="T0" fmla="*/ 0 w 367"/>
                    <a:gd name="T1" fmla="*/ 0 h 167"/>
                    <a:gd name="T2" fmla="*/ 0 w 367"/>
                    <a:gd name="T3" fmla="*/ 0 h 167"/>
                    <a:gd name="T4" fmla="*/ 0 w 367"/>
                    <a:gd name="T5" fmla="*/ 0 h 167"/>
                    <a:gd name="T6" fmla="*/ 0 w 367"/>
                    <a:gd name="T7" fmla="*/ 0 h 167"/>
                    <a:gd name="T8" fmla="*/ 0 w 367"/>
                    <a:gd name="T9" fmla="*/ 0 h 167"/>
                    <a:gd name="T10" fmla="*/ 0 w 367"/>
                    <a:gd name="T11" fmla="*/ 0 h 167"/>
                    <a:gd name="T12" fmla="*/ 0 w 367"/>
                    <a:gd name="T13" fmla="*/ 0 h 167"/>
                    <a:gd name="T14" fmla="*/ 0 w 367"/>
                    <a:gd name="T15" fmla="*/ 0 h 167"/>
                    <a:gd name="T16" fmla="*/ 0 w 367"/>
                    <a:gd name="T17" fmla="*/ 0 h 167"/>
                    <a:gd name="T18" fmla="*/ 0 w 367"/>
                    <a:gd name="T19" fmla="*/ 0 h 167"/>
                    <a:gd name="T20" fmla="*/ 0 w 367"/>
                    <a:gd name="T21" fmla="*/ 0 h 167"/>
                    <a:gd name="T22" fmla="*/ 0 w 367"/>
                    <a:gd name="T23" fmla="*/ 0 h 167"/>
                    <a:gd name="T24" fmla="*/ 0 w 367"/>
                    <a:gd name="T25" fmla="*/ 0 h 167"/>
                    <a:gd name="T26" fmla="*/ 0 w 367"/>
                    <a:gd name="T27" fmla="*/ 0 h 16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67"/>
                    <a:gd name="T43" fmla="*/ 0 h 167"/>
                    <a:gd name="T44" fmla="*/ 367 w 367"/>
                    <a:gd name="T45" fmla="*/ 167 h 16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67" h="167">
                      <a:moveTo>
                        <a:pt x="17" y="73"/>
                      </a:moveTo>
                      <a:lnTo>
                        <a:pt x="47" y="116"/>
                      </a:lnTo>
                      <a:lnTo>
                        <a:pt x="164" y="143"/>
                      </a:lnTo>
                      <a:lnTo>
                        <a:pt x="103" y="104"/>
                      </a:lnTo>
                      <a:lnTo>
                        <a:pt x="177" y="104"/>
                      </a:lnTo>
                      <a:lnTo>
                        <a:pt x="301" y="167"/>
                      </a:lnTo>
                      <a:lnTo>
                        <a:pt x="281" y="130"/>
                      </a:lnTo>
                      <a:lnTo>
                        <a:pt x="367" y="147"/>
                      </a:lnTo>
                      <a:lnTo>
                        <a:pt x="250" y="93"/>
                      </a:lnTo>
                      <a:lnTo>
                        <a:pt x="113" y="57"/>
                      </a:lnTo>
                      <a:lnTo>
                        <a:pt x="0" y="0"/>
                      </a:lnTo>
                      <a:lnTo>
                        <a:pt x="87" y="69"/>
                      </a:lnTo>
                      <a:lnTo>
                        <a:pt x="17" y="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4" name="Freeform 172"/>
                <p:cNvSpPr>
                  <a:spLocks/>
                </p:cNvSpPr>
                <p:nvPr/>
              </p:nvSpPr>
              <p:spPr bwMode="auto">
                <a:xfrm>
                  <a:off x="4002" y="3145"/>
                  <a:ext cx="120" cy="173"/>
                </a:xfrm>
                <a:custGeom>
                  <a:avLst/>
                  <a:gdLst>
                    <a:gd name="T0" fmla="*/ 0 w 480"/>
                    <a:gd name="T1" fmla="*/ 0 h 692"/>
                    <a:gd name="T2" fmla="*/ 0 w 480"/>
                    <a:gd name="T3" fmla="*/ 0 h 692"/>
                    <a:gd name="T4" fmla="*/ 0 w 480"/>
                    <a:gd name="T5" fmla="*/ 0 h 692"/>
                    <a:gd name="T6" fmla="*/ 0 w 480"/>
                    <a:gd name="T7" fmla="*/ 0 h 692"/>
                    <a:gd name="T8" fmla="*/ 0 w 480"/>
                    <a:gd name="T9" fmla="*/ 0 h 692"/>
                    <a:gd name="T10" fmla="*/ 0 w 480"/>
                    <a:gd name="T11" fmla="*/ 0 h 692"/>
                    <a:gd name="T12" fmla="*/ 0 w 480"/>
                    <a:gd name="T13" fmla="*/ 0 h 692"/>
                    <a:gd name="T14" fmla="*/ 0 w 480"/>
                    <a:gd name="T15" fmla="*/ 0 h 692"/>
                    <a:gd name="T16" fmla="*/ 0 w 480"/>
                    <a:gd name="T17" fmla="*/ 0 h 692"/>
                    <a:gd name="T18" fmla="*/ 0 w 480"/>
                    <a:gd name="T19" fmla="*/ 0 h 692"/>
                    <a:gd name="T20" fmla="*/ 0 w 480"/>
                    <a:gd name="T21" fmla="*/ 0 h 692"/>
                    <a:gd name="T22" fmla="*/ 0 w 480"/>
                    <a:gd name="T23" fmla="*/ 0 h 692"/>
                    <a:gd name="T24" fmla="*/ 0 w 480"/>
                    <a:gd name="T25" fmla="*/ 0 h 692"/>
                    <a:gd name="T26" fmla="*/ 0 w 480"/>
                    <a:gd name="T27" fmla="*/ 0 h 692"/>
                    <a:gd name="T28" fmla="*/ 0 w 480"/>
                    <a:gd name="T29" fmla="*/ 0 h 692"/>
                    <a:gd name="T30" fmla="*/ 0 w 480"/>
                    <a:gd name="T31" fmla="*/ 0 h 692"/>
                    <a:gd name="T32" fmla="*/ 0 w 480"/>
                    <a:gd name="T33" fmla="*/ 0 h 692"/>
                    <a:gd name="T34" fmla="*/ 0 w 480"/>
                    <a:gd name="T35" fmla="*/ 0 h 692"/>
                    <a:gd name="T36" fmla="*/ 0 w 480"/>
                    <a:gd name="T37" fmla="*/ 0 h 692"/>
                    <a:gd name="T38" fmla="*/ 0 w 480"/>
                    <a:gd name="T39" fmla="*/ 0 h 692"/>
                    <a:gd name="T40" fmla="*/ 0 w 480"/>
                    <a:gd name="T41" fmla="*/ 0 h 692"/>
                    <a:gd name="T42" fmla="*/ 0 w 480"/>
                    <a:gd name="T43" fmla="*/ 0 h 692"/>
                    <a:gd name="T44" fmla="*/ 0 w 480"/>
                    <a:gd name="T45" fmla="*/ 0 h 692"/>
                    <a:gd name="T46" fmla="*/ 0 w 480"/>
                    <a:gd name="T47" fmla="*/ 0 h 692"/>
                    <a:gd name="T48" fmla="*/ 0 w 480"/>
                    <a:gd name="T49" fmla="*/ 0 h 692"/>
                    <a:gd name="T50" fmla="*/ 0 w 480"/>
                    <a:gd name="T51" fmla="*/ 0 h 692"/>
                    <a:gd name="T52" fmla="*/ 0 w 480"/>
                    <a:gd name="T53" fmla="*/ 0 h 692"/>
                    <a:gd name="T54" fmla="*/ 0 w 480"/>
                    <a:gd name="T55" fmla="*/ 0 h 692"/>
                    <a:gd name="T56" fmla="*/ 0 w 480"/>
                    <a:gd name="T57" fmla="*/ 0 h 692"/>
                    <a:gd name="T58" fmla="*/ 0 w 480"/>
                    <a:gd name="T59" fmla="*/ 0 h 692"/>
                    <a:gd name="T60" fmla="*/ 0 w 480"/>
                    <a:gd name="T61" fmla="*/ 0 h 692"/>
                    <a:gd name="T62" fmla="*/ 0 w 480"/>
                    <a:gd name="T63" fmla="*/ 0 h 692"/>
                    <a:gd name="T64" fmla="*/ 0 w 480"/>
                    <a:gd name="T65" fmla="*/ 0 h 692"/>
                    <a:gd name="T66" fmla="*/ 0 w 480"/>
                    <a:gd name="T67" fmla="*/ 0 h 692"/>
                    <a:gd name="T68" fmla="*/ 0 w 480"/>
                    <a:gd name="T69" fmla="*/ 0 h 692"/>
                    <a:gd name="T70" fmla="*/ 0 w 480"/>
                    <a:gd name="T71" fmla="*/ 0 h 692"/>
                    <a:gd name="T72" fmla="*/ 0 w 480"/>
                    <a:gd name="T73" fmla="*/ 0 h 692"/>
                    <a:gd name="T74" fmla="*/ 0 w 480"/>
                    <a:gd name="T75" fmla="*/ 0 h 692"/>
                    <a:gd name="T76" fmla="*/ 0 w 480"/>
                    <a:gd name="T77" fmla="*/ 0 h 692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80"/>
                    <a:gd name="T118" fmla="*/ 0 h 692"/>
                    <a:gd name="T119" fmla="*/ 480 w 480"/>
                    <a:gd name="T120" fmla="*/ 692 h 692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80" h="692">
                      <a:moveTo>
                        <a:pt x="277" y="108"/>
                      </a:moveTo>
                      <a:lnTo>
                        <a:pt x="211" y="37"/>
                      </a:lnTo>
                      <a:lnTo>
                        <a:pt x="103" y="0"/>
                      </a:lnTo>
                      <a:lnTo>
                        <a:pt x="205" y="78"/>
                      </a:lnTo>
                      <a:lnTo>
                        <a:pt x="123" y="61"/>
                      </a:lnTo>
                      <a:lnTo>
                        <a:pt x="164" y="117"/>
                      </a:lnTo>
                      <a:lnTo>
                        <a:pt x="43" y="115"/>
                      </a:lnTo>
                      <a:lnTo>
                        <a:pt x="113" y="158"/>
                      </a:lnTo>
                      <a:lnTo>
                        <a:pt x="0" y="172"/>
                      </a:lnTo>
                      <a:lnTo>
                        <a:pt x="121" y="208"/>
                      </a:lnTo>
                      <a:lnTo>
                        <a:pt x="84" y="228"/>
                      </a:lnTo>
                      <a:lnTo>
                        <a:pt x="166" y="245"/>
                      </a:lnTo>
                      <a:lnTo>
                        <a:pt x="250" y="241"/>
                      </a:lnTo>
                      <a:lnTo>
                        <a:pt x="182" y="272"/>
                      </a:lnTo>
                      <a:lnTo>
                        <a:pt x="274" y="305"/>
                      </a:lnTo>
                      <a:lnTo>
                        <a:pt x="154" y="325"/>
                      </a:lnTo>
                      <a:lnTo>
                        <a:pt x="270" y="345"/>
                      </a:lnTo>
                      <a:lnTo>
                        <a:pt x="197" y="377"/>
                      </a:lnTo>
                      <a:lnTo>
                        <a:pt x="131" y="358"/>
                      </a:lnTo>
                      <a:lnTo>
                        <a:pt x="175" y="400"/>
                      </a:lnTo>
                      <a:lnTo>
                        <a:pt x="122" y="428"/>
                      </a:lnTo>
                      <a:lnTo>
                        <a:pt x="265" y="425"/>
                      </a:lnTo>
                      <a:lnTo>
                        <a:pt x="387" y="472"/>
                      </a:lnTo>
                      <a:lnTo>
                        <a:pt x="415" y="521"/>
                      </a:lnTo>
                      <a:lnTo>
                        <a:pt x="480" y="692"/>
                      </a:lnTo>
                      <a:lnTo>
                        <a:pt x="406" y="406"/>
                      </a:lnTo>
                      <a:lnTo>
                        <a:pt x="395" y="442"/>
                      </a:lnTo>
                      <a:lnTo>
                        <a:pt x="317" y="335"/>
                      </a:lnTo>
                      <a:lnTo>
                        <a:pt x="316" y="278"/>
                      </a:lnTo>
                      <a:lnTo>
                        <a:pt x="264" y="205"/>
                      </a:lnTo>
                      <a:lnTo>
                        <a:pt x="166" y="158"/>
                      </a:lnTo>
                      <a:lnTo>
                        <a:pt x="234" y="162"/>
                      </a:lnTo>
                      <a:lnTo>
                        <a:pt x="205" y="104"/>
                      </a:lnTo>
                      <a:lnTo>
                        <a:pt x="250" y="117"/>
                      </a:lnTo>
                      <a:lnTo>
                        <a:pt x="352" y="241"/>
                      </a:lnTo>
                      <a:lnTo>
                        <a:pt x="338" y="127"/>
                      </a:lnTo>
                      <a:lnTo>
                        <a:pt x="248" y="0"/>
                      </a:lnTo>
                      <a:lnTo>
                        <a:pt x="277" y="1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5" name="Freeform 173"/>
                <p:cNvSpPr>
                  <a:spLocks/>
                </p:cNvSpPr>
                <p:nvPr/>
              </p:nvSpPr>
              <p:spPr bwMode="auto">
                <a:xfrm>
                  <a:off x="4069" y="3302"/>
                  <a:ext cx="33" cy="42"/>
                </a:xfrm>
                <a:custGeom>
                  <a:avLst/>
                  <a:gdLst>
                    <a:gd name="T0" fmla="*/ 0 w 131"/>
                    <a:gd name="T1" fmla="*/ 0 h 166"/>
                    <a:gd name="T2" fmla="*/ 0 w 131"/>
                    <a:gd name="T3" fmla="*/ 0 h 166"/>
                    <a:gd name="T4" fmla="*/ 0 w 131"/>
                    <a:gd name="T5" fmla="*/ 0 h 166"/>
                    <a:gd name="T6" fmla="*/ 0 w 131"/>
                    <a:gd name="T7" fmla="*/ 0 h 166"/>
                    <a:gd name="T8" fmla="*/ 0 w 131"/>
                    <a:gd name="T9" fmla="*/ 0 h 166"/>
                    <a:gd name="T10" fmla="*/ 0 w 131"/>
                    <a:gd name="T11" fmla="*/ 0 h 166"/>
                    <a:gd name="T12" fmla="*/ 0 w 131"/>
                    <a:gd name="T13" fmla="*/ 0 h 166"/>
                    <a:gd name="T14" fmla="*/ 0 w 131"/>
                    <a:gd name="T15" fmla="*/ 0 h 166"/>
                    <a:gd name="T16" fmla="*/ 0 w 131"/>
                    <a:gd name="T17" fmla="*/ 0 h 166"/>
                    <a:gd name="T18" fmla="*/ 0 w 131"/>
                    <a:gd name="T19" fmla="*/ 0 h 166"/>
                    <a:gd name="T20" fmla="*/ 0 w 131"/>
                    <a:gd name="T21" fmla="*/ 0 h 166"/>
                    <a:gd name="T22" fmla="*/ 0 w 131"/>
                    <a:gd name="T23" fmla="*/ 0 h 166"/>
                    <a:gd name="T24" fmla="*/ 0 w 131"/>
                    <a:gd name="T25" fmla="*/ 0 h 166"/>
                    <a:gd name="T26" fmla="*/ 0 w 131"/>
                    <a:gd name="T27" fmla="*/ 0 h 166"/>
                    <a:gd name="T28" fmla="*/ 0 w 131"/>
                    <a:gd name="T29" fmla="*/ 0 h 166"/>
                    <a:gd name="T30" fmla="*/ 0 w 131"/>
                    <a:gd name="T31" fmla="*/ 0 h 16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31"/>
                    <a:gd name="T49" fmla="*/ 0 h 166"/>
                    <a:gd name="T50" fmla="*/ 131 w 131"/>
                    <a:gd name="T51" fmla="*/ 166 h 16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31" h="166">
                      <a:moveTo>
                        <a:pt x="86" y="0"/>
                      </a:moveTo>
                      <a:lnTo>
                        <a:pt x="17" y="29"/>
                      </a:lnTo>
                      <a:lnTo>
                        <a:pt x="0" y="59"/>
                      </a:lnTo>
                      <a:lnTo>
                        <a:pt x="13" y="99"/>
                      </a:lnTo>
                      <a:lnTo>
                        <a:pt x="36" y="122"/>
                      </a:lnTo>
                      <a:lnTo>
                        <a:pt x="27" y="69"/>
                      </a:lnTo>
                      <a:lnTo>
                        <a:pt x="52" y="57"/>
                      </a:lnTo>
                      <a:lnTo>
                        <a:pt x="51" y="101"/>
                      </a:lnTo>
                      <a:lnTo>
                        <a:pt x="64" y="144"/>
                      </a:lnTo>
                      <a:lnTo>
                        <a:pt x="107" y="166"/>
                      </a:lnTo>
                      <a:lnTo>
                        <a:pt x="131" y="136"/>
                      </a:lnTo>
                      <a:lnTo>
                        <a:pt x="88" y="126"/>
                      </a:lnTo>
                      <a:lnTo>
                        <a:pt x="72" y="70"/>
                      </a:lnTo>
                      <a:lnTo>
                        <a:pt x="111" y="64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6" name="Freeform 174"/>
                <p:cNvSpPr>
                  <a:spLocks/>
                </p:cNvSpPr>
                <p:nvPr/>
              </p:nvSpPr>
              <p:spPr bwMode="auto">
                <a:xfrm>
                  <a:off x="4439" y="3194"/>
                  <a:ext cx="55" cy="80"/>
                </a:xfrm>
                <a:custGeom>
                  <a:avLst/>
                  <a:gdLst>
                    <a:gd name="T0" fmla="*/ 0 w 219"/>
                    <a:gd name="T1" fmla="*/ 0 h 319"/>
                    <a:gd name="T2" fmla="*/ 0 w 219"/>
                    <a:gd name="T3" fmla="*/ 0 h 319"/>
                    <a:gd name="T4" fmla="*/ 0 w 219"/>
                    <a:gd name="T5" fmla="*/ 0 h 319"/>
                    <a:gd name="T6" fmla="*/ 0 w 219"/>
                    <a:gd name="T7" fmla="*/ 0 h 319"/>
                    <a:gd name="T8" fmla="*/ 0 w 219"/>
                    <a:gd name="T9" fmla="*/ 0 h 319"/>
                    <a:gd name="T10" fmla="*/ 0 w 219"/>
                    <a:gd name="T11" fmla="*/ 0 h 319"/>
                    <a:gd name="T12" fmla="*/ 0 w 219"/>
                    <a:gd name="T13" fmla="*/ 0 h 319"/>
                    <a:gd name="T14" fmla="*/ 0 w 219"/>
                    <a:gd name="T15" fmla="*/ 0 h 319"/>
                    <a:gd name="T16" fmla="*/ 0 w 219"/>
                    <a:gd name="T17" fmla="*/ 0 h 319"/>
                    <a:gd name="T18" fmla="*/ 0 w 219"/>
                    <a:gd name="T19" fmla="*/ 0 h 319"/>
                    <a:gd name="T20" fmla="*/ 0 w 219"/>
                    <a:gd name="T21" fmla="*/ 0 h 319"/>
                    <a:gd name="T22" fmla="*/ 0 w 219"/>
                    <a:gd name="T23" fmla="*/ 0 h 319"/>
                    <a:gd name="T24" fmla="*/ 0 w 219"/>
                    <a:gd name="T25" fmla="*/ 0 h 319"/>
                    <a:gd name="T26" fmla="*/ 0 w 219"/>
                    <a:gd name="T27" fmla="*/ 0 h 319"/>
                    <a:gd name="T28" fmla="*/ 0 w 219"/>
                    <a:gd name="T29" fmla="*/ 0 h 319"/>
                    <a:gd name="T30" fmla="*/ 0 w 219"/>
                    <a:gd name="T31" fmla="*/ 0 h 319"/>
                    <a:gd name="T32" fmla="*/ 0 w 219"/>
                    <a:gd name="T33" fmla="*/ 0 h 319"/>
                    <a:gd name="T34" fmla="*/ 0 w 219"/>
                    <a:gd name="T35" fmla="*/ 0 h 319"/>
                    <a:gd name="T36" fmla="*/ 0 w 219"/>
                    <a:gd name="T37" fmla="*/ 0 h 319"/>
                    <a:gd name="T38" fmla="*/ 0 w 219"/>
                    <a:gd name="T39" fmla="*/ 0 h 31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219"/>
                    <a:gd name="T61" fmla="*/ 0 h 319"/>
                    <a:gd name="T62" fmla="*/ 219 w 219"/>
                    <a:gd name="T63" fmla="*/ 319 h 319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219" h="319">
                      <a:moveTo>
                        <a:pt x="152" y="107"/>
                      </a:moveTo>
                      <a:lnTo>
                        <a:pt x="128" y="0"/>
                      </a:lnTo>
                      <a:lnTo>
                        <a:pt x="117" y="73"/>
                      </a:lnTo>
                      <a:lnTo>
                        <a:pt x="87" y="38"/>
                      </a:lnTo>
                      <a:lnTo>
                        <a:pt x="9" y="5"/>
                      </a:lnTo>
                      <a:lnTo>
                        <a:pt x="90" y="79"/>
                      </a:lnTo>
                      <a:lnTo>
                        <a:pt x="0" y="57"/>
                      </a:lnTo>
                      <a:lnTo>
                        <a:pt x="63" y="97"/>
                      </a:lnTo>
                      <a:lnTo>
                        <a:pt x="9" y="104"/>
                      </a:lnTo>
                      <a:lnTo>
                        <a:pt x="48" y="119"/>
                      </a:lnTo>
                      <a:lnTo>
                        <a:pt x="114" y="137"/>
                      </a:lnTo>
                      <a:lnTo>
                        <a:pt x="75" y="158"/>
                      </a:lnTo>
                      <a:lnTo>
                        <a:pt x="145" y="167"/>
                      </a:lnTo>
                      <a:lnTo>
                        <a:pt x="185" y="220"/>
                      </a:lnTo>
                      <a:lnTo>
                        <a:pt x="134" y="211"/>
                      </a:lnTo>
                      <a:lnTo>
                        <a:pt x="195" y="247"/>
                      </a:lnTo>
                      <a:lnTo>
                        <a:pt x="219" y="319"/>
                      </a:lnTo>
                      <a:lnTo>
                        <a:pt x="207" y="205"/>
                      </a:lnTo>
                      <a:lnTo>
                        <a:pt x="152" y="1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7" name="Freeform 175"/>
                <p:cNvSpPr>
                  <a:spLocks/>
                </p:cNvSpPr>
                <p:nvPr/>
              </p:nvSpPr>
              <p:spPr bwMode="auto">
                <a:xfrm>
                  <a:off x="4373" y="3320"/>
                  <a:ext cx="23" cy="16"/>
                </a:xfrm>
                <a:custGeom>
                  <a:avLst/>
                  <a:gdLst>
                    <a:gd name="T0" fmla="*/ 0 w 91"/>
                    <a:gd name="T1" fmla="*/ 0 h 63"/>
                    <a:gd name="T2" fmla="*/ 0 w 91"/>
                    <a:gd name="T3" fmla="*/ 0 h 63"/>
                    <a:gd name="T4" fmla="*/ 0 w 91"/>
                    <a:gd name="T5" fmla="*/ 0 h 63"/>
                    <a:gd name="T6" fmla="*/ 0 w 91"/>
                    <a:gd name="T7" fmla="*/ 0 h 63"/>
                    <a:gd name="T8" fmla="*/ 0 w 91"/>
                    <a:gd name="T9" fmla="*/ 0 h 63"/>
                    <a:gd name="T10" fmla="*/ 0 w 91"/>
                    <a:gd name="T11" fmla="*/ 0 h 63"/>
                    <a:gd name="T12" fmla="*/ 0 w 91"/>
                    <a:gd name="T13" fmla="*/ 0 h 63"/>
                    <a:gd name="T14" fmla="*/ 0 w 91"/>
                    <a:gd name="T15" fmla="*/ 0 h 6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91"/>
                    <a:gd name="T25" fmla="*/ 0 h 63"/>
                    <a:gd name="T26" fmla="*/ 91 w 91"/>
                    <a:gd name="T27" fmla="*/ 63 h 6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91" h="63">
                      <a:moveTo>
                        <a:pt x="19" y="58"/>
                      </a:moveTo>
                      <a:lnTo>
                        <a:pt x="55" y="63"/>
                      </a:lnTo>
                      <a:lnTo>
                        <a:pt x="91" y="29"/>
                      </a:lnTo>
                      <a:lnTo>
                        <a:pt x="75" y="0"/>
                      </a:lnTo>
                      <a:lnTo>
                        <a:pt x="41" y="40"/>
                      </a:lnTo>
                      <a:lnTo>
                        <a:pt x="0" y="28"/>
                      </a:lnTo>
                      <a:lnTo>
                        <a:pt x="19" y="5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8" name="Freeform 176"/>
                <p:cNvSpPr>
                  <a:spLocks/>
                </p:cNvSpPr>
                <p:nvPr/>
              </p:nvSpPr>
              <p:spPr bwMode="auto">
                <a:xfrm>
                  <a:off x="4406" y="3290"/>
                  <a:ext cx="61" cy="154"/>
                </a:xfrm>
                <a:custGeom>
                  <a:avLst/>
                  <a:gdLst>
                    <a:gd name="T0" fmla="*/ 0 w 245"/>
                    <a:gd name="T1" fmla="*/ 0 h 617"/>
                    <a:gd name="T2" fmla="*/ 0 w 245"/>
                    <a:gd name="T3" fmla="*/ 0 h 617"/>
                    <a:gd name="T4" fmla="*/ 0 w 245"/>
                    <a:gd name="T5" fmla="*/ 0 h 617"/>
                    <a:gd name="T6" fmla="*/ 0 w 245"/>
                    <a:gd name="T7" fmla="*/ 0 h 617"/>
                    <a:gd name="T8" fmla="*/ 0 w 245"/>
                    <a:gd name="T9" fmla="*/ 0 h 617"/>
                    <a:gd name="T10" fmla="*/ 0 w 245"/>
                    <a:gd name="T11" fmla="*/ 0 h 617"/>
                    <a:gd name="T12" fmla="*/ 0 w 245"/>
                    <a:gd name="T13" fmla="*/ 0 h 617"/>
                    <a:gd name="T14" fmla="*/ 0 w 245"/>
                    <a:gd name="T15" fmla="*/ 0 h 617"/>
                    <a:gd name="T16" fmla="*/ 0 w 245"/>
                    <a:gd name="T17" fmla="*/ 0 h 617"/>
                    <a:gd name="T18" fmla="*/ 0 w 245"/>
                    <a:gd name="T19" fmla="*/ 0 h 617"/>
                    <a:gd name="T20" fmla="*/ 0 w 245"/>
                    <a:gd name="T21" fmla="*/ 0 h 617"/>
                    <a:gd name="T22" fmla="*/ 0 w 245"/>
                    <a:gd name="T23" fmla="*/ 0 h 617"/>
                    <a:gd name="T24" fmla="*/ 0 w 245"/>
                    <a:gd name="T25" fmla="*/ 0 h 617"/>
                    <a:gd name="T26" fmla="*/ 0 w 245"/>
                    <a:gd name="T27" fmla="*/ 0 h 617"/>
                    <a:gd name="T28" fmla="*/ 0 w 245"/>
                    <a:gd name="T29" fmla="*/ 0 h 617"/>
                    <a:gd name="T30" fmla="*/ 0 w 245"/>
                    <a:gd name="T31" fmla="*/ 0 h 617"/>
                    <a:gd name="T32" fmla="*/ 0 w 245"/>
                    <a:gd name="T33" fmla="*/ 0 h 617"/>
                    <a:gd name="T34" fmla="*/ 0 w 245"/>
                    <a:gd name="T35" fmla="*/ 0 h 61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45"/>
                    <a:gd name="T55" fmla="*/ 0 h 617"/>
                    <a:gd name="T56" fmla="*/ 245 w 245"/>
                    <a:gd name="T57" fmla="*/ 617 h 617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45" h="617">
                      <a:moveTo>
                        <a:pt x="4" y="0"/>
                      </a:moveTo>
                      <a:lnTo>
                        <a:pt x="0" y="63"/>
                      </a:lnTo>
                      <a:lnTo>
                        <a:pt x="28" y="86"/>
                      </a:lnTo>
                      <a:lnTo>
                        <a:pt x="56" y="151"/>
                      </a:lnTo>
                      <a:lnTo>
                        <a:pt x="67" y="248"/>
                      </a:lnTo>
                      <a:lnTo>
                        <a:pt x="94" y="268"/>
                      </a:lnTo>
                      <a:lnTo>
                        <a:pt x="133" y="402"/>
                      </a:lnTo>
                      <a:lnTo>
                        <a:pt x="122" y="438"/>
                      </a:lnTo>
                      <a:lnTo>
                        <a:pt x="155" y="459"/>
                      </a:lnTo>
                      <a:lnTo>
                        <a:pt x="245" y="617"/>
                      </a:lnTo>
                      <a:lnTo>
                        <a:pt x="233" y="544"/>
                      </a:lnTo>
                      <a:lnTo>
                        <a:pt x="196" y="473"/>
                      </a:lnTo>
                      <a:lnTo>
                        <a:pt x="152" y="392"/>
                      </a:lnTo>
                      <a:lnTo>
                        <a:pt x="118" y="248"/>
                      </a:lnTo>
                      <a:lnTo>
                        <a:pt x="85" y="199"/>
                      </a:lnTo>
                      <a:lnTo>
                        <a:pt x="72" y="12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9" name="Freeform 177"/>
                <p:cNvSpPr>
                  <a:spLocks/>
                </p:cNvSpPr>
                <p:nvPr/>
              </p:nvSpPr>
              <p:spPr bwMode="auto">
                <a:xfrm>
                  <a:off x="4493" y="3286"/>
                  <a:ext cx="57" cy="135"/>
                </a:xfrm>
                <a:custGeom>
                  <a:avLst/>
                  <a:gdLst>
                    <a:gd name="T0" fmla="*/ 0 w 229"/>
                    <a:gd name="T1" fmla="*/ 0 h 539"/>
                    <a:gd name="T2" fmla="*/ 0 w 229"/>
                    <a:gd name="T3" fmla="*/ 0 h 539"/>
                    <a:gd name="T4" fmla="*/ 0 w 229"/>
                    <a:gd name="T5" fmla="*/ 0 h 539"/>
                    <a:gd name="T6" fmla="*/ 0 w 229"/>
                    <a:gd name="T7" fmla="*/ 0 h 539"/>
                    <a:gd name="T8" fmla="*/ 0 w 229"/>
                    <a:gd name="T9" fmla="*/ 0 h 539"/>
                    <a:gd name="T10" fmla="*/ 0 w 229"/>
                    <a:gd name="T11" fmla="*/ 0 h 539"/>
                    <a:gd name="T12" fmla="*/ 0 w 229"/>
                    <a:gd name="T13" fmla="*/ 0 h 539"/>
                    <a:gd name="T14" fmla="*/ 0 w 229"/>
                    <a:gd name="T15" fmla="*/ 0 h 539"/>
                    <a:gd name="T16" fmla="*/ 0 w 229"/>
                    <a:gd name="T17" fmla="*/ 0 h 539"/>
                    <a:gd name="T18" fmla="*/ 0 w 229"/>
                    <a:gd name="T19" fmla="*/ 0 h 539"/>
                    <a:gd name="T20" fmla="*/ 0 w 229"/>
                    <a:gd name="T21" fmla="*/ 0 h 539"/>
                    <a:gd name="T22" fmla="*/ 0 w 229"/>
                    <a:gd name="T23" fmla="*/ 0 h 539"/>
                    <a:gd name="T24" fmla="*/ 0 w 229"/>
                    <a:gd name="T25" fmla="*/ 0 h 539"/>
                    <a:gd name="T26" fmla="*/ 0 w 229"/>
                    <a:gd name="T27" fmla="*/ 0 h 539"/>
                    <a:gd name="T28" fmla="*/ 0 w 229"/>
                    <a:gd name="T29" fmla="*/ 0 h 539"/>
                    <a:gd name="T30" fmla="*/ 0 w 229"/>
                    <a:gd name="T31" fmla="*/ 0 h 539"/>
                    <a:gd name="T32" fmla="*/ 0 w 229"/>
                    <a:gd name="T33" fmla="*/ 0 h 539"/>
                    <a:gd name="T34" fmla="*/ 0 w 229"/>
                    <a:gd name="T35" fmla="*/ 0 h 539"/>
                    <a:gd name="T36" fmla="*/ 0 w 229"/>
                    <a:gd name="T37" fmla="*/ 0 h 539"/>
                    <a:gd name="T38" fmla="*/ 0 w 229"/>
                    <a:gd name="T39" fmla="*/ 0 h 539"/>
                    <a:gd name="T40" fmla="*/ 0 w 229"/>
                    <a:gd name="T41" fmla="*/ 0 h 539"/>
                    <a:gd name="T42" fmla="*/ 0 w 229"/>
                    <a:gd name="T43" fmla="*/ 0 h 539"/>
                    <a:gd name="T44" fmla="*/ 0 w 229"/>
                    <a:gd name="T45" fmla="*/ 0 h 539"/>
                    <a:gd name="T46" fmla="*/ 0 w 229"/>
                    <a:gd name="T47" fmla="*/ 0 h 539"/>
                    <a:gd name="T48" fmla="*/ 0 w 229"/>
                    <a:gd name="T49" fmla="*/ 0 h 539"/>
                    <a:gd name="T50" fmla="*/ 0 w 229"/>
                    <a:gd name="T51" fmla="*/ 0 h 539"/>
                    <a:gd name="T52" fmla="*/ 0 w 229"/>
                    <a:gd name="T53" fmla="*/ 0 h 539"/>
                    <a:gd name="T54" fmla="*/ 0 w 229"/>
                    <a:gd name="T55" fmla="*/ 0 h 539"/>
                    <a:gd name="T56" fmla="*/ 0 w 229"/>
                    <a:gd name="T57" fmla="*/ 0 h 539"/>
                    <a:gd name="T58" fmla="*/ 0 w 229"/>
                    <a:gd name="T59" fmla="*/ 0 h 539"/>
                    <a:gd name="T60" fmla="*/ 0 w 229"/>
                    <a:gd name="T61" fmla="*/ 0 h 539"/>
                    <a:gd name="T62" fmla="*/ 0 w 229"/>
                    <a:gd name="T63" fmla="*/ 0 h 539"/>
                    <a:gd name="T64" fmla="*/ 0 w 229"/>
                    <a:gd name="T65" fmla="*/ 0 h 539"/>
                    <a:gd name="T66" fmla="*/ 0 w 229"/>
                    <a:gd name="T67" fmla="*/ 0 h 539"/>
                    <a:gd name="T68" fmla="*/ 0 w 229"/>
                    <a:gd name="T69" fmla="*/ 0 h 5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29"/>
                    <a:gd name="T106" fmla="*/ 0 h 539"/>
                    <a:gd name="T107" fmla="*/ 229 w 229"/>
                    <a:gd name="T108" fmla="*/ 539 h 5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29" h="539">
                      <a:moveTo>
                        <a:pt x="2" y="3"/>
                      </a:moveTo>
                      <a:lnTo>
                        <a:pt x="42" y="0"/>
                      </a:lnTo>
                      <a:lnTo>
                        <a:pt x="62" y="24"/>
                      </a:lnTo>
                      <a:lnTo>
                        <a:pt x="55" y="52"/>
                      </a:lnTo>
                      <a:lnTo>
                        <a:pt x="74" y="57"/>
                      </a:lnTo>
                      <a:lnTo>
                        <a:pt x="80" y="78"/>
                      </a:lnTo>
                      <a:lnTo>
                        <a:pt x="61" y="99"/>
                      </a:lnTo>
                      <a:lnTo>
                        <a:pt x="62" y="72"/>
                      </a:lnTo>
                      <a:lnTo>
                        <a:pt x="40" y="72"/>
                      </a:lnTo>
                      <a:lnTo>
                        <a:pt x="32" y="61"/>
                      </a:lnTo>
                      <a:lnTo>
                        <a:pt x="45" y="38"/>
                      </a:lnTo>
                      <a:lnTo>
                        <a:pt x="13" y="40"/>
                      </a:lnTo>
                      <a:lnTo>
                        <a:pt x="55" y="123"/>
                      </a:lnTo>
                      <a:lnTo>
                        <a:pt x="79" y="148"/>
                      </a:lnTo>
                      <a:lnTo>
                        <a:pt x="71" y="173"/>
                      </a:lnTo>
                      <a:lnTo>
                        <a:pt x="106" y="244"/>
                      </a:lnTo>
                      <a:lnTo>
                        <a:pt x="146" y="286"/>
                      </a:lnTo>
                      <a:lnTo>
                        <a:pt x="147" y="312"/>
                      </a:lnTo>
                      <a:lnTo>
                        <a:pt x="197" y="427"/>
                      </a:lnTo>
                      <a:lnTo>
                        <a:pt x="223" y="489"/>
                      </a:lnTo>
                      <a:lnTo>
                        <a:pt x="229" y="539"/>
                      </a:lnTo>
                      <a:lnTo>
                        <a:pt x="180" y="532"/>
                      </a:lnTo>
                      <a:lnTo>
                        <a:pt x="202" y="502"/>
                      </a:lnTo>
                      <a:lnTo>
                        <a:pt x="187" y="452"/>
                      </a:lnTo>
                      <a:lnTo>
                        <a:pt x="150" y="435"/>
                      </a:lnTo>
                      <a:lnTo>
                        <a:pt x="161" y="417"/>
                      </a:lnTo>
                      <a:lnTo>
                        <a:pt x="135" y="331"/>
                      </a:lnTo>
                      <a:lnTo>
                        <a:pt x="102" y="309"/>
                      </a:lnTo>
                      <a:lnTo>
                        <a:pt x="108" y="276"/>
                      </a:lnTo>
                      <a:lnTo>
                        <a:pt x="61" y="203"/>
                      </a:lnTo>
                      <a:lnTo>
                        <a:pt x="37" y="170"/>
                      </a:lnTo>
                      <a:lnTo>
                        <a:pt x="59" y="147"/>
                      </a:lnTo>
                      <a:lnTo>
                        <a:pt x="0" y="57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0" name="Freeform 178"/>
                <p:cNvSpPr>
                  <a:spLocks/>
                </p:cNvSpPr>
                <p:nvPr/>
              </p:nvSpPr>
              <p:spPr bwMode="auto">
                <a:xfrm>
                  <a:off x="4154" y="3291"/>
                  <a:ext cx="173" cy="151"/>
                </a:xfrm>
                <a:custGeom>
                  <a:avLst/>
                  <a:gdLst>
                    <a:gd name="T0" fmla="*/ 0 w 691"/>
                    <a:gd name="T1" fmla="*/ 0 h 608"/>
                    <a:gd name="T2" fmla="*/ 0 w 691"/>
                    <a:gd name="T3" fmla="*/ 0 h 608"/>
                    <a:gd name="T4" fmla="*/ 0 w 691"/>
                    <a:gd name="T5" fmla="*/ 0 h 608"/>
                    <a:gd name="T6" fmla="*/ 0 w 691"/>
                    <a:gd name="T7" fmla="*/ 0 h 608"/>
                    <a:gd name="T8" fmla="*/ 0 w 691"/>
                    <a:gd name="T9" fmla="*/ 0 h 608"/>
                    <a:gd name="T10" fmla="*/ 0 w 691"/>
                    <a:gd name="T11" fmla="*/ 0 h 608"/>
                    <a:gd name="T12" fmla="*/ 0 w 691"/>
                    <a:gd name="T13" fmla="*/ 0 h 608"/>
                    <a:gd name="T14" fmla="*/ 0 w 691"/>
                    <a:gd name="T15" fmla="*/ 0 h 608"/>
                    <a:gd name="T16" fmla="*/ 0 w 691"/>
                    <a:gd name="T17" fmla="*/ 0 h 608"/>
                    <a:gd name="T18" fmla="*/ 0 w 691"/>
                    <a:gd name="T19" fmla="*/ 0 h 608"/>
                    <a:gd name="T20" fmla="*/ 0 w 691"/>
                    <a:gd name="T21" fmla="*/ 0 h 608"/>
                    <a:gd name="T22" fmla="*/ 0 w 691"/>
                    <a:gd name="T23" fmla="*/ 0 h 608"/>
                    <a:gd name="T24" fmla="*/ 0 w 691"/>
                    <a:gd name="T25" fmla="*/ 0 h 608"/>
                    <a:gd name="T26" fmla="*/ 0 w 691"/>
                    <a:gd name="T27" fmla="*/ 0 h 608"/>
                    <a:gd name="T28" fmla="*/ 0 w 691"/>
                    <a:gd name="T29" fmla="*/ 0 h 608"/>
                    <a:gd name="T30" fmla="*/ 0 w 691"/>
                    <a:gd name="T31" fmla="*/ 0 h 608"/>
                    <a:gd name="T32" fmla="*/ 0 w 691"/>
                    <a:gd name="T33" fmla="*/ 0 h 608"/>
                    <a:gd name="T34" fmla="*/ 0 w 691"/>
                    <a:gd name="T35" fmla="*/ 0 h 608"/>
                    <a:gd name="T36" fmla="*/ 0 w 691"/>
                    <a:gd name="T37" fmla="*/ 0 h 608"/>
                    <a:gd name="T38" fmla="*/ 0 w 691"/>
                    <a:gd name="T39" fmla="*/ 0 h 608"/>
                    <a:gd name="T40" fmla="*/ 0 w 691"/>
                    <a:gd name="T41" fmla="*/ 0 h 608"/>
                    <a:gd name="T42" fmla="*/ 0 w 691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91"/>
                    <a:gd name="T67" fmla="*/ 0 h 608"/>
                    <a:gd name="T68" fmla="*/ 691 w 691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91" h="608">
                      <a:moveTo>
                        <a:pt x="608" y="274"/>
                      </a:moveTo>
                      <a:lnTo>
                        <a:pt x="436" y="76"/>
                      </a:lnTo>
                      <a:lnTo>
                        <a:pt x="308" y="0"/>
                      </a:lnTo>
                      <a:lnTo>
                        <a:pt x="329" y="42"/>
                      </a:lnTo>
                      <a:lnTo>
                        <a:pt x="239" y="13"/>
                      </a:lnTo>
                      <a:lnTo>
                        <a:pt x="81" y="40"/>
                      </a:lnTo>
                      <a:lnTo>
                        <a:pt x="297" y="79"/>
                      </a:lnTo>
                      <a:lnTo>
                        <a:pt x="0" y="99"/>
                      </a:lnTo>
                      <a:lnTo>
                        <a:pt x="194" y="136"/>
                      </a:lnTo>
                      <a:lnTo>
                        <a:pt x="53" y="172"/>
                      </a:lnTo>
                      <a:lnTo>
                        <a:pt x="154" y="197"/>
                      </a:lnTo>
                      <a:lnTo>
                        <a:pt x="344" y="189"/>
                      </a:lnTo>
                      <a:lnTo>
                        <a:pt x="222" y="253"/>
                      </a:lnTo>
                      <a:lnTo>
                        <a:pt x="381" y="238"/>
                      </a:lnTo>
                      <a:lnTo>
                        <a:pt x="466" y="213"/>
                      </a:lnTo>
                      <a:lnTo>
                        <a:pt x="567" y="295"/>
                      </a:lnTo>
                      <a:lnTo>
                        <a:pt x="596" y="358"/>
                      </a:lnTo>
                      <a:lnTo>
                        <a:pt x="652" y="608"/>
                      </a:lnTo>
                      <a:lnTo>
                        <a:pt x="653" y="476"/>
                      </a:lnTo>
                      <a:lnTo>
                        <a:pt x="691" y="551"/>
                      </a:lnTo>
                      <a:lnTo>
                        <a:pt x="608" y="2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1" name="Freeform 179"/>
                <p:cNvSpPr>
                  <a:spLocks/>
                </p:cNvSpPr>
                <p:nvPr/>
              </p:nvSpPr>
              <p:spPr bwMode="auto">
                <a:xfrm>
                  <a:off x="4530" y="3087"/>
                  <a:ext cx="123" cy="331"/>
                </a:xfrm>
                <a:custGeom>
                  <a:avLst/>
                  <a:gdLst>
                    <a:gd name="T0" fmla="*/ 0 w 492"/>
                    <a:gd name="T1" fmla="*/ 0 h 1325"/>
                    <a:gd name="T2" fmla="*/ 0 w 492"/>
                    <a:gd name="T3" fmla="*/ 0 h 1325"/>
                    <a:gd name="T4" fmla="*/ 0 w 492"/>
                    <a:gd name="T5" fmla="*/ 0 h 1325"/>
                    <a:gd name="T6" fmla="*/ 0 w 492"/>
                    <a:gd name="T7" fmla="*/ 0 h 1325"/>
                    <a:gd name="T8" fmla="*/ 0 w 492"/>
                    <a:gd name="T9" fmla="*/ 0 h 1325"/>
                    <a:gd name="T10" fmla="*/ 0 w 492"/>
                    <a:gd name="T11" fmla="*/ 0 h 1325"/>
                    <a:gd name="T12" fmla="*/ 0 w 492"/>
                    <a:gd name="T13" fmla="*/ 0 h 1325"/>
                    <a:gd name="T14" fmla="*/ 0 w 492"/>
                    <a:gd name="T15" fmla="*/ 0 h 1325"/>
                    <a:gd name="T16" fmla="*/ 0 w 492"/>
                    <a:gd name="T17" fmla="*/ 0 h 1325"/>
                    <a:gd name="T18" fmla="*/ 0 w 492"/>
                    <a:gd name="T19" fmla="*/ 0 h 1325"/>
                    <a:gd name="T20" fmla="*/ 0 w 492"/>
                    <a:gd name="T21" fmla="*/ 0 h 1325"/>
                    <a:gd name="T22" fmla="*/ 0 w 492"/>
                    <a:gd name="T23" fmla="*/ 0 h 1325"/>
                    <a:gd name="T24" fmla="*/ 0 w 492"/>
                    <a:gd name="T25" fmla="*/ 0 h 1325"/>
                    <a:gd name="T26" fmla="*/ 0 w 492"/>
                    <a:gd name="T27" fmla="*/ 0 h 1325"/>
                    <a:gd name="T28" fmla="*/ 0 w 492"/>
                    <a:gd name="T29" fmla="*/ 0 h 1325"/>
                    <a:gd name="T30" fmla="*/ 0 w 492"/>
                    <a:gd name="T31" fmla="*/ 0 h 1325"/>
                    <a:gd name="T32" fmla="*/ 0 w 492"/>
                    <a:gd name="T33" fmla="*/ 0 h 1325"/>
                    <a:gd name="T34" fmla="*/ 0 w 492"/>
                    <a:gd name="T35" fmla="*/ 0 h 13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92"/>
                    <a:gd name="T55" fmla="*/ 0 h 1325"/>
                    <a:gd name="T56" fmla="*/ 492 w 492"/>
                    <a:gd name="T57" fmla="*/ 1325 h 13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92" h="1325">
                      <a:moveTo>
                        <a:pt x="0" y="0"/>
                      </a:moveTo>
                      <a:lnTo>
                        <a:pt x="150" y="180"/>
                      </a:lnTo>
                      <a:lnTo>
                        <a:pt x="157" y="255"/>
                      </a:lnTo>
                      <a:lnTo>
                        <a:pt x="298" y="681"/>
                      </a:lnTo>
                      <a:lnTo>
                        <a:pt x="303" y="753"/>
                      </a:lnTo>
                      <a:lnTo>
                        <a:pt x="452" y="1104"/>
                      </a:lnTo>
                      <a:lnTo>
                        <a:pt x="443" y="1196"/>
                      </a:lnTo>
                      <a:lnTo>
                        <a:pt x="492" y="1325"/>
                      </a:lnTo>
                      <a:lnTo>
                        <a:pt x="395" y="1259"/>
                      </a:lnTo>
                      <a:lnTo>
                        <a:pt x="289" y="1289"/>
                      </a:lnTo>
                      <a:lnTo>
                        <a:pt x="412" y="1153"/>
                      </a:lnTo>
                      <a:lnTo>
                        <a:pt x="303" y="813"/>
                      </a:lnTo>
                      <a:lnTo>
                        <a:pt x="211" y="717"/>
                      </a:lnTo>
                      <a:lnTo>
                        <a:pt x="237" y="624"/>
                      </a:lnTo>
                      <a:lnTo>
                        <a:pt x="92" y="243"/>
                      </a:lnTo>
                      <a:lnTo>
                        <a:pt x="114" y="18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2" name="Freeform 180"/>
                <p:cNvSpPr>
                  <a:spLocks/>
                </p:cNvSpPr>
                <p:nvPr/>
              </p:nvSpPr>
              <p:spPr bwMode="auto">
                <a:xfrm>
                  <a:off x="4125" y="3330"/>
                  <a:ext cx="57" cy="103"/>
                </a:xfrm>
                <a:custGeom>
                  <a:avLst/>
                  <a:gdLst>
                    <a:gd name="T0" fmla="*/ 0 w 224"/>
                    <a:gd name="T1" fmla="*/ 0 h 411"/>
                    <a:gd name="T2" fmla="*/ 0 w 224"/>
                    <a:gd name="T3" fmla="*/ 0 h 411"/>
                    <a:gd name="T4" fmla="*/ 0 w 224"/>
                    <a:gd name="T5" fmla="*/ 0 h 411"/>
                    <a:gd name="T6" fmla="*/ 0 w 224"/>
                    <a:gd name="T7" fmla="*/ 0 h 411"/>
                    <a:gd name="T8" fmla="*/ 0 w 224"/>
                    <a:gd name="T9" fmla="*/ 0 h 411"/>
                    <a:gd name="T10" fmla="*/ 0 w 224"/>
                    <a:gd name="T11" fmla="*/ 0 h 411"/>
                    <a:gd name="T12" fmla="*/ 0 w 224"/>
                    <a:gd name="T13" fmla="*/ 0 h 411"/>
                    <a:gd name="T14" fmla="*/ 0 w 224"/>
                    <a:gd name="T15" fmla="*/ 0 h 411"/>
                    <a:gd name="T16" fmla="*/ 0 w 224"/>
                    <a:gd name="T17" fmla="*/ 0 h 411"/>
                    <a:gd name="T18" fmla="*/ 0 w 224"/>
                    <a:gd name="T19" fmla="*/ 0 h 411"/>
                    <a:gd name="T20" fmla="*/ 0 w 224"/>
                    <a:gd name="T21" fmla="*/ 0 h 411"/>
                    <a:gd name="T22" fmla="*/ 0 w 224"/>
                    <a:gd name="T23" fmla="*/ 0 h 411"/>
                    <a:gd name="T24" fmla="*/ 0 w 224"/>
                    <a:gd name="T25" fmla="*/ 0 h 41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24"/>
                    <a:gd name="T40" fmla="*/ 0 h 411"/>
                    <a:gd name="T41" fmla="*/ 224 w 224"/>
                    <a:gd name="T42" fmla="*/ 411 h 41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24" h="411">
                      <a:moveTo>
                        <a:pt x="6" y="0"/>
                      </a:moveTo>
                      <a:lnTo>
                        <a:pt x="68" y="99"/>
                      </a:lnTo>
                      <a:lnTo>
                        <a:pt x="116" y="241"/>
                      </a:lnTo>
                      <a:lnTo>
                        <a:pt x="224" y="411"/>
                      </a:lnTo>
                      <a:lnTo>
                        <a:pt x="144" y="380"/>
                      </a:lnTo>
                      <a:lnTo>
                        <a:pt x="149" y="338"/>
                      </a:lnTo>
                      <a:lnTo>
                        <a:pt x="90" y="261"/>
                      </a:lnTo>
                      <a:lnTo>
                        <a:pt x="81" y="192"/>
                      </a:lnTo>
                      <a:lnTo>
                        <a:pt x="39" y="140"/>
                      </a:lnTo>
                      <a:lnTo>
                        <a:pt x="42" y="100"/>
                      </a:lnTo>
                      <a:lnTo>
                        <a:pt x="0" y="3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3" name="Freeform 181"/>
                <p:cNvSpPr>
                  <a:spLocks/>
                </p:cNvSpPr>
                <p:nvPr/>
              </p:nvSpPr>
              <p:spPr bwMode="auto">
                <a:xfrm>
                  <a:off x="4231" y="3356"/>
                  <a:ext cx="67" cy="20"/>
                </a:xfrm>
                <a:custGeom>
                  <a:avLst/>
                  <a:gdLst>
                    <a:gd name="T0" fmla="*/ 0 w 269"/>
                    <a:gd name="T1" fmla="*/ 0 h 80"/>
                    <a:gd name="T2" fmla="*/ 0 w 269"/>
                    <a:gd name="T3" fmla="*/ 0 h 80"/>
                    <a:gd name="T4" fmla="*/ 0 w 269"/>
                    <a:gd name="T5" fmla="*/ 0 h 80"/>
                    <a:gd name="T6" fmla="*/ 0 w 269"/>
                    <a:gd name="T7" fmla="*/ 0 h 80"/>
                    <a:gd name="T8" fmla="*/ 0 w 269"/>
                    <a:gd name="T9" fmla="*/ 0 h 80"/>
                    <a:gd name="T10" fmla="*/ 0 w 269"/>
                    <a:gd name="T11" fmla="*/ 0 h 80"/>
                    <a:gd name="T12" fmla="*/ 0 w 269"/>
                    <a:gd name="T13" fmla="*/ 0 h 80"/>
                    <a:gd name="T14" fmla="*/ 0 w 269"/>
                    <a:gd name="T15" fmla="*/ 0 h 80"/>
                    <a:gd name="T16" fmla="*/ 0 w 269"/>
                    <a:gd name="T17" fmla="*/ 0 h 80"/>
                    <a:gd name="T18" fmla="*/ 0 w 269"/>
                    <a:gd name="T19" fmla="*/ 0 h 80"/>
                    <a:gd name="T20" fmla="*/ 0 w 269"/>
                    <a:gd name="T21" fmla="*/ 0 h 80"/>
                    <a:gd name="T22" fmla="*/ 0 w 269"/>
                    <a:gd name="T23" fmla="*/ 0 h 80"/>
                    <a:gd name="T24" fmla="*/ 0 w 269"/>
                    <a:gd name="T25" fmla="*/ 0 h 8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9"/>
                    <a:gd name="T40" fmla="*/ 0 h 80"/>
                    <a:gd name="T41" fmla="*/ 269 w 269"/>
                    <a:gd name="T42" fmla="*/ 80 h 8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9" h="80">
                      <a:moveTo>
                        <a:pt x="251" y="4"/>
                      </a:moveTo>
                      <a:lnTo>
                        <a:pt x="187" y="35"/>
                      </a:lnTo>
                      <a:lnTo>
                        <a:pt x="143" y="11"/>
                      </a:lnTo>
                      <a:lnTo>
                        <a:pt x="80" y="0"/>
                      </a:lnTo>
                      <a:lnTo>
                        <a:pt x="129" y="29"/>
                      </a:lnTo>
                      <a:lnTo>
                        <a:pt x="43" y="43"/>
                      </a:lnTo>
                      <a:lnTo>
                        <a:pt x="0" y="60"/>
                      </a:lnTo>
                      <a:lnTo>
                        <a:pt x="137" y="48"/>
                      </a:lnTo>
                      <a:lnTo>
                        <a:pt x="94" y="80"/>
                      </a:lnTo>
                      <a:lnTo>
                        <a:pt x="167" y="60"/>
                      </a:lnTo>
                      <a:lnTo>
                        <a:pt x="269" y="24"/>
                      </a:lnTo>
                      <a:lnTo>
                        <a:pt x="251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4" name="Freeform 182"/>
                <p:cNvSpPr>
                  <a:spLocks/>
                </p:cNvSpPr>
                <p:nvPr/>
              </p:nvSpPr>
              <p:spPr bwMode="auto">
                <a:xfrm>
                  <a:off x="4468" y="3084"/>
                  <a:ext cx="35" cy="42"/>
                </a:xfrm>
                <a:custGeom>
                  <a:avLst/>
                  <a:gdLst>
                    <a:gd name="T0" fmla="*/ 0 w 141"/>
                    <a:gd name="T1" fmla="*/ 0 h 166"/>
                    <a:gd name="T2" fmla="*/ 0 w 141"/>
                    <a:gd name="T3" fmla="*/ 0 h 166"/>
                    <a:gd name="T4" fmla="*/ 0 w 141"/>
                    <a:gd name="T5" fmla="*/ 0 h 166"/>
                    <a:gd name="T6" fmla="*/ 0 w 141"/>
                    <a:gd name="T7" fmla="*/ 0 h 166"/>
                    <a:gd name="T8" fmla="*/ 0 w 141"/>
                    <a:gd name="T9" fmla="*/ 0 h 166"/>
                    <a:gd name="T10" fmla="*/ 0 w 141"/>
                    <a:gd name="T11" fmla="*/ 0 h 166"/>
                    <a:gd name="T12" fmla="*/ 0 w 141"/>
                    <a:gd name="T13" fmla="*/ 0 h 16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1"/>
                    <a:gd name="T22" fmla="*/ 0 h 166"/>
                    <a:gd name="T23" fmla="*/ 141 w 141"/>
                    <a:gd name="T24" fmla="*/ 166 h 16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1" h="166">
                      <a:moveTo>
                        <a:pt x="71" y="0"/>
                      </a:moveTo>
                      <a:lnTo>
                        <a:pt x="0" y="48"/>
                      </a:lnTo>
                      <a:lnTo>
                        <a:pt x="9" y="148"/>
                      </a:lnTo>
                      <a:lnTo>
                        <a:pt x="84" y="166"/>
                      </a:lnTo>
                      <a:lnTo>
                        <a:pt x="141" y="144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5" name="Freeform 183"/>
                <p:cNvSpPr>
                  <a:spLocks/>
                </p:cNvSpPr>
                <p:nvPr/>
              </p:nvSpPr>
              <p:spPr bwMode="auto">
                <a:xfrm>
                  <a:off x="4091" y="3314"/>
                  <a:ext cx="11" cy="15"/>
                </a:xfrm>
                <a:custGeom>
                  <a:avLst/>
                  <a:gdLst>
                    <a:gd name="T0" fmla="*/ 0 w 46"/>
                    <a:gd name="T1" fmla="*/ 0 h 59"/>
                    <a:gd name="T2" fmla="*/ 0 w 46"/>
                    <a:gd name="T3" fmla="*/ 0 h 59"/>
                    <a:gd name="T4" fmla="*/ 0 w 46"/>
                    <a:gd name="T5" fmla="*/ 0 h 59"/>
                    <a:gd name="T6" fmla="*/ 0 w 46"/>
                    <a:gd name="T7" fmla="*/ 0 h 59"/>
                    <a:gd name="T8" fmla="*/ 0 w 46"/>
                    <a:gd name="T9" fmla="*/ 0 h 59"/>
                    <a:gd name="T10" fmla="*/ 0 w 46"/>
                    <a:gd name="T11" fmla="*/ 0 h 59"/>
                    <a:gd name="T12" fmla="*/ 0 w 46"/>
                    <a:gd name="T13" fmla="*/ 0 h 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6"/>
                    <a:gd name="T22" fmla="*/ 0 h 59"/>
                    <a:gd name="T23" fmla="*/ 46 w 46"/>
                    <a:gd name="T24" fmla="*/ 59 h 5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6" h="59">
                      <a:moveTo>
                        <a:pt x="23" y="0"/>
                      </a:moveTo>
                      <a:lnTo>
                        <a:pt x="0" y="24"/>
                      </a:lnTo>
                      <a:lnTo>
                        <a:pt x="19" y="57"/>
                      </a:lnTo>
                      <a:lnTo>
                        <a:pt x="36" y="59"/>
                      </a:lnTo>
                      <a:lnTo>
                        <a:pt x="46" y="21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6" name="Freeform 184"/>
                <p:cNvSpPr>
                  <a:spLocks/>
                </p:cNvSpPr>
                <p:nvPr/>
              </p:nvSpPr>
              <p:spPr bwMode="auto">
                <a:xfrm>
                  <a:off x="4001" y="2803"/>
                  <a:ext cx="222" cy="40"/>
                </a:xfrm>
                <a:custGeom>
                  <a:avLst/>
                  <a:gdLst>
                    <a:gd name="T0" fmla="*/ 0 w 885"/>
                    <a:gd name="T1" fmla="*/ 0 h 162"/>
                    <a:gd name="T2" fmla="*/ 0 w 885"/>
                    <a:gd name="T3" fmla="*/ 0 h 162"/>
                    <a:gd name="T4" fmla="*/ 0 w 885"/>
                    <a:gd name="T5" fmla="*/ 0 h 162"/>
                    <a:gd name="T6" fmla="*/ 0 w 885"/>
                    <a:gd name="T7" fmla="*/ 0 h 162"/>
                    <a:gd name="T8" fmla="*/ 0 w 885"/>
                    <a:gd name="T9" fmla="*/ 0 h 162"/>
                    <a:gd name="T10" fmla="*/ 0 w 885"/>
                    <a:gd name="T11" fmla="*/ 0 h 162"/>
                    <a:gd name="T12" fmla="*/ 0 w 885"/>
                    <a:gd name="T13" fmla="*/ 0 h 162"/>
                    <a:gd name="T14" fmla="*/ 0 w 885"/>
                    <a:gd name="T15" fmla="*/ 0 h 162"/>
                    <a:gd name="T16" fmla="*/ 0 w 885"/>
                    <a:gd name="T17" fmla="*/ 0 h 162"/>
                    <a:gd name="T18" fmla="*/ 0 w 885"/>
                    <a:gd name="T19" fmla="*/ 0 h 162"/>
                    <a:gd name="T20" fmla="*/ 0 w 885"/>
                    <a:gd name="T21" fmla="*/ 0 h 162"/>
                    <a:gd name="T22" fmla="*/ 0 w 885"/>
                    <a:gd name="T23" fmla="*/ 0 h 162"/>
                    <a:gd name="T24" fmla="*/ 0 w 885"/>
                    <a:gd name="T25" fmla="*/ 0 h 162"/>
                    <a:gd name="T26" fmla="*/ 0 w 885"/>
                    <a:gd name="T27" fmla="*/ 0 h 162"/>
                    <a:gd name="T28" fmla="*/ 0 w 885"/>
                    <a:gd name="T29" fmla="*/ 0 h 162"/>
                    <a:gd name="T30" fmla="*/ 0 w 885"/>
                    <a:gd name="T31" fmla="*/ 0 h 162"/>
                    <a:gd name="T32" fmla="*/ 0 w 885"/>
                    <a:gd name="T33" fmla="*/ 0 h 16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85"/>
                    <a:gd name="T52" fmla="*/ 0 h 162"/>
                    <a:gd name="T53" fmla="*/ 885 w 885"/>
                    <a:gd name="T54" fmla="*/ 162 h 16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85" h="162">
                      <a:moveTo>
                        <a:pt x="0" y="145"/>
                      </a:moveTo>
                      <a:lnTo>
                        <a:pt x="122" y="115"/>
                      </a:lnTo>
                      <a:lnTo>
                        <a:pt x="39" y="33"/>
                      </a:lnTo>
                      <a:lnTo>
                        <a:pt x="297" y="90"/>
                      </a:lnTo>
                      <a:lnTo>
                        <a:pt x="256" y="0"/>
                      </a:lnTo>
                      <a:lnTo>
                        <a:pt x="450" y="43"/>
                      </a:lnTo>
                      <a:lnTo>
                        <a:pt x="655" y="39"/>
                      </a:lnTo>
                      <a:lnTo>
                        <a:pt x="885" y="125"/>
                      </a:lnTo>
                      <a:lnTo>
                        <a:pt x="559" y="66"/>
                      </a:lnTo>
                      <a:lnTo>
                        <a:pt x="596" y="105"/>
                      </a:lnTo>
                      <a:lnTo>
                        <a:pt x="322" y="39"/>
                      </a:lnTo>
                      <a:lnTo>
                        <a:pt x="359" y="105"/>
                      </a:lnTo>
                      <a:lnTo>
                        <a:pt x="458" y="162"/>
                      </a:lnTo>
                      <a:lnTo>
                        <a:pt x="177" y="96"/>
                      </a:lnTo>
                      <a:lnTo>
                        <a:pt x="217" y="142"/>
                      </a:lnTo>
                      <a:lnTo>
                        <a:pt x="0" y="1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7" name="Freeform 185"/>
                <p:cNvSpPr>
                  <a:spLocks/>
                </p:cNvSpPr>
                <p:nvPr/>
              </p:nvSpPr>
              <p:spPr bwMode="auto">
                <a:xfrm>
                  <a:off x="3887" y="3015"/>
                  <a:ext cx="501" cy="99"/>
                </a:xfrm>
                <a:custGeom>
                  <a:avLst/>
                  <a:gdLst>
                    <a:gd name="T0" fmla="*/ 0 w 2005"/>
                    <a:gd name="T1" fmla="*/ 0 h 396"/>
                    <a:gd name="T2" fmla="*/ 0 w 2005"/>
                    <a:gd name="T3" fmla="*/ 0 h 396"/>
                    <a:gd name="T4" fmla="*/ 0 w 2005"/>
                    <a:gd name="T5" fmla="*/ 0 h 396"/>
                    <a:gd name="T6" fmla="*/ 0 w 2005"/>
                    <a:gd name="T7" fmla="*/ 0 h 396"/>
                    <a:gd name="T8" fmla="*/ 0 w 2005"/>
                    <a:gd name="T9" fmla="*/ 0 h 396"/>
                    <a:gd name="T10" fmla="*/ 0 w 2005"/>
                    <a:gd name="T11" fmla="*/ 0 h 396"/>
                    <a:gd name="T12" fmla="*/ 0 w 2005"/>
                    <a:gd name="T13" fmla="*/ 0 h 396"/>
                    <a:gd name="T14" fmla="*/ 0 w 2005"/>
                    <a:gd name="T15" fmla="*/ 0 h 396"/>
                    <a:gd name="T16" fmla="*/ 0 w 2005"/>
                    <a:gd name="T17" fmla="*/ 0 h 396"/>
                    <a:gd name="T18" fmla="*/ 0 w 2005"/>
                    <a:gd name="T19" fmla="*/ 0 h 396"/>
                    <a:gd name="T20" fmla="*/ 0 w 2005"/>
                    <a:gd name="T21" fmla="*/ 0 h 396"/>
                    <a:gd name="T22" fmla="*/ 0 w 2005"/>
                    <a:gd name="T23" fmla="*/ 0 h 396"/>
                    <a:gd name="T24" fmla="*/ 0 w 2005"/>
                    <a:gd name="T25" fmla="*/ 0 h 396"/>
                    <a:gd name="T26" fmla="*/ 0 w 2005"/>
                    <a:gd name="T27" fmla="*/ 0 h 396"/>
                    <a:gd name="T28" fmla="*/ 0 w 2005"/>
                    <a:gd name="T29" fmla="*/ 0 h 396"/>
                    <a:gd name="T30" fmla="*/ 0 w 2005"/>
                    <a:gd name="T31" fmla="*/ 0 h 396"/>
                    <a:gd name="T32" fmla="*/ 0 w 2005"/>
                    <a:gd name="T33" fmla="*/ 0 h 396"/>
                    <a:gd name="T34" fmla="*/ 0 w 2005"/>
                    <a:gd name="T35" fmla="*/ 0 h 396"/>
                    <a:gd name="T36" fmla="*/ 0 w 2005"/>
                    <a:gd name="T37" fmla="*/ 0 h 396"/>
                    <a:gd name="T38" fmla="*/ 0 w 2005"/>
                    <a:gd name="T39" fmla="*/ 0 h 396"/>
                    <a:gd name="T40" fmla="*/ 0 w 2005"/>
                    <a:gd name="T41" fmla="*/ 0 h 396"/>
                    <a:gd name="T42" fmla="*/ 0 w 2005"/>
                    <a:gd name="T43" fmla="*/ 0 h 396"/>
                    <a:gd name="T44" fmla="*/ 0 w 2005"/>
                    <a:gd name="T45" fmla="*/ 0 h 396"/>
                    <a:gd name="T46" fmla="*/ 0 w 2005"/>
                    <a:gd name="T47" fmla="*/ 0 h 396"/>
                    <a:gd name="T48" fmla="*/ 0 w 2005"/>
                    <a:gd name="T49" fmla="*/ 0 h 396"/>
                    <a:gd name="T50" fmla="*/ 0 w 2005"/>
                    <a:gd name="T51" fmla="*/ 0 h 396"/>
                    <a:gd name="T52" fmla="*/ 0 w 2005"/>
                    <a:gd name="T53" fmla="*/ 0 h 396"/>
                    <a:gd name="T54" fmla="*/ 0 w 2005"/>
                    <a:gd name="T55" fmla="*/ 0 h 396"/>
                    <a:gd name="T56" fmla="*/ 0 w 2005"/>
                    <a:gd name="T57" fmla="*/ 0 h 396"/>
                    <a:gd name="T58" fmla="*/ 0 w 2005"/>
                    <a:gd name="T59" fmla="*/ 0 h 396"/>
                    <a:gd name="T60" fmla="*/ 0 w 2005"/>
                    <a:gd name="T61" fmla="*/ 0 h 396"/>
                    <a:gd name="T62" fmla="*/ 0 w 2005"/>
                    <a:gd name="T63" fmla="*/ 0 h 396"/>
                    <a:gd name="T64" fmla="*/ 0 w 2005"/>
                    <a:gd name="T65" fmla="*/ 0 h 396"/>
                    <a:gd name="T66" fmla="*/ 0 w 2005"/>
                    <a:gd name="T67" fmla="*/ 0 h 39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005"/>
                    <a:gd name="T103" fmla="*/ 0 h 396"/>
                    <a:gd name="T104" fmla="*/ 2005 w 2005"/>
                    <a:gd name="T105" fmla="*/ 396 h 39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005" h="396">
                      <a:moveTo>
                        <a:pt x="0" y="0"/>
                      </a:moveTo>
                      <a:lnTo>
                        <a:pt x="142" y="43"/>
                      </a:lnTo>
                      <a:lnTo>
                        <a:pt x="375" y="53"/>
                      </a:lnTo>
                      <a:lnTo>
                        <a:pt x="287" y="92"/>
                      </a:lnTo>
                      <a:lnTo>
                        <a:pt x="398" y="105"/>
                      </a:lnTo>
                      <a:lnTo>
                        <a:pt x="559" y="105"/>
                      </a:lnTo>
                      <a:lnTo>
                        <a:pt x="487" y="172"/>
                      </a:lnTo>
                      <a:lnTo>
                        <a:pt x="615" y="208"/>
                      </a:lnTo>
                      <a:lnTo>
                        <a:pt x="536" y="231"/>
                      </a:lnTo>
                      <a:lnTo>
                        <a:pt x="718" y="241"/>
                      </a:lnTo>
                      <a:lnTo>
                        <a:pt x="685" y="297"/>
                      </a:lnTo>
                      <a:lnTo>
                        <a:pt x="938" y="270"/>
                      </a:lnTo>
                      <a:lnTo>
                        <a:pt x="1093" y="274"/>
                      </a:lnTo>
                      <a:lnTo>
                        <a:pt x="982" y="336"/>
                      </a:lnTo>
                      <a:lnTo>
                        <a:pt x="1363" y="313"/>
                      </a:lnTo>
                      <a:lnTo>
                        <a:pt x="1277" y="360"/>
                      </a:lnTo>
                      <a:lnTo>
                        <a:pt x="1580" y="327"/>
                      </a:lnTo>
                      <a:lnTo>
                        <a:pt x="2005" y="237"/>
                      </a:lnTo>
                      <a:lnTo>
                        <a:pt x="1611" y="396"/>
                      </a:lnTo>
                      <a:lnTo>
                        <a:pt x="1050" y="396"/>
                      </a:lnTo>
                      <a:lnTo>
                        <a:pt x="1186" y="350"/>
                      </a:lnTo>
                      <a:lnTo>
                        <a:pt x="922" y="360"/>
                      </a:lnTo>
                      <a:lnTo>
                        <a:pt x="990" y="297"/>
                      </a:lnTo>
                      <a:lnTo>
                        <a:pt x="625" y="333"/>
                      </a:lnTo>
                      <a:lnTo>
                        <a:pt x="662" y="257"/>
                      </a:lnTo>
                      <a:lnTo>
                        <a:pt x="412" y="247"/>
                      </a:lnTo>
                      <a:lnTo>
                        <a:pt x="454" y="208"/>
                      </a:lnTo>
                      <a:lnTo>
                        <a:pt x="356" y="169"/>
                      </a:lnTo>
                      <a:lnTo>
                        <a:pt x="468" y="129"/>
                      </a:lnTo>
                      <a:lnTo>
                        <a:pt x="178" y="122"/>
                      </a:lnTo>
                      <a:lnTo>
                        <a:pt x="257" y="63"/>
                      </a:lnTo>
                      <a:lnTo>
                        <a:pt x="105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8" name="Freeform 186"/>
                <p:cNvSpPr>
                  <a:spLocks/>
                </p:cNvSpPr>
                <p:nvPr/>
              </p:nvSpPr>
              <p:spPr bwMode="auto">
                <a:xfrm>
                  <a:off x="4053" y="2928"/>
                  <a:ext cx="153" cy="68"/>
                </a:xfrm>
                <a:custGeom>
                  <a:avLst/>
                  <a:gdLst>
                    <a:gd name="T0" fmla="*/ 0 w 612"/>
                    <a:gd name="T1" fmla="*/ 0 h 270"/>
                    <a:gd name="T2" fmla="*/ 0 w 612"/>
                    <a:gd name="T3" fmla="*/ 0 h 270"/>
                    <a:gd name="T4" fmla="*/ 0 w 612"/>
                    <a:gd name="T5" fmla="*/ 0 h 270"/>
                    <a:gd name="T6" fmla="*/ 0 w 612"/>
                    <a:gd name="T7" fmla="*/ 0 h 270"/>
                    <a:gd name="T8" fmla="*/ 0 w 612"/>
                    <a:gd name="T9" fmla="*/ 0 h 270"/>
                    <a:gd name="T10" fmla="*/ 0 w 612"/>
                    <a:gd name="T11" fmla="*/ 0 h 270"/>
                    <a:gd name="T12" fmla="*/ 0 w 612"/>
                    <a:gd name="T13" fmla="*/ 0 h 270"/>
                    <a:gd name="T14" fmla="*/ 0 w 612"/>
                    <a:gd name="T15" fmla="*/ 0 h 270"/>
                    <a:gd name="T16" fmla="*/ 0 w 612"/>
                    <a:gd name="T17" fmla="*/ 0 h 270"/>
                    <a:gd name="T18" fmla="*/ 0 w 612"/>
                    <a:gd name="T19" fmla="*/ 0 h 270"/>
                    <a:gd name="T20" fmla="*/ 0 w 612"/>
                    <a:gd name="T21" fmla="*/ 0 h 270"/>
                    <a:gd name="T22" fmla="*/ 0 w 612"/>
                    <a:gd name="T23" fmla="*/ 0 h 270"/>
                    <a:gd name="T24" fmla="*/ 0 w 612"/>
                    <a:gd name="T25" fmla="*/ 0 h 270"/>
                    <a:gd name="T26" fmla="*/ 0 w 612"/>
                    <a:gd name="T27" fmla="*/ 0 h 270"/>
                    <a:gd name="T28" fmla="*/ 0 w 612"/>
                    <a:gd name="T29" fmla="*/ 0 h 270"/>
                    <a:gd name="T30" fmla="*/ 0 w 612"/>
                    <a:gd name="T31" fmla="*/ 0 h 27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612"/>
                    <a:gd name="T49" fmla="*/ 0 h 270"/>
                    <a:gd name="T50" fmla="*/ 612 w 612"/>
                    <a:gd name="T51" fmla="*/ 270 h 27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612" h="270">
                      <a:moveTo>
                        <a:pt x="484" y="53"/>
                      </a:moveTo>
                      <a:lnTo>
                        <a:pt x="383" y="0"/>
                      </a:lnTo>
                      <a:lnTo>
                        <a:pt x="402" y="40"/>
                      </a:lnTo>
                      <a:lnTo>
                        <a:pt x="300" y="40"/>
                      </a:lnTo>
                      <a:lnTo>
                        <a:pt x="224" y="80"/>
                      </a:lnTo>
                      <a:lnTo>
                        <a:pt x="115" y="73"/>
                      </a:lnTo>
                      <a:lnTo>
                        <a:pt x="46" y="69"/>
                      </a:lnTo>
                      <a:lnTo>
                        <a:pt x="105" y="156"/>
                      </a:lnTo>
                      <a:lnTo>
                        <a:pt x="0" y="181"/>
                      </a:lnTo>
                      <a:lnTo>
                        <a:pt x="154" y="230"/>
                      </a:lnTo>
                      <a:lnTo>
                        <a:pt x="63" y="270"/>
                      </a:lnTo>
                      <a:lnTo>
                        <a:pt x="465" y="218"/>
                      </a:lnTo>
                      <a:lnTo>
                        <a:pt x="402" y="123"/>
                      </a:lnTo>
                      <a:lnTo>
                        <a:pt x="612" y="119"/>
                      </a:lnTo>
                      <a:lnTo>
                        <a:pt x="484" y="53"/>
                      </a:lnTo>
                      <a:close/>
                    </a:path>
                  </a:pathLst>
                </a:custGeom>
                <a:solidFill>
                  <a:srgbClr val="99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9" name="Freeform 187"/>
                <p:cNvSpPr>
                  <a:spLocks/>
                </p:cNvSpPr>
                <p:nvPr/>
              </p:nvSpPr>
              <p:spPr bwMode="auto">
                <a:xfrm>
                  <a:off x="4065" y="2936"/>
                  <a:ext cx="306" cy="75"/>
                </a:xfrm>
                <a:custGeom>
                  <a:avLst/>
                  <a:gdLst>
                    <a:gd name="T0" fmla="*/ 0 w 1222"/>
                    <a:gd name="T1" fmla="*/ 0 h 299"/>
                    <a:gd name="T2" fmla="*/ 0 w 1222"/>
                    <a:gd name="T3" fmla="*/ 0 h 299"/>
                    <a:gd name="T4" fmla="*/ 0 w 1222"/>
                    <a:gd name="T5" fmla="*/ 0 h 299"/>
                    <a:gd name="T6" fmla="*/ 0 w 1222"/>
                    <a:gd name="T7" fmla="*/ 0 h 299"/>
                    <a:gd name="T8" fmla="*/ 0 w 1222"/>
                    <a:gd name="T9" fmla="*/ 0 h 299"/>
                    <a:gd name="T10" fmla="*/ 0 w 1222"/>
                    <a:gd name="T11" fmla="*/ 0 h 299"/>
                    <a:gd name="T12" fmla="*/ 0 w 1222"/>
                    <a:gd name="T13" fmla="*/ 0 h 299"/>
                    <a:gd name="T14" fmla="*/ 0 w 1222"/>
                    <a:gd name="T15" fmla="*/ 0 h 299"/>
                    <a:gd name="T16" fmla="*/ 0 w 1222"/>
                    <a:gd name="T17" fmla="*/ 0 h 299"/>
                    <a:gd name="T18" fmla="*/ 0 w 1222"/>
                    <a:gd name="T19" fmla="*/ 0 h 299"/>
                    <a:gd name="T20" fmla="*/ 0 w 1222"/>
                    <a:gd name="T21" fmla="*/ 0 h 299"/>
                    <a:gd name="T22" fmla="*/ 0 w 1222"/>
                    <a:gd name="T23" fmla="*/ 0 h 299"/>
                    <a:gd name="T24" fmla="*/ 0 w 1222"/>
                    <a:gd name="T25" fmla="*/ 0 h 299"/>
                    <a:gd name="T26" fmla="*/ 0 w 1222"/>
                    <a:gd name="T27" fmla="*/ 0 h 299"/>
                    <a:gd name="T28" fmla="*/ 0 w 1222"/>
                    <a:gd name="T29" fmla="*/ 0 h 299"/>
                    <a:gd name="T30" fmla="*/ 0 w 1222"/>
                    <a:gd name="T31" fmla="*/ 0 h 299"/>
                    <a:gd name="T32" fmla="*/ 0 w 1222"/>
                    <a:gd name="T33" fmla="*/ 0 h 299"/>
                    <a:gd name="T34" fmla="*/ 0 w 1222"/>
                    <a:gd name="T35" fmla="*/ 0 h 299"/>
                    <a:gd name="T36" fmla="*/ 0 w 1222"/>
                    <a:gd name="T37" fmla="*/ 0 h 299"/>
                    <a:gd name="T38" fmla="*/ 0 w 1222"/>
                    <a:gd name="T39" fmla="*/ 0 h 299"/>
                    <a:gd name="T40" fmla="*/ 0 w 1222"/>
                    <a:gd name="T41" fmla="*/ 0 h 299"/>
                    <a:gd name="T42" fmla="*/ 0 w 1222"/>
                    <a:gd name="T43" fmla="*/ 0 h 299"/>
                    <a:gd name="T44" fmla="*/ 0 w 1222"/>
                    <a:gd name="T45" fmla="*/ 0 h 299"/>
                    <a:gd name="T46" fmla="*/ 0 w 1222"/>
                    <a:gd name="T47" fmla="*/ 0 h 299"/>
                    <a:gd name="T48" fmla="*/ 0 w 1222"/>
                    <a:gd name="T49" fmla="*/ 0 h 299"/>
                    <a:gd name="T50" fmla="*/ 0 w 1222"/>
                    <a:gd name="T51" fmla="*/ 0 h 299"/>
                    <a:gd name="T52" fmla="*/ 0 w 1222"/>
                    <a:gd name="T53" fmla="*/ 0 h 299"/>
                    <a:gd name="T54" fmla="*/ 0 w 1222"/>
                    <a:gd name="T55" fmla="*/ 0 h 299"/>
                    <a:gd name="T56" fmla="*/ 0 w 1222"/>
                    <a:gd name="T57" fmla="*/ 0 h 299"/>
                    <a:gd name="T58" fmla="*/ 0 w 1222"/>
                    <a:gd name="T59" fmla="*/ 0 h 299"/>
                    <a:gd name="T60" fmla="*/ 0 w 1222"/>
                    <a:gd name="T61" fmla="*/ 0 h 299"/>
                    <a:gd name="T62" fmla="*/ 0 w 1222"/>
                    <a:gd name="T63" fmla="*/ 0 h 299"/>
                    <a:gd name="T64" fmla="*/ 0 w 1222"/>
                    <a:gd name="T65" fmla="*/ 0 h 299"/>
                    <a:gd name="T66" fmla="*/ 0 w 1222"/>
                    <a:gd name="T67" fmla="*/ 0 h 29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222"/>
                    <a:gd name="T103" fmla="*/ 0 h 299"/>
                    <a:gd name="T104" fmla="*/ 1222 w 1222"/>
                    <a:gd name="T105" fmla="*/ 299 h 29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222" h="299">
                      <a:moveTo>
                        <a:pt x="1049" y="199"/>
                      </a:moveTo>
                      <a:lnTo>
                        <a:pt x="909" y="274"/>
                      </a:lnTo>
                      <a:lnTo>
                        <a:pt x="730" y="299"/>
                      </a:lnTo>
                      <a:lnTo>
                        <a:pt x="805" y="244"/>
                      </a:lnTo>
                      <a:lnTo>
                        <a:pt x="636" y="284"/>
                      </a:lnTo>
                      <a:lnTo>
                        <a:pt x="403" y="279"/>
                      </a:lnTo>
                      <a:lnTo>
                        <a:pt x="531" y="239"/>
                      </a:lnTo>
                      <a:lnTo>
                        <a:pt x="398" y="230"/>
                      </a:lnTo>
                      <a:lnTo>
                        <a:pt x="25" y="239"/>
                      </a:lnTo>
                      <a:lnTo>
                        <a:pt x="189" y="204"/>
                      </a:lnTo>
                      <a:lnTo>
                        <a:pt x="0" y="155"/>
                      </a:lnTo>
                      <a:lnTo>
                        <a:pt x="95" y="135"/>
                      </a:lnTo>
                      <a:lnTo>
                        <a:pt x="45" y="90"/>
                      </a:lnTo>
                      <a:lnTo>
                        <a:pt x="144" y="80"/>
                      </a:lnTo>
                      <a:lnTo>
                        <a:pt x="269" y="110"/>
                      </a:lnTo>
                      <a:lnTo>
                        <a:pt x="214" y="60"/>
                      </a:lnTo>
                      <a:lnTo>
                        <a:pt x="293" y="31"/>
                      </a:lnTo>
                      <a:lnTo>
                        <a:pt x="502" y="65"/>
                      </a:lnTo>
                      <a:lnTo>
                        <a:pt x="383" y="10"/>
                      </a:lnTo>
                      <a:lnTo>
                        <a:pt x="452" y="0"/>
                      </a:lnTo>
                      <a:lnTo>
                        <a:pt x="616" y="55"/>
                      </a:lnTo>
                      <a:lnTo>
                        <a:pt x="596" y="10"/>
                      </a:lnTo>
                      <a:lnTo>
                        <a:pt x="745" y="70"/>
                      </a:lnTo>
                      <a:lnTo>
                        <a:pt x="844" y="110"/>
                      </a:lnTo>
                      <a:lnTo>
                        <a:pt x="1043" y="114"/>
                      </a:lnTo>
                      <a:lnTo>
                        <a:pt x="914" y="155"/>
                      </a:lnTo>
                      <a:lnTo>
                        <a:pt x="691" y="145"/>
                      </a:lnTo>
                      <a:lnTo>
                        <a:pt x="393" y="129"/>
                      </a:lnTo>
                      <a:lnTo>
                        <a:pt x="790" y="194"/>
                      </a:lnTo>
                      <a:lnTo>
                        <a:pt x="953" y="204"/>
                      </a:lnTo>
                      <a:lnTo>
                        <a:pt x="1083" y="165"/>
                      </a:lnTo>
                      <a:lnTo>
                        <a:pt x="1222" y="239"/>
                      </a:lnTo>
                      <a:lnTo>
                        <a:pt x="1049" y="19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0" name="Freeform 188"/>
                <p:cNvSpPr>
                  <a:spLocks/>
                </p:cNvSpPr>
                <p:nvPr/>
              </p:nvSpPr>
              <p:spPr bwMode="auto">
                <a:xfrm>
                  <a:off x="4345" y="2858"/>
                  <a:ext cx="179" cy="190"/>
                </a:xfrm>
                <a:custGeom>
                  <a:avLst/>
                  <a:gdLst>
                    <a:gd name="T0" fmla="*/ 0 w 718"/>
                    <a:gd name="T1" fmla="*/ 0 h 758"/>
                    <a:gd name="T2" fmla="*/ 0 w 718"/>
                    <a:gd name="T3" fmla="*/ 0 h 758"/>
                    <a:gd name="T4" fmla="*/ 0 w 718"/>
                    <a:gd name="T5" fmla="*/ 0 h 758"/>
                    <a:gd name="T6" fmla="*/ 0 w 718"/>
                    <a:gd name="T7" fmla="*/ 0 h 758"/>
                    <a:gd name="T8" fmla="*/ 0 w 718"/>
                    <a:gd name="T9" fmla="*/ 0 h 758"/>
                    <a:gd name="T10" fmla="*/ 0 w 718"/>
                    <a:gd name="T11" fmla="*/ 0 h 758"/>
                    <a:gd name="T12" fmla="*/ 0 w 718"/>
                    <a:gd name="T13" fmla="*/ 0 h 758"/>
                    <a:gd name="T14" fmla="*/ 0 w 718"/>
                    <a:gd name="T15" fmla="*/ 0 h 758"/>
                    <a:gd name="T16" fmla="*/ 0 w 718"/>
                    <a:gd name="T17" fmla="*/ 0 h 758"/>
                    <a:gd name="T18" fmla="*/ 0 w 718"/>
                    <a:gd name="T19" fmla="*/ 0 h 758"/>
                    <a:gd name="T20" fmla="*/ 0 w 718"/>
                    <a:gd name="T21" fmla="*/ 0 h 758"/>
                    <a:gd name="T22" fmla="*/ 0 w 718"/>
                    <a:gd name="T23" fmla="*/ 0 h 758"/>
                    <a:gd name="T24" fmla="*/ 0 w 718"/>
                    <a:gd name="T25" fmla="*/ 0 h 758"/>
                    <a:gd name="T26" fmla="*/ 0 w 718"/>
                    <a:gd name="T27" fmla="*/ 0 h 758"/>
                    <a:gd name="T28" fmla="*/ 0 w 718"/>
                    <a:gd name="T29" fmla="*/ 0 h 758"/>
                    <a:gd name="T30" fmla="*/ 0 w 718"/>
                    <a:gd name="T31" fmla="*/ 0 h 758"/>
                    <a:gd name="T32" fmla="*/ 0 w 718"/>
                    <a:gd name="T33" fmla="*/ 0 h 758"/>
                    <a:gd name="T34" fmla="*/ 0 w 718"/>
                    <a:gd name="T35" fmla="*/ 0 h 758"/>
                    <a:gd name="T36" fmla="*/ 0 w 718"/>
                    <a:gd name="T37" fmla="*/ 0 h 758"/>
                    <a:gd name="T38" fmla="*/ 0 w 718"/>
                    <a:gd name="T39" fmla="*/ 0 h 758"/>
                    <a:gd name="T40" fmla="*/ 0 w 718"/>
                    <a:gd name="T41" fmla="*/ 0 h 75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8"/>
                    <a:gd name="T64" fmla="*/ 0 h 758"/>
                    <a:gd name="T65" fmla="*/ 718 w 718"/>
                    <a:gd name="T66" fmla="*/ 758 h 75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8" h="758">
                      <a:moveTo>
                        <a:pt x="0" y="0"/>
                      </a:moveTo>
                      <a:lnTo>
                        <a:pt x="94" y="130"/>
                      </a:lnTo>
                      <a:lnTo>
                        <a:pt x="280" y="220"/>
                      </a:lnTo>
                      <a:lnTo>
                        <a:pt x="407" y="308"/>
                      </a:lnTo>
                      <a:lnTo>
                        <a:pt x="488" y="474"/>
                      </a:lnTo>
                      <a:lnTo>
                        <a:pt x="348" y="357"/>
                      </a:lnTo>
                      <a:lnTo>
                        <a:pt x="468" y="494"/>
                      </a:lnTo>
                      <a:lnTo>
                        <a:pt x="571" y="622"/>
                      </a:lnTo>
                      <a:lnTo>
                        <a:pt x="575" y="518"/>
                      </a:lnTo>
                      <a:lnTo>
                        <a:pt x="615" y="688"/>
                      </a:lnTo>
                      <a:lnTo>
                        <a:pt x="668" y="688"/>
                      </a:lnTo>
                      <a:lnTo>
                        <a:pt x="698" y="758"/>
                      </a:lnTo>
                      <a:lnTo>
                        <a:pt x="718" y="612"/>
                      </a:lnTo>
                      <a:lnTo>
                        <a:pt x="658" y="658"/>
                      </a:lnTo>
                      <a:lnTo>
                        <a:pt x="558" y="394"/>
                      </a:lnTo>
                      <a:lnTo>
                        <a:pt x="531" y="498"/>
                      </a:lnTo>
                      <a:lnTo>
                        <a:pt x="431" y="277"/>
                      </a:lnTo>
                      <a:lnTo>
                        <a:pt x="178" y="73"/>
                      </a:lnTo>
                      <a:lnTo>
                        <a:pt x="197" y="16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CC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1" name="Freeform 189"/>
                <p:cNvSpPr>
                  <a:spLocks/>
                </p:cNvSpPr>
                <p:nvPr/>
              </p:nvSpPr>
              <p:spPr bwMode="auto">
                <a:xfrm>
                  <a:off x="4239" y="2802"/>
                  <a:ext cx="286" cy="240"/>
                </a:xfrm>
                <a:custGeom>
                  <a:avLst/>
                  <a:gdLst>
                    <a:gd name="T0" fmla="*/ 0 w 1143"/>
                    <a:gd name="T1" fmla="*/ 0 h 959"/>
                    <a:gd name="T2" fmla="*/ 0 w 1143"/>
                    <a:gd name="T3" fmla="*/ 0 h 959"/>
                    <a:gd name="T4" fmla="*/ 0 w 1143"/>
                    <a:gd name="T5" fmla="*/ 0 h 959"/>
                    <a:gd name="T6" fmla="*/ 0 w 1143"/>
                    <a:gd name="T7" fmla="*/ 0 h 959"/>
                    <a:gd name="T8" fmla="*/ 0 w 1143"/>
                    <a:gd name="T9" fmla="*/ 0 h 959"/>
                    <a:gd name="T10" fmla="*/ 0 w 1143"/>
                    <a:gd name="T11" fmla="*/ 0 h 959"/>
                    <a:gd name="T12" fmla="*/ 0 w 1143"/>
                    <a:gd name="T13" fmla="*/ 0 h 959"/>
                    <a:gd name="T14" fmla="*/ 0 w 1143"/>
                    <a:gd name="T15" fmla="*/ 0 h 959"/>
                    <a:gd name="T16" fmla="*/ 0 w 1143"/>
                    <a:gd name="T17" fmla="*/ 0 h 959"/>
                    <a:gd name="T18" fmla="*/ 0 w 1143"/>
                    <a:gd name="T19" fmla="*/ 0 h 959"/>
                    <a:gd name="T20" fmla="*/ 0 w 1143"/>
                    <a:gd name="T21" fmla="*/ 0 h 959"/>
                    <a:gd name="T22" fmla="*/ 0 w 1143"/>
                    <a:gd name="T23" fmla="*/ 0 h 959"/>
                    <a:gd name="T24" fmla="*/ 0 w 1143"/>
                    <a:gd name="T25" fmla="*/ 0 h 959"/>
                    <a:gd name="T26" fmla="*/ 0 w 1143"/>
                    <a:gd name="T27" fmla="*/ 0 h 959"/>
                    <a:gd name="T28" fmla="*/ 0 w 1143"/>
                    <a:gd name="T29" fmla="*/ 0 h 959"/>
                    <a:gd name="T30" fmla="*/ 0 w 1143"/>
                    <a:gd name="T31" fmla="*/ 0 h 959"/>
                    <a:gd name="T32" fmla="*/ 0 w 1143"/>
                    <a:gd name="T33" fmla="*/ 0 h 959"/>
                    <a:gd name="T34" fmla="*/ 0 w 1143"/>
                    <a:gd name="T35" fmla="*/ 0 h 959"/>
                    <a:gd name="T36" fmla="*/ 0 w 1143"/>
                    <a:gd name="T37" fmla="*/ 0 h 959"/>
                    <a:gd name="T38" fmla="*/ 0 w 1143"/>
                    <a:gd name="T39" fmla="*/ 0 h 959"/>
                    <a:gd name="T40" fmla="*/ 0 w 1143"/>
                    <a:gd name="T41" fmla="*/ 0 h 959"/>
                    <a:gd name="T42" fmla="*/ 0 w 1143"/>
                    <a:gd name="T43" fmla="*/ 0 h 959"/>
                    <a:gd name="T44" fmla="*/ 0 w 1143"/>
                    <a:gd name="T45" fmla="*/ 0 h 959"/>
                    <a:gd name="T46" fmla="*/ 0 w 1143"/>
                    <a:gd name="T47" fmla="*/ 0 h 959"/>
                    <a:gd name="T48" fmla="*/ 0 w 1143"/>
                    <a:gd name="T49" fmla="*/ 0 h 959"/>
                    <a:gd name="T50" fmla="*/ 0 w 1143"/>
                    <a:gd name="T51" fmla="*/ 0 h 959"/>
                    <a:gd name="T52" fmla="*/ 0 w 1143"/>
                    <a:gd name="T53" fmla="*/ 0 h 959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143"/>
                    <a:gd name="T82" fmla="*/ 0 h 959"/>
                    <a:gd name="T83" fmla="*/ 1143 w 1143"/>
                    <a:gd name="T84" fmla="*/ 959 h 959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143" h="959">
                      <a:moveTo>
                        <a:pt x="0" y="0"/>
                      </a:moveTo>
                      <a:lnTo>
                        <a:pt x="243" y="165"/>
                      </a:lnTo>
                      <a:lnTo>
                        <a:pt x="363" y="211"/>
                      </a:lnTo>
                      <a:lnTo>
                        <a:pt x="353" y="145"/>
                      </a:lnTo>
                      <a:lnTo>
                        <a:pt x="478" y="233"/>
                      </a:lnTo>
                      <a:lnTo>
                        <a:pt x="590" y="343"/>
                      </a:lnTo>
                      <a:lnTo>
                        <a:pt x="544" y="233"/>
                      </a:lnTo>
                      <a:lnTo>
                        <a:pt x="685" y="355"/>
                      </a:lnTo>
                      <a:lnTo>
                        <a:pt x="840" y="474"/>
                      </a:lnTo>
                      <a:lnTo>
                        <a:pt x="951" y="660"/>
                      </a:lnTo>
                      <a:lnTo>
                        <a:pt x="965" y="557"/>
                      </a:lnTo>
                      <a:lnTo>
                        <a:pt x="1040" y="718"/>
                      </a:lnTo>
                      <a:lnTo>
                        <a:pt x="1083" y="847"/>
                      </a:lnTo>
                      <a:lnTo>
                        <a:pt x="1143" y="781"/>
                      </a:lnTo>
                      <a:lnTo>
                        <a:pt x="1143" y="959"/>
                      </a:lnTo>
                      <a:lnTo>
                        <a:pt x="1122" y="860"/>
                      </a:lnTo>
                      <a:lnTo>
                        <a:pt x="1074" y="916"/>
                      </a:lnTo>
                      <a:lnTo>
                        <a:pt x="988" y="646"/>
                      </a:lnTo>
                      <a:lnTo>
                        <a:pt x="955" y="767"/>
                      </a:lnTo>
                      <a:lnTo>
                        <a:pt x="837" y="501"/>
                      </a:lnTo>
                      <a:lnTo>
                        <a:pt x="658" y="379"/>
                      </a:lnTo>
                      <a:lnTo>
                        <a:pt x="662" y="425"/>
                      </a:lnTo>
                      <a:lnTo>
                        <a:pt x="398" y="204"/>
                      </a:lnTo>
                      <a:lnTo>
                        <a:pt x="412" y="283"/>
                      </a:lnTo>
                      <a:lnTo>
                        <a:pt x="257" y="2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3801" name="Group 124"/>
              <p:cNvGrpSpPr>
                <a:grpSpLocks/>
              </p:cNvGrpSpPr>
              <p:nvPr/>
            </p:nvGrpSpPr>
            <p:grpSpPr bwMode="auto">
              <a:xfrm flipH="1">
                <a:off x="2133600" y="2286000"/>
                <a:ext cx="1897063" cy="1543050"/>
                <a:chOff x="1236" y="1631"/>
                <a:chExt cx="1195" cy="972"/>
              </a:xfrm>
            </p:grpSpPr>
            <p:sp>
              <p:nvSpPr>
                <p:cNvPr id="33802" name="Freeform 69"/>
                <p:cNvSpPr>
                  <a:spLocks/>
                </p:cNvSpPr>
                <p:nvPr/>
              </p:nvSpPr>
              <p:spPr bwMode="auto">
                <a:xfrm>
                  <a:off x="1268" y="1631"/>
                  <a:ext cx="933" cy="545"/>
                </a:xfrm>
                <a:custGeom>
                  <a:avLst/>
                  <a:gdLst>
                    <a:gd name="T0" fmla="*/ 892 w 933"/>
                    <a:gd name="T1" fmla="*/ 399 h 545"/>
                    <a:gd name="T2" fmla="*/ 926 w 933"/>
                    <a:gd name="T3" fmla="*/ 348 h 545"/>
                    <a:gd name="T4" fmla="*/ 933 w 933"/>
                    <a:gd name="T5" fmla="*/ 283 h 545"/>
                    <a:gd name="T6" fmla="*/ 907 w 933"/>
                    <a:gd name="T7" fmla="*/ 232 h 545"/>
                    <a:gd name="T8" fmla="*/ 850 w 933"/>
                    <a:gd name="T9" fmla="*/ 218 h 545"/>
                    <a:gd name="T10" fmla="*/ 811 w 933"/>
                    <a:gd name="T11" fmla="*/ 214 h 545"/>
                    <a:gd name="T12" fmla="*/ 792 w 933"/>
                    <a:gd name="T13" fmla="*/ 219 h 545"/>
                    <a:gd name="T14" fmla="*/ 782 w 933"/>
                    <a:gd name="T15" fmla="*/ 235 h 545"/>
                    <a:gd name="T16" fmla="*/ 799 w 933"/>
                    <a:gd name="T17" fmla="*/ 229 h 545"/>
                    <a:gd name="T18" fmla="*/ 823 w 933"/>
                    <a:gd name="T19" fmla="*/ 194 h 545"/>
                    <a:gd name="T20" fmla="*/ 828 w 933"/>
                    <a:gd name="T21" fmla="*/ 162 h 545"/>
                    <a:gd name="T22" fmla="*/ 817 w 933"/>
                    <a:gd name="T23" fmla="*/ 136 h 545"/>
                    <a:gd name="T24" fmla="*/ 795 w 933"/>
                    <a:gd name="T25" fmla="*/ 115 h 545"/>
                    <a:gd name="T26" fmla="*/ 769 w 933"/>
                    <a:gd name="T27" fmla="*/ 104 h 545"/>
                    <a:gd name="T28" fmla="*/ 740 w 933"/>
                    <a:gd name="T29" fmla="*/ 102 h 545"/>
                    <a:gd name="T30" fmla="*/ 714 w 933"/>
                    <a:gd name="T31" fmla="*/ 113 h 545"/>
                    <a:gd name="T32" fmla="*/ 705 w 933"/>
                    <a:gd name="T33" fmla="*/ 93 h 545"/>
                    <a:gd name="T34" fmla="*/ 687 w 933"/>
                    <a:gd name="T35" fmla="*/ 46 h 545"/>
                    <a:gd name="T36" fmla="*/ 648 w 933"/>
                    <a:gd name="T37" fmla="*/ 16 h 545"/>
                    <a:gd name="T38" fmla="*/ 596 w 933"/>
                    <a:gd name="T39" fmla="*/ 3 h 545"/>
                    <a:gd name="T40" fmla="*/ 539 w 933"/>
                    <a:gd name="T41" fmla="*/ 3 h 545"/>
                    <a:gd name="T42" fmla="*/ 485 w 933"/>
                    <a:gd name="T43" fmla="*/ 17 h 545"/>
                    <a:gd name="T44" fmla="*/ 439 w 933"/>
                    <a:gd name="T45" fmla="*/ 45 h 545"/>
                    <a:gd name="T46" fmla="*/ 411 w 933"/>
                    <a:gd name="T47" fmla="*/ 85 h 545"/>
                    <a:gd name="T48" fmla="*/ 389 w 933"/>
                    <a:gd name="T49" fmla="*/ 101 h 545"/>
                    <a:gd name="T50" fmla="*/ 352 w 933"/>
                    <a:gd name="T51" fmla="*/ 109 h 545"/>
                    <a:gd name="T52" fmla="*/ 321 w 933"/>
                    <a:gd name="T53" fmla="*/ 146 h 545"/>
                    <a:gd name="T54" fmla="*/ 317 w 933"/>
                    <a:gd name="T55" fmla="*/ 202 h 545"/>
                    <a:gd name="T56" fmla="*/ 313 w 933"/>
                    <a:gd name="T57" fmla="*/ 218 h 545"/>
                    <a:gd name="T58" fmla="*/ 278 w 933"/>
                    <a:gd name="T59" fmla="*/ 194 h 545"/>
                    <a:gd name="T60" fmla="*/ 242 w 933"/>
                    <a:gd name="T61" fmla="*/ 179 h 545"/>
                    <a:gd name="T62" fmla="*/ 209 w 933"/>
                    <a:gd name="T63" fmla="*/ 175 h 545"/>
                    <a:gd name="T64" fmla="*/ 180 w 933"/>
                    <a:gd name="T65" fmla="*/ 182 h 545"/>
                    <a:gd name="T66" fmla="*/ 157 w 933"/>
                    <a:gd name="T67" fmla="*/ 198 h 545"/>
                    <a:gd name="T68" fmla="*/ 142 w 933"/>
                    <a:gd name="T69" fmla="*/ 225 h 545"/>
                    <a:gd name="T70" fmla="*/ 139 w 933"/>
                    <a:gd name="T71" fmla="*/ 263 h 545"/>
                    <a:gd name="T72" fmla="*/ 105 w 933"/>
                    <a:gd name="T73" fmla="*/ 283 h 545"/>
                    <a:gd name="T74" fmla="*/ 49 w 933"/>
                    <a:gd name="T75" fmla="*/ 300 h 545"/>
                    <a:gd name="T76" fmla="*/ 15 w 933"/>
                    <a:gd name="T77" fmla="*/ 334 h 545"/>
                    <a:gd name="T78" fmla="*/ 1 w 933"/>
                    <a:gd name="T79" fmla="*/ 377 h 545"/>
                    <a:gd name="T80" fmla="*/ 3 w 933"/>
                    <a:gd name="T81" fmla="*/ 425 h 545"/>
                    <a:gd name="T82" fmla="*/ 21 w 933"/>
                    <a:gd name="T83" fmla="*/ 467 h 545"/>
                    <a:gd name="T84" fmla="*/ 53 w 933"/>
                    <a:gd name="T85" fmla="*/ 498 h 545"/>
                    <a:gd name="T86" fmla="*/ 95 w 933"/>
                    <a:gd name="T87" fmla="*/ 510 h 545"/>
                    <a:gd name="T88" fmla="*/ 133 w 933"/>
                    <a:gd name="T89" fmla="*/ 518 h 545"/>
                    <a:gd name="T90" fmla="*/ 164 w 933"/>
                    <a:gd name="T91" fmla="*/ 533 h 545"/>
                    <a:gd name="T92" fmla="*/ 203 w 933"/>
                    <a:gd name="T93" fmla="*/ 542 h 545"/>
                    <a:gd name="T94" fmla="*/ 244 w 933"/>
                    <a:gd name="T95" fmla="*/ 545 h 545"/>
                    <a:gd name="T96" fmla="*/ 285 w 933"/>
                    <a:gd name="T97" fmla="*/ 544 h 545"/>
                    <a:gd name="T98" fmla="*/ 325 w 933"/>
                    <a:gd name="T99" fmla="*/ 538 h 545"/>
                    <a:gd name="T100" fmla="*/ 358 w 933"/>
                    <a:gd name="T101" fmla="*/ 529 h 545"/>
                    <a:gd name="T102" fmla="*/ 383 w 933"/>
                    <a:gd name="T103" fmla="*/ 516 h 545"/>
                    <a:gd name="T104" fmla="*/ 411 w 933"/>
                    <a:gd name="T105" fmla="*/ 510 h 545"/>
                    <a:gd name="T106" fmla="*/ 475 w 933"/>
                    <a:gd name="T107" fmla="*/ 516 h 545"/>
                    <a:gd name="T108" fmla="*/ 562 w 933"/>
                    <a:gd name="T109" fmla="*/ 524 h 545"/>
                    <a:gd name="T110" fmla="*/ 660 w 933"/>
                    <a:gd name="T111" fmla="*/ 529 h 545"/>
                    <a:gd name="T112" fmla="*/ 754 w 933"/>
                    <a:gd name="T113" fmla="*/ 527 h 545"/>
                    <a:gd name="T114" fmla="*/ 832 w 933"/>
                    <a:gd name="T115" fmla="*/ 515 h 545"/>
                    <a:gd name="T116" fmla="*/ 879 w 933"/>
                    <a:gd name="T117" fmla="*/ 489 h 545"/>
                    <a:gd name="T118" fmla="*/ 884 w 933"/>
                    <a:gd name="T119" fmla="*/ 441 h 545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33"/>
                    <a:gd name="T181" fmla="*/ 0 h 545"/>
                    <a:gd name="T182" fmla="*/ 933 w 933"/>
                    <a:gd name="T183" fmla="*/ 545 h 545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33" h="545">
                      <a:moveTo>
                        <a:pt x="866" y="410"/>
                      </a:moveTo>
                      <a:lnTo>
                        <a:pt x="892" y="399"/>
                      </a:lnTo>
                      <a:lnTo>
                        <a:pt x="911" y="377"/>
                      </a:lnTo>
                      <a:lnTo>
                        <a:pt x="926" y="348"/>
                      </a:lnTo>
                      <a:lnTo>
                        <a:pt x="933" y="316"/>
                      </a:lnTo>
                      <a:lnTo>
                        <a:pt x="933" y="283"/>
                      </a:lnTo>
                      <a:lnTo>
                        <a:pt x="925" y="254"/>
                      </a:lnTo>
                      <a:lnTo>
                        <a:pt x="907" y="232"/>
                      </a:lnTo>
                      <a:lnTo>
                        <a:pt x="879" y="221"/>
                      </a:lnTo>
                      <a:lnTo>
                        <a:pt x="850" y="218"/>
                      </a:lnTo>
                      <a:lnTo>
                        <a:pt x="828" y="215"/>
                      </a:lnTo>
                      <a:lnTo>
                        <a:pt x="811" y="214"/>
                      </a:lnTo>
                      <a:lnTo>
                        <a:pt x="800" y="215"/>
                      </a:lnTo>
                      <a:lnTo>
                        <a:pt x="792" y="219"/>
                      </a:lnTo>
                      <a:lnTo>
                        <a:pt x="787" y="225"/>
                      </a:lnTo>
                      <a:lnTo>
                        <a:pt x="782" y="235"/>
                      </a:lnTo>
                      <a:lnTo>
                        <a:pt x="778" y="247"/>
                      </a:lnTo>
                      <a:lnTo>
                        <a:pt x="799" y="229"/>
                      </a:lnTo>
                      <a:lnTo>
                        <a:pt x="814" y="211"/>
                      </a:lnTo>
                      <a:lnTo>
                        <a:pt x="823" y="194"/>
                      </a:lnTo>
                      <a:lnTo>
                        <a:pt x="828" y="178"/>
                      </a:lnTo>
                      <a:lnTo>
                        <a:pt x="828" y="162"/>
                      </a:lnTo>
                      <a:lnTo>
                        <a:pt x="824" y="149"/>
                      </a:lnTo>
                      <a:lnTo>
                        <a:pt x="817" y="136"/>
                      </a:lnTo>
                      <a:lnTo>
                        <a:pt x="807" y="125"/>
                      </a:lnTo>
                      <a:lnTo>
                        <a:pt x="795" y="115"/>
                      </a:lnTo>
                      <a:lnTo>
                        <a:pt x="783" y="109"/>
                      </a:lnTo>
                      <a:lnTo>
                        <a:pt x="769" y="104"/>
                      </a:lnTo>
                      <a:lnTo>
                        <a:pt x="754" y="102"/>
                      </a:lnTo>
                      <a:lnTo>
                        <a:pt x="740" y="102"/>
                      </a:lnTo>
                      <a:lnTo>
                        <a:pt x="726" y="105"/>
                      </a:lnTo>
                      <a:lnTo>
                        <a:pt x="714" y="113"/>
                      </a:lnTo>
                      <a:lnTo>
                        <a:pt x="703" y="122"/>
                      </a:lnTo>
                      <a:lnTo>
                        <a:pt x="705" y="93"/>
                      </a:lnTo>
                      <a:lnTo>
                        <a:pt x="699" y="68"/>
                      </a:lnTo>
                      <a:lnTo>
                        <a:pt x="687" y="46"/>
                      </a:lnTo>
                      <a:lnTo>
                        <a:pt x="670" y="29"/>
                      </a:lnTo>
                      <a:lnTo>
                        <a:pt x="648" y="16"/>
                      </a:lnTo>
                      <a:lnTo>
                        <a:pt x="624" y="7"/>
                      </a:lnTo>
                      <a:lnTo>
                        <a:pt x="596" y="3"/>
                      </a:lnTo>
                      <a:lnTo>
                        <a:pt x="568" y="0"/>
                      </a:lnTo>
                      <a:lnTo>
                        <a:pt x="539" y="3"/>
                      </a:lnTo>
                      <a:lnTo>
                        <a:pt x="511" y="7"/>
                      </a:lnTo>
                      <a:lnTo>
                        <a:pt x="485" y="17"/>
                      </a:lnTo>
                      <a:lnTo>
                        <a:pt x="460" y="29"/>
                      </a:lnTo>
                      <a:lnTo>
                        <a:pt x="439" y="45"/>
                      </a:lnTo>
                      <a:lnTo>
                        <a:pt x="422" y="63"/>
                      </a:lnTo>
                      <a:lnTo>
                        <a:pt x="411" y="85"/>
                      </a:lnTo>
                      <a:lnTo>
                        <a:pt x="405" y="109"/>
                      </a:lnTo>
                      <a:lnTo>
                        <a:pt x="389" y="101"/>
                      </a:lnTo>
                      <a:lnTo>
                        <a:pt x="370" y="101"/>
                      </a:lnTo>
                      <a:lnTo>
                        <a:pt x="352" y="109"/>
                      </a:lnTo>
                      <a:lnTo>
                        <a:pt x="335" y="125"/>
                      </a:lnTo>
                      <a:lnTo>
                        <a:pt x="321" y="146"/>
                      </a:lnTo>
                      <a:lnTo>
                        <a:pt x="315" y="173"/>
                      </a:lnTo>
                      <a:lnTo>
                        <a:pt x="317" y="202"/>
                      </a:lnTo>
                      <a:lnTo>
                        <a:pt x="330" y="235"/>
                      </a:lnTo>
                      <a:lnTo>
                        <a:pt x="313" y="218"/>
                      </a:lnTo>
                      <a:lnTo>
                        <a:pt x="296" y="204"/>
                      </a:lnTo>
                      <a:lnTo>
                        <a:pt x="278" y="194"/>
                      </a:lnTo>
                      <a:lnTo>
                        <a:pt x="260" y="185"/>
                      </a:lnTo>
                      <a:lnTo>
                        <a:pt x="242" y="179"/>
                      </a:lnTo>
                      <a:lnTo>
                        <a:pt x="225" y="177"/>
                      </a:lnTo>
                      <a:lnTo>
                        <a:pt x="209" y="175"/>
                      </a:lnTo>
                      <a:lnTo>
                        <a:pt x="193" y="178"/>
                      </a:lnTo>
                      <a:lnTo>
                        <a:pt x="180" y="182"/>
                      </a:lnTo>
                      <a:lnTo>
                        <a:pt x="167" y="189"/>
                      </a:lnTo>
                      <a:lnTo>
                        <a:pt x="157" y="198"/>
                      </a:lnTo>
                      <a:lnTo>
                        <a:pt x="148" y="211"/>
                      </a:lnTo>
                      <a:lnTo>
                        <a:pt x="142" y="225"/>
                      </a:lnTo>
                      <a:lnTo>
                        <a:pt x="139" y="242"/>
                      </a:lnTo>
                      <a:lnTo>
                        <a:pt x="139" y="263"/>
                      </a:lnTo>
                      <a:lnTo>
                        <a:pt x="141" y="284"/>
                      </a:lnTo>
                      <a:lnTo>
                        <a:pt x="105" y="283"/>
                      </a:lnTo>
                      <a:lnTo>
                        <a:pt x="75" y="289"/>
                      </a:lnTo>
                      <a:lnTo>
                        <a:pt x="49" y="300"/>
                      </a:lnTo>
                      <a:lnTo>
                        <a:pt x="30" y="316"/>
                      </a:lnTo>
                      <a:lnTo>
                        <a:pt x="15" y="334"/>
                      </a:lnTo>
                      <a:lnTo>
                        <a:pt x="6" y="354"/>
                      </a:lnTo>
                      <a:lnTo>
                        <a:pt x="1" y="377"/>
                      </a:lnTo>
                      <a:lnTo>
                        <a:pt x="0" y="402"/>
                      </a:lnTo>
                      <a:lnTo>
                        <a:pt x="3" y="425"/>
                      </a:lnTo>
                      <a:lnTo>
                        <a:pt x="11" y="448"/>
                      </a:lnTo>
                      <a:lnTo>
                        <a:pt x="21" y="467"/>
                      </a:lnTo>
                      <a:lnTo>
                        <a:pt x="35" y="485"/>
                      </a:lnTo>
                      <a:lnTo>
                        <a:pt x="53" y="498"/>
                      </a:lnTo>
                      <a:lnTo>
                        <a:pt x="72" y="507"/>
                      </a:lnTo>
                      <a:lnTo>
                        <a:pt x="95" y="510"/>
                      </a:lnTo>
                      <a:lnTo>
                        <a:pt x="119" y="507"/>
                      </a:lnTo>
                      <a:lnTo>
                        <a:pt x="133" y="518"/>
                      </a:lnTo>
                      <a:lnTo>
                        <a:pt x="147" y="526"/>
                      </a:lnTo>
                      <a:lnTo>
                        <a:pt x="164" y="533"/>
                      </a:lnTo>
                      <a:lnTo>
                        <a:pt x="184" y="538"/>
                      </a:lnTo>
                      <a:lnTo>
                        <a:pt x="203" y="542"/>
                      </a:lnTo>
                      <a:lnTo>
                        <a:pt x="223" y="544"/>
                      </a:lnTo>
                      <a:lnTo>
                        <a:pt x="244" y="545"/>
                      </a:lnTo>
                      <a:lnTo>
                        <a:pt x="265" y="545"/>
                      </a:lnTo>
                      <a:lnTo>
                        <a:pt x="285" y="544"/>
                      </a:lnTo>
                      <a:lnTo>
                        <a:pt x="306" y="541"/>
                      </a:lnTo>
                      <a:lnTo>
                        <a:pt x="325" y="538"/>
                      </a:lnTo>
                      <a:lnTo>
                        <a:pt x="342" y="533"/>
                      </a:lnTo>
                      <a:lnTo>
                        <a:pt x="358" y="529"/>
                      </a:lnTo>
                      <a:lnTo>
                        <a:pt x="372" y="522"/>
                      </a:lnTo>
                      <a:lnTo>
                        <a:pt x="383" y="516"/>
                      </a:lnTo>
                      <a:lnTo>
                        <a:pt x="392" y="509"/>
                      </a:lnTo>
                      <a:lnTo>
                        <a:pt x="411" y="510"/>
                      </a:lnTo>
                      <a:lnTo>
                        <a:pt x="439" y="513"/>
                      </a:lnTo>
                      <a:lnTo>
                        <a:pt x="475" y="516"/>
                      </a:lnTo>
                      <a:lnTo>
                        <a:pt x="516" y="520"/>
                      </a:lnTo>
                      <a:lnTo>
                        <a:pt x="562" y="524"/>
                      </a:lnTo>
                      <a:lnTo>
                        <a:pt x="610" y="527"/>
                      </a:lnTo>
                      <a:lnTo>
                        <a:pt x="660" y="529"/>
                      </a:lnTo>
                      <a:lnTo>
                        <a:pt x="708" y="530"/>
                      </a:lnTo>
                      <a:lnTo>
                        <a:pt x="754" y="527"/>
                      </a:lnTo>
                      <a:lnTo>
                        <a:pt x="795" y="524"/>
                      </a:lnTo>
                      <a:lnTo>
                        <a:pt x="832" y="515"/>
                      </a:lnTo>
                      <a:lnTo>
                        <a:pt x="861" y="504"/>
                      </a:lnTo>
                      <a:lnTo>
                        <a:pt x="879" y="489"/>
                      </a:lnTo>
                      <a:lnTo>
                        <a:pt x="887" y="468"/>
                      </a:lnTo>
                      <a:lnTo>
                        <a:pt x="884" y="441"/>
                      </a:lnTo>
                      <a:lnTo>
                        <a:pt x="866" y="41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3" name="Freeform 70"/>
                <p:cNvSpPr>
                  <a:spLocks/>
                </p:cNvSpPr>
                <p:nvPr/>
              </p:nvSpPr>
              <p:spPr bwMode="auto">
                <a:xfrm>
                  <a:off x="1314" y="1672"/>
                  <a:ext cx="849" cy="467"/>
                </a:xfrm>
                <a:custGeom>
                  <a:avLst/>
                  <a:gdLst>
                    <a:gd name="T0" fmla="*/ 811 w 849"/>
                    <a:gd name="T1" fmla="*/ 359 h 467"/>
                    <a:gd name="T2" fmla="*/ 841 w 849"/>
                    <a:gd name="T3" fmla="*/ 315 h 467"/>
                    <a:gd name="T4" fmla="*/ 849 w 849"/>
                    <a:gd name="T5" fmla="*/ 255 h 467"/>
                    <a:gd name="T6" fmla="*/ 827 w 849"/>
                    <a:gd name="T7" fmla="*/ 211 h 467"/>
                    <a:gd name="T8" fmla="*/ 778 w 849"/>
                    <a:gd name="T9" fmla="*/ 197 h 467"/>
                    <a:gd name="T10" fmla="*/ 746 w 849"/>
                    <a:gd name="T11" fmla="*/ 194 h 467"/>
                    <a:gd name="T12" fmla="*/ 725 w 849"/>
                    <a:gd name="T13" fmla="*/ 194 h 467"/>
                    <a:gd name="T14" fmla="*/ 703 w 849"/>
                    <a:gd name="T15" fmla="*/ 201 h 467"/>
                    <a:gd name="T16" fmla="*/ 719 w 849"/>
                    <a:gd name="T17" fmla="*/ 179 h 467"/>
                    <a:gd name="T18" fmla="*/ 728 w 849"/>
                    <a:gd name="T19" fmla="*/ 131 h 467"/>
                    <a:gd name="T20" fmla="*/ 693 w 849"/>
                    <a:gd name="T21" fmla="*/ 99 h 467"/>
                    <a:gd name="T22" fmla="*/ 643 w 849"/>
                    <a:gd name="T23" fmla="*/ 97 h 467"/>
                    <a:gd name="T24" fmla="*/ 625 w 849"/>
                    <a:gd name="T25" fmla="*/ 84 h 467"/>
                    <a:gd name="T26" fmla="*/ 610 w 849"/>
                    <a:gd name="T27" fmla="*/ 41 h 467"/>
                    <a:gd name="T28" fmla="*/ 578 w 849"/>
                    <a:gd name="T29" fmla="*/ 15 h 467"/>
                    <a:gd name="T30" fmla="*/ 533 w 849"/>
                    <a:gd name="T31" fmla="*/ 1 h 467"/>
                    <a:gd name="T32" fmla="*/ 485 w 849"/>
                    <a:gd name="T33" fmla="*/ 1 h 467"/>
                    <a:gd name="T34" fmla="*/ 436 w 849"/>
                    <a:gd name="T35" fmla="*/ 15 h 467"/>
                    <a:gd name="T36" fmla="*/ 396 w 849"/>
                    <a:gd name="T37" fmla="*/ 40 h 467"/>
                    <a:gd name="T38" fmla="*/ 371 w 849"/>
                    <a:gd name="T39" fmla="*/ 78 h 467"/>
                    <a:gd name="T40" fmla="*/ 352 w 849"/>
                    <a:gd name="T41" fmla="*/ 95 h 467"/>
                    <a:gd name="T42" fmla="*/ 316 w 849"/>
                    <a:gd name="T43" fmla="*/ 107 h 467"/>
                    <a:gd name="T44" fmla="*/ 287 w 849"/>
                    <a:gd name="T45" fmla="*/ 143 h 467"/>
                    <a:gd name="T46" fmla="*/ 281 w 849"/>
                    <a:gd name="T47" fmla="*/ 191 h 467"/>
                    <a:gd name="T48" fmla="*/ 267 w 849"/>
                    <a:gd name="T49" fmla="*/ 183 h 467"/>
                    <a:gd name="T50" fmla="*/ 210 w 849"/>
                    <a:gd name="T51" fmla="*/ 149 h 467"/>
                    <a:gd name="T52" fmla="*/ 160 w 849"/>
                    <a:gd name="T53" fmla="*/ 159 h 467"/>
                    <a:gd name="T54" fmla="*/ 136 w 849"/>
                    <a:gd name="T55" fmla="*/ 203 h 467"/>
                    <a:gd name="T56" fmla="*/ 79 w 849"/>
                    <a:gd name="T57" fmla="*/ 241 h 467"/>
                    <a:gd name="T58" fmla="*/ 11 w 849"/>
                    <a:gd name="T59" fmla="*/ 299 h 467"/>
                    <a:gd name="T60" fmla="*/ 2 w 849"/>
                    <a:gd name="T61" fmla="*/ 379 h 467"/>
                    <a:gd name="T62" fmla="*/ 46 w 849"/>
                    <a:gd name="T63" fmla="*/ 432 h 467"/>
                    <a:gd name="T64" fmla="*/ 96 w 849"/>
                    <a:gd name="T65" fmla="*/ 442 h 467"/>
                    <a:gd name="T66" fmla="*/ 128 w 849"/>
                    <a:gd name="T67" fmla="*/ 455 h 467"/>
                    <a:gd name="T68" fmla="*/ 165 w 849"/>
                    <a:gd name="T69" fmla="*/ 462 h 467"/>
                    <a:gd name="T70" fmla="*/ 208 w 849"/>
                    <a:gd name="T71" fmla="*/ 467 h 467"/>
                    <a:gd name="T72" fmla="*/ 250 w 849"/>
                    <a:gd name="T73" fmla="*/ 467 h 467"/>
                    <a:gd name="T74" fmla="*/ 290 w 849"/>
                    <a:gd name="T75" fmla="*/ 463 h 467"/>
                    <a:gd name="T76" fmla="*/ 324 w 849"/>
                    <a:gd name="T77" fmla="*/ 457 h 467"/>
                    <a:gd name="T78" fmla="*/ 349 w 849"/>
                    <a:gd name="T79" fmla="*/ 448 h 467"/>
                    <a:gd name="T80" fmla="*/ 373 w 849"/>
                    <a:gd name="T81" fmla="*/ 444 h 467"/>
                    <a:gd name="T82" fmla="*/ 430 w 849"/>
                    <a:gd name="T83" fmla="*/ 449 h 467"/>
                    <a:gd name="T84" fmla="*/ 509 w 849"/>
                    <a:gd name="T85" fmla="*/ 455 h 467"/>
                    <a:gd name="T86" fmla="*/ 597 w 849"/>
                    <a:gd name="T87" fmla="*/ 460 h 467"/>
                    <a:gd name="T88" fmla="*/ 683 w 849"/>
                    <a:gd name="T89" fmla="*/ 460 h 467"/>
                    <a:gd name="T90" fmla="*/ 754 w 849"/>
                    <a:gd name="T91" fmla="*/ 450 h 467"/>
                    <a:gd name="T92" fmla="*/ 798 w 849"/>
                    <a:gd name="T93" fmla="*/ 429 h 467"/>
                    <a:gd name="T94" fmla="*/ 804 w 849"/>
                    <a:gd name="T95" fmla="*/ 393 h 46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849"/>
                    <a:gd name="T145" fmla="*/ 0 h 467"/>
                    <a:gd name="T146" fmla="*/ 849 w 849"/>
                    <a:gd name="T147" fmla="*/ 467 h 46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849" h="467">
                      <a:moveTo>
                        <a:pt x="788" y="369"/>
                      </a:moveTo>
                      <a:lnTo>
                        <a:pt x="811" y="359"/>
                      </a:lnTo>
                      <a:lnTo>
                        <a:pt x="829" y="340"/>
                      </a:lnTo>
                      <a:lnTo>
                        <a:pt x="841" y="315"/>
                      </a:lnTo>
                      <a:lnTo>
                        <a:pt x="849" y="284"/>
                      </a:lnTo>
                      <a:lnTo>
                        <a:pt x="849" y="255"/>
                      </a:lnTo>
                      <a:lnTo>
                        <a:pt x="843" y="230"/>
                      </a:lnTo>
                      <a:lnTo>
                        <a:pt x="827" y="211"/>
                      </a:lnTo>
                      <a:lnTo>
                        <a:pt x="804" y="201"/>
                      </a:lnTo>
                      <a:lnTo>
                        <a:pt x="778" y="197"/>
                      </a:lnTo>
                      <a:lnTo>
                        <a:pt x="760" y="195"/>
                      </a:lnTo>
                      <a:lnTo>
                        <a:pt x="746" y="194"/>
                      </a:lnTo>
                      <a:lnTo>
                        <a:pt x="735" y="193"/>
                      </a:lnTo>
                      <a:lnTo>
                        <a:pt x="725" y="194"/>
                      </a:lnTo>
                      <a:lnTo>
                        <a:pt x="716" y="196"/>
                      </a:lnTo>
                      <a:lnTo>
                        <a:pt x="703" y="201"/>
                      </a:lnTo>
                      <a:lnTo>
                        <a:pt x="689" y="207"/>
                      </a:lnTo>
                      <a:lnTo>
                        <a:pt x="719" y="179"/>
                      </a:lnTo>
                      <a:lnTo>
                        <a:pt x="731" y="154"/>
                      </a:lnTo>
                      <a:lnTo>
                        <a:pt x="728" y="131"/>
                      </a:lnTo>
                      <a:lnTo>
                        <a:pt x="714" y="113"/>
                      </a:lnTo>
                      <a:lnTo>
                        <a:pt x="693" y="99"/>
                      </a:lnTo>
                      <a:lnTo>
                        <a:pt x="667" y="95"/>
                      </a:lnTo>
                      <a:lnTo>
                        <a:pt x="643" y="97"/>
                      </a:lnTo>
                      <a:lnTo>
                        <a:pt x="624" y="110"/>
                      </a:lnTo>
                      <a:lnTo>
                        <a:pt x="625" y="84"/>
                      </a:lnTo>
                      <a:lnTo>
                        <a:pt x="620" y="61"/>
                      </a:lnTo>
                      <a:lnTo>
                        <a:pt x="610" y="41"/>
                      </a:lnTo>
                      <a:lnTo>
                        <a:pt x="596" y="27"/>
                      </a:lnTo>
                      <a:lnTo>
                        <a:pt x="578" y="15"/>
                      </a:lnTo>
                      <a:lnTo>
                        <a:pt x="556" y="6"/>
                      </a:lnTo>
                      <a:lnTo>
                        <a:pt x="533" y="1"/>
                      </a:lnTo>
                      <a:lnTo>
                        <a:pt x="509" y="0"/>
                      </a:lnTo>
                      <a:lnTo>
                        <a:pt x="485" y="1"/>
                      </a:lnTo>
                      <a:lnTo>
                        <a:pt x="459" y="6"/>
                      </a:lnTo>
                      <a:lnTo>
                        <a:pt x="436" y="15"/>
                      </a:lnTo>
                      <a:lnTo>
                        <a:pt x="414" y="26"/>
                      </a:lnTo>
                      <a:lnTo>
                        <a:pt x="396" y="40"/>
                      </a:lnTo>
                      <a:lnTo>
                        <a:pt x="382" y="57"/>
                      </a:lnTo>
                      <a:lnTo>
                        <a:pt x="371" y="78"/>
                      </a:lnTo>
                      <a:lnTo>
                        <a:pt x="366" y="101"/>
                      </a:lnTo>
                      <a:lnTo>
                        <a:pt x="352" y="95"/>
                      </a:lnTo>
                      <a:lnTo>
                        <a:pt x="335" y="97"/>
                      </a:lnTo>
                      <a:lnTo>
                        <a:pt x="316" y="107"/>
                      </a:lnTo>
                      <a:lnTo>
                        <a:pt x="301" y="122"/>
                      </a:lnTo>
                      <a:lnTo>
                        <a:pt x="287" y="143"/>
                      </a:lnTo>
                      <a:lnTo>
                        <a:pt x="281" y="166"/>
                      </a:lnTo>
                      <a:lnTo>
                        <a:pt x="281" y="191"/>
                      </a:lnTo>
                      <a:lnTo>
                        <a:pt x="292" y="217"/>
                      </a:lnTo>
                      <a:lnTo>
                        <a:pt x="267" y="183"/>
                      </a:lnTo>
                      <a:lnTo>
                        <a:pt x="238" y="160"/>
                      </a:lnTo>
                      <a:lnTo>
                        <a:pt x="210" y="149"/>
                      </a:lnTo>
                      <a:lnTo>
                        <a:pt x="183" y="149"/>
                      </a:lnTo>
                      <a:lnTo>
                        <a:pt x="160" y="159"/>
                      </a:lnTo>
                      <a:lnTo>
                        <a:pt x="145" y="177"/>
                      </a:lnTo>
                      <a:lnTo>
                        <a:pt x="136" y="203"/>
                      </a:lnTo>
                      <a:lnTo>
                        <a:pt x="139" y="236"/>
                      </a:lnTo>
                      <a:lnTo>
                        <a:pt x="79" y="241"/>
                      </a:lnTo>
                      <a:lnTo>
                        <a:pt x="37" y="264"/>
                      </a:lnTo>
                      <a:lnTo>
                        <a:pt x="11" y="299"/>
                      </a:lnTo>
                      <a:lnTo>
                        <a:pt x="0" y="339"/>
                      </a:lnTo>
                      <a:lnTo>
                        <a:pt x="2" y="379"/>
                      </a:lnTo>
                      <a:lnTo>
                        <a:pt x="18" y="413"/>
                      </a:lnTo>
                      <a:lnTo>
                        <a:pt x="46" y="432"/>
                      </a:lnTo>
                      <a:lnTo>
                        <a:pt x="86" y="433"/>
                      </a:lnTo>
                      <a:lnTo>
                        <a:pt x="96" y="442"/>
                      </a:lnTo>
                      <a:lnTo>
                        <a:pt x="111" y="449"/>
                      </a:lnTo>
                      <a:lnTo>
                        <a:pt x="128" y="455"/>
                      </a:lnTo>
                      <a:lnTo>
                        <a:pt x="146" y="459"/>
                      </a:lnTo>
                      <a:lnTo>
                        <a:pt x="165" y="462"/>
                      </a:lnTo>
                      <a:lnTo>
                        <a:pt x="186" y="465"/>
                      </a:lnTo>
                      <a:lnTo>
                        <a:pt x="208" y="467"/>
                      </a:lnTo>
                      <a:lnTo>
                        <a:pt x="228" y="467"/>
                      </a:lnTo>
                      <a:lnTo>
                        <a:pt x="250" y="467"/>
                      </a:lnTo>
                      <a:lnTo>
                        <a:pt x="271" y="466"/>
                      </a:lnTo>
                      <a:lnTo>
                        <a:pt x="290" y="463"/>
                      </a:lnTo>
                      <a:lnTo>
                        <a:pt x="308" y="460"/>
                      </a:lnTo>
                      <a:lnTo>
                        <a:pt x="324" y="457"/>
                      </a:lnTo>
                      <a:lnTo>
                        <a:pt x="337" y="452"/>
                      </a:lnTo>
                      <a:lnTo>
                        <a:pt x="349" y="448"/>
                      </a:lnTo>
                      <a:lnTo>
                        <a:pt x="356" y="443"/>
                      </a:lnTo>
                      <a:lnTo>
                        <a:pt x="373" y="444"/>
                      </a:lnTo>
                      <a:lnTo>
                        <a:pt x="399" y="445"/>
                      </a:lnTo>
                      <a:lnTo>
                        <a:pt x="430" y="449"/>
                      </a:lnTo>
                      <a:lnTo>
                        <a:pt x="468" y="451"/>
                      </a:lnTo>
                      <a:lnTo>
                        <a:pt x="509" y="455"/>
                      </a:lnTo>
                      <a:lnTo>
                        <a:pt x="552" y="457"/>
                      </a:lnTo>
                      <a:lnTo>
                        <a:pt x="597" y="460"/>
                      </a:lnTo>
                      <a:lnTo>
                        <a:pt x="642" y="460"/>
                      </a:lnTo>
                      <a:lnTo>
                        <a:pt x="683" y="460"/>
                      </a:lnTo>
                      <a:lnTo>
                        <a:pt x="722" y="456"/>
                      </a:lnTo>
                      <a:lnTo>
                        <a:pt x="754" y="450"/>
                      </a:lnTo>
                      <a:lnTo>
                        <a:pt x="780" y="442"/>
                      </a:lnTo>
                      <a:lnTo>
                        <a:pt x="798" y="429"/>
                      </a:lnTo>
                      <a:lnTo>
                        <a:pt x="806" y="414"/>
                      </a:lnTo>
                      <a:lnTo>
                        <a:pt x="804" y="393"/>
                      </a:lnTo>
                      <a:lnTo>
                        <a:pt x="788" y="3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4" name="Freeform 71"/>
                <p:cNvSpPr>
                  <a:spLocks/>
                </p:cNvSpPr>
                <p:nvPr/>
              </p:nvSpPr>
              <p:spPr bwMode="auto">
                <a:xfrm>
                  <a:off x="1845" y="1826"/>
                  <a:ext cx="586" cy="422"/>
                </a:xfrm>
                <a:custGeom>
                  <a:avLst/>
                  <a:gdLst>
                    <a:gd name="T0" fmla="*/ 438 w 586"/>
                    <a:gd name="T1" fmla="*/ 378 h 422"/>
                    <a:gd name="T2" fmla="*/ 419 w 586"/>
                    <a:gd name="T3" fmla="*/ 398 h 422"/>
                    <a:gd name="T4" fmla="*/ 391 w 586"/>
                    <a:gd name="T5" fmla="*/ 411 h 422"/>
                    <a:gd name="T6" fmla="*/ 359 w 586"/>
                    <a:gd name="T7" fmla="*/ 419 h 422"/>
                    <a:gd name="T8" fmla="*/ 322 w 586"/>
                    <a:gd name="T9" fmla="*/ 422 h 422"/>
                    <a:gd name="T10" fmla="*/ 285 w 586"/>
                    <a:gd name="T11" fmla="*/ 418 h 422"/>
                    <a:gd name="T12" fmla="*/ 249 w 586"/>
                    <a:gd name="T13" fmla="*/ 411 h 422"/>
                    <a:gd name="T14" fmla="*/ 215 w 586"/>
                    <a:gd name="T15" fmla="*/ 398 h 422"/>
                    <a:gd name="T16" fmla="*/ 162 w 586"/>
                    <a:gd name="T17" fmla="*/ 399 h 422"/>
                    <a:gd name="T18" fmla="*/ 102 w 586"/>
                    <a:gd name="T19" fmla="*/ 405 h 422"/>
                    <a:gd name="T20" fmla="*/ 60 w 586"/>
                    <a:gd name="T21" fmla="*/ 402 h 422"/>
                    <a:gd name="T22" fmla="*/ 31 w 586"/>
                    <a:gd name="T23" fmla="*/ 390 h 422"/>
                    <a:gd name="T24" fmla="*/ 14 w 586"/>
                    <a:gd name="T25" fmla="*/ 373 h 422"/>
                    <a:gd name="T26" fmla="*/ 6 w 586"/>
                    <a:gd name="T27" fmla="*/ 350 h 422"/>
                    <a:gd name="T28" fmla="*/ 2 w 586"/>
                    <a:gd name="T29" fmla="*/ 325 h 422"/>
                    <a:gd name="T30" fmla="*/ 1 w 586"/>
                    <a:gd name="T31" fmla="*/ 300 h 422"/>
                    <a:gd name="T32" fmla="*/ 1 w 586"/>
                    <a:gd name="T33" fmla="*/ 263 h 422"/>
                    <a:gd name="T34" fmla="*/ 22 w 586"/>
                    <a:gd name="T35" fmla="*/ 220 h 422"/>
                    <a:gd name="T36" fmla="*/ 61 w 586"/>
                    <a:gd name="T37" fmla="*/ 186 h 422"/>
                    <a:gd name="T38" fmla="*/ 106 w 586"/>
                    <a:gd name="T39" fmla="*/ 168 h 422"/>
                    <a:gd name="T40" fmla="*/ 114 w 586"/>
                    <a:gd name="T41" fmla="*/ 151 h 422"/>
                    <a:gd name="T42" fmla="*/ 105 w 586"/>
                    <a:gd name="T43" fmla="*/ 116 h 422"/>
                    <a:gd name="T44" fmla="*/ 114 w 586"/>
                    <a:gd name="T45" fmla="*/ 78 h 422"/>
                    <a:gd name="T46" fmla="*/ 139 w 586"/>
                    <a:gd name="T47" fmla="*/ 46 h 422"/>
                    <a:gd name="T48" fmla="*/ 174 w 586"/>
                    <a:gd name="T49" fmla="*/ 18 h 422"/>
                    <a:gd name="T50" fmla="*/ 216 w 586"/>
                    <a:gd name="T51" fmla="*/ 2 h 422"/>
                    <a:gd name="T52" fmla="*/ 263 w 586"/>
                    <a:gd name="T53" fmla="*/ 2 h 422"/>
                    <a:gd name="T54" fmla="*/ 310 w 586"/>
                    <a:gd name="T55" fmla="*/ 22 h 422"/>
                    <a:gd name="T56" fmla="*/ 351 w 586"/>
                    <a:gd name="T57" fmla="*/ 28 h 422"/>
                    <a:gd name="T58" fmla="*/ 393 w 586"/>
                    <a:gd name="T59" fmla="*/ 16 h 422"/>
                    <a:gd name="T60" fmla="*/ 436 w 586"/>
                    <a:gd name="T61" fmla="*/ 18 h 422"/>
                    <a:gd name="T62" fmla="*/ 476 w 586"/>
                    <a:gd name="T63" fmla="*/ 32 h 422"/>
                    <a:gd name="T64" fmla="*/ 509 w 586"/>
                    <a:gd name="T65" fmla="*/ 55 h 422"/>
                    <a:gd name="T66" fmla="*/ 530 w 586"/>
                    <a:gd name="T67" fmla="*/ 84 h 422"/>
                    <a:gd name="T68" fmla="*/ 539 w 586"/>
                    <a:gd name="T69" fmla="*/ 120 h 422"/>
                    <a:gd name="T70" fmla="*/ 527 w 586"/>
                    <a:gd name="T71" fmla="*/ 156 h 422"/>
                    <a:gd name="T72" fmla="*/ 535 w 586"/>
                    <a:gd name="T73" fmla="*/ 182 h 422"/>
                    <a:gd name="T74" fmla="*/ 567 w 586"/>
                    <a:gd name="T75" fmla="*/ 210 h 422"/>
                    <a:gd name="T76" fmla="*/ 584 w 586"/>
                    <a:gd name="T77" fmla="*/ 249 h 422"/>
                    <a:gd name="T78" fmla="*/ 586 w 586"/>
                    <a:gd name="T79" fmla="*/ 292 h 422"/>
                    <a:gd name="T80" fmla="*/ 575 w 586"/>
                    <a:gd name="T81" fmla="*/ 334 h 422"/>
                    <a:gd name="T82" fmla="*/ 552 w 586"/>
                    <a:gd name="T83" fmla="*/ 365 h 422"/>
                    <a:gd name="T84" fmla="*/ 518 w 586"/>
                    <a:gd name="T85" fmla="*/ 383 h 422"/>
                    <a:gd name="T86" fmla="*/ 471 w 586"/>
                    <a:gd name="T87" fmla="*/ 378 h 42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86"/>
                    <a:gd name="T133" fmla="*/ 0 h 422"/>
                    <a:gd name="T134" fmla="*/ 586 w 586"/>
                    <a:gd name="T135" fmla="*/ 422 h 42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86" h="422">
                      <a:moveTo>
                        <a:pt x="445" y="366"/>
                      </a:moveTo>
                      <a:lnTo>
                        <a:pt x="438" y="378"/>
                      </a:lnTo>
                      <a:lnTo>
                        <a:pt x="430" y="389"/>
                      </a:lnTo>
                      <a:lnTo>
                        <a:pt x="419" y="398"/>
                      </a:lnTo>
                      <a:lnTo>
                        <a:pt x="406" y="405"/>
                      </a:lnTo>
                      <a:lnTo>
                        <a:pt x="391" y="411"/>
                      </a:lnTo>
                      <a:lnTo>
                        <a:pt x="376" y="416"/>
                      </a:lnTo>
                      <a:lnTo>
                        <a:pt x="359" y="419"/>
                      </a:lnTo>
                      <a:lnTo>
                        <a:pt x="341" y="421"/>
                      </a:lnTo>
                      <a:lnTo>
                        <a:pt x="322" y="422"/>
                      </a:lnTo>
                      <a:lnTo>
                        <a:pt x="304" y="421"/>
                      </a:lnTo>
                      <a:lnTo>
                        <a:pt x="285" y="418"/>
                      </a:lnTo>
                      <a:lnTo>
                        <a:pt x="267" y="415"/>
                      </a:lnTo>
                      <a:lnTo>
                        <a:pt x="249" y="411"/>
                      </a:lnTo>
                      <a:lnTo>
                        <a:pt x="230" y="405"/>
                      </a:lnTo>
                      <a:lnTo>
                        <a:pt x="215" y="398"/>
                      </a:lnTo>
                      <a:lnTo>
                        <a:pt x="199" y="390"/>
                      </a:lnTo>
                      <a:lnTo>
                        <a:pt x="162" y="399"/>
                      </a:lnTo>
                      <a:lnTo>
                        <a:pt x="130" y="404"/>
                      </a:lnTo>
                      <a:lnTo>
                        <a:pt x="102" y="405"/>
                      </a:lnTo>
                      <a:lnTo>
                        <a:pt x="79" y="405"/>
                      </a:lnTo>
                      <a:lnTo>
                        <a:pt x="60" y="402"/>
                      </a:lnTo>
                      <a:lnTo>
                        <a:pt x="44" y="398"/>
                      </a:lnTo>
                      <a:lnTo>
                        <a:pt x="31" y="390"/>
                      </a:lnTo>
                      <a:lnTo>
                        <a:pt x="21" y="382"/>
                      </a:lnTo>
                      <a:lnTo>
                        <a:pt x="14" y="373"/>
                      </a:lnTo>
                      <a:lnTo>
                        <a:pt x="9" y="363"/>
                      </a:lnTo>
                      <a:lnTo>
                        <a:pt x="6" y="350"/>
                      </a:lnTo>
                      <a:lnTo>
                        <a:pt x="3" y="338"/>
                      </a:lnTo>
                      <a:lnTo>
                        <a:pt x="2" y="325"/>
                      </a:lnTo>
                      <a:lnTo>
                        <a:pt x="1" y="313"/>
                      </a:lnTo>
                      <a:lnTo>
                        <a:pt x="1" y="300"/>
                      </a:lnTo>
                      <a:lnTo>
                        <a:pt x="0" y="288"/>
                      </a:lnTo>
                      <a:lnTo>
                        <a:pt x="1" y="263"/>
                      </a:lnTo>
                      <a:lnTo>
                        <a:pt x="9" y="240"/>
                      </a:lnTo>
                      <a:lnTo>
                        <a:pt x="22" y="220"/>
                      </a:lnTo>
                      <a:lnTo>
                        <a:pt x="41" y="201"/>
                      </a:lnTo>
                      <a:lnTo>
                        <a:pt x="61" y="186"/>
                      </a:lnTo>
                      <a:lnTo>
                        <a:pt x="83" y="174"/>
                      </a:lnTo>
                      <a:lnTo>
                        <a:pt x="106" y="168"/>
                      </a:lnTo>
                      <a:lnTo>
                        <a:pt x="128" y="167"/>
                      </a:lnTo>
                      <a:lnTo>
                        <a:pt x="114" y="151"/>
                      </a:lnTo>
                      <a:lnTo>
                        <a:pt x="107" y="134"/>
                      </a:lnTo>
                      <a:lnTo>
                        <a:pt x="105" y="116"/>
                      </a:lnTo>
                      <a:lnTo>
                        <a:pt x="107" y="98"/>
                      </a:lnTo>
                      <a:lnTo>
                        <a:pt x="114" y="78"/>
                      </a:lnTo>
                      <a:lnTo>
                        <a:pt x="124" y="61"/>
                      </a:lnTo>
                      <a:lnTo>
                        <a:pt x="139" y="46"/>
                      </a:lnTo>
                      <a:lnTo>
                        <a:pt x="154" y="30"/>
                      </a:lnTo>
                      <a:lnTo>
                        <a:pt x="174" y="18"/>
                      </a:lnTo>
                      <a:lnTo>
                        <a:pt x="194" y="9"/>
                      </a:lnTo>
                      <a:lnTo>
                        <a:pt x="216" y="2"/>
                      </a:lnTo>
                      <a:lnTo>
                        <a:pt x="239" y="0"/>
                      </a:lnTo>
                      <a:lnTo>
                        <a:pt x="263" y="2"/>
                      </a:lnTo>
                      <a:lnTo>
                        <a:pt x="286" y="9"/>
                      </a:lnTo>
                      <a:lnTo>
                        <a:pt x="310" y="22"/>
                      </a:lnTo>
                      <a:lnTo>
                        <a:pt x="332" y="40"/>
                      </a:lnTo>
                      <a:lnTo>
                        <a:pt x="351" y="28"/>
                      </a:lnTo>
                      <a:lnTo>
                        <a:pt x="372" y="20"/>
                      </a:lnTo>
                      <a:lnTo>
                        <a:pt x="393" y="16"/>
                      </a:lnTo>
                      <a:lnTo>
                        <a:pt x="414" y="16"/>
                      </a:lnTo>
                      <a:lnTo>
                        <a:pt x="436" y="18"/>
                      </a:lnTo>
                      <a:lnTo>
                        <a:pt x="457" y="24"/>
                      </a:lnTo>
                      <a:lnTo>
                        <a:pt x="476" y="32"/>
                      </a:lnTo>
                      <a:lnTo>
                        <a:pt x="493" y="42"/>
                      </a:lnTo>
                      <a:lnTo>
                        <a:pt x="509" y="55"/>
                      </a:lnTo>
                      <a:lnTo>
                        <a:pt x="521" y="69"/>
                      </a:lnTo>
                      <a:lnTo>
                        <a:pt x="530" y="84"/>
                      </a:lnTo>
                      <a:lnTo>
                        <a:pt x="536" y="101"/>
                      </a:lnTo>
                      <a:lnTo>
                        <a:pt x="539" y="120"/>
                      </a:lnTo>
                      <a:lnTo>
                        <a:pt x="535" y="138"/>
                      </a:lnTo>
                      <a:lnTo>
                        <a:pt x="527" y="156"/>
                      </a:lnTo>
                      <a:lnTo>
                        <a:pt x="513" y="174"/>
                      </a:lnTo>
                      <a:lnTo>
                        <a:pt x="535" y="182"/>
                      </a:lnTo>
                      <a:lnTo>
                        <a:pt x="552" y="194"/>
                      </a:lnTo>
                      <a:lnTo>
                        <a:pt x="567" y="210"/>
                      </a:lnTo>
                      <a:lnTo>
                        <a:pt x="576" y="230"/>
                      </a:lnTo>
                      <a:lnTo>
                        <a:pt x="584" y="249"/>
                      </a:lnTo>
                      <a:lnTo>
                        <a:pt x="586" y="271"/>
                      </a:lnTo>
                      <a:lnTo>
                        <a:pt x="586" y="292"/>
                      </a:lnTo>
                      <a:lnTo>
                        <a:pt x="582" y="313"/>
                      </a:lnTo>
                      <a:lnTo>
                        <a:pt x="575" y="334"/>
                      </a:lnTo>
                      <a:lnTo>
                        <a:pt x="565" y="350"/>
                      </a:lnTo>
                      <a:lnTo>
                        <a:pt x="552" y="365"/>
                      </a:lnTo>
                      <a:lnTo>
                        <a:pt x="536" y="376"/>
                      </a:lnTo>
                      <a:lnTo>
                        <a:pt x="518" y="383"/>
                      </a:lnTo>
                      <a:lnTo>
                        <a:pt x="497" y="383"/>
                      </a:lnTo>
                      <a:lnTo>
                        <a:pt x="471" y="378"/>
                      </a:lnTo>
                      <a:lnTo>
                        <a:pt x="445" y="36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5" name="Freeform 72"/>
                <p:cNvSpPr>
                  <a:spLocks/>
                </p:cNvSpPr>
                <p:nvPr/>
              </p:nvSpPr>
              <p:spPr bwMode="auto">
                <a:xfrm>
                  <a:off x="1877" y="1863"/>
                  <a:ext cx="515" cy="359"/>
                </a:xfrm>
                <a:custGeom>
                  <a:avLst/>
                  <a:gdLst>
                    <a:gd name="T0" fmla="*/ 411 w 515"/>
                    <a:gd name="T1" fmla="*/ 309 h 359"/>
                    <a:gd name="T2" fmla="*/ 386 w 515"/>
                    <a:gd name="T3" fmla="*/ 324 h 359"/>
                    <a:gd name="T4" fmla="*/ 358 w 515"/>
                    <a:gd name="T5" fmla="*/ 340 h 359"/>
                    <a:gd name="T6" fmla="*/ 329 w 515"/>
                    <a:gd name="T7" fmla="*/ 352 h 359"/>
                    <a:gd name="T8" fmla="*/ 298 w 515"/>
                    <a:gd name="T9" fmla="*/ 359 h 359"/>
                    <a:gd name="T10" fmla="*/ 265 w 515"/>
                    <a:gd name="T11" fmla="*/ 358 h 359"/>
                    <a:gd name="T12" fmla="*/ 231 w 515"/>
                    <a:gd name="T13" fmla="*/ 347 h 359"/>
                    <a:gd name="T14" fmla="*/ 197 w 515"/>
                    <a:gd name="T15" fmla="*/ 326 h 359"/>
                    <a:gd name="T16" fmla="*/ 144 w 515"/>
                    <a:gd name="T17" fmla="*/ 318 h 359"/>
                    <a:gd name="T18" fmla="*/ 85 w 515"/>
                    <a:gd name="T19" fmla="*/ 332 h 359"/>
                    <a:gd name="T20" fmla="*/ 45 w 515"/>
                    <a:gd name="T21" fmla="*/ 333 h 359"/>
                    <a:gd name="T22" fmla="*/ 18 w 515"/>
                    <a:gd name="T23" fmla="*/ 321 h 359"/>
                    <a:gd name="T24" fmla="*/ 0 w 515"/>
                    <a:gd name="T25" fmla="*/ 269 h 359"/>
                    <a:gd name="T26" fmla="*/ 15 w 515"/>
                    <a:gd name="T27" fmla="*/ 209 h 359"/>
                    <a:gd name="T28" fmla="*/ 59 w 515"/>
                    <a:gd name="T29" fmla="*/ 174 h 359"/>
                    <a:gd name="T30" fmla="*/ 109 w 515"/>
                    <a:gd name="T31" fmla="*/ 160 h 359"/>
                    <a:gd name="T32" fmla="*/ 115 w 515"/>
                    <a:gd name="T33" fmla="*/ 137 h 359"/>
                    <a:gd name="T34" fmla="*/ 103 w 515"/>
                    <a:gd name="T35" fmla="*/ 96 h 359"/>
                    <a:gd name="T36" fmla="*/ 108 w 515"/>
                    <a:gd name="T37" fmla="*/ 60 h 359"/>
                    <a:gd name="T38" fmla="*/ 126 w 515"/>
                    <a:gd name="T39" fmla="*/ 32 h 359"/>
                    <a:gd name="T40" fmla="*/ 155 w 515"/>
                    <a:gd name="T41" fmla="*/ 14 h 359"/>
                    <a:gd name="T42" fmla="*/ 191 w 515"/>
                    <a:gd name="T43" fmla="*/ 5 h 359"/>
                    <a:gd name="T44" fmla="*/ 232 w 515"/>
                    <a:gd name="T45" fmla="*/ 10 h 359"/>
                    <a:gd name="T46" fmla="*/ 276 w 515"/>
                    <a:gd name="T47" fmla="*/ 29 h 359"/>
                    <a:gd name="T48" fmla="*/ 311 w 515"/>
                    <a:gd name="T49" fmla="*/ 27 h 359"/>
                    <a:gd name="T50" fmla="*/ 342 w 515"/>
                    <a:gd name="T51" fmla="*/ 6 h 359"/>
                    <a:gd name="T52" fmla="*/ 377 w 515"/>
                    <a:gd name="T53" fmla="*/ 0 h 359"/>
                    <a:gd name="T54" fmla="*/ 410 w 515"/>
                    <a:gd name="T55" fmla="*/ 9 h 359"/>
                    <a:gd name="T56" fmla="*/ 438 w 515"/>
                    <a:gd name="T57" fmla="*/ 26 h 359"/>
                    <a:gd name="T58" fmla="*/ 457 w 515"/>
                    <a:gd name="T59" fmla="*/ 50 h 359"/>
                    <a:gd name="T60" fmla="*/ 466 w 515"/>
                    <a:gd name="T61" fmla="*/ 79 h 359"/>
                    <a:gd name="T62" fmla="*/ 458 w 515"/>
                    <a:gd name="T63" fmla="*/ 108 h 359"/>
                    <a:gd name="T64" fmla="*/ 479 w 515"/>
                    <a:gd name="T65" fmla="*/ 139 h 359"/>
                    <a:gd name="T66" fmla="*/ 513 w 515"/>
                    <a:gd name="T67" fmla="*/ 207 h 359"/>
                    <a:gd name="T68" fmla="*/ 508 w 515"/>
                    <a:gd name="T69" fmla="*/ 280 h 359"/>
                    <a:gd name="T70" fmla="*/ 462 w 515"/>
                    <a:gd name="T71" fmla="*/ 313 h 35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15"/>
                    <a:gd name="T109" fmla="*/ 0 h 359"/>
                    <a:gd name="T110" fmla="*/ 515 w 515"/>
                    <a:gd name="T111" fmla="*/ 359 h 359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15" h="359">
                      <a:moveTo>
                        <a:pt x="423" y="301"/>
                      </a:moveTo>
                      <a:lnTo>
                        <a:pt x="411" y="309"/>
                      </a:lnTo>
                      <a:lnTo>
                        <a:pt x="399" y="317"/>
                      </a:lnTo>
                      <a:lnTo>
                        <a:pt x="386" y="324"/>
                      </a:lnTo>
                      <a:lnTo>
                        <a:pt x="373" y="333"/>
                      </a:lnTo>
                      <a:lnTo>
                        <a:pt x="358" y="340"/>
                      </a:lnTo>
                      <a:lnTo>
                        <a:pt x="344" y="346"/>
                      </a:lnTo>
                      <a:lnTo>
                        <a:pt x="329" y="352"/>
                      </a:lnTo>
                      <a:lnTo>
                        <a:pt x="313" y="356"/>
                      </a:lnTo>
                      <a:lnTo>
                        <a:pt x="298" y="359"/>
                      </a:lnTo>
                      <a:lnTo>
                        <a:pt x="281" y="359"/>
                      </a:lnTo>
                      <a:lnTo>
                        <a:pt x="265" y="358"/>
                      </a:lnTo>
                      <a:lnTo>
                        <a:pt x="248" y="355"/>
                      </a:lnTo>
                      <a:lnTo>
                        <a:pt x="231" y="347"/>
                      </a:lnTo>
                      <a:lnTo>
                        <a:pt x="214" y="338"/>
                      </a:lnTo>
                      <a:lnTo>
                        <a:pt x="197" y="326"/>
                      </a:lnTo>
                      <a:lnTo>
                        <a:pt x="180" y="309"/>
                      </a:lnTo>
                      <a:lnTo>
                        <a:pt x="144" y="318"/>
                      </a:lnTo>
                      <a:lnTo>
                        <a:pt x="111" y="327"/>
                      </a:lnTo>
                      <a:lnTo>
                        <a:pt x="85" y="332"/>
                      </a:lnTo>
                      <a:lnTo>
                        <a:pt x="63" y="334"/>
                      </a:lnTo>
                      <a:lnTo>
                        <a:pt x="45" y="333"/>
                      </a:lnTo>
                      <a:lnTo>
                        <a:pt x="30" y="328"/>
                      </a:lnTo>
                      <a:lnTo>
                        <a:pt x="18" y="321"/>
                      </a:lnTo>
                      <a:lnTo>
                        <a:pt x="11" y="309"/>
                      </a:lnTo>
                      <a:lnTo>
                        <a:pt x="0" y="269"/>
                      </a:lnTo>
                      <a:lnTo>
                        <a:pt x="3" y="236"/>
                      </a:lnTo>
                      <a:lnTo>
                        <a:pt x="15" y="209"/>
                      </a:lnTo>
                      <a:lnTo>
                        <a:pt x="35" y="189"/>
                      </a:lnTo>
                      <a:lnTo>
                        <a:pt x="59" y="174"/>
                      </a:lnTo>
                      <a:lnTo>
                        <a:pt x="85" y="165"/>
                      </a:lnTo>
                      <a:lnTo>
                        <a:pt x="109" y="160"/>
                      </a:lnTo>
                      <a:lnTo>
                        <a:pt x="128" y="160"/>
                      </a:lnTo>
                      <a:lnTo>
                        <a:pt x="115" y="137"/>
                      </a:lnTo>
                      <a:lnTo>
                        <a:pt x="107" y="116"/>
                      </a:lnTo>
                      <a:lnTo>
                        <a:pt x="103" y="96"/>
                      </a:lnTo>
                      <a:lnTo>
                        <a:pt x="103" y="76"/>
                      </a:lnTo>
                      <a:lnTo>
                        <a:pt x="108" y="60"/>
                      </a:lnTo>
                      <a:lnTo>
                        <a:pt x="115" y="45"/>
                      </a:lnTo>
                      <a:lnTo>
                        <a:pt x="126" y="32"/>
                      </a:lnTo>
                      <a:lnTo>
                        <a:pt x="139" y="22"/>
                      </a:lnTo>
                      <a:lnTo>
                        <a:pt x="155" y="14"/>
                      </a:lnTo>
                      <a:lnTo>
                        <a:pt x="173" y="9"/>
                      </a:lnTo>
                      <a:lnTo>
                        <a:pt x="191" y="5"/>
                      </a:lnTo>
                      <a:lnTo>
                        <a:pt x="212" y="6"/>
                      </a:lnTo>
                      <a:lnTo>
                        <a:pt x="232" y="10"/>
                      </a:lnTo>
                      <a:lnTo>
                        <a:pt x="254" y="17"/>
                      </a:lnTo>
                      <a:lnTo>
                        <a:pt x="276" y="29"/>
                      </a:lnTo>
                      <a:lnTo>
                        <a:pt x="296" y="44"/>
                      </a:lnTo>
                      <a:lnTo>
                        <a:pt x="311" y="27"/>
                      </a:lnTo>
                      <a:lnTo>
                        <a:pt x="327" y="15"/>
                      </a:lnTo>
                      <a:lnTo>
                        <a:pt x="342" y="6"/>
                      </a:lnTo>
                      <a:lnTo>
                        <a:pt x="359" y="2"/>
                      </a:lnTo>
                      <a:lnTo>
                        <a:pt x="377" y="0"/>
                      </a:lnTo>
                      <a:lnTo>
                        <a:pt x="394" y="3"/>
                      </a:lnTo>
                      <a:lnTo>
                        <a:pt x="410" y="9"/>
                      </a:lnTo>
                      <a:lnTo>
                        <a:pt x="425" y="16"/>
                      </a:lnTo>
                      <a:lnTo>
                        <a:pt x="438" y="26"/>
                      </a:lnTo>
                      <a:lnTo>
                        <a:pt x="449" y="38"/>
                      </a:lnTo>
                      <a:lnTo>
                        <a:pt x="457" y="50"/>
                      </a:lnTo>
                      <a:lnTo>
                        <a:pt x="463" y="64"/>
                      </a:lnTo>
                      <a:lnTo>
                        <a:pt x="466" y="79"/>
                      </a:lnTo>
                      <a:lnTo>
                        <a:pt x="463" y="93"/>
                      </a:lnTo>
                      <a:lnTo>
                        <a:pt x="458" y="108"/>
                      </a:lnTo>
                      <a:lnTo>
                        <a:pt x="448" y="122"/>
                      </a:lnTo>
                      <a:lnTo>
                        <a:pt x="479" y="139"/>
                      </a:lnTo>
                      <a:lnTo>
                        <a:pt x="501" y="170"/>
                      </a:lnTo>
                      <a:lnTo>
                        <a:pt x="513" y="207"/>
                      </a:lnTo>
                      <a:lnTo>
                        <a:pt x="515" y="245"/>
                      </a:lnTo>
                      <a:lnTo>
                        <a:pt x="508" y="280"/>
                      </a:lnTo>
                      <a:lnTo>
                        <a:pt x="490" y="304"/>
                      </a:lnTo>
                      <a:lnTo>
                        <a:pt x="462" y="313"/>
                      </a:lnTo>
                      <a:lnTo>
                        <a:pt x="423" y="301"/>
                      </a:lnTo>
                      <a:close/>
                    </a:path>
                  </a:pathLst>
                </a:custGeom>
                <a:solidFill>
                  <a:srgbClr val="F4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6" name="Freeform 73"/>
                <p:cNvSpPr>
                  <a:spLocks/>
                </p:cNvSpPr>
                <p:nvPr/>
              </p:nvSpPr>
              <p:spPr bwMode="auto">
                <a:xfrm>
                  <a:off x="1268" y="2427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4 w 17"/>
                    <a:gd name="T3" fmla="*/ 2 h 8"/>
                    <a:gd name="T4" fmla="*/ 8 w 17"/>
                    <a:gd name="T5" fmla="*/ 0 h 8"/>
                    <a:gd name="T6" fmla="*/ 2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4" y="2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7" name="Freeform 74"/>
                <p:cNvSpPr>
                  <a:spLocks/>
                </p:cNvSpPr>
                <p:nvPr/>
              </p:nvSpPr>
              <p:spPr bwMode="auto">
                <a:xfrm>
                  <a:off x="1268" y="2435"/>
                  <a:ext cx="17" cy="22"/>
                </a:xfrm>
                <a:custGeom>
                  <a:avLst/>
                  <a:gdLst>
                    <a:gd name="T0" fmla="*/ 13 w 17"/>
                    <a:gd name="T1" fmla="*/ 5 h 22"/>
                    <a:gd name="T2" fmla="*/ 13 w 17"/>
                    <a:gd name="T3" fmla="*/ 5 h 22"/>
                    <a:gd name="T4" fmla="*/ 17 w 17"/>
                    <a:gd name="T5" fmla="*/ 7 h 22"/>
                    <a:gd name="T6" fmla="*/ 17 w 17"/>
                    <a:gd name="T7" fmla="*/ 7 h 22"/>
                    <a:gd name="T8" fmla="*/ 15 w 17"/>
                    <a:gd name="T9" fmla="*/ 4 h 22"/>
                    <a:gd name="T10" fmla="*/ 17 w 17"/>
                    <a:gd name="T11" fmla="*/ 0 h 22"/>
                    <a:gd name="T12" fmla="*/ 0 w 17"/>
                    <a:gd name="T13" fmla="*/ 0 h 22"/>
                    <a:gd name="T14" fmla="*/ 1 w 17"/>
                    <a:gd name="T15" fmla="*/ 4 h 22"/>
                    <a:gd name="T16" fmla="*/ 2 w 17"/>
                    <a:gd name="T17" fmla="*/ 10 h 22"/>
                    <a:gd name="T18" fmla="*/ 5 w 17"/>
                    <a:gd name="T19" fmla="*/ 17 h 22"/>
                    <a:gd name="T20" fmla="*/ 13 w 17"/>
                    <a:gd name="T21" fmla="*/ 22 h 22"/>
                    <a:gd name="T22" fmla="*/ 13 w 17"/>
                    <a:gd name="T23" fmla="*/ 22 h 22"/>
                    <a:gd name="T24" fmla="*/ 13 w 17"/>
                    <a:gd name="T25" fmla="*/ 5 h 2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22"/>
                    <a:gd name="T41" fmla="*/ 17 w 17"/>
                    <a:gd name="T42" fmla="*/ 22 h 2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22">
                      <a:moveTo>
                        <a:pt x="13" y="5"/>
                      </a:moveTo>
                      <a:lnTo>
                        <a:pt x="13" y="5"/>
                      </a:lnTo>
                      <a:lnTo>
                        <a:pt x="17" y="7"/>
                      </a:lnTo>
                      <a:lnTo>
                        <a:pt x="15" y="4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10"/>
                      </a:lnTo>
                      <a:lnTo>
                        <a:pt x="5" y="17"/>
                      </a:lnTo>
                      <a:lnTo>
                        <a:pt x="13" y="22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8" name="Freeform 75"/>
                <p:cNvSpPr>
                  <a:spLocks/>
                </p:cNvSpPr>
                <p:nvPr/>
              </p:nvSpPr>
              <p:spPr bwMode="auto">
                <a:xfrm>
                  <a:off x="1281" y="2439"/>
                  <a:ext cx="53" cy="22"/>
                </a:xfrm>
                <a:custGeom>
                  <a:avLst/>
                  <a:gdLst>
                    <a:gd name="T0" fmla="*/ 40 w 53"/>
                    <a:gd name="T1" fmla="*/ 0 h 22"/>
                    <a:gd name="T2" fmla="*/ 39 w 53"/>
                    <a:gd name="T3" fmla="*/ 3 h 22"/>
                    <a:gd name="T4" fmla="*/ 38 w 53"/>
                    <a:gd name="T5" fmla="*/ 5 h 22"/>
                    <a:gd name="T6" fmla="*/ 38 w 53"/>
                    <a:gd name="T7" fmla="*/ 5 h 22"/>
                    <a:gd name="T8" fmla="*/ 35 w 53"/>
                    <a:gd name="T9" fmla="*/ 5 h 22"/>
                    <a:gd name="T10" fmla="*/ 29 w 53"/>
                    <a:gd name="T11" fmla="*/ 5 h 22"/>
                    <a:gd name="T12" fmla="*/ 22 w 53"/>
                    <a:gd name="T13" fmla="*/ 5 h 22"/>
                    <a:gd name="T14" fmla="*/ 16 w 53"/>
                    <a:gd name="T15" fmla="*/ 3 h 22"/>
                    <a:gd name="T16" fmla="*/ 7 w 53"/>
                    <a:gd name="T17" fmla="*/ 2 h 22"/>
                    <a:gd name="T18" fmla="*/ 0 w 53"/>
                    <a:gd name="T19" fmla="*/ 1 h 22"/>
                    <a:gd name="T20" fmla="*/ 0 w 53"/>
                    <a:gd name="T21" fmla="*/ 18 h 22"/>
                    <a:gd name="T22" fmla="*/ 7 w 53"/>
                    <a:gd name="T23" fmla="*/ 17 h 22"/>
                    <a:gd name="T24" fmla="*/ 13 w 53"/>
                    <a:gd name="T25" fmla="*/ 18 h 22"/>
                    <a:gd name="T26" fmla="*/ 22 w 53"/>
                    <a:gd name="T27" fmla="*/ 19 h 22"/>
                    <a:gd name="T28" fmla="*/ 29 w 53"/>
                    <a:gd name="T29" fmla="*/ 19 h 22"/>
                    <a:gd name="T30" fmla="*/ 35 w 53"/>
                    <a:gd name="T31" fmla="*/ 22 h 22"/>
                    <a:gd name="T32" fmla="*/ 42 w 53"/>
                    <a:gd name="T33" fmla="*/ 19 h 22"/>
                    <a:gd name="T34" fmla="*/ 50 w 53"/>
                    <a:gd name="T35" fmla="*/ 14 h 22"/>
                    <a:gd name="T36" fmla="*/ 53 w 53"/>
                    <a:gd name="T37" fmla="*/ 6 h 22"/>
                    <a:gd name="T38" fmla="*/ 52 w 53"/>
                    <a:gd name="T39" fmla="*/ 9 h 22"/>
                    <a:gd name="T40" fmla="*/ 40 w 53"/>
                    <a:gd name="T41" fmla="*/ 0 h 2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3"/>
                    <a:gd name="T64" fmla="*/ 0 h 22"/>
                    <a:gd name="T65" fmla="*/ 53 w 53"/>
                    <a:gd name="T66" fmla="*/ 22 h 2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3" h="22">
                      <a:moveTo>
                        <a:pt x="40" y="0"/>
                      </a:moveTo>
                      <a:lnTo>
                        <a:pt x="39" y="3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2" y="5"/>
                      </a:lnTo>
                      <a:lnTo>
                        <a:pt x="16" y="3"/>
                      </a:lnTo>
                      <a:lnTo>
                        <a:pt x="7" y="2"/>
                      </a:lnTo>
                      <a:lnTo>
                        <a:pt x="0" y="1"/>
                      </a:lnTo>
                      <a:lnTo>
                        <a:pt x="0" y="18"/>
                      </a:lnTo>
                      <a:lnTo>
                        <a:pt x="7" y="17"/>
                      </a:lnTo>
                      <a:lnTo>
                        <a:pt x="13" y="18"/>
                      </a:lnTo>
                      <a:lnTo>
                        <a:pt x="22" y="19"/>
                      </a:lnTo>
                      <a:lnTo>
                        <a:pt x="29" y="19"/>
                      </a:lnTo>
                      <a:lnTo>
                        <a:pt x="35" y="22"/>
                      </a:lnTo>
                      <a:lnTo>
                        <a:pt x="42" y="19"/>
                      </a:lnTo>
                      <a:lnTo>
                        <a:pt x="50" y="14"/>
                      </a:lnTo>
                      <a:lnTo>
                        <a:pt x="53" y="6"/>
                      </a:lnTo>
                      <a:lnTo>
                        <a:pt x="52" y="9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9" name="Freeform 76"/>
                <p:cNvSpPr>
                  <a:spLocks/>
                </p:cNvSpPr>
                <p:nvPr/>
              </p:nvSpPr>
              <p:spPr bwMode="auto">
                <a:xfrm>
                  <a:off x="1306" y="2381"/>
                  <a:ext cx="35" cy="67"/>
                </a:xfrm>
                <a:custGeom>
                  <a:avLst/>
                  <a:gdLst>
                    <a:gd name="T0" fmla="*/ 2 w 35"/>
                    <a:gd name="T1" fmla="*/ 14 h 67"/>
                    <a:gd name="T2" fmla="*/ 0 w 35"/>
                    <a:gd name="T3" fmla="*/ 14 h 67"/>
                    <a:gd name="T4" fmla="*/ 15 w 35"/>
                    <a:gd name="T5" fmla="*/ 23 h 67"/>
                    <a:gd name="T6" fmla="*/ 21 w 35"/>
                    <a:gd name="T7" fmla="*/ 32 h 67"/>
                    <a:gd name="T8" fmla="*/ 21 w 35"/>
                    <a:gd name="T9" fmla="*/ 46 h 67"/>
                    <a:gd name="T10" fmla="*/ 15 w 35"/>
                    <a:gd name="T11" fmla="*/ 58 h 67"/>
                    <a:gd name="T12" fmla="*/ 27 w 35"/>
                    <a:gd name="T13" fmla="*/ 67 h 67"/>
                    <a:gd name="T14" fmla="*/ 35 w 35"/>
                    <a:gd name="T15" fmla="*/ 48 h 67"/>
                    <a:gd name="T16" fmla="*/ 35 w 35"/>
                    <a:gd name="T17" fmla="*/ 30 h 67"/>
                    <a:gd name="T18" fmla="*/ 25 w 35"/>
                    <a:gd name="T19" fmla="*/ 11 h 67"/>
                    <a:gd name="T20" fmla="*/ 5 w 35"/>
                    <a:gd name="T21" fmla="*/ 0 h 67"/>
                    <a:gd name="T22" fmla="*/ 4 w 35"/>
                    <a:gd name="T23" fmla="*/ 0 h 67"/>
                    <a:gd name="T24" fmla="*/ 2 w 35"/>
                    <a:gd name="T25" fmla="*/ 14 h 6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5"/>
                    <a:gd name="T40" fmla="*/ 0 h 67"/>
                    <a:gd name="T41" fmla="*/ 35 w 35"/>
                    <a:gd name="T42" fmla="*/ 67 h 6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5" h="67">
                      <a:moveTo>
                        <a:pt x="2" y="14"/>
                      </a:moveTo>
                      <a:lnTo>
                        <a:pt x="0" y="14"/>
                      </a:lnTo>
                      <a:lnTo>
                        <a:pt x="15" y="23"/>
                      </a:lnTo>
                      <a:lnTo>
                        <a:pt x="21" y="32"/>
                      </a:lnTo>
                      <a:lnTo>
                        <a:pt x="21" y="46"/>
                      </a:lnTo>
                      <a:lnTo>
                        <a:pt x="15" y="58"/>
                      </a:lnTo>
                      <a:lnTo>
                        <a:pt x="27" y="67"/>
                      </a:lnTo>
                      <a:lnTo>
                        <a:pt x="35" y="48"/>
                      </a:lnTo>
                      <a:lnTo>
                        <a:pt x="35" y="30"/>
                      </a:lnTo>
                      <a:lnTo>
                        <a:pt x="25" y="1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0" name="Freeform 77"/>
                <p:cNvSpPr>
                  <a:spLocks/>
                </p:cNvSpPr>
                <p:nvPr/>
              </p:nvSpPr>
              <p:spPr bwMode="auto">
                <a:xfrm>
                  <a:off x="1240" y="2378"/>
                  <a:ext cx="70" cy="35"/>
                </a:xfrm>
                <a:custGeom>
                  <a:avLst/>
                  <a:gdLst>
                    <a:gd name="T0" fmla="*/ 14 w 70"/>
                    <a:gd name="T1" fmla="*/ 34 h 35"/>
                    <a:gd name="T2" fmla="*/ 14 w 70"/>
                    <a:gd name="T3" fmla="*/ 35 h 35"/>
                    <a:gd name="T4" fmla="*/ 18 w 70"/>
                    <a:gd name="T5" fmla="*/ 31 h 35"/>
                    <a:gd name="T6" fmla="*/ 23 w 70"/>
                    <a:gd name="T7" fmla="*/ 25 h 35"/>
                    <a:gd name="T8" fmla="*/ 28 w 70"/>
                    <a:gd name="T9" fmla="*/ 22 h 35"/>
                    <a:gd name="T10" fmla="*/ 35 w 70"/>
                    <a:gd name="T11" fmla="*/ 19 h 35"/>
                    <a:gd name="T12" fmla="*/ 41 w 70"/>
                    <a:gd name="T13" fmla="*/ 16 h 35"/>
                    <a:gd name="T14" fmla="*/ 51 w 70"/>
                    <a:gd name="T15" fmla="*/ 17 h 35"/>
                    <a:gd name="T16" fmla="*/ 59 w 70"/>
                    <a:gd name="T17" fmla="*/ 16 h 35"/>
                    <a:gd name="T18" fmla="*/ 68 w 70"/>
                    <a:gd name="T19" fmla="*/ 17 h 35"/>
                    <a:gd name="T20" fmla="*/ 70 w 70"/>
                    <a:gd name="T21" fmla="*/ 3 h 35"/>
                    <a:gd name="T22" fmla="*/ 59 w 70"/>
                    <a:gd name="T23" fmla="*/ 2 h 35"/>
                    <a:gd name="T24" fmla="*/ 51 w 70"/>
                    <a:gd name="T25" fmla="*/ 0 h 35"/>
                    <a:gd name="T26" fmla="*/ 41 w 70"/>
                    <a:gd name="T27" fmla="*/ 2 h 35"/>
                    <a:gd name="T28" fmla="*/ 30 w 70"/>
                    <a:gd name="T29" fmla="*/ 4 h 35"/>
                    <a:gd name="T30" fmla="*/ 20 w 70"/>
                    <a:gd name="T31" fmla="*/ 8 h 35"/>
                    <a:gd name="T32" fmla="*/ 13 w 70"/>
                    <a:gd name="T33" fmla="*/ 12 h 35"/>
                    <a:gd name="T34" fmla="*/ 6 w 70"/>
                    <a:gd name="T35" fmla="*/ 21 h 35"/>
                    <a:gd name="T36" fmla="*/ 0 w 70"/>
                    <a:gd name="T37" fmla="*/ 31 h 35"/>
                    <a:gd name="T38" fmla="*/ 0 w 70"/>
                    <a:gd name="T39" fmla="*/ 32 h 35"/>
                    <a:gd name="T40" fmla="*/ 14 w 70"/>
                    <a:gd name="T41" fmla="*/ 34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"/>
                    <a:gd name="T64" fmla="*/ 0 h 35"/>
                    <a:gd name="T65" fmla="*/ 70 w 70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" h="35">
                      <a:moveTo>
                        <a:pt x="14" y="34"/>
                      </a:moveTo>
                      <a:lnTo>
                        <a:pt x="14" y="35"/>
                      </a:lnTo>
                      <a:lnTo>
                        <a:pt x="18" y="31"/>
                      </a:lnTo>
                      <a:lnTo>
                        <a:pt x="23" y="25"/>
                      </a:lnTo>
                      <a:lnTo>
                        <a:pt x="28" y="22"/>
                      </a:lnTo>
                      <a:lnTo>
                        <a:pt x="35" y="19"/>
                      </a:lnTo>
                      <a:lnTo>
                        <a:pt x="41" y="16"/>
                      </a:lnTo>
                      <a:lnTo>
                        <a:pt x="51" y="17"/>
                      </a:lnTo>
                      <a:lnTo>
                        <a:pt x="59" y="16"/>
                      </a:lnTo>
                      <a:lnTo>
                        <a:pt x="68" y="17"/>
                      </a:lnTo>
                      <a:lnTo>
                        <a:pt x="70" y="3"/>
                      </a:lnTo>
                      <a:lnTo>
                        <a:pt x="59" y="2"/>
                      </a:lnTo>
                      <a:lnTo>
                        <a:pt x="51" y="0"/>
                      </a:lnTo>
                      <a:lnTo>
                        <a:pt x="41" y="2"/>
                      </a:lnTo>
                      <a:lnTo>
                        <a:pt x="30" y="4"/>
                      </a:lnTo>
                      <a:lnTo>
                        <a:pt x="20" y="8"/>
                      </a:lnTo>
                      <a:lnTo>
                        <a:pt x="13" y="12"/>
                      </a:lnTo>
                      <a:lnTo>
                        <a:pt x="6" y="21"/>
                      </a:ln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1" name="Freeform 78"/>
                <p:cNvSpPr>
                  <a:spLocks/>
                </p:cNvSpPr>
                <p:nvPr/>
              </p:nvSpPr>
              <p:spPr bwMode="auto">
                <a:xfrm>
                  <a:off x="1236" y="2410"/>
                  <a:ext cx="56" cy="107"/>
                </a:xfrm>
                <a:custGeom>
                  <a:avLst/>
                  <a:gdLst>
                    <a:gd name="T0" fmla="*/ 56 w 56"/>
                    <a:gd name="T1" fmla="*/ 93 h 107"/>
                    <a:gd name="T2" fmla="*/ 56 w 56"/>
                    <a:gd name="T3" fmla="*/ 93 h 107"/>
                    <a:gd name="T4" fmla="*/ 43 w 56"/>
                    <a:gd name="T5" fmla="*/ 87 h 107"/>
                    <a:gd name="T6" fmla="*/ 34 w 56"/>
                    <a:gd name="T7" fmla="*/ 78 h 107"/>
                    <a:gd name="T8" fmla="*/ 26 w 56"/>
                    <a:gd name="T9" fmla="*/ 69 h 107"/>
                    <a:gd name="T10" fmla="*/ 21 w 56"/>
                    <a:gd name="T11" fmla="*/ 57 h 107"/>
                    <a:gd name="T12" fmla="*/ 17 w 56"/>
                    <a:gd name="T13" fmla="*/ 43 h 107"/>
                    <a:gd name="T14" fmla="*/ 17 w 56"/>
                    <a:gd name="T15" fmla="*/ 30 h 107"/>
                    <a:gd name="T16" fmla="*/ 16 w 56"/>
                    <a:gd name="T17" fmla="*/ 16 h 107"/>
                    <a:gd name="T18" fmla="*/ 18 w 56"/>
                    <a:gd name="T19" fmla="*/ 2 h 107"/>
                    <a:gd name="T20" fmla="*/ 4 w 56"/>
                    <a:gd name="T21" fmla="*/ 0 h 107"/>
                    <a:gd name="T22" fmla="*/ 1 w 56"/>
                    <a:gd name="T23" fmla="*/ 16 h 107"/>
                    <a:gd name="T24" fmla="*/ 0 w 56"/>
                    <a:gd name="T25" fmla="*/ 30 h 107"/>
                    <a:gd name="T26" fmla="*/ 3 w 56"/>
                    <a:gd name="T27" fmla="*/ 46 h 107"/>
                    <a:gd name="T28" fmla="*/ 6 w 56"/>
                    <a:gd name="T29" fmla="*/ 61 h 107"/>
                    <a:gd name="T30" fmla="*/ 14 w 56"/>
                    <a:gd name="T31" fmla="*/ 76 h 107"/>
                    <a:gd name="T32" fmla="*/ 22 w 56"/>
                    <a:gd name="T33" fmla="*/ 88 h 107"/>
                    <a:gd name="T34" fmla="*/ 35 w 56"/>
                    <a:gd name="T35" fmla="*/ 99 h 107"/>
                    <a:gd name="T36" fmla="*/ 51 w 56"/>
                    <a:gd name="T37" fmla="*/ 107 h 107"/>
                    <a:gd name="T38" fmla="*/ 51 w 56"/>
                    <a:gd name="T39" fmla="*/ 107 h 107"/>
                    <a:gd name="T40" fmla="*/ 56 w 56"/>
                    <a:gd name="T41" fmla="*/ 93 h 1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6"/>
                    <a:gd name="T64" fmla="*/ 0 h 107"/>
                    <a:gd name="T65" fmla="*/ 56 w 56"/>
                    <a:gd name="T66" fmla="*/ 107 h 1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6" h="107">
                      <a:moveTo>
                        <a:pt x="56" y="93"/>
                      </a:moveTo>
                      <a:lnTo>
                        <a:pt x="56" y="93"/>
                      </a:lnTo>
                      <a:lnTo>
                        <a:pt x="43" y="87"/>
                      </a:lnTo>
                      <a:lnTo>
                        <a:pt x="34" y="78"/>
                      </a:lnTo>
                      <a:lnTo>
                        <a:pt x="26" y="69"/>
                      </a:lnTo>
                      <a:lnTo>
                        <a:pt x="21" y="57"/>
                      </a:lnTo>
                      <a:lnTo>
                        <a:pt x="17" y="43"/>
                      </a:lnTo>
                      <a:lnTo>
                        <a:pt x="17" y="30"/>
                      </a:lnTo>
                      <a:lnTo>
                        <a:pt x="16" y="16"/>
                      </a:lnTo>
                      <a:lnTo>
                        <a:pt x="18" y="2"/>
                      </a:lnTo>
                      <a:lnTo>
                        <a:pt x="4" y="0"/>
                      </a:lnTo>
                      <a:lnTo>
                        <a:pt x="1" y="16"/>
                      </a:lnTo>
                      <a:lnTo>
                        <a:pt x="0" y="30"/>
                      </a:lnTo>
                      <a:lnTo>
                        <a:pt x="3" y="46"/>
                      </a:lnTo>
                      <a:lnTo>
                        <a:pt x="6" y="61"/>
                      </a:lnTo>
                      <a:lnTo>
                        <a:pt x="14" y="76"/>
                      </a:lnTo>
                      <a:lnTo>
                        <a:pt x="22" y="88"/>
                      </a:lnTo>
                      <a:lnTo>
                        <a:pt x="35" y="99"/>
                      </a:lnTo>
                      <a:lnTo>
                        <a:pt x="51" y="107"/>
                      </a:lnTo>
                      <a:lnTo>
                        <a:pt x="56" y="9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2" name="Freeform 79"/>
                <p:cNvSpPr>
                  <a:spLocks/>
                </p:cNvSpPr>
                <p:nvPr/>
              </p:nvSpPr>
              <p:spPr bwMode="auto">
                <a:xfrm>
                  <a:off x="1287" y="2503"/>
                  <a:ext cx="48" cy="19"/>
                </a:xfrm>
                <a:custGeom>
                  <a:avLst/>
                  <a:gdLst>
                    <a:gd name="T0" fmla="*/ 41 w 48"/>
                    <a:gd name="T1" fmla="*/ 0 h 19"/>
                    <a:gd name="T2" fmla="*/ 42 w 48"/>
                    <a:gd name="T3" fmla="*/ 0 h 19"/>
                    <a:gd name="T4" fmla="*/ 39 w 48"/>
                    <a:gd name="T5" fmla="*/ 1 h 19"/>
                    <a:gd name="T6" fmla="*/ 34 w 48"/>
                    <a:gd name="T7" fmla="*/ 2 h 19"/>
                    <a:gd name="T8" fmla="*/ 29 w 48"/>
                    <a:gd name="T9" fmla="*/ 4 h 19"/>
                    <a:gd name="T10" fmla="*/ 24 w 48"/>
                    <a:gd name="T11" fmla="*/ 2 h 19"/>
                    <a:gd name="T12" fmla="*/ 18 w 48"/>
                    <a:gd name="T13" fmla="*/ 4 h 19"/>
                    <a:gd name="T14" fmla="*/ 15 w 48"/>
                    <a:gd name="T15" fmla="*/ 2 h 19"/>
                    <a:gd name="T16" fmla="*/ 9 w 48"/>
                    <a:gd name="T17" fmla="*/ 1 h 19"/>
                    <a:gd name="T18" fmla="*/ 5 w 48"/>
                    <a:gd name="T19" fmla="*/ 0 h 19"/>
                    <a:gd name="T20" fmla="*/ 0 w 48"/>
                    <a:gd name="T21" fmla="*/ 14 h 19"/>
                    <a:gd name="T22" fmla="*/ 6 w 48"/>
                    <a:gd name="T23" fmla="*/ 16 h 19"/>
                    <a:gd name="T24" fmla="*/ 12 w 48"/>
                    <a:gd name="T25" fmla="*/ 17 h 19"/>
                    <a:gd name="T26" fmla="*/ 18 w 48"/>
                    <a:gd name="T27" fmla="*/ 18 h 19"/>
                    <a:gd name="T28" fmla="*/ 24 w 48"/>
                    <a:gd name="T29" fmla="*/ 19 h 19"/>
                    <a:gd name="T30" fmla="*/ 29 w 48"/>
                    <a:gd name="T31" fmla="*/ 18 h 19"/>
                    <a:gd name="T32" fmla="*/ 36 w 48"/>
                    <a:gd name="T33" fmla="*/ 17 h 19"/>
                    <a:gd name="T34" fmla="*/ 41 w 48"/>
                    <a:gd name="T35" fmla="*/ 16 h 19"/>
                    <a:gd name="T36" fmla="*/ 47 w 48"/>
                    <a:gd name="T37" fmla="*/ 14 h 19"/>
                    <a:gd name="T38" fmla="*/ 48 w 48"/>
                    <a:gd name="T39" fmla="*/ 14 h 19"/>
                    <a:gd name="T40" fmla="*/ 41 w 48"/>
                    <a:gd name="T41" fmla="*/ 0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8"/>
                    <a:gd name="T64" fmla="*/ 0 h 19"/>
                    <a:gd name="T65" fmla="*/ 48 w 48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8" h="19">
                      <a:moveTo>
                        <a:pt x="41" y="0"/>
                      </a:moveTo>
                      <a:lnTo>
                        <a:pt x="42" y="0"/>
                      </a:lnTo>
                      <a:lnTo>
                        <a:pt x="39" y="1"/>
                      </a:lnTo>
                      <a:lnTo>
                        <a:pt x="34" y="2"/>
                      </a:lnTo>
                      <a:lnTo>
                        <a:pt x="29" y="4"/>
                      </a:lnTo>
                      <a:lnTo>
                        <a:pt x="24" y="2"/>
                      </a:lnTo>
                      <a:lnTo>
                        <a:pt x="18" y="4"/>
                      </a:lnTo>
                      <a:lnTo>
                        <a:pt x="15" y="2"/>
                      </a:lnTo>
                      <a:lnTo>
                        <a:pt x="9" y="1"/>
                      </a:lnTo>
                      <a:lnTo>
                        <a:pt x="5" y="0"/>
                      </a:lnTo>
                      <a:lnTo>
                        <a:pt x="0" y="14"/>
                      </a:lnTo>
                      <a:lnTo>
                        <a:pt x="6" y="16"/>
                      </a:lnTo>
                      <a:lnTo>
                        <a:pt x="12" y="17"/>
                      </a:lnTo>
                      <a:lnTo>
                        <a:pt x="18" y="18"/>
                      </a:lnTo>
                      <a:lnTo>
                        <a:pt x="24" y="19"/>
                      </a:lnTo>
                      <a:lnTo>
                        <a:pt x="29" y="18"/>
                      </a:lnTo>
                      <a:lnTo>
                        <a:pt x="36" y="17"/>
                      </a:lnTo>
                      <a:lnTo>
                        <a:pt x="41" y="16"/>
                      </a:lnTo>
                      <a:lnTo>
                        <a:pt x="47" y="14"/>
                      </a:lnTo>
                      <a:lnTo>
                        <a:pt x="48" y="14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3" name="Freeform 80"/>
                <p:cNvSpPr>
                  <a:spLocks/>
                </p:cNvSpPr>
                <p:nvPr/>
              </p:nvSpPr>
              <p:spPr bwMode="auto">
                <a:xfrm>
                  <a:off x="1328" y="2434"/>
                  <a:ext cx="109" cy="83"/>
                </a:xfrm>
                <a:custGeom>
                  <a:avLst/>
                  <a:gdLst>
                    <a:gd name="T0" fmla="*/ 97 w 109"/>
                    <a:gd name="T1" fmla="*/ 0 h 83"/>
                    <a:gd name="T2" fmla="*/ 97 w 109"/>
                    <a:gd name="T3" fmla="*/ 0 h 83"/>
                    <a:gd name="T4" fmla="*/ 87 w 109"/>
                    <a:gd name="T5" fmla="*/ 10 h 83"/>
                    <a:gd name="T6" fmla="*/ 76 w 109"/>
                    <a:gd name="T7" fmla="*/ 19 h 83"/>
                    <a:gd name="T8" fmla="*/ 64 w 109"/>
                    <a:gd name="T9" fmla="*/ 29 h 83"/>
                    <a:gd name="T10" fmla="*/ 52 w 109"/>
                    <a:gd name="T11" fmla="*/ 37 h 83"/>
                    <a:gd name="T12" fmla="*/ 41 w 109"/>
                    <a:gd name="T13" fmla="*/ 47 h 83"/>
                    <a:gd name="T14" fmla="*/ 28 w 109"/>
                    <a:gd name="T15" fmla="*/ 53 h 83"/>
                    <a:gd name="T16" fmla="*/ 13 w 109"/>
                    <a:gd name="T17" fmla="*/ 62 h 83"/>
                    <a:gd name="T18" fmla="*/ 0 w 109"/>
                    <a:gd name="T19" fmla="*/ 69 h 83"/>
                    <a:gd name="T20" fmla="*/ 7 w 109"/>
                    <a:gd name="T21" fmla="*/ 83 h 83"/>
                    <a:gd name="T22" fmla="*/ 21 w 109"/>
                    <a:gd name="T23" fmla="*/ 76 h 83"/>
                    <a:gd name="T24" fmla="*/ 35 w 109"/>
                    <a:gd name="T25" fmla="*/ 68 h 83"/>
                    <a:gd name="T26" fmla="*/ 49 w 109"/>
                    <a:gd name="T27" fmla="*/ 59 h 83"/>
                    <a:gd name="T28" fmla="*/ 62 w 109"/>
                    <a:gd name="T29" fmla="*/ 50 h 83"/>
                    <a:gd name="T30" fmla="*/ 74 w 109"/>
                    <a:gd name="T31" fmla="*/ 41 h 83"/>
                    <a:gd name="T32" fmla="*/ 86 w 109"/>
                    <a:gd name="T33" fmla="*/ 31 h 83"/>
                    <a:gd name="T34" fmla="*/ 97 w 109"/>
                    <a:gd name="T35" fmla="*/ 22 h 83"/>
                    <a:gd name="T36" fmla="*/ 109 w 109"/>
                    <a:gd name="T37" fmla="*/ 10 h 83"/>
                    <a:gd name="T38" fmla="*/ 109 w 109"/>
                    <a:gd name="T39" fmla="*/ 10 h 83"/>
                    <a:gd name="T40" fmla="*/ 97 w 109"/>
                    <a:gd name="T41" fmla="*/ 0 h 8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9"/>
                    <a:gd name="T64" fmla="*/ 0 h 83"/>
                    <a:gd name="T65" fmla="*/ 109 w 109"/>
                    <a:gd name="T66" fmla="*/ 83 h 8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9" h="83">
                      <a:moveTo>
                        <a:pt x="97" y="0"/>
                      </a:moveTo>
                      <a:lnTo>
                        <a:pt x="97" y="0"/>
                      </a:lnTo>
                      <a:lnTo>
                        <a:pt x="87" y="10"/>
                      </a:lnTo>
                      <a:lnTo>
                        <a:pt x="76" y="19"/>
                      </a:lnTo>
                      <a:lnTo>
                        <a:pt x="64" y="29"/>
                      </a:lnTo>
                      <a:lnTo>
                        <a:pt x="52" y="37"/>
                      </a:lnTo>
                      <a:lnTo>
                        <a:pt x="41" y="47"/>
                      </a:lnTo>
                      <a:lnTo>
                        <a:pt x="28" y="53"/>
                      </a:lnTo>
                      <a:lnTo>
                        <a:pt x="13" y="62"/>
                      </a:lnTo>
                      <a:lnTo>
                        <a:pt x="0" y="69"/>
                      </a:lnTo>
                      <a:lnTo>
                        <a:pt x="7" y="83"/>
                      </a:lnTo>
                      <a:lnTo>
                        <a:pt x="21" y="76"/>
                      </a:lnTo>
                      <a:lnTo>
                        <a:pt x="35" y="68"/>
                      </a:lnTo>
                      <a:lnTo>
                        <a:pt x="49" y="59"/>
                      </a:lnTo>
                      <a:lnTo>
                        <a:pt x="62" y="50"/>
                      </a:lnTo>
                      <a:lnTo>
                        <a:pt x="74" y="41"/>
                      </a:lnTo>
                      <a:lnTo>
                        <a:pt x="86" y="31"/>
                      </a:lnTo>
                      <a:lnTo>
                        <a:pt x="97" y="22"/>
                      </a:lnTo>
                      <a:lnTo>
                        <a:pt x="109" y="1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4" name="Freeform 81"/>
                <p:cNvSpPr>
                  <a:spLocks/>
                </p:cNvSpPr>
                <p:nvPr/>
              </p:nvSpPr>
              <p:spPr bwMode="auto">
                <a:xfrm>
                  <a:off x="1425" y="2186"/>
                  <a:ext cx="336" cy="258"/>
                </a:xfrm>
                <a:custGeom>
                  <a:avLst/>
                  <a:gdLst>
                    <a:gd name="T0" fmla="*/ 326 w 336"/>
                    <a:gd name="T1" fmla="*/ 0 h 258"/>
                    <a:gd name="T2" fmla="*/ 312 w 336"/>
                    <a:gd name="T3" fmla="*/ 11 h 258"/>
                    <a:gd name="T4" fmla="*/ 296 w 336"/>
                    <a:gd name="T5" fmla="*/ 23 h 258"/>
                    <a:gd name="T6" fmla="*/ 276 w 336"/>
                    <a:gd name="T7" fmla="*/ 36 h 258"/>
                    <a:gd name="T8" fmla="*/ 254 w 336"/>
                    <a:gd name="T9" fmla="*/ 52 h 258"/>
                    <a:gd name="T10" fmla="*/ 231 w 336"/>
                    <a:gd name="T11" fmla="*/ 68 h 258"/>
                    <a:gd name="T12" fmla="*/ 208 w 336"/>
                    <a:gd name="T13" fmla="*/ 85 h 258"/>
                    <a:gd name="T14" fmla="*/ 183 w 336"/>
                    <a:gd name="T15" fmla="*/ 103 h 258"/>
                    <a:gd name="T16" fmla="*/ 158 w 336"/>
                    <a:gd name="T17" fmla="*/ 121 h 258"/>
                    <a:gd name="T18" fmla="*/ 133 w 336"/>
                    <a:gd name="T19" fmla="*/ 139 h 258"/>
                    <a:gd name="T20" fmla="*/ 109 w 336"/>
                    <a:gd name="T21" fmla="*/ 157 h 258"/>
                    <a:gd name="T22" fmla="*/ 86 w 336"/>
                    <a:gd name="T23" fmla="*/ 175 h 258"/>
                    <a:gd name="T24" fmla="*/ 64 w 336"/>
                    <a:gd name="T25" fmla="*/ 191 h 258"/>
                    <a:gd name="T26" fmla="*/ 45 w 336"/>
                    <a:gd name="T27" fmla="*/ 208 h 258"/>
                    <a:gd name="T28" fmla="*/ 28 w 336"/>
                    <a:gd name="T29" fmla="*/ 223 h 258"/>
                    <a:gd name="T30" fmla="*/ 12 w 336"/>
                    <a:gd name="T31" fmla="*/ 236 h 258"/>
                    <a:gd name="T32" fmla="*/ 0 w 336"/>
                    <a:gd name="T33" fmla="*/ 248 h 258"/>
                    <a:gd name="T34" fmla="*/ 12 w 336"/>
                    <a:gd name="T35" fmla="*/ 258 h 258"/>
                    <a:gd name="T36" fmla="*/ 22 w 336"/>
                    <a:gd name="T37" fmla="*/ 248 h 258"/>
                    <a:gd name="T38" fmla="*/ 37 w 336"/>
                    <a:gd name="T39" fmla="*/ 235 h 258"/>
                    <a:gd name="T40" fmla="*/ 54 w 336"/>
                    <a:gd name="T41" fmla="*/ 220 h 258"/>
                    <a:gd name="T42" fmla="*/ 74 w 336"/>
                    <a:gd name="T43" fmla="*/ 203 h 258"/>
                    <a:gd name="T44" fmla="*/ 95 w 336"/>
                    <a:gd name="T45" fmla="*/ 188 h 258"/>
                    <a:gd name="T46" fmla="*/ 118 w 336"/>
                    <a:gd name="T47" fmla="*/ 169 h 258"/>
                    <a:gd name="T48" fmla="*/ 143 w 336"/>
                    <a:gd name="T49" fmla="*/ 151 h 258"/>
                    <a:gd name="T50" fmla="*/ 168 w 336"/>
                    <a:gd name="T51" fmla="*/ 133 h 258"/>
                    <a:gd name="T52" fmla="*/ 192 w 336"/>
                    <a:gd name="T53" fmla="*/ 115 h 258"/>
                    <a:gd name="T54" fmla="*/ 218 w 336"/>
                    <a:gd name="T55" fmla="*/ 97 h 258"/>
                    <a:gd name="T56" fmla="*/ 241 w 336"/>
                    <a:gd name="T57" fmla="*/ 80 h 258"/>
                    <a:gd name="T58" fmla="*/ 264 w 336"/>
                    <a:gd name="T59" fmla="*/ 64 h 258"/>
                    <a:gd name="T60" fmla="*/ 285 w 336"/>
                    <a:gd name="T61" fmla="*/ 48 h 258"/>
                    <a:gd name="T62" fmla="*/ 303 w 336"/>
                    <a:gd name="T63" fmla="*/ 35 h 258"/>
                    <a:gd name="T64" fmla="*/ 322 w 336"/>
                    <a:gd name="T65" fmla="*/ 23 h 258"/>
                    <a:gd name="T66" fmla="*/ 336 w 336"/>
                    <a:gd name="T67" fmla="*/ 12 h 258"/>
                    <a:gd name="T68" fmla="*/ 326 w 336"/>
                    <a:gd name="T69" fmla="*/ 0 h 25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36"/>
                    <a:gd name="T106" fmla="*/ 0 h 258"/>
                    <a:gd name="T107" fmla="*/ 336 w 336"/>
                    <a:gd name="T108" fmla="*/ 258 h 25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36" h="258">
                      <a:moveTo>
                        <a:pt x="326" y="0"/>
                      </a:moveTo>
                      <a:lnTo>
                        <a:pt x="312" y="11"/>
                      </a:lnTo>
                      <a:lnTo>
                        <a:pt x="296" y="23"/>
                      </a:lnTo>
                      <a:lnTo>
                        <a:pt x="276" y="36"/>
                      </a:lnTo>
                      <a:lnTo>
                        <a:pt x="254" y="52"/>
                      </a:lnTo>
                      <a:lnTo>
                        <a:pt x="231" y="68"/>
                      </a:lnTo>
                      <a:lnTo>
                        <a:pt x="208" y="85"/>
                      </a:lnTo>
                      <a:lnTo>
                        <a:pt x="183" y="103"/>
                      </a:lnTo>
                      <a:lnTo>
                        <a:pt x="158" y="121"/>
                      </a:lnTo>
                      <a:lnTo>
                        <a:pt x="133" y="139"/>
                      </a:lnTo>
                      <a:lnTo>
                        <a:pt x="109" y="157"/>
                      </a:lnTo>
                      <a:lnTo>
                        <a:pt x="86" y="175"/>
                      </a:lnTo>
                      <a:lnTo>
                        <a:pt x="64" y="191"/>
                      </a:lnTo>
                      <a:lnTo>
                        <a:pt x="45" y="208"/>
                      </a:lnTo>
                      <a:lnTo>
                        <a:pt x="28" y="223"/>
                      </a:lnTo>
                      <a:lnTo>
                        <a:pt x="12" y="236"/>
                      </a:lnTo>
                      <a:lnTo>
                        <a:pt x="0" y="248"/>
                      </a:lnTo>
                      <a:lnTo>
                        <a:pt x="12" y="258"/>
                      </a:lnTo>
                      <a:lnTo>
                        <a:pt x="22" y="248"/>
                      </a:lnTo>
                      <a:lnTo>
                        <a:pt x="37" y="235"/>
                      </a:lnTo>
                      <a:lnTo>
                        <a:pt x="54" y="220"/>
                      </a:lnTo>
                      <a:lnTo>
                        <a:pt x="74" y="203"/>
                      </a:lnTo>
                      <a:lnTo>
                        <a:pt x="95" y="188"/>
                      </a:lnTo>
                      <a:lnTo>
                        <a:pt x="118" y="169"/>
                      </a:lnTo>
                      <a:lnTo>
                        <a:pt x="143" y="151"/>
                      </a:lnTo>
                      <a:lnTo>
                        <a:pt x="168" y="133"/>
                      </a:lnTo>
                      <a:lnTo>
                        <a:pt x="192" y="115"/>
                      </a:lnTo>
                      <a:lnTo>
                        <a:pt x="218" y="97"/>
                      </a:lnTo>
                      <a:lnTo>
                        <a:pt x="241" y="80"/>
                      </a:lnTo>
                      <a:lnTo>
                        <a:pt x="264" y="64"/>
                      </a:lnTo>
                      <a:lnTo>
                        <a:pt x="285" y="48"/>
                      </a:lnTo>
                      <a:lnTo>
                        <a:pt x="303" y="35"/>
                      </a:lnTo>
                      <a:lnTo>
                        <a:pt x="322" y="23"/>
                      </a:lnTo>
                      <a:lnTo>
                        <a:pt x="336" y="12"/>
                      </a:lnTo>
                      <a:lnTo>
                        <a:pt x="32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5" name="Freeform 82"/>
                <p:cNvSpPr>
                  <a:spLocks/>
                </p:cNvSpPr>
                <p:nvPr/>
              </p:nvSpPr>
              <p:spPr bwMode="auto">
                <a:xfrm>
                  <a:off x="1751" y="2185"/>
                  <a:ext cx="13" cy="13"/>
                </a:xfrm>
                <a:custGeom>
                  <a:avLst/>
                  <a:gdLst>
                    <a:gd name="T0" fmla="*/ 10 w 13"/>
                    <a:gd name="T1" fmla="*/ 13 h 13"/>
                    <a:gd name="T2" fmla="*/ 13 w 13"/>
                    <a:gd name="T3" fmla="*/ 8 h 13"/>
                    <a:gd name="T4" fmla="*/ 11 w 13"/>
                    <a:gd name="T5" fmla="*/ 2 h 13"/>
                    <a:gd name="T6" fmla="*/ 6 w 13"/>
                    <a:gd name="T7" fmla="*/ 0 h 13"/>
                    <a:gd name="T8" fmla="*/ 0 w 13"/>
                    <a:gd name="T9" fmla="*/ 1 h 13"/>
                    <a:gd name="T10" fmla="*/ 10 w 13"/>
                    <a:gd name="T11" fmla="*/ 13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"/>
                    <a:gd name="T19" fmla="*/ 0 h 13"/>
                    <a:gd name="T20" fmla="*/ 13 w 13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" h="13">
                      <a:moveTo>
                        <a:pt x="10" y="13"/>
                      </a:moveTo>
                      <a:lnTo>
                        <a:pt x="13" y="8"/>
                      </a:lnTo>
                      <a:lnTo>
                        <a:pt x="11" y="2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6" name="Freeform 83"/>
                <p:cNvSpPr>
                  <a:spLocks/>
                </p:cNvSpPr>
                <p:nvPr/>
              </p:nvSpPr>
              <p:spPr bwMode="auto">
                <a:xfrm>
                  <a:off x="1724" y="2525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4 w 17"/>
                    <a:gd name="T3" fmla="*/ 2 h 8"/>
                    <a:gd name="T4" fmla="*/ 8 w 17"/>
                    <a:gd name="T5" fmla="*/ 0 h 8"/>
                    <a:gd name="T6" fmla="*/ 2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4" y="2"/>
                      </a:lnTo>
                      <a:lnTo>
                        <a:pt x="8" y="0"/>
                      </a:ln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7" name="Freeform 84"/>
                <p:cNvSpPr>
                  <a:spLocks/>
                </p:cNvSpPr>
                <p:nvPr/>
              </p:nvSpPr>
              <p:spPr bwMode="auto">
                <a:xfrm>
                  <a:off x="1724" y="2533"/>
                  <a:ext cx="17" cy="16"/>
                </a:xfrm>
                <a:custGeom>
                  <a:avLst/>
                  <a:gdLst>
                    <a:gd name="T0" fmla="*/ 12 w 17"/>
                    <a:gd name="T1" fmla="*/ 1 h 16"/>
                    <a:gd name="T2" fmla="*/ 10 w 17"/>
                    <a:gd name="T3" fmla="*/ 1 h 16"/>
                    <a:gd name="T4" fmla="*/ 14 w 17"/>
                    <a:gd name="T5" fmla="*/ 3 h 16"/>
                    <a:gd name="T6" fmla="*/ 17 w 17"/>
                    <a:gd name="T7" fmla="*/ 4 h 16"/>
                    <a:gd name="T8" fmla="*/ 15 w 17"/>
                    <a:gd name="T9" fmla="*/ 1 h 16"/>
                    <a:gd name="T10" fmla="*/ 17 w 17"/>
                    <a:gd name="T11" fmla="*/ 0 h 16"/>
                    <a:gd name="T12" fmla="*/ 0 w 17"/>
                    <a:gd name="T13" fmla="*/ 0 h 16"/>
                    <a:gd name="T14" fmla="*/ 1 w 17"/>
                    <a:gd name="T15" fmla="*/ 4 h 16"/>
                    <a:gd name="T16" fmla="*/ 2 w 17"/>
                    <a:gd name="T17" fmla="*/ 9 h 16"/>
                    <a:gd name="T18" fmla="*/ 7 w 17"/>
                    <a:gd name="T19" fmla="*/ 15 h 16"/>
                    <a:gd name="T20" fmla="*/ 15 w 17"/>
                    <a:gd name="T21" fmla="*/ 16 h 16"/>
                    <a:gd name="T22" fmla="*/ 14 w 17"/>
                    <a:gd name="T23" fmla="*/ 16 h 16"/>
                    <a:gd name="T24" fmla="*/ 12 w 17"/>
                    <a:gd name="T25" fmla="*/ 1 h 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16"/>
                    <a:gd name="T41" fmla="*/ 17 w 17"/>
                    <a:gd name="T42" fmla="*/ 16 h 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16">
                      <a:moveTo>
                        <a:pt x="12" y="1"/>
                      </a:moveTo>
                      <a:lnTo>
                        <a:pt x="10" y="1"/>
                      </a:lnTo>
                      <a:lnTo>
                        <a:pt x="14" y="3"/>
                      </a:lnTo>
                      <a:lnTo>
                        <a:pt x="17" y="4"/>
                      </a:lnTo>
                      <a:lnTo>
                        <a:pt x="15" y="1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9"/>
                      </a:lnTo>
                      <a:lnTo>
                        <a:pt x="7" y="15"/>
                      </a:lnTo>
                      <a:lnTo>
                        <a:pt x="15" y="16"/>
                      </a:lnTo>
                      <a:lnTo>
                        <a:pt x="14" y="16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8" name="Freeform 85"/>
                <p:cNvSpPr>
                  <a:spLocks/>
                </p:cNvSpPr>
                <p:nvPr/>
              </p:nvSpPr>
              <p:spPr bwMode="auto">
                <a:xfrm>
                  <a:off x="1736" y="2530"/>
                  <a:ext cx="40" cy="19"/>
                </a:xfrm>
                <a:custGeom>
                  <a:avLst/>
                  <a:gdLst>
                    <a:gd name="T0" fmla="*/ 25 w 40"/>
                    <a:gd name="T1" fmla="*/ 0 h 19"/>
                    <a:gd name="T2" fmla="*/ 25 w 40"/>
                    <a:gd name="T3" fmla="*/ 2 h 19"/>
                    <a:gd name="T4" fmla="*/ 25 w 40"/>
                    <a:gd name="T5" fmla="*/ 1 h 19"/>
                    <a:gd name="T6" fmla="*/ 20 w 40"/>
                    <a:gd name="T7" fmla="*/ 2 h 19"/>
                    <a:gd name="T8" fmla="*/ 12 w 40"/>
                    <a:gd name="T9" fmla="*/ 3 h 19"/>
                    <a:gd name="T10" fmla="*/ 0 w 40"/>
                    <a:gd name="T11" fmla="*/ 4 h 19"/>
                    <a:gd name="T12" fmla="*/ 2 w 40"/>
                    <a:gd name="T13" fmla="*/ 19 h 19"/>
                    <a:gd name="T14" fmla="*/ 12 w 40"/>
                    <a:gd name="T15" fmla="*/ 18 h 19"/>
                    <a:gd name="T16" fmla="*/ 23 w 40"/>
                    <a:gd name="T17" fmla="*/ 16 h 19"/>
                    <a:gd name="T18" fmla="*/ 32 w 40"/>
                    <a:gd name="T19" fmla="*/ 13 h 19"/>
                    <a:gd name="T20" fmla="*/ 40 w 40"/>
                    <a:gd name="T21" fmla="*/ 2 h 19"/>
                    <a:gd name="T22" fmla="*/ 40 w 40"/>
                    <a:gd name="T23" fmla="*/ 4 h 19"/>
                    <a:gd name="T24" fmla="*/ 25 w 40"/>
                    <a:gd name="T25" fmla="*/ 0 h 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0"/>
                    <a:gd name="T40" fmla="*/ 0 h 19"/>
                    <a:gd name="T41" fmla="*/ 40 w 40"/>
                    <a:gd name="T42" fmla="*/ 19 h 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0" h="19">
                      <a:moveTo>
                        <a:pt x="25" y="0"/>
                      </a:move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0" y="2"/>
                      </a:lnTo>
                      <a:lnTo>
                        <a:pt x="12" y="3"/>
                      </a:lnTo>
                      <a:lnTo>
                        <a:pt x="0" y="4"/>
                      </a:lnTo>
                      <a:lnTo>
                        <a:pt x="2" y="19"/>
                      </a:lnTo>
                      <a:lnTo>
                        <a:pt x="12" y="18"/>
                      </a:lnTo>
                      <a:lnTo>
                        <a:pt x="23" y="16"/>
                      </a:lnTo>
                      <a:lnTo>
                        <a:pt x="32" y="13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9" name="Freeform 86"/>
                <p:cNvSpPr>
                  <a:spLocks/>
                </p:cNvSpPr>
                <p:nvPr/>
              </p:nvSpPr>
              <p:spPr bwMode="auto">
                <a:xfrm>
                  <a:off x="1747" y="2488"/>
                  <a:ext cx="32" cy="46"/>
                </a:xfrm>
                <a:custGeom>
                  <a:avLst/>
                  <a:gdLst>
                    <a:gd name="T0" fmla="*/ 0 w 32"/>
                    <a:gd name="T1" fmla="*/ 15 h 46"/>
                    <a:gd name="T2" fmla="*/ 0 w 32"/>
                    <a:gd name="T3" fmla="*/ 15 h 46"/>
                    <a:gd name="T4" fmla="*/ 9 w 32"/>
                    <a:gd name="T5" fmla="*/ 19 h 46"/>
                    <a:gd name="T6" fmla="*/ 14 w 32"/>
                    <a:gd name="T7" fmla="*/ 25 h 46"/>
                    <a:gd name="T8" fmla="*/ 15 w 32"/>
                    <a:gd name="T9" fmla="*/ 32 h 46"/>
                    <a:gd name="T10" fmla="*/ 14 w 32"/>
                    <a:gd name="T11" fmla="*/ 42 h 46"/>
                    <a:gd name="T12" fmla="*/ 29 w 32"/>
                    <a:gd name="T13" fmla="*/ 46 h 46"/>
                    <a:gd name="T14" fmla="*/ 32 w 32"/>
                    <a:gd name="T15" fmla="*/ 32 h 46"/>
                    <a:gd name="T16" fmla="*/ 29 w 32"/>
                    <a:gd name="T17" fmla="*/ 17 h 46"/>
                    <a:gd name="T18" fmla="*/ 17 w 32"/>
                    <a:gd name="T19" fmla="*/ 6 h 46"/>
                    <a:gd name="T20" fmla="*/ 0 w 32"/>
                    <a:gd name="T21" fmla="*/ 0 h 46"/>
                    <a:gd name="T22" fmla="*/ 0 w 32"/>
                    <a:gd name="T23" fmla="*/ 0 h 46"/>
                    <a:gd name="T24" fmla="*/ 0 w 32"/>
                    <a:gd name="T25" fmla="*/ 15 h 4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2"/>
                    <a:gd name="T40" fmla="*/ 0 h 46"/>
                    <a:gd name="T41" fmla="*/ 32 w 32"/>
                    <a:gd name="T42" fmla="*/ 46 h 4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2" h="46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9" y="19"/>
                      </a:lnTo>
                      <a:lnTo>
                        <a:pt x="14" y="25"/>
                      </a:lnTo>
                      <a:lnTo>
                        <a:pt x="15" y="32"/>
                      </a:lnTo>
                      <a:lnTo>
                        <a:pt x="14" y="42"/>
                      </a:lnTo>
                      <a:lnTo>
                        <a:pt x="29" y="46"/>
                      </a:lnTo>
                      <a:lnTo>
                        <a:pt x="32" y="32"/>
                      </a:lnTo>
                      <a:lnTo>
                        <a:pt x="29" y="17"/>
                      </a:lnTo>
                      <a:lnTo>
                        <a:pt x="17" y="6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0" name="Freeform 87"/>
                <p:cNvSpPr>
                  <a:spLocks/>
                </p:cNvSpPr>
                <p:nvPr/>
              </p:nvSpPr>
              <p:spPr bwMode="auto">
                <a:xfrm>
                  <a:off x="1702" y="2488"/>
                  <a:ext cx="45" cy="33"/>
                </a:xfrm>
                <a:custGeom>
                  <a:avLst/>
                  <a:gdLst>
                    <a:gd name="T0" fmla="*/ 14 w 45"/>
                    <a:gd name="T1" fmla="*/ 33 h 33"/>
                    <a:gd name="T2" fmla="*/ 14 w 45"/>
                    <a:gd name="T3" fmla="*/ 33 h 33"/>
                    <a:gd name="T4" fmla="*/ 16 w 45"/>
                    <a:gd name="T5" fmla="*/ 29 h 33"/>
                    <a:gd name="T6" fmla="*/ 18 w 45"/>
                    <a:gd name="T7" fmla="*/ 27 h 33"/>
                    <a:gd name="T8" fmla="*/ 20 w 45"/>
                    <a:gd name="T9" fmla="*/ 23 h 33"/>
                    <a:gd name="T10" fmla="*/ 24 w 45"/>
                    <a:gd name="T11" fmla="*/ 22 h 33"/>
                    <a:gd name="T12" fmla="*/ 29 w 45"/>
                    <a:gd name="T13" fmla="*/ 19 h 33"/>
                    <a:gd name="T14" fmla="*/ 34 w 45"/>
                    <a:gd name="T15" fmla="*/ 17 h 33"/>
                    <a:gd name="T16" fmla="*/ 40 w 45"/>
                    <a:gd name="T17" fmla="*/ 16 h 33"/>
                    <a:gd name="T18" fmla="*/ 45 w 45"/>
                    <a:gd name="T19" fmla="*/ 15 h 33"/>
                    <a:gd name="T20" fmla="*/ 45 w 45"/>
                    <a:gd name="T21" fmla="*/ 0 h 33"/>
                    <a:gd name="T22" fmla="*/ 37 w 45"/>
                    <a:gd name="T23" fmla="*/ 2 h 33"/>
                    <a:gd name="T24" fmla="*/ 31 w 45"/>
                    <a:gd name="T25" fmla="*/ 3 h 33"/>
                    <a:gd name="T26" fmla="*/ 24 w 45"/>
                    <a:gd name="T27" fmla="*/ 4 h 33"/>
                    <a:gd name="T28" fmla="*/ 17 w 45"/>
                    <a:gd name="T29" fmla="*/ 8 h 33"/>
                    <a:gd name="T30" fmla="*/ 11 w 45"/>
                    <a:gd name="T31" fmla="*/ 11 h 33"/>
                    <a:gd name="T32" fmla="*/ 6 w 45"/>
                    <a:gd name="T33" fmla="*/ 17 h 33"/>
                    <a:gd name="T34" fmla="*/ 1 w 45"/>
                    <a:gd name="T35" fmla="*/ 25 h 33"/>
                    <a:gd name="T36" fmla="*/ 0 w 45"/>
                    <a:gd name="T37" fmla="*/ 33 h 33"/>
                    <a:gd name="T38" fmla="*/ 0 w 45"/>
                    <a:gd name="T39" fmla="*/ 33 h 33"/>
                    <a:gd name="T40" fmla="*/ 14 w 45"/>
                    <a:gd name="T41" fmla="*/ 33 h 3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33"/>
                    <a:gd name="T65" fmla="*/ 45 w 45"/>
                    <a:gd name="T66" fmla="*/ 33 h 3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33">
                      <a:moveTo>
                        <a:pt x="14" y="33"/>
                      </a:moveTo>
                      <a:lnTo>
                        <a:pt x="14" y="33"/>
                      </a:lnTo>
                      <a:lnTo>
                        <a:pt x="16" y="29"/>
                      </a:lnTo>
                      <a:lnTo>
                        <a:pt x="18" y="27"/>
                      </a:lnTo>
                      <a:lnTo>
                        <a:pt x="20" y="23"/>
                      </a:lnTo>
                      <a:lnTo>
                        <a:pt x="24" y="22"/>
                      </a:lnTo>
                      <a:lnTo>
                        <a:pt x="29" y="19"/>
                      </a:lnTo>
                      <a:lnTo>
                        <a:pt x="34" y="17"/>
                      </a:lnTo>
                      <a:lnTo>
                        <a:pt x="40" y="16"/>
                      </a:lnTo>
                      <a:lnTo>
                        <a:pt x="45" y="15"/>
                      </a:lnTo>
                      <a:lnTo>
                        <a:pt x="45" y="0"/>
                      </a:lnTo>
                      <a:lnTo>
                        <a:pt x="37" y="2"/>
                      </a:lnTo>
                      <a:lnTo>
                        <a:pt x="31" y="3"/>
                      </a:lnTo>
                      <a:lnTo>
                        <a:pt x="24" y="4"/>
                      </a:lnTo>
                      <a:lnTo>
                        <a:pt x="17" y="8"/>
                      </a:lnTo>
                      <a:lnTo>
                        <a:pt x="11" y="11"/>
                      </a:lnTo>
                      <a:lnTo>
                        <a:pt x="6" y="17"/>
                      </a:lnTo>
                      <a:lnTo>
                        <a:pt x="1" y="25"/>
                      </a:lnTo>
                      <a:lnTo>
                        <a:pt x="0" y="33"/>
                      </a:lnTo>
                      <a:lnTo>
                        <a:pt x="14" y="3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1" name="Freeform 88"/>
                <p:cNvSpPr>
                  <a:spLocks/>
                </p:cNvSpPr>
                <p:nvPr/>
              </p:nvSpPr>
              <p:spPr bwMode="auto">
                <a:xfrm>
                  <a:off x="1702" y="2521"/>
                  <a:ext cx="51" cy="69"/>
                </a:xfrm>
                <a:custGeom>
                  <a:avLst/>
                  <a:gdLst>
                    <a:gd name="T0" fmla="*/ 51 w 51"/>
                    <a:gd name="T1" fmla="*/ 54 h 69"/>
                    <a:gd name="T2" fmla="*/ 51 w 51"/>
                    <a:gd name="T3" fmla="*/ 54 h 69"/>
                    <a:gd name="T4" fmla="*/ 42 w 51"/>
                    <a:gd name="T5" fmla="*/ 52 h 69"/>
                    <a:gd name="T6" fmla="*/ 34 w 51"/>
                    <a:gd name="T7" fmla="*/ 48 h 69"/>
                    <a:gd name="T8" fmla="*/ 29 w 51"/>
                    <a:gd name="T9" fmla="*/ 44 h 69"/>
                    <a:gd name="T10" fmla="*/ 23 w 51"/>
                    <a:gd name="T11" fmla="*/ 36 h 69"/>
                    <a:gd name="T12" fmla="*/ 19 w 51"/>
                    <a:gd name="T13" fmla="*/ 28 h 69"/>
                    <a:gd name="T14" fmla="*/ 17 w 51"/>
                    <a:gd name="T15" fmla="*/ 19 h 69"/>
                    <a:gd name="T16" fmla="*/ 14 w 51"/>
                    <a:gd name="T17" fmla="*/ 11 h 69"/>
                    <a:gd name="T18" fmla="*/ 14 w 51"/>
                    <a:gd name="T19" fmla="*/ 0 h 69"/>
                    <a:gd name="T20" fmla="*/ 0 w 51"/>
                    <a:gd name="T21" fmla="*/ 0 h 69"/>
                    <a:gd name="T22" fmla="*/ 0 w 51"/>
                    <a:gd name="T23" fmla="*/ 11 h 69"/>
                    <a:gd name="T24" fmla="*/ 2 w 51"/>
                    <a:gd name="T25" fmla="*/ 22 h 69"/>
                    <a:gd name="T26" fmla="*/ 5 w 51"/>
                    <a:gd name="T27" fmla="*/ 33 h 69"/>
                    <a:gd name="T28" fmla="*/ 11 w 51"/>
                    <a:gd name="T29" fmla="*/ 44 h 69"/>
                    <a:gd name="T30" fmla="*/ 17 w 51"/>
                    <a:gd name="T31" fmla="*/ 53 h 69"/>
                    <a:gd name="T32" fmla="*/ 26 w 51"/>
                    <a:gd name="T33" fmla="*/ 60 h 69"/>
                    <a:gd name="T34" fmla="*/ 37 w 51"/>
                    <a:gd name="T35" fmla="*/ 67 h 69"/>
                    <a:gd name="T36" fmla="*/ 51 w 51"/>
                    <a:gd name="T37" fmla="*/ 69 h 69"/>
                    <a:gd name="T38" fmla="*/ 51 w 51"/>
                    <a:gd name="T39" fmla="*/ 69 h 69"/>
                    <a:gd name="T40" fmla="*/ 51 w 51"/>
                    <a:gd name="T41" fmla="*/ 54 h 6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69"/>
                    <a:gd name="T65" fmla="*/ 51 w 51"/>
                    <a:gd name="T66" fmla="*/ 69 h 6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69">
                      <a:moveTo>
                        <a:pt x="51" y="54"/>
                      </a:moveTo>
                      <a:lnTo>
                        <a:pt x="51" y="54"/>
                      </a:lnTo>
                      <a:lnTo>
                        <a:pt x="42" y="52"/>
                      </a:lnTo>
                      <a:lnTo>
                        <a:pt x="34" y="48"/>
                      </a:lnTo>
                      <a:lnTo>
                        <a:pt x="29" y="44"/>
                      </a:lnTo>
                      <a:lnTo>
                        <a:pt x="23" y="36"/>
                      </a:lnTo>
                      <a:lnTo>
                        <a:pt x="19" y="28"/>
                      </a:lnTo>
                      <a:lnTo>
                        <a:pt x="17" y="19"/>
                      </a:lnTo>
                      <a:lnTo>
                        <a:pt x="14" y="11"/>
                      </a:lnTo>
                      <a:lnTo>
                        <a:pt x="14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2" y="22"/>
                      </a:lnTo>
                      <a:lnTo>
                        <a:pt x="5" y="33"/>
                      </a:lnTo>
                      <a:lnTo>
                        <a:pt x="11" y="44"/>
                      </a:lnTo>
                      <a:lnTo>
                        <a:pt x="17" y="53"/>
                      </a:lnTo>
                      <a:lnTo>
                        <a:pt x="26" y="60"/>
                      </a:lnTo>
                      <a:lnTo>
                        <a:pt x="37" y="67"/>
                      </a:lnTo>
                      <a:lnTo>
                        <a:pt x="51" y="69"/>
                      </a:lnTo>
                      <a:lnTo>
                        <a:pt x="51" y="5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2" name="Freeform 89"/>
                <p:cNvSpPr>
                  <a:spLocks/>
                </p:cNvSpPr>
                <p:nvPr/>
              </p:nvSpPr>
              <p:spPr bwMode="auto">
                <a:xfrm>
                  <a:off x="1753" y="2569"/>
                  <a:ext cx="33" cy="21"/>
                </a:xfrm>
                <a:custGeom>
                  <a:avLst/>
                  <a:gdLst>
                    <a:gd name="T0" fmla="*/ 24 w 33"/>
                    <a:gd name="T1" fmla="*/ 0 h 21"/>
                    <a:gd name="T2" fmla="*/ 25 w 33"/>
                    <a:gd name="T3" fmla="*/ 0 h 21"/>
                    <a:gd name="T4" fmla="*/ 19 w 33"/>
                    <a:gd name="T5" fmla="*/ 3 h 21"/>
                    <a:gd name="T6" fmla="*/ 13 w 33"/>
                    <a:gd name="T7" fmla="*/ 5 h 21"/>
                    <a:gd name="T8" fmla="*/ 7 w 33"/>
                    <a:gd name="T9" fmla="*/ 6 h 21"/>
                    <a:gd name="T10" fmla="*/ 0 w 33"/>
                    <a:gd name="T11" fmla="*/ 6 h 21"/>
                    <a:gd name="T12" fmla="*/ 0 w 33"/>
                    <a:gd name="T13" fmla="*/ 21 h 21"/>
                    <a:gd name="T14" fmla="*/ 7 w 33"/>
                    <a:gd name="T15" fmla="*/ 21 h 21"/>
                    <a:gd name="T16" fmla="*/ 15 w 33"/>
                    <a:gd name="T17" fmla="*/ 20 h 21"/>
                    <a:gd name="T18" fmla="*/ 24 w 33"/>
                    <a:gd name="T19" fmla="*/ 17 h 21"/>
                    <a:gd name="T20" fmla="*/ 32 w 33"/>
                    <a:gd name="T21" fmla="*/ 12 h 21"/>
                    <a:gd name="T22" fmla="*/ 33 w 33"/>
                    <a:gd name="T23" fmla="*/ 12 h 21"/>
                    <a:gd name="T24" fmla="*/ 24 w 33"/>
                    <a:gd name="T25" fmla="*/ 0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3"/>
                    <a:gd name="T40" fmla="*/ 0 h 21"/>
                    <a:gd name="T41" fmla="*/ 33 w 33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3" h="21">
                      <a:moveTo>
                        <a:pt x="24" y="0"/>
                      </a:moveTo>
                      <a:lnTo>
                        <a:pt x="25" y="0"/>
                      </a:lnTo>
                      <a:lnTo>
                        <a:pt x="19" y="3"/>
                      </a:lnTo>
                      <a:lnTo>
                        <a:pt x="13" y="5"/>
                      </a:lnTo>
                      <a:lnTo>
                        <a:pt x="7" y="6"/>
                      </a:lnTo>
                      <a:lnTo>
                        <a:pt x="0" y="6"/>
                      </a:lnTo>
                      <a:lnTo>
                        <a:pt x="0" y="21"/>
                      </a:lnTo>
                      <a:lnTo>
                        <a:pt x="7" y="21"/>
                      </a:lnTo>
                      <a:lnTo>
                        <a:pt x="15" y="20"/>
                      </a:lnTo>
                      <a:lnTo>
                        <a:pt x="24" y="17"/>
                      </a:lnTo>
                      <a:lnTo>
                        <a:pt x="32" y="12"/>
                      </a:lnTo>
                      <a:lnTo>
                        <a:pt x="33" y="1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3" name="Freeform 90"/>
                <p:cNvSpPr>
                  <a:spLocks/>
                </p:cNvSpPr>
                <p:nvPr/>
              </p:nvSpPr>
              <p:spPr bwMode="auto">
                <a:xfrm>
                  <a:off x="1777" y="2509"/>
                  <a:ext cx="69" cy="72"/>
                </a:xfrm>
                <a:custGeom>
                  <a:avLst/>
                  <a:gdLst>
                    <a:gd name="T0" fmla="*/ 54 w 69"/>
                    <a:gd name="T1" fmla="*/ 0 h 72"/>
                    <a:gd name="T2" fmla="*/ 55 w 69"/>
                    <a:gd name="T3" fmla="*/ 0 h 72"/>
                    <a:gd name="T4" fmla="*/ 49 w 69"/>
                    <a:gd name="T5" fmla="*/ 7 h 72"/>
                    <a:gd name="T6" fmla="*/ 43 w 69"/>
                    <a:gd name="T7" fmla="*/ 16 h 72"/>
                    <a:gd name="T8" fmla="*/ 36 w 69"/>
                    <a:gd name="T9" fmla="*/ 24 h 72"/>
                    <a:gd name="T10" fmla="*/ 30 w 69"/>
                    <a:gd name="T11" fmla="*/ 33 h 72"/>
                    <a:gd name="T12" fmla="*/ 24 w 69"/>
                    <a:gd name="T13" fmla="*/ 40 h 72"/>
                    <a:gd name="T14" fmla="*/ 17 w 69"/>
                    <a:gd name="T15" fmla="*/ 46 h 72"/>
                    <a:gd name="T16" fmla="*/ 8 w 69"/>
                    <a:gd name="T17" fmla="*/ 53 h 72"/>
                    <a:gd name="T18" fmla="*/ 0 w 69"/>
                    <a:gd name="T19" fmla="*/ 60 h 72"/>
                    <a:gd name="T20" fmla="*/ 9 w 69"/>
                    <a:gd name="T21" fmla="*/ 72 h 72"/>
                    <a:gd name="T22" fmla="*/ 18 w 69"/>
                    <a:gd name="T23" fmla="*/ 65 h 72"/>
                    <a:gd name="T24" fmla="*/ 26 w 69"/>
                    <a:gd name="T25" fmla="*/ 58 h 72"/>
                    <a:gd name="T26" fmla="*/ 34 w 69"/>
                    <a:gd name="T27" fmla="*/ 50 h 72"/>
                    <a:gd name="T28" fmla="*/ 42 w 69"/>
                    <a:gd name="T29" fmla="*/ 42 h 72"/>
                    <a:gd name="T30" fmla="*/ 48 w 69"/>
                    <a:gd name="T31" fmla="*/ 34 h 72"/>
                    <a:gd name="T32" fmla="*/ 55 w 69"/>
                    <a:gd name="T33" fmla="*/ 25 h 72"/>
                    <a:gd name="T34" fmla="*/ 61 w 69"/>
                    <a:gd name="T35" fmla="*/ 17 h 72"/>
                    <a:gd name="T36" fmla="*/ 68 w 69"/>
                    <a:gd name="T37" fmla="*/ 7 h 72"/>
                    <a:gd name="T38" fmla="*/ 69 w 69"/>
                    <a:gd name="T39" fmla="*/ 7 h 72"/>
                    <a:gd name="T40" fmla="*/ 54 w 69"/>
                    <a:gd name="T41" fmla="*/ 0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9"/>
                    <a:gd name="T64" fmla="*/ 0 h 72"/>
                    <a:gd name="T65" fmla="*/ 69 w 69"/>
                    <a:gd name="T66" fmla="*/ 72 h 7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9" h="72">
                      <a:moveTo>
                        <a:pt x="54" y="0"/>
                      </a:moveTo>
                      <a:lnTo>
                        <a:pt x="55" y="0"/>
                      </a:lnTo>
                      <a:lnTo>
                        <a:pt x="49" y="7"/>
                      </a:lnTo>
                      <a:lnTo>
                        <a:pt x="43" y="16"/>
                      </a:lnTo>
                      <a:lnTo>
                        <a:pt x="36" y="24"/>
                      </a:lnTo>
                      <a:lnTo>
                        <a:pt x="30" y="33"/>
                      </a:lnTo>
                      <a:lnTo>
                        <a:pt x="24" y="40"/>
                      </a:lnTo>
                      <a:lnTo>
                        <a:pt x="17" y="46"/>
                      </a:lnTo>
                      <a:lnTo>
                        <a:pt x="8" y="53"/>
                      </a:lnTo>
                      <a:lnTo>
                        <a:pt x="0" y="60"/>
                      </a:lnTo>
                      <a:lnTo>
                        <a:pt x="9" y="72"/>
                      </a:lnTo>
                      <a:lnTo>
                        <a:pt x="18" y="65"/>
                      </a:lnTo>
                      <a:lnTo>
                        <a:pt x="26" y="58"/>
                      </a:lnTo>
                      <a:lnTo>
                        <a:pt x="34" y="50"/>
                      </a:lnTo>
                      <a:lnTo>
                        <a:pt x="42" y="42"/>
                      </a:lnTo>
                      <a:lnTo>
                        <a:pt x="48" y="34"/>
                      </a:lnTo>
                      <a:lnTo>
                        <a:pt x="55" y="25"/>
                      </a:lnTo>
                      <a:lnTo>
                        <a:pt x="61" y="17"/>
                      </a:lnTo>
                      <a:lnTo>
                        <a:pt x="68" y="7"/>
                      </a:lnTo>
                      <a:lnTo>
                        <a:pt x="69" y="7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4" name="Freeform 91"/>
                <p:cNvSpPr>
                  <a:spLocks/>
                </p:cNvSpPr>
                <p:nvPr/>
              </p:nvSpPr>
              <p:spPr bwMode="auto">
                <a:xfrm>
                  <a:off x="1831" y="2290"/>
                  <a:ext cx="197" cy="226"/>
                </a:xfrm>
                <a:custGeom>
                  <a:avLst/>
                  <a:gdLst>
                    <a:gd name="T0" fmla="*/ 185 w 197"/>
                    <a:gd name="T1" fmla="*/ 0 h 226"/>
                    <a:gd name="T2" fmla="*/ 167 w 197"/>
                    <a:gd name="T3" fmla="*/ 21 h 226"/>
                    <a:gd name="T4" fmla="*/ 144 w 197"/>
                    <a:gd name="T5" fmla="*/ 46 h 226"/>
                    <a:gd name="T6" fmla="*/ 118 w 197"/>
                    <a:gd name="T7" fmla="*/ 76 h 226"/>
                    <a:gd name="T8" fmla="*/ 88 w 197"/>
                    <a:gd name="T9" fmla="*/ 109 h 226"/>
                    <a:gd name="T10" fmla="*/ 61 w 197"/>
                    <a:gd name="T11" fmla="*/ 140 h 226"/>
                    <a:gd name="T12" fmla="*/ 36 w 197"/>
                    <a:gd name="T13" fmla="*/ 171 h 226"/>
                    <a:gd name="T14" fmla="*/ 16 w 197"/>
                    <a:gd name="T15" fmla="*/ 197 h 226"/>
                    <a:gd name="T16" fmla="*/ 0 w 197"/>
                    <a:gd name="T17" fmla="*/ 219 h 226"/>
                    <a:gd name="T18" fmla="*/ 15 w 197"/>
                    <a:gd name="T19" fmla="*/ 226 h 226"/>
                    <a:gd name="T20" fmla="*/ 28 w 197"/>
                    <a:gd name="T21" fmla="*/ 207 h 226"/>
                    <a:gd name="T22" fmla="*/ 49 w 197"/>
                    <a:gd name="T23" fmla="*/ 180 h 226"/>
                    <a:gd name="T24" fmla="*/ 73 w 197"/>
                    <a:gd name="T25" fmla="*/ 150 h 226"/>
                    <a:gd name="T26" fmla="*/ 101 w 197"/>
                    <a:gd name="T27" fmla="*/ 119 h 226"/>
                    <a:gd name="T28" fmla="*/ 130 w 197"/>
                    <a:gd name="T29" fmla="*/ 86 h 226"/>
                    <a:gd name="T30" fmla="*/ 156 w 197"/>
                    <a:gd name="T31" fmla="*/ 56 h 226"/>
                    <a:gd name="T32" fmla="*/ 179 w 197"/>
                    <a:gd name="T33" fmla="*/ 30 h 226"/>
                    <a:gd name="T34" fmla="*/ 197 w 197"/>
                    <a:gd name="T35" fmla="*/ 10 h 226"/>
                    <a:gd name="T36" fmla="*/ 185 w 197"/>
                    <a:gd name="T37" fmla="*/ 0 h 22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97"/>
                    <a:gd name="T58" fmla="*/ 0 h 226"/>
                    <a:gd name="T59" fmla="*/ 197 w 197"/>
                    <a:gd name="T60" fmla="*/ 226 h 22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97" h="226">
                      <a:moveTo>
                        <a:pt x="185" y="0"/>
                      </a:moveTo>
                      <a:lnTo>
                        <a:pt x="167" y="21"/>
                      </a:lnTo>
                      <a:lnTo>
                        <a:pt x="144" y="46"/>
                      </a:lnTo>
                      <a:lnTo>
                        <a:pt x="118" y="76"/>
                      </a:lnTo>
                      <a:lnTo>
                        <a:pt x="88" y="109"/>
                      </a:lnTo>
                      <a:lnTo>
                        <a:pt x="61" y="140"/>
                      </a:lnTo>
                      <a:lnTo>
                        <a:pt x="36" y="171"/>
                      </a:lnTo>
                      <a:lnTo>
                        <a:pt x="16" y="197"/>
                      </a:lnTo>
                      <a:lnTo>
                        <a:pt x="0" y="219"/>
                      </a:lnTo>
                      <a:lnTo>
                        <a:pt x="15" y="226"/>
                      </a:lnTo>
                      <a:lnTo>
                        <a:pt x="28" y="207"/>
                      </a:lnTo>
                      <a:lnTo>
                        <a:pt x="49" y="180"/>
                      </a:lnTo>
                      <a:lnTo>
                        <a:pt x="73" y="150"/>
                      </a:lnTo>
                      <a:lnTo>
                        <a:pt x="101" y="119"/>
                      </a:lnTo>
                      <a:lnTo>
                        <a:pt x="130" y="86"/>
                      </a:lnTo>
                      <a:lnTo>
                        <a:pt x="156" y="56"/>
                      </a:lnTo>
                      <a:lnTo>
                        <a:pt x="179" y="30"/>
                      </a:lnTo>
                      <a:lnTo>
                        <a:pt x="197" y="10"/>
                      </a:lnTo>
                      <a:lnTo>
                        <a:pt x="185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5" name="Freeform 92"/>
                <p:cNvSpPr>
                  <a:spLocks/>
                </p:cNvSpPr>
                <p:nvPr/>
              </p:nvSpPr>
              <p:spPr bwMode="auto">
                <a:xfrm>
                  <a:off x="2016" y="2288"/>
                  <a:ext cx="14" cy="12"/>
                </a:xfrm>
                <a:custGeom>
                  <a:avLst/>
                  <a:gdLst>
                    <a:gd name="T0" fmla="*/ 12 w 14"/>
                    <a:gd name="T1" fmla="*/ 12 h 12"/>
                    <a:gd name="T2" fmla="*/ 14 w 14"/>
                    <a:gd name="T3" fmla="*/ 6 h 12"/>
                    <a:gd name="T4" fmla="*/ 11 w 14"/>
                    <a:gd name="T5" fmla="*/ 1 h 12"/>
                    <a:gd name="T6" fmla="*/ 5 w 14"/>
                    <a:gd name="T7" fmla="*/ 0 h 12"/>
                    <a:gd name="T8" fmla="*/ 0 w 14"/>
                    <a:gd name="T9" fmla="*/ 2 h 12"/>
                    <a:gd name="T10" fmla="*/ 12 w 14"/>
                    <a:gd name="T11" fmla="*/ 12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4"/>
                    <a:gd name="T19" fmla="*/ 0 h 12"/>
                    <a:gd name="T20" fmla="*/ 14 w 14"/>
                    <a:gd name="T21" fmla="*/ 12 h 1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4" h="12">
                      <a:moveTo>
                        <a:pt x="12" y="12"/>
                      </a:moveTo>
                      <a:lnTo>
                        <a:pt x="14" y="6"/>
                      </a:ln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2" y="1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6" name="Freeform 93"/>
                <p:cNvSpPr>
                  <a:spLocks/>
                </p:cNvSpPr>
                <p:nvPr/>
              </p:nvSpPr>
              <p:spPr bwMode="auto">
                <a:xfrm>
                  <a:off x="1467" y="2508"/>
                  <a:ext cx="17" cy="8"/>
                </a:xfrm>
                <a:custGeom>
                  <a:avLst/>
                  <a:gdLst>
                    <a:gd name="T0" fmla="*/ 17 w 17"/>
                    <a:gd name="T1" fmla="*/ 8 h 8"/>
                    <a:gd name="T2" fmla="*/ 15 w 17"/>
                    <a:gd name="T3" fmla="*/ 2 h 8"/>
                    <a:gd name="T4" fmla="*/ 9 w 17"/>
                    <a:gd name="T5" fmla="*/ 0 h 8"/>
                    <a:gd name="T6" fmla="*/ 3 w 17"/>
                    <a:gd name="T7" fmla="*/ 2 h 8"/>
                    <a:gd name="T8" fmla="*/ 0 w 17"/>
                    <a:gd name="T9" fmla="*/ 8 h 8"/>
                    <a:gd name="T10" fmla="*/ 17 w 17"/>
                    <a:gd name="T11" fmla="*/ 8 h 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7"/>
                    <a:gd name="T19" fmla="*/ 0 h 8"/>
                    <a:gd name="T20" fmla="*/ 17 w 17"/>
                    <a:gd name="T21" fmla="*/ 8 h 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7" h="8">
                      <a:moveTo>
                        <a:pt x="17" y="8"/>
                      </a:moveTo>
                      <a:lnTo>
                        <a:pt x="15" y="2"/>
                      </a:lnTo>
                      <a:lnTo>
                        <a:pt x="9" y="0"/>
                      </a:lnTo>
                      <a:lnTo>
                        <a:pt x="3" y="2"/>
                      </a:lnTo>
                      <a:lnTo>
                        <a:pt x="0" y="8"/>
                      </a:lnTo>
                      <a:lnTo>
                        <a:pt x="17" y="8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7" name="Freeform 94"/>
                <p:cNvSpPr>
                  <a:spLocks/>
                </p:cNvSpPr>
                <p:nvPr/>
              </p:nvSpPr>
              <p:spPr bwMode="auto">
                <a:xfrm>
                  <a:off x="1467" y="2516"/>
                  <a:ext cx="18" cy="23"/>
                </a:xfrm>
                <a:custGeom>
                  <a:avLst/>
                  <a:gdLst>
                    <a:gd name="T0" fmla="*/ 14 w 18"/>
                    <a:gd name="T1" fmla="*/ 6 h 23"/>
                    <a:gd name="T2" fmla="*/ 14 w 18"/>
                    <a:gd name="T3" fmla="*/ 6 h 23"/>
                    <a:gd name="T4" fmla="*/ 18 w 18"/>
                    <a:gd name="T5" fmla="*/ 10 h 23"/>
                    <a:gd name="T6" fmla="*/ 17 w 18"/>
                    <a:gd name="T7" fmla="*/ 7 h 23"/>
                    <a:gd name="T8" fmla="*/ 16 w 18"/>
                    <a:gd name="T9" fmla="*/ 5 h 23"/>
                    <a:gd name="T10" fmla="*/ 17 w 18"/>
                    <a:gd name="T11" fmla="*/ 0 h 23"/>
                    <a:gd name="T12" fmla="*/ 0 w 18"/>
                    <a:gd name="T13" fmla="*/ 0 h 23"/>
                    <a:gd name="T14" fmla="*/ 1 w 18"/>
                    <a:gd name="T15" fmla="*/ 5 h 23"/>
                    <a:gd name="T16" fmla="*/ 3 w 18"/>
                    <a:gd name="T17" fmla="*/ 10 h 23"/>
                    <a:gd name="T18" fmla="*/ 4 w 18"/>
                    <a:gd name="T19" fmla="*/ 17 h 23"/>
                    <a:gd name="T20" fmla="*/ 14 w 18"/>
                    <a:gd name="T21" fmla="*/ 23 h 23"/>
                    <a:gd name="T22" fmla="*/ 14 w 18"/>
                    <a:gd name="T23" fmla="*/ 23 h 23"/>
                    <a:gd name="T24" fmla="*/ 14 w 18"/>
                    <a:gd name="T25" fmla="*/ 6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23"/>
                    <a:gd name="T41" fmla="*/ 18 w 18"/>
                    <a:gd name="T42" fmla="*/ 23 h 2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23">
                      <a:moveTo>
                        <a:pt x="14" y="6"/>
                      </a:moveTo>
                      <a:lnTo>
                        <a:pt x="14" y="6"/>
                      </a:lnTo>
                      <a:lnTo>
                        <a:pt x="18" y="10"/>
                      </a:lnTo>
                      <a:lnTo>
                        <a:pt x="17" y="7"/>
                      </a:lnTo>
                      <a:lnTo>
                        <a:pt x="16" y="5"/>
                      </a:lnTo>
                      <a:lnTo>
                        <a:pt x="17" y="0"/>
                      </a:lnTo>
                      <a:lnTo>
                        <a:pt x="0" y="0"/>
                      </a:lnTo>
                      <a:lnTo>
                        <a:pt x="1" y="5"/>
                      </a:lnTo>
                      <a:lnTo>
                        <a:pt x="3" y="10"/>
                      </a:lnTo>
                      <a:lnTo>
                        <a:pt x="4" y="17"/>
                      </a:lnTo>
                      <a:lnTo>
                        <a:pt x="14" y="23"/>
                      </a:lnTo>
                      <a:lnTo>
                        <a:pt x="14" y="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8" name="Freeform 95"/>
                <p:cNvSpPr>
                  <a:spLocks/>
                </p:cNvSpPr>
                <p:nvPr/>
              </p:nvSpPr>
              <p:spPr bwMode="auto">
                <a:xfrm>
                  <a:off x="1481" y="2521"/>
                  <a:ext cx="54" cy="22"/>
                </a:xfrm>
                <a:custGeom>
                  <a:avLst/>
                  <a:gdLst>
                    <a:gd name="T0" fmla="*/ 41 w 54"/>
                    <a:gd name="T1" fmla="*/ 0 h 22"/>
                    <a:gd name="T2" fmla="*/ 39 w 54"/>
                    <a:gd name="T3" fmla="*/ 2 h 22"/>
                    <a:gd name="T4" fmla="*/ 39 w 54"/>
                    <a:gd name="T5" fmla="*/ 5 h 22"/>
                    <a:gd name="T6" fmla="*/ 37 w 54"/>
                    <a:gd name="T7" fmla="*/ 5 h 22"/>
                    <a:gd name="T8" fmla="*/ 35 w 54"/>
                    <a:gd name="T9" fmla="*/ 5 h 22"/>
                    <a:gd name="T10" fmla="*/ 29 w 54"/>
                    <a:gd name="T11" fmla="*/ 5 h 22"/>
                    <a:gd name="T12" fmla="*/ 21 w 54"/>
                    <a:gd name="T13" fmla="*/ 5 h 22"/>
                    <a:gd name="T14" fmla="*/ 15 w 54"/>
                    <a:gd name="T15" fmla="*/ 4 h 22"/>
                    <a:gd name="T16" fmla="*/ 7 w 54"/>
                    <a:gd name="T17" fmla="*/ 2 h 22"/>
                    <a:gd name="T18" fmla="*/ 0 w 54"/>
                    <a:gd name="T19" fmla="*/ 1 h 22"/>
                    <a:gd name="T20" fmla="*/ 0 w 54"/>
                    <a:gd name="T21" fmla="*/ 18 h 22"/>
                    <a:gd name="T22" fmla="*/ 7 w 54"/>
                    <a:gd name="T23" fmla="*/ 17 h 22"/>
                    <a:gd name="T24" fmla="*/ 13 w 54"/>
                    <a:gd name="T25" fmla="*/ 18 h 22"/>
                    <a:gd name="T26" fmla="*/ 21 w 54"/>
                    <a:gd name="T27" fmla="*/ 19 h 22"/>
                    <a:gd name="T28" fmla="*/ 29 w 54"/>
                    <a:gd name="T29" fmla="*/ 19 h 22"/>
                    <a:gd name="T30" fmla="*/ 35 w 54"/>
                    <a:gd name="T31" fmla="*/ 22 h 22"/>
                    <a:gd name="T32" fmla="*/ 42 w 54"/>
                    <a:gd name="T33" fmla="*/ 19 h 22"/>
                    <a:gd name="T34" fmla="*/ 49 w 54"/>
                    <a:gd name="T35" fmla="*/ 15 h 22"/>
                    <a:gd name="T36" fmla="*/ 54 w 54"/>
                    <a:gd name="T37" fmla="*/ 7 h 22"/>
                    <a:gd name="T38" fmla="*/ 53 w 54"/>
                    <a:gd name="T39" fmla="*/ 10 h 22"/>
                    <a:gd name="T40" fmla="*/ 41 w 54"/>
                    <a:gd name="T41" fmla="*/ 0 h 2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4"/>
                    <a:gd name="T64" fmla="*/ 0 h 22"/>
                    <a:gd name="T65" fmla="*/ 54 w 54"/>
                    <a:gd name="T66" fmla="*/ 22 h 2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4" h="22">
                      <a:moveTo>
                        <a:pt x="41" y="0"/>
                      </a:moveTo>
                      <a:lnTo>
                        <a:pt x="39" y="2"/>
                      </a:lnTo>
                      <a:lnTo>
                        <a:pt x="39" y="5"/>
                      </a:lnTo>
                      <a:lnTo>
                        <a:pt x="37" y="5"/>
                      </a:lnTo>
                      <a:lnTo>
                        <a:pt x="35" y="5"/>
                      </a:lnTo>
                      <a:lnTo>
                        <a:pt x="29" y="5"/>
                      </a:lnTo>
                      <a:lnTo>
                        <a:pt x="21" y="5"/>
                      </a:lnTo>
                      <a:lnTo>
                        <a:pt x="15" y="4"/>
                      </a:lnTo>
                      <a:lnTo>
                        <a:pt x="7" y="2"/>
                      </a:lnTo>
                      <a:lnTo>
                        <a:pt x="0" y="1"/>
                      </a:lnTo>
                      <a:lnTo>
                        <a:pt x="0" y="18"/>
                      </a:lnTo>
                      <a:lnTo>
                        <a:pt x="7" y="17"/>
                      </a:lnTo>
                      <a:lnTo>
                        <a:pt x="13" y="18"/>
                      </a:lnTo>
                      <a:lnTo>
                        <a:pt x="21" y="19"/>
                      </a:lnTo>
                      <a:lnTo>
                        <a:pt x="29" y="19"/>
                      </a:lnTo>
                      <a:lnTo>
                        <a:pt x="35" y="22"/>
                      </a:lnTo>
                      <a:lnTo>
                        <a:pt x="42" y="19"/>
                      </a:lnTo>
                      <a:lnTo>
                        <a:pt x="49" y="15"/>
                      </a:lnTo>
                      <a:lnTo>
                        <a:pt x="54" y="7"/>
                      </a:lnTo>
                      <a:lnTo>
                        <a:pt x="53" y="10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9" name="Freeform 96"/>
                <p:cNvSpPr>
                  <a:spLocks/>
                </p:cNvSpPr>
                <p:nvPr/>
              </p:nvSpPr>
              <p:spPr bwMode="auto">
                <a:xfrm>
                  <a:off x="1507" y="2462"/>
                  <a:ext cx="35" cy="69"/>
                </a:xfrm>
                <a:custGeom>
                  <a:avLst/>
                  <a:gdLst>
                    <a:gd name="T0" fmla="*/ 1 w 35"/>
                    <a:gd name="T1" fmla="*/ 14 h 69"/>
                    <a:gd name="T2" fmla="*/ 0 w 35"/>
                    <a:gd name="T3" fmla="*/ 14 h 69"/>
                    <a:gd name="T4" fmla="*/ 15 w 35"/>
                    <a:gd name="T5" fmla="*/ 23 h 69"/>
                    <a:gd name="T6" fmla="*/ 21 w 35"/>
                    <a:gd name="T7" fmla="*/ 34 h 69"/>
                    <a:gd name="T8" fmla="*/ 21 w 35"/>
                    <a:gd name="T9" fmla="*/ 47 h 69"/>
                    <a:gd name="T10" fmla="*/ 15 w 35"/>
                    <a:gd name="T11" fmla="*/ 59 h 69"/>
                    <a:gd name="T12" fmla="*/ 27 w 35"/>
                    <a:gd name="T13" fmla="*/ 69 h 69"/>
                    <a:gd name="T14" fmla="*/ 35 w 35"/>
                    <a:gd name="T15" fmla="*/ 49 h 69"/>
                    <a:gd name="T16" fmla="*/ 35 w 35"/>
                    <a:gd name="T17" fmla="*/ 31 h 69"/>
                    <a:gd name="T18" fmla="*/ 24 w 35"/>
                    <a:gd name="T19" fmla="*/ 13 h 69"/>
                    <a:gd name="T20" fmla="*/ 5 w 35"/>
                    <a:gd name="T21" fmla="*/ 0 h 69"/>
                    <a:gd name="T22" fmla="*/ 4 w 35"/>
                    <a:gd name="T23" fmla="*/ 0 h 69"/>
                    <a:gd name="T24" fmla="*/ 1 w 35"/>
                    <a:gd name="T25" fmla="*/ 14 h 6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5"/>
                    <a:gd name="T40" fmla="*/ 0 h 69"/>
                    <a:gd name="T41" fmla="*/ 35 w 35"/>
                    <a:gd name="T42" fmla="*/ 69 h 6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5" h="69">
                      <a:moveTo>
                        <a:pt x="1" y="14"/>
                      </a:moveTo>
                      <a:lnTo>
                        <a:pt x="0" y="14"/>
                      </a:lnTo>
                      <a:lnTo>
                        <a:pt x="15" y="23"/>
                      </a:lnTo>
                      <a:lnTo>
                        <a:pt x="21" y="34"/>
                      </a:lnTo>
                      <a:lnTo>
                        <a:pt x="21" y="47"/>
                      </a:lnTo>
                      <a:lnTo>
                        <a:pt x="15" y="59"/>
                      </a:lnTo>
                      <a:lnTo>
                        <a:pt x="27" y="69"/>
                      </a:lnTo>
                      <a:lnTo>
                        <a:pt x="35" y="49"/>
                      </a:lnTo>
                      <a:lnTo>
                        <a:pt x="35" y="31"/>
                      </a:lnTo>
                      <a:lnTo>
                        <a:pt x="24" y="1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0" name="Freeform 97"/>
                <p:cNvSpPr>
                  <a:spLocks/>
                </p:cNvSpPr>
                <p:nvPr/>
              </p:nvSpPr>
              <p:spPr bwMode="auto">
                <a:xfrm>
                  <a:off x="1441" y="2461"/>
                  <a:ext cx="70" cy="35"/>
                </a:xfrm>
                <a:custGeom>
                  <a:avLst/>
                  <a:gdLst>
                    <a:gd name="T0" fmla="*/ 14 w 70"/>
                    <a:gd name="T1" fmla="*/ 33 h 35"/>
                    <a:gd name="T2" fmla="*/ 14 w 70"/>
                    <a:gd name="T3" fmla="*/ 35 h 35"/>
                    <a:gd name="T4" fmla="*/ 18 w 70"/>
                    <a:gd name="T5" fmla="*/ 29 h 35"/>
                    <a:gd name="T6" fmla="*/ 23 w 70"/>
                    <a:gd name="T7" fmla="*/ 24 h 35"/>
                    <a:gd name="T8" fmla="*/ 27 w 70"/>
                    <a:gd name="T9" fmla="*/ 20 h 35"/>
                    <a:gd name="T10" fmla="*/ 33 w 70"/>
                    <a:gd name="T11" fmla="*/ 17 h 35"/>
                    <a:gd name="T12" fmla="*/ 41 w 70"/>
                    <a:gd name="T13" fmla="*/ 15 h 35"/>
                    <a:gd name="T14" fmla="*/ 50 w 70"/>
                    <a:gd name="T15" fmla="*/ 14 h 35"/>
                    <a:gd name="T16" fmla="*/ 59 w 70"/>
                    <a:gd name="T17" fmla="*/ 14 h 35"/>
                    <a:gd name="T18" fmla="*/ 67 w 70"/>
                    <a:gd name="T19" fmla="*/ 15 h 35"/>
                    <a:gd name="T20" fmla="*/ 70 w 70"/>
                    <a:gd name="T21" fmla="*/ 1 h 35"/>
                    <a:gd name="T22" fmla="*/ 59 w 70"/>
                    <a:gd name="T23" fmla="*/ 0 h 35"/>
                    <a:gd name="T24" fmla="*/ 50 w 70"/>
                    <a:gd name="T25" fmla="*/ 0 h 35"/>
                    <a:gd name="T26" fmla="*/ 41 w 70"/>
                    <a:gd name="T27" fmla="*/ 1 h 35"/>
                    <a:gd name="T28" fmla="*/ 31 w 70"/>
                    <a:gd name="T29" fmla="*/ 2 h 35"/>
                    <a:gd name="T30" fmla="*/ 20 w 70"/>
                    <a:gd name="T31" fmla="*/ 6 h 35"/>
                    <a:gd name="T32" fmla="*/ 13 w 70"/>
                    <a:gd name="T33" fmla="*/ 12 h 35"/>
                    <a:gd name="T34" fmla="*/ 6 w 70"/>
                    <a:gd name="T35" fmla="*/ 19 h 35"/>
                    <a:gd name="T36" fmla="*/ 0 w 70"/>
                    <a:gd name="T37" fmla="*/ 30 h 35"/>
                    <a:gd name="T38" fmla="*/ 0 w 70"/>
                    <a:gd name="T39" fmla="*/ 31 h 35"/>
                    <a:gd name="T40" fmla="*/ 14 w 70"/>
                    <a:gd name="T41" fmla="*/ 33 h 3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"/>
                    <a:gd name="T64" fmla="*/ 0 h 35"/>
                    <a:gd name="T65" fmla="*/ 70 w 70"/>
                    <a:gd name="T66" fmla="*/ 35 h 3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" h="35">
                      <a:moveTo>
                        <a:pt x="14" y="33"/>
                      </a:moveTo>
                      <a:lnTo>
                        <a:pt x="14" y="35"/>
                      </a:lnTo>
                      <a:lnTo>
                        <a:pt x="18" y="29"/>
                      </a:lnTo>
                      <a:lnTo>
                        <a:pt x="23" y="24"/>
                      </a:lnTo>
                      <a:lnTo>
                        <a:pt x="27" y="20"/>
                      </a:lnTo>
                      <a:lnTo>
                        <a:pt x="33" y="17"/>
                      </a:lnTo>
                      <a:lnTo>
                        <a:pt x="41" y="15"/>
                      </a:lnTo>
                      <a:lnTo>
                        <a:pt x="50" y="14"/>
                      </a:lnTo>
                      <a:lnTo>
                        <a:pt x="59" y="14"/>
                      </a:lnTo>
                      <a:lnTo>
                        <a:pt x="67" y="15"/>
                      </a:lnTo>
                      <a:lnTo>
                        <a:pt x="70" y="1"/>
                      </a:lnTo>
                      <a:lnTo>
                        <a:pt x="59" y="0"/>
                      </a:lnTo>
                      <a:lnTo>
                        <a:pt x="50" y="0"/>
                      </a:lnTo>
                      <a:lnTo>
                        <a:pt x="41" y="1"/>
                      </a:lnTo>
                      <a:lnTo>
                        <a:pt x="31" y="2"/>
                      </a:lnTo>
                      <a:lnTo>
                        <a:pt x="20" y="6"/>
                      </a:lnTo>
                      <a:lnTo>
                        <a:pt x="13" y="12"/>
                      </a:lnTo>
                      <a:lnTo>
                        <a:pt x="6" y="19"/>
                      </a:lnTo>
                      <a:lnTo>
                        <a:pt x="0" y="30"/>
                      </a:lnTo>
                      <a:lnTo>
                        <a:pt x="0" y="31"/>
                      </a:lnTo>
                      <a:lnTo>
                        <a:pt x="14" y="3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1" name="Freeform 98"/>
                <p:cNvSpPr>
                  <a:spLocks/>
                </p:cNvSpPr>
                <p:nvPr/>
              </p:nvSpPr>
              <p:spPr bwMode="auto">
                <a:xfrm>
                  <a:off x="1436" y="2492"/>
                  <a:ext cx="57" cy="108"/>
                </a:xfrm>
                <a:custGeom>
                  <a:avLst/>
                  <a:gdLst>
                    <a:gd name="T0" fmla="*/ 55 w 57"/>
                    <a:gd name="T1" fmla="*/ 93 h 108"/>
                    <a:gd name="T2" fmla="*/ 57 w 57"/>
                    <a:gd name="T3" fmla="*/ 93 h 108"/>
                    <a:gd name="T4" fmla="*/ 43 w 57"/>
                    <a:gd name="T5" fmla="*/ 87 h 108"/>
                    <a:gd name="T6" fmla="*/ 34 w 57"/>
                    <a:gd name="T7" fmla="*/ 79 h 108"/>
                    <a:gd name="T8" fmla="*/ 25 w 57"/>
                    <a:gd name="T9" fmla="*/ 69 h 108"/>
                    <a:gd name="T10" fmla="*/ 20 w 57"/>
                    <a:gd name="T11" fmla="*/ 57 h 108"/>
                    <a:gd name="T12" fmla="*/ 17 w 57"/>
                    <a:gd name="T13" fmla="*/ 44 h 108"/>
                    <a:gd name="T14" fmla="*/ 17 w 57"/>
                    <a:gd name="T15" fmla="*/ 30 h 108"/>
                    <a:gd name="T16" fmla="*/ 17 w 57"/>
                    <a:gd name="T17" fmla="*/ 16 h 108"/>
                    <a:gd name="T18" fmla="*/ 19 w 57"/>
                    <a:gd name="T19" fmla="*/ 2 h 108"/>
                    <a:gd name="T20" fmla="*/ 5 w 57"/>
                    <a:gd name="T21" fmla="*/ 0 h 108"/>
                    <a:gd name="T22" fmla="*/ 2 w 57"/>
                    <a:gd name="T23" fmla="*/ 16 h 108"/>
                    <a:gd name="T24" fmla="*/ 0 w 57"/>
                    <a:gd name="T25" fmla="*/ 30 h 108"/>
                    <a:gd name="T26" fmla="*/ 2 w 57"/>
                    <a:gd name="T27" fmla="*/ 46 h 108"/>
                    <a:gd name="T28" fmla="*/ 6 w 57"/>
                    <a:gd name="T29" fmla="*/ 62 h 108"/>
                    <a:gd name="T30" fmla="*/ 13 w 57"/>
                    <a:gd name="T31" fmla="*/ 76 h 108"/>
                    <a:gd name="T32" fmla="*/ 24 w 57"/>
                    <a:gd name="T33" fmla="*/ 88 h 108"/>
                    <a:gd name="T34" fmla="*/ 36 w 57"/>
                    <a:gd name="T35" fmla="*/ 99 h 108"/>
                    <a:gd name="T36" fmla="*/ 52 w 57"/>
                    <a:gd name="T37" fmla="*/ 108 h 108"/>
                    <a:gd name="T38" fmla="*/ 53 w 57"/>
                    <a:gd name="T39" fmla="*/ 108 h 108"/>
                    <a:gd name="T40" fmla="*/ 55 w 57"/>
                    <a:gd name="T41" fmla="*/ 93 h 10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7"/>
                    <a:gd name="T64" fmla="*/ 0 h 108"/>
                    <a:gd name="T65" fmla="*/ 57 w 57"/>
                    <a:gd name="T66" fmla="*/ 108 h 10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7" h="108">
                      <a:moveTo>
                        <a:pt x="55" y="93"/>
                      </a:moveTo>
                      <a:lnTo>
                        <a:pt x="57" y="93"/>
                      </a:lnTo>
                      <a:lnTo>
                        <a:pt x="43" y="87"/>
                      </a:lnTo>
                      <a:lnTo>
                        <a:pt x="34" y="79"/>
                      </a:lnTo>
                      <a:lnTo>
                        <a:pt x="25" y="69"/>
                      </a:lnTo>
                      <a:lnTo>
                        <a:pt x="20" y="57"/>
                      </a:lnTo>
                      <a:lnTo>
                        <a:pt x="17" y="44"/>
                      </a:lnTo>
                      <a:lnTo>
                        <a:pt x="17" y="30"/>
                      </a:lnTo>
                      <a:lnTo>
                        <a:pt x="17" y="16"/>
                      </a:lnTo>
                      <a:lnTo>
                        <a:pt x="19" y="2"/>
                      </a:lnTo>
                      <a:lnTo>
                        <a:pt x="5" y="0"/>
                      </a:lnTo>
                      <a:lnTo>
                        <a:pt x="2" y="16"/>
                      </a:lnTo>
                      <a:lnTo>
                        <a:pt x="0" y="30"/>
                      </a:lnTo>
                      <a:lnTo>
                        <a:pt x="2" y="46"/>
                      </a:lnTo>
                      <a:lnTo>
                        <a:pt x="6" y="62"/>
                      </a:lnTo>
                      <a:lnTo>
                        <a:pt x="13" y="76"/>
                      </a:lnTo>
                      <a:lnTo>
                        <a:pt x="24" y="88"/>
                      </a:lnTo>
                      <a:lnTo>
                        <a:pt x="36" y="99"/>
                      </a:lnTo>
                      <a:lnTo>
                        <a:pt x="52" y="108"/>
                      </a:lnTo>
                      <a:lnTo>
                        <a:pt x="53" y="108"/>
                      </a:lnTo>
                      <a:lnTo>
                        <a:pt x="55" y="9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2" name="Freeform 99"/>
                <p:cNvSpPr>
                  <a:spLocks/>
                </p:cNvSpPr>
                <p:nvPr/>
              </p:nvSpPr>
              <p:spPr bwMode="auto">
                <a:xfrm>
                  <a:off x="1489" y="2585"/>
                  <a:ext cx="47" cy="18"/>
                </a:xfrm>
                <a:custGeom>
                  <a:avLst/>
                  <a:gdLst>
                    <a:gd name="T0" fmla="*/ 40 w 47"/>
                    <a:gd name="T1" fmla="*/ 0 h 18"/>
                    <a:gd name="T2" fmla="*/ 42 w 47"/>
                    <a:gd name="T3" fmla="*/ 0 h 18"/>
                    <a:gd name="T4" fmla="*/ 37 w 47"/>
                    <a:gd name="T5" fmla="*/ 1 h 18"/>
                    <a:gd name="T6" fmla="*/ 33 w 47"/>
                    <a:gd name="T7" fmla="*/ 3 h 18"/>
                    <a:gd name="T8" fmla="*/ 28 w 47"/>
                    <a:gd name="T9" fmla="*/ 1 h 18"/>
                    <a:gd name="T10" fmla="*/ 23 w 47"/>
                    <a:gd name="T11" fmla="*/ 1 h 18"/>
                    <a:gd name="T12" fmla="*/ 17 w 47"/>
                    <a:gd name="T13" fmla="*/ 1 h 18"/>
                    <a:gd name="T14" fmla="*/ 12 w 47"/>
                    <a:gd name="T15" fmla="*/ 3 h 18"/>
                    <a:gd name="T16" fmla="*/ 7 w 47"/>
                    <a:gd name="T17" fmla="*/ 1 h 18"/>
                    <a:gd name="T18" fmla="*/ 2 w 47"/>
                    <a:gd name="T19" fmla="*/ 0 h 18"/>
                    <a:gd name="T20" fmla="*/ 0 w 47"/>
                    <a:gd name="T21" fmla="*/ 15 h 18"/>
                    <a:gd name="T22" fmla="*/ 5 w 47"/>
                    <a:gd name="T23" fmla="*/ 16 h 18"/>
                    <a:gd name="T24" fmla="*/ 12 w 47"/>
                    <a:gd name="T25" fmla="*/ 17 h 18"/>
                    <a:gd name="T26" fmla="*/ 17 w 47"/>
                    <a:gd name="T27" fmla="*/ 18 h 18"/>
                    <a:gd name="T28" fmla="*/ 23 w 47"/>
                    <a:gd name="T29" fmla="*/ 18 h 18"/>
                    <a:gd name="T30" fmla="*/ 28 w 47"/>
                    <a:gd name="T31" fmla="*/ 18 h 18"/>
                    <a:gd name="T32" fmla="*/ 33 w 47"/>
                    <a:gd name="T33" fmla="*/ 17 h 18"/>
                    <a:gd name="T34" fmla="*/ 40 w 47"/>
                    <a:gd name="T35" fmla="*/ 16 h 18"/>
                    <a:gd name="T36" fmla="*/ 45 w 47"/>
                    <a:gd name="T37" fmla="*/ 15 h 18"/>
                    <a:gd name="T38" fmla="*/ 47 w 47"/>
                    <a:gd name="T39" fmla="*/ 15 h 18"/>
                    <a:gd name="T40" fmla="*/ 40 w 47"/>
                    <a:gd name="T41" fmla="*/ 0 h 1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7"/>
                    <a:gd name="T64" fmla="*/ 0 h 18"/>
                    <a:gd name="T65" fmla="*/ 47 w 47"/>
                    <a:gd name="T66" fmla="*/ 18 h 1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7" h="18">
                      <a:moveTo>
                        <a:pt x="40" y="0"/>
                      </a:moveTo>
                      <a:lnTo>
                        <a:pt x="42" y="0"/>
                      </a:lnTo>
                      <a:lnTo>
                        <a:pt x="37" y="1"/>
                      </a:lnTo>
                      <a:lnTo>
                        <a:pt x="33" y="3"/>
                      </a:lnTo>
                      <a:lnTo>
                        <a:pt x="28" y="1"/>
                      </a:lnTo>
                      <a:lnTo>
                        <a:pt x="23" y="1"/>
                      </a:lnTo>
                      <a:lnTo>
                        <a:pt x="17" y="1"/>
                      </a:lnTo>
                      <a:lnTo>
                        <a:pt x="12" y="3"/>
                      </a:lnTo>
                      <a:lnTo>
                        <a:pt x="7" y="1"/>
                      </a:lnTo>
                      <a:lnTo>
                        <a:pt x="2" y="0"/>
                      </a:lnTo>
                      <a:lnTo>
                        <a:pt x="0" y="15"/>
                      </a:lnTo>
                      <a:lnTo>
                        <a:pt x="5" y="16"/>
                      </a:lnTo>
                      <a:lnTo>
                        <a:pt x="12" y="17"/>
                      </a:lnTo>
                      <a:lnTo>
                        <a:pt x="17" y="18"/>
                      </a:lnTo>
                      <a:lnTo>
                        <a:pt x="23" y="18"/>
                      </a:lnTo>
                      <a:lnTo>
                        <a:pt x="28" y="18"/>
                      </a:lnTo>
                      <a:lnTo>
                        <a:pt x="33" y="17"/>
                      </a:lnTo>
                      <a:lnTo>
                        <a:pt x="40" y="16"/>
                      </a:lnTo>
                      <a:lnTo>
                        <a:pt x="45" y="15"/>
                      </a:lnTo>
                      <a:lnTo>
                        <a:pt x="47" y="15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3" name="Freeform 100"/>
                <p:cNvSpPr>
                  <a:spLocks/>
                </p:cNvSpPr>
                <p:nvPr/>
              </p:nvSpPr>
              <p:spPr bwMode="auto">
                <a:xfrm>
                  <a:off x="1529" y="2516"/>
                  <a:ext cx="109" cy="84"/>
                </a:xfrm>
                <a:custGeom>
                  <a:avLst/>
                  <a:gdLst>
                    <a:gd name="T0" fmla="*/ 97 w 109"/>
                    <a:gd name="T1" fmla="*/ 0 h 84"/>
                    <a:gd name="T2" fmla="*/ 98 w 109"/>
                    <a:gd name="T3" fmla="*/ 0 h 84"/>
                    <a:gd name="T4" fmla="*/ 87 w 109"/>
                    <a:gd name="T5" fmla="*/ 10 h 84"/>
                    <a:gd name="T6" fmla="*/ 75 w 109"/>
                    <a:gd name="T7" fmla="*/ 20 h 84"/>
                    <a:gd name="T8" fmla="*/ 64 w 109"/>
                    <a:gd name="T9" fmla="*/ 29 h 84"/>
                    <a:gd name="T10" fmla="*/ 52 w 109"/>
                    <a:gd name="T11" fmla="*/ 38 h 84"/>
                    <a:gd name="T12" fmla="*/ 40 w 109"/>
                    <a:gd name="T13" fmla="*/ 47 h 84"/>
                    <a:gd name="T14" fmla="*/ 28 w 109"/>
                    <a:gd name="T15" fmla="*/ 53 h 84"/>
                    <a:gd name="T16" fmla="*/ 13 w 109"/>
                    <a:gd name="T17" fmla="*/ 62 h 84"/>
                    <a:gd name="T18" fmla="*/ 0 w 109"/>
                    <a:gd name="T19" fmla="*/ 69 h 84"/>
                    <a:gd name="T20" fmla="*/ 7 w 109"/>
                    <a:gd name="T21" fmla="*/ 84 h 84"/>
                    <a:gd name="T22" fmla="*/ 20 w 109"/>
                    <a:gd name="T23" fmla="*/ 76 h 84"/>
                    <a:gd name="T24" fmla="*/ 35 w 109"/>
                    <a:gd name="T25" fmla="*/ 68 h 84"/>
                    <a:gd name="T26" fmla="*/ 47 w 109"/>
                    <a:gd name="T27" fmla="*/ 59 h 84"/>
                    <a:gd name="T28" fmla="*/ 62 w 109"/>
                    <a:gd name="T29" fmla="*/ 50 h 84"/>
                    <a:gd name="T30" fmla="*/ 74 w 109"/>
                    <a:gd name="T31" fmla="*/ 41 h 84"/>
                    <a:gd name="T32" fmla="*/ 85 w 109"/>
                    <a:gd name="T33" fmla="*/ 32 h 84"/>
                    <a:gd name="T34" fmla="*/ 97 w 109"/>
                    <a:gd name="T35" fmla="*/ 22 h 84"/>
                    <a:gd name="T36" fmla="*/ 108 w 109"/>
                    <a:gd name="T37" fmla="*/ 10 h 84"/>
                    <a:gd name="T38" fmla="*/ 109 w 109"/>
                    <a:gd name="T39" fmla="*/ 10 h 84"/>
                    <a:gd name="T40" fmla="*/ 97 w 109"/>
                    <a:gd name="T41" fmla="*/ 0 h 8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9"/>
                    <a:gd name="T64" fmla="*/ 0 h 84"/>
                    <a:gd name="T65" fmla="*/ 109 w 109"/>
                    <a:gd name="T66" fmla="*/ 84 h 8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9" h="84">
                      <a:moveTo>
                        <a:pt x="97" y="0"/>
                      </a:moveTo>
                      <a:lnTo>
                        <a:pt x="98" y="0"/>
                      </a:lnTo>
                      <a:lnTo>
                        <a:pt x="87" y="10"/>
                      </a:lnTo>
                      <a:lnTo>
                        <a:pt x="75" y="20"/>
                      </a:lnTo>
                      <a:lnTo>
                        <a:pt x="64" y="29"/>
                      </a:lnTo>
                      <a:lnTo>
                        <a:pt x="52" y="38"/>
                      </a:lnTo>
                      <a:lnTo>
                        <a:pt x="40" y="47"/>
                      </a:lnTo>
                      <a:lnTo>
                        <a:pt x="28" y="53"/>
                      </a:lnTo>
                      <a:lnTo>
                        <a:pt x="13" y="62"/>
                      </a:lnTo>
                      <a:lnTo>
                        <a:pt x="0" y="69"/>
                      </a:lnTo>
                      <a:lnTo>
                        <a:pt x="7" y="84"/>
                      </a:lnTo>
                      <a:lnTo>
                        <a:pt x="20" y="76"/>
                      </a:lnTo>
                      <a:lnTo>
                        <a:pt x="35" y="68"/>
                      </a:lnTo>
                      <a:lnTo>
                        <a:pt x="47" y="59"/>
                      </a:lnTo>
                      <a:lnTo>
                        <a:pt x="62" y="50"/>
                      </a:lnTo>
                      <a:lnTo>
                        <a:pt x="74" y="41"/>
                      </a:lnTo>
                      <a:lnTo>
                        <a:pt x="85" y="32"/>
                      </a:lnTo>
                      <a:lnTo>
                        <a:pt x="97" y="22"/>
                      </a:lnTo>
                      <a:lnTo>
                        <a:pt x="108" y="10"/>
                      </a:lnTo>
                      <a:lnTo>
                        <a:pt x="109" y="10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4" name="Freeform 101"/>
                <p:cNvSpPr>
                  <a:spLocks/>
                </p:cNvSpPr>
                <p:nvPr/>
              </p:nvSpPr>
              <p:spPr bwMode="auto">
                <a:xfrm>
                  <a:off x="1626" y="2289"/>
                  <a:ext cx="244" cy="237"/>
                </a:xfrm>
                <a:custGeom>
                  <a:avLst/>
                  <a:gdLst>
                    <a:gd name="T0" fmla="*/ 229 w 244"/>
                    <a:gd name="T1" fmla="*/ 0 h 237"/>
                    <a:gd name="T2" fmla="*/ 222 w 244"/>
                    <a:gd name="T3" fmla="*/ 13 h 237"/>
                    <a:gd name="T4" fmla="*/ 212 w 244"/>
                    <a:gd name="T5" fmla="*/ 25 h 237"/>
                    <a:gd name="T6" fmla="*/ 199 w 244"/>
                    <a:gd name="T7" fmla="*/ 40 h 237"/>
                    <a:gd name="T8" fmla="*/ 186 w 244"/>
                    <a:gd name="T9" fmla="*/ 54 h 237"/>
                    <a:gd name="T10" fmla="*/ 171 w 244"/>
                    <a:gd name="T11" fmla="*/ 70 h 237"/>
                    <a:gd name="T12" fmla="*/ 156 w 244"/>
                    <a:gd name="T13" fmla="*/ 85 h 237"/>
                    <a:gd name="T14" fmla="*/ 139 w 244"/>
                    <a:gd name="T15" fmla="*/ 100 h 237"/>
                    <a:gd name="T16" fmla="*/ 122 w 244"/>
                    <a:gd name="T17" fmla="*/ 116 h 237"/>
                    <a:gd name="T18" fmla="*/ 104 w 244"/>
                    <a:gd name="T19" fmla="*/ 132 h 237"/>
                    <a:gd name="T20" fmla="*/ 87 w 244"/>
                    <a:gd name="T21" fmla="*/ 146 h 237"/>
                    <a:gd name="T22" fmla="*/ 70 w 244"/>
                    <a:gd name="T23" fmla="*/ 162 h 237"/>
                    <a:gd name="T24" fmla="*/ 53 w 244"/>
                    <a:gd name="T25" fmla="*/ 176 h 237"/>
                    <a:gd name="T26" fmla="*/ 38 w 244"/>
                    <a:gd name="T27" fmla="*/ 190 h 237"/>
                    <a:gd name="T28" fmla="*/ 24 w 244"/>
                    <a:gd name="T29" fmla="*/ 203 h 237"/>
                    <a:gd name="T30" fmla="*/ 12 w 244"/>
                    <a:gd name="T31" fmla="*/ 216 h 237"/>
                    <a:gd name="T32" fmla="*/ 0 w 244"/>
                    <a:gd name="T33" fmla="*/ 227 h 237"/>
                    <a:gd name="T34" fmla="*/ 12 w 244"/>
                    <a:gd name="T35" fmla="*/ 237 h 237"/>
                    <a:gd name="T36" fmla="*/ 21 w 244"/>
                    <a:gd name="T37" fmla="*/ 226 h 237"/>
                    <a:gd name="T38" fmla="*/ 34 w 244"/>
                    <a:gd name="T39" fmla="*/ 215 h 237"/>
                    <a:gd name="T40" fmla="*/ 48 w 244"/>
                    <a:gd name="T41" fmla="*/ 202 h 237"/>
                    <a:gd name="T42" fmla="*/ 63 w 244"/>
                    <a:gd name="T43" fmla="*/ 189 h 237"/>
                    <a:gd name="T44" fmla="*/ 79 w 244"/>
                    <a:gd name="T45" fmla="*/ 174 h 237"/>
                    <a:gd name="T46" fmla="*/ 96 w 244"/>
                    <a:gd name="T47" fmla="*/ 158 h 237"/>
                    <a:gd name="T48" fmla="*/ 113 w 244"/>
                    <a:gd name="T49" fmla="*/ 144 h 237"/>
                    <a:gd name="T50" fmla="*/ 131 w 244"/>
                    <a:gd name="T51" fmla="*/ 128 h 237"/>
                    <a:gd name="T52" fmla="*/ 148 w 244"/>
                    <a:gd name="T53" fmla="*/ 112 h 237"/>
                    <a:gd name="T54" fmla="*/ 165 w 244"/>
                    <a:gd name="T55" fmla="*/ 97 h 237"/>
                    <a:gd name="T56" fmla="*/ 181 w 244"/>
                    <a:gd name="T57" fmla="*/ 80 h 237"/>
                    <a:gd name="T58" fmla="*/ 198 w 244"/>
                    <a:gd name="T59" fmla="*/ 64 h 237"/>
                    <a:gd name="T60" fmla="*/ 211 w 244"/>
                    <a:gd name="T61" fmla="*/ 49 h 237"/>
                    <a:gd name="T62" fmla="*/ 225 w 244"/>
                    <a:gd name="T63" fmla="*/ 35 h 237"/>
                    <a:gd name="T64" fmla="*/ 234 w 244"/>
                    <a:gd name="T65" fmla="*/ 20 h 237"/>
                    <a:gd name="T66" fmla="*/ 244 w 244"/>
                    <a:gd name="T67" fmla="*/ 7 h 237"/>
                    <a:gd name="T68" fmla="*/ 229 w 244"/>
                    <a:gd name="T69" fmla="*/ 0 h 2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4"/>
                    <a:gd name="T106" fmla="*/ 0 h 237"/>
                    <a:gd name="T107" fmla="*/ 244 w 244"/>
                    <a:gd name="T108" fmla="*/ 237 h 2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4" h="237">
                      <a:moveTo>
                        <a:pt x="229" y="0"/>
                      </a:moveTo>
                      <a:lnTo>
                        <a:pt x="222" y="13"/>
                      </a:lnTo>
                      <a:lnTo>
                        <a:pt x="212" y="25"/>
                      </a:lnTo>
                      <a:lnTo>
                        <a:pt x="199" y="40"/>
                      </a:lnTo>
                      <a:lnTo>
                        <a:pt x="186" y="54"/>
                      </a:lnTo>
                      <a:lnTo>
                        <a:pt x="171" y="70"/>
                      </a:lnTo>
                      <a:lnTo>
                        <a:pt x="156" y="85"/>
                      </a:lnTo>
                      <a:lnTo>
                        <a:pt x="139" y="100"/>
                      </a:lnTo>
                      <a:lnTo>
                        <a:pt x="122" y="116"/>
                      </a:lnTo>
                      <a:lnTo>
                        <a:pt x="104" y="132"/>
                      </a:lnTo>
                      <a:lnTo>
                        <a:pt x="87" y="146"/>
                      </a:lnTo>
                      <a:lnTo>
                        <a:pt x="70" y="162"/>
                      </a:lnTo>
                      <a:lnTo>
                        <a:pt x="53" y="176"/>
                      </a:lnTo>
                      <a:lnTo>
                        <a:pt x="38" y="190"/>
                      </a:lnTo>
                      <a:lnTo>
                        <a:pt x="24" y="203"/>
                      </a:lnTo>
                      <a:lnTo>
                        <a:pt x="12" y="216"/>
                      </a:lnTo>
                      <a:lnTo>
                        <a:pt x="0" y="227"/>
                      </a:lnTo>
                      <a:lnTo>
                        <a:pt x="12" y="237"/>
                      </a:lnTo>
                      <a:lnTo>
                        <a:pt x="21" y="226"/>
                      </a:lnTo>
                      <a:lnTo>
                        <a:pt x="34" y="215"/>
                      </a:lnTo>
                      <a:lnTo>
                        <a:pt x="48" y="202"/>
                      </a:lnTo>
                      <a:lnTo>
                        <a:pt x="63" y="189"/>
                      </a:lnTo>
                      <a:lnTo>
                        <a:pt x="79" y="174"/>
                      </a:lnTo>
                      <a:lnTo>
                        <a:pt x="96" y="158"/>
                      </a:lnTo>
                      <a:lnTo>
                        <a:pt x="113" y="144"/>
                      </a:lnTo>
                      <a:lnTo>
                        <a:pt x="131" y="128"/>
                      </a:lnTo>
                      <a:lnTo>
                        <a:pt x="148" y="112"/>
                      </a:lnTo>
                      <a:lnTo>
                        <a:pt x="165" y="97"/>
                      </a:lnTo>
                      <a:lnTo>
                        <a:pt x="181" y="80"/>
                      </a:lnTo>
                      <a:lnTo>
                        <a:pt x="198" y="64"/>
                      </a:lnTo>
                      <a:lnTo>
                        <a:pt x="211" y="49"/>
                      </a:lnTo>
                      <a:lnTo>
                        <a:pt x="225" y="35"/>
                      </a:lnTo>
                      <a:lnTo>
                        <a:pt x="234" y="20"/>
                      </a:lnTo>
                      <a:lnTo>
                        <a:pt x="244" y="7"/>
                      </a:lnTo>
                      <a:lnTo>
                        <a:pt x="229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5" name="Freeform 102"/>
                <p:cNvSpPr>
                  <a:spLocks/>
                </p:cNvSpPr>
                <p:nvPr/>
              </p:nvSpPr>
              <p:spPr bwMode="auto">
                <a:xfrm>
                  <a:off x="1855" y="2284"/>
                  <a:ext cx="15" cy="12"/>
                </a:xfrm>
                <a:custGeom>
                  <a:avLst/>
                  <a:gdLst>
                    <a:gd name="T0" fmla="*/ 15 w 15"/>
                    <a:gd name="T1" fmla="*/ 12 h 12"/>
                    <a:gd name="T2" fmla="*/ 15 w 15"/>
                    <a:gd name="T3" fmla="*/ 6 h 12"/>
                    <a:gd name="T4" fmla="*/ 11 w 15"/>
                    <a:gd name="T5" fmla="*/ 1 h 12"/>
                    <a:gd name="T6" fmla="*/ 5 w 15"/>
                    <a:gd name="T7" fmla="*/ 0 h 12"/>
                    <a:gd name="T8" fmla="*/ 0 w 15"/>
                    <a:gd name="T9" fmla="*/ 5 h 12"/>
                    <a:gd name="T10" fmla="*/ 15 w 15"/>
                    <a:gd name="T11" fmla="*/ 12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12"/>
                    <a:gd name="T20" fmla="*/ 15 w 15"/>
                    <a:gd name="T21" fmla="*/ 12 h 1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12">
                      <a:moveTo>
                        <a:pt x="15" y="12"/>
                      </a:moveTo>
                      <a:lnTo>
                        <a:pt x="15" y="6"/>
                      </a:lnTo>
                      <a:lnTo>
                        <a:pt x="11" y="1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5" y="1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6" name="Freeform 103"/>
                <p:cNvSpPr>
                  <a:spLocks/>
                </p:cNvSpPr>
                <p:nvPr/>
              </p:nvSpPr>
              <p:spPr bwMode="auto">
                <a:xfrm>
                  <a:off x="1589" y="2416"/>
                  <a:ext cx="9" cy="14"/>
                </a:xfrm>
                <a:custGeom>
                  <a:avLst/>
                  <a:gdLst>
                    <a:gd name="T0" fmla="*/ 6 w 9"/>
                    <a:gd name="T1" fmla="*/ 0 h 14"/>
                    <a:gd name="T2" fmla="*/ 2 w 9"/>
                    <a:gd name="T3" fmla="*/ 2 h 14"/>
                    <a:gd name="T4" fmla="*/ 0 w 9"/>
                    <a:gd name="T5" fmla="*/ 8 h 14"/>
                    <a:gd name="T6" fmla="*/ 3 w 9"/>
                    <a:gd name="T7" fmla="*/ 13 h 14"/>
                    <a:gd name="T8" fmla="*/ 9 w 9"/>
                    <a:gd name="T9" fmla="*/ 14 h 14"/>
                    <a:gd name="T10" fmla="*/ 6 w 9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14"/>
                    <a:gd name="T20" fmla="*/ 9 w 9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14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8"/>
                      </a:lnTo>
                      <a:lnTo>
                        <a:pt x="3" y="13"/>
                      </a:lnTo>
                      <a:lnTo>
                        <a:pt x="9" y="1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7" name="Freeform 104"/>
                <p:cNvSpPr>
                  <a:spLocks/>
                </p:cNvSpPr>
                <p:nvPr/>
              </p:nvSpPr>
              <p:spPr bwMode="auto">
                <a:xfrm>
                  <a:off x="1595" y="2409"/>
                  <a:ext cx="29" cy="21"/>
                </a:xfrm>
                <a:custGeom>
                  <a:avLst/>
                  <a:gdLst>
                    <a:gd name="T0" fmla="*/ 15 w 29"/>
                    <a:gd name="T1" fmla="*/ 2 h 21"/>
                    <a:gd name="T2" fmla="*/ 15 w 29"/>
                    <a:gd name="T3" fmla="*/ 2 h 21"/>
                    <a:gd name="T4" fmla="*/ 15 w 29"/>
                    <a:gd name="T5" fmla="*/ 4 h 21"/>
                    <a:gd name="T6" fmla="*/ 14 w 29"/>
                    <a:gd name="T7" fmla="*/ 3 h 21"/>
                    <a:gd name="T8" fmla="*/ 8 w 29"/>
                    <a:gd name="T9" fmla="*/ 6 h 21"/>
                    <a:gd name="T10" fmla="*/ 0 w 29"/>
                    <a:gd name="T11" fmla="*/ 7 h 21"/>
                    <a:gd name="T12" fmla="*/ 3 w 29"/>
                    <a:gd name="T13" fmla="*/ 21 h 21"/>
                    <a:gd name="T14" fmla="*/ 10 w 29"/>
                    <a:gd name="T15" fmla="*/ 20 h 21"/>
                    <a:gd name="T16" fmla="*/ 19 w 29"/>
                    <a:gd name="T17" fmla="*/ 18 h 21"/>
                    <a:gd name="T18" fmla="*/ 27 w 29"/>
                    <a:gd name="T19" fmla="*/ 12 h 21"/>
                    <a:gd name="T20" fmla="*/ 29 w 29"/>
                    <a:gd name="T21" fmla="*/ 0 h 21"/>
                    <a:gd name="T22" fmla="*/ 29 w 29"/>
                    <a:gd name="T23" fmla="*/ 0 h 21"/>
                    <a:gd name="T24" fmla="*/ 15 w 29"/>
                    <a:gd name="T25" fmla="*/ 2 h 2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21"/>
                    <a:gd name="T41" fmla="*/ 29 w 29"/>
                    <a:gd name="T42" fmla="*/ 21 h 2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21">
                      <a:moveTo>
                        <a:pt x="15" y="2"/>
                      </a:move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4" y="3"/>
                      </a:lnTo>
                      <a:lnTo>
                        <a:pt x="8" y="6"/>
                      </a:lnTo>
                      <a:lnTo>
                        <a:pt x="0" y="7"/>
                      </a:lnTo>
                      <a:lnTo>
                        <a:pt x="3" y="21"/>
                      </a:lnTo>
                      <a:lnTo>
                        <a:pt x="10" y="20"/>
                      </a:lnTo>
                      <a:lnTo>
                        <a:pt x="19" y="18"/>
                      </a:lnTo>
                      <a:lnTo>
                        <a:pt x="27" y="12"/>
                      </a:lnTo>
                      <a:lnTo>
                        <a:pt x="29" y="0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8" name="Freeform 105"/>
                <p:cNvSpPr>
                  <a:spLocks/>
                </p:cNvSpPr>
                <p:nvPr/>
              </p:nvSpPr>
              <p:spPr bwMode="auto">
                <a:xfrm>
                  <a:off x="1595" y="2358"/>
                  <a:ext cx="29" cy="53"/>
                </a:xfrm>
                <a:custGeom>
                  <a:avLst/>
                  <a:gdLst>
                    <a:gd name="T0" fmla="*/ 3 w 29"/>
                    <a:gd name="T1" fmla="*/ 14 h 53"/>
                    <a:gd name="T2" fmla="*/ 0 w 29"/>
                    <a:gd name="T3" fmla="*/ 14 h 53"/>
                    <a:gd name="T4" fmla="*/ 6 w 29"/>
                    <a:gd name="T5" fmla="*/ 18 h 53"/>
                    <a:gd name="T6" fmla="*/ 10 w 29"/>
                    <a:gd name="T7" fmla="*/ 28 h 53"/>
                    <a:gd name="T8" fmla="*/ 13 w 29"/>
                    <a:gd name="T9" fmla="*/ 41 h 53"/>
                    <a:gd name="T10" fmla="*/ 15 w 29"/>
                    <a:gd name="T11" fmla="*/ 53 h 53"/>
                    <a:gd name="T12" fmla="*/ 29 w 29"/>
                    <a:gd name="T13" fmla="*/ 51 h 53"/>
                    <a:gd name="T14" fmla="*/ 27 w 29"/>
                    <a:gd name="T15" fmla="*/ 39 h 53"/>
                    <a:gd name="T16" fmla="*/ 25 w 29"/>
                    <a:gd name="T17" fmla="*/ 25 h 53"/>
                    <a:gd name="T18" fmla="*/ 19 w 29"/>
                    <a:gd name="T19" fmla="*/ 11 h 53"/>
                    <a:gd name="T20" fmla="*/ 8 w 29"/>
                    <a:gd name="T21" fmla="*/ 0 h 53"/>
                    <a:gd name="T22" fmla="*/ 5 w 29"/>
                    <a:gd name="T23" fmla="*/ 0 h 53"/>
                    <a:gd name="T24" fmla="*/ 3 w 29"/>
                    <a:gd name="T25" fmla="*/ 14 h 5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53"/>
                    <a:gd name="T41" fmla="*/ 29 w 29"/>
                    <a:gd name="T42" fmla="*/ 53 h 5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53">
                      <a:moveTo>
                        <a:pt x="3" y="14"/>
                      </a:moveTo>
                      <a:lnTo>
                        <a:pt x="0" y="14"/>
                      </a:lnTo>
                      <a:lnTo>
                        <a:pt x="6" y="18"/>
                      </a:lnTo>
                      <a:lnTo>
                        <a:pt x="10" y="28"/>
                      </a:lnTo>
                      <a:lnTo>
                        <a:pt x="13" y="41"/>
                      </a:lnTo>
                      <a:lnTo>
                        <a:pt x="15" y="53"/>
                      </a:lnTo>
                      <a:lnTo>
                        <a:pt x="29" y="51"/>
                      </a:lnTo>
                      <a:lnTo>
                        <a:pt x="27" y="39"/>
                      </a:lnTo>
                      <a:lnTo>
                        <a:pt x="25" y="25"/>
                      </a:lnTo>
                      <a:lnTo>
                        <a:pt x="19" y="11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3" y="1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9" name="Freeform 106"/>
                <p:cNvSpPr>
                  <a:spLocks/>
                </p:cNvSpPr>
                <p:nvPr/>
              </p:nvSpPr>
              <p:spPr bwMode="auto">
                <a:xfrm>
                  <a:off x="1558" y="2358"/>
                  <a:ext cx="42" cy="32"/>
                </a:xfrm>
                <a:custGeom>
                  <a:avLst/>
                  <a:gdLst>
                    <a:gd name="T0" fmla="*/ 14 w 42"/>
                    <a:gd name="T1" fmla="*/ 31 h 32"/>
                    <a:gd name="T2" fmla="*/ 14 w 42"/>
                    <a:gd name="T3" fmla="*/ 32 h 32"/>
                    <a:gd name="T4" fmla="*/ 19 w 42"/>
                    <a:gd name="T5" fmla="*/ 25 h 32"/>
                    <a:gd name="T6" fmla="*/ 27 w 42"/>
                    <a:gd name="T7" fmla="*/ 18 h 32"/>
                    <a:gd name="T8" fmla="*/ 33 w 42"/>
                    <a:gd name="T9" fmla="*/ 14 h 32"/>
                    <a:gd name="T10" fmla="*/ 40 w 42"/>
                    <a:gd name="T11" fmla="*/ 14 h 32"/>
                    <a:gd name="T12" fmla="*/ 42 w 42"/>
                    <a:gd name="T13" fmla="*/ 0 h 32"/>
                    <a:gd name="T14" fmla="*/ 30 w 42"/>
                    <a:gd name="T15" fmla="*/ 0 h 32"/>
                    <a:gd name="T16" fmla="*/ 17 w 42"/>
                    <a:gd name="T17" fmla="*/ 6 h 32"/>
                    <a:gd name="T18" fmla="*/ 7 w 42"/>
                    <a:gd name="T19" fmla="*/ 16 h 32"/>
                    <a:gd name="T20" fmla="*/ 0 w 42"/>
                    <a:gd name="T21" fmla="*/ 28 h 32"/>
                    <a:gd name="T22" fmla="*/ 0 w 42"/>
                    <a:gd name="T23" fmla="*/ 29 h 32"/>
                    <a:gd name="T24" fmla="*/ 14 w 42"/>
                    <a:gd name="T25" fmla="*/ 31 h 3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2"/>
                    <a:gd name="T40" fmla="*/ 0 h 32"/>
                    <a:gd name="T41" fmla="*/ 42 w 42"/>
                    <a:gd name="T42" fmla="*/ 32 h 3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2" h="32">
                      <a:moveTo>
                        <a:pt x="14" y="31"/>
                      </a:moveTo>
                      <a:lnTo>
                        <a:pt x="14" y="32"/>
                      </a:lnTo>
                      <a:lnTo>
                        <a:pt x="19" y="25"/>
                      </a:lnTo>
                      <a:lnTo>
                        <a:pt x="27" y="18"/>
                      </a:lnTo>
                      <a:lnTo>
                        <a:pt x="33" y="14"/>
                      </a:lnTo>
                      <a:lnTo>
                        <a:pt x="40" y="14"/>
                      </a:lnTo>
                      <a:lnTo>
                        <a:pt x="42" y="0"/>
                      </a:lnTo>
                      <a:lnTo>
                        <a:pt x="30" y="0"/>
                      </a:lnTo>
                      <a:lnTo>
                        <a:pt x="17" y="6"/>
                      </a:lnTo>
                      <a:lnTo>
                        <a:pt x="7" y="16"/>
                      </a:lnTo>
                      <a:lnTo>
                        <a:pt x="0" y="28"/>
                      </a:lnTo>
                      <a:lnTo>
                        <a:pt x="0" y="29"/>
                      </a:lnTo>
                      <a:lnTo>
                        <a:pt x="14" y="3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0" name="Freeform 107"/>
                <p:cNvSpPr>
                  <a:spLocks/>
                </p:cNvSpPr>
                <p:nvPr/>
              </p:nvSpPr>
              <p:spPr bwMode="auto">
                <a:xfrm>
                  <a:off x="1556" y="2387"/>
                  <a:ext cx="21" cy="48"/>
                </a:xfrm>
                <a:custGeom>
                  <a:avLst/>
                  <a:gdLst>
                    <a:gd name="T0" fmla="*/ 21 w 21"/>
                    <a:gd name="T1" fmla="*/ 46 h 48"/>
                    <a:gd name="T2" fmla="*/ 21 w 21"/>
                    <a:gd name="T3" fmla="*/ 46 h 48"/>
                    <a:gd name="T4" fmla="*/ 19 w 21"/>
                    <a:gd name="T5" fmla="*/ 34 h 48"/>
                    <a:gd name="T6" fmla="*/ 16 w 21"/>
                    <a:gd name="T7" fmla="*/ 23 h 48"/>
                    <a:gd name="T8" fmla="*/ 16 w 21"/>
                    <a:gd name="T9" fmla="*/ 13 h 48"/>
                    <a:gd name="T10" fmla="*/ 16 w 21"/>
                    <a:gd name="T11" fmla="*/ 2 h 48"/>
                    <a:gd name="T12" fmla="*/ 2 w 21"/>
                    <a:gd name="T13" fmla="*/ 0 h 48"/>
                    <a:gd name="T14" fmla="*/ 0 w 21"/>
                    <a:gd name="T15" fmla="*/ 13 h 48"/>
                    <a:gd name="T16" fmla="*/ 2 w 21"/>
                    <a:gd name="T17" fmla="*/ 25 h 48"/>
                    <a:gd name="T18" fmla="*/ 4 w 21"/>
                    <a:gd name="T19" fmla="*/ 36 h 48"/>
                    <a:gd name="T20" fmla="*/ 7 w 21"/>
                    <a:gd name="T21" fmla="*/ 48 h 48"/>
                    <a:gd name="T22" fmla="*/ 7 w 21"/>
                    <a:gd name="T23" fmla="*/ 48 h 48"/>
                    <a:gd name="T24" fmla="*/ 21 w 21"/>
                    <a:gd name="T25" fmla="*/ 46 h 4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1"/>
                    <a:gd name="T40" fmla="*/ 0 h 48"/>
                    <a:gd name="T41" fmla="*/ 21 w 21"/>
                    <a:gd name="T42" fmla="*/ 48 h 4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1" h="48">
                      <a:moveTo>
                        <a:pt x="21" y="46"/>
                      </a:moveTo>
                      <a:lnTo>
                        <a:pt x="21" y="46"/>
                      </a:lnTo>
                      <a:lnTo>
                        <a:pt x="19" y="34"/>
                      </a:lnTo>
                      <a:lnTo>
                        <a:pt x="16" y="23"/>
                      </a:lnTo>
                      <a:lnTo>
                        <a:pt x="16" y="13"/>
                      </a:lnTo>
                      <a:lnTo>
                        <a:pt x="16" y="2"/>
                      </a:lnTo>
                      <a:lnTo>
                        <a:pt x="2" y="0"/>
                      </a:lnTo>
                      <a:lnTo>
                        <a:pt x="0" y="13"/>
                      </a:lnTo>
                      <a:lnTo>
                        <a:pt x="2" y="25"/>
                      </a:lnTo>
                      <a:lnTo>
                        <a:pt x="4" y="36"/>
                      </a:lnTo>
                      <a:lnTo>
                        <a:pt x="7" y="48"/>
                      </a:lnTo>
                      <a:lnTo>
                        <a:pt x="21" y="4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1" name="Freeform 108"/>
                <p:cNvSpPr>
                  <a:spLocks/>
                </p:cNvSpPr>
                <p:nvPr/>
              </p:nvSpPr>
              <p:spPr bwMode="auto">
                <a:xfrm>
                  <a:off x="1563" y="2433"/>
                  <a:ext cx="36" cy="26"/>
                </a:xfrm>
                <a:custGeom>
                  <a:avLst/>
                  <a:gdLst>
                    <a:gd name="T0" fmla="*/ 36 w 36"/>
                    <a:gd name="T1" fmla="*/ 9 h 26"/>
                    <a:gd name="T2" fmla="*/ 36 w 36"/>
                    <a:gd name="T3" fmla="*/ 9 h 26"/>
                    <a:gd name="T4" fmla="*/ 28 w 36"/>
                    <a:gd name="T5" fmla="*/ 9 h 26"/>
                    <a:gd name="T6" fmla="*/ 22 w 36"/>
                    <a:gd name="T7" fmla="*/ 7 h 26"/>
                    <a:gd name="T8" fmla="*/ 17 w 36"/>
                    <a:gd name="T9" fmla="*/ 3 h 26"/>
                    <a:gd name="T10" fmla="*/ 14 w 36"/>
                    <a:gd name="T11" fmla="*/ 0 h 26"/>
                    <a:gd name="T12" fmla="*/ 0 w 36"/>
                    <a:gd name="T13" fmla="*/ 2 h 26"/>
                    <a:gd name="T14" fmla="*/ 5 w 36"/>
                    <a:gd name="T15" fmla="*/ 13 h 26"/>
                    <a:gd name="T16" fmla="*/ 14 w 36"/>
                    <a:gd name="T17" fmla="*/ 22 h 26"/>
                    <a:gd name="T18" fmla="*/ 25 w 36"/>
                    <a:gd name="T19" fmla="*/ 24 h 26"/>
                    <a:gd name="T20" fmla="*/ 36 w 36"/>
                    <a:gd name="T21" fmla="*/ 26 h 26"/>
                    <a:gd name="T22" fmla="*/ 36 w 36"/>
                    <a:gd name="T23" fmla="*/ 26 h 26"/>
                    <a:gd name="T24" fmla="*/ 36 w 36"/>
                    <a:gd name="T25" fmla="*/ 9 h 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6"/>
                    <a:gd name="T40" fmla="*/ 0 h 26"/>
                    <a:gd name="T41" fmla="*/ 36 w 36"/>
                    <a:gd name="T42" fmla="*/ 26 h 2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6" h="26">
                      <a:moveTo>
                        <a:pt x="36" y="9"/>
                      </a:moveTo>
                      <a:lnTo>
                        <a:pt x="36" y="9"/>
                      </a:lnTo>
                      <a:lnTo>
                        <a:pt x="28" y="9"/>
                      </a:lnTo>
                      <a:lnTo>
                        <a:pt x="22" y="7"/>
                      </a:lnTo>
                      <a:lnTo>
                        <a:pt x="17" y="3"/>
                      </a:lnTo>
                      <a:lnTo>
                        <a:pt x="14" y="0"/>
                      </a:lnTo>
                      <a:lnTo>
                        <a:pt x="0" y="2"/>
                      </a:lnTo>
                      <a:lnTo>
                        <a:pt x="5" y="13"/>
                      </a:lnTo>
                      <a:lnTo>
                        <a:pt x="14" y="22"/>
                      </a:lnTo>
                      <a:lnTo>
                        <a:pt x="25" y="24"/>
                      </a:lnTo>
                      <a:lnTo>
                        <a:pt x="36" y="26"/>
                      </a:lnTo>
                      <a:lnTo>
                        <a:pt x="36" y="9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2" name="Freeform 109"/>
                <p:cNvSpPr>
                  <a:spLocks/>
                </p:cNvSpPr>
                <p:nvPr/>
              </p:nvSpPr>
              <p:spPr bwMode="auto">
                <a:xfrm>
                  <a:off x="1599" y="2430"/>
                  <a:ext cx="62" cy="29"/>
                </a:xfrm>
                <a:custGeom>
                  <a:avLst/>
                  <a:gdLst>
                    <a:gd name="T0" fmla="*/ 54 w 62"/>
                    <a:gd name="T1" fmla="*/ 2 h 29"/>
                    <a:gd name="T2" fmla="*/ 54 w 62"/>
                    <a:gd name="T3" fmla="*/ 0 h 29"/>
                    <a:gd name="T4" fmla="*/ 50 w 62"/>
                    <a:gd name="T5" fmla="*/ 4 h 29"/>
                    <a:gd name="T6" fmla="*/ 42 w 62"/>
                    <a:gd name="T7" fmla="*/ 6 h 29"/>
                    <a:gd name="T8" fmla="*/ 36 w 62"/>
                    <a:gd name="T9" fmla="*/ 9 h 29"/>
                    <a:gd name="T10" fmla="*/ 30 w 62"/>
                    <a:gd name="T11" fmla="*/ 10 h 29"/>
                    <a:gd name="T12" fmla="*/ 22 w 62"/>
                    <a:gd name="T13" fmla="*/ 12 h 29"/>
                    <a:gd name="T14" fmla="*/ 16 w 62"/>
                    <a:gd name="T15" fmla="*/ 12 h 29"/>
                    <a:gd name="T16" fmla="*/ 9 w 62"/>
                    <a:gd name="T17" fmla="*/ 14 h 29"/>
                    <a:gd name="T18" fmla="*/ 0 w 62"/>
                    <a:gd name="T19" fmla="*/ 12 h 29"/>
                    <a:gd name="T20" fmla="*/ 0 w 62"/>
                    <a:gd name="T21" fmla="*/ 29 h 29"/>
                    <a:gd name="T22" fmla="*/ 9 w 62"/>
                    <a:gd name="T23" fmla="*/ 28 h 29"/>
                    <a:gd name="T24" fmla="*/ 16 w 62"/>
                    <a:gd name="T25" fmla="*/ 27 h 29"/>
                    <a:gd name="T26" fmla="*/ 24 w 62"/>
                    <a:gd name="T27" fmla="*/ 27 h 29"/>
                    <a:gd name="T28" fmla="*/ 33 w 62"/>
                    <a:gd name="T29" fmla="*/ 25 h 29"/>
                    <a:gd name="T30" fmla="*/ 39 w 62"/>
                    <a:gd name="T31" fmla="*/ 23 h 29"/>
                    <a:gd name="T32" fmla="*/ 47 w 62"/>
                    <a:gd name="T33" fmla="*/ 21 h 29"/>
                    <a:gd name="T34" fmla="*/ 54 w 62"/>
                    <a:gd name="T35" fmla="*/ 18 h 29"/>
                    <a:gd name="T36" fmla="*/ 62 w 62"/>
                    <a:gd name="T37" fmla="*/ 15 h 29"/>
                    <a:gd name="T38" fmla="*/ 62 w 62"/>
                    <a:gd name="T39" fmla="*/ 14 h 29"/>
                    <a:gd name="T40" fmla="*/ 54 w 62"/>
                    <a:gd name="T41" fmla="*/ 2 h 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2"/>
                    <a:gd name="T64" fmla="*/ 0 h 29"/>
                    <a:gd name="T65" fmla="*/ 62 w 62"/>
                    <a:gd name="T66" fmla="*/ 29 h 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2" h="29">
                      <a:moveTo>
                        <a:pt x="54" y="2"/>
                      </a:moveTo>
                      <a:lnTo>
                        <a:pt x="54" y="0"/>
                      </a:lnTo>
                      <a:lnTo>
                        <a:pt x="50" y="4"/>
                      </a:lnTo>
                      <a:lnTo>
                        <a:pt x="42" y="6"/>
                      </a:lnTo>
                      <a:lnTo>
                        <a:pt x="36" y="9"/>
                      </a:lnTo>
                      <a:lnTo>
                        <a:pt x="30" y="10"/>
                      </a:lnTo>
                      <a:lnTo>
                        <a:pt x="22" y="12"/>
                      </a:lnTo>
                      <a:lnTo>
                        <a:pt x="16" y="12"/>
                      </a:lnTo>
                      <a:lnTo>
                        <a:pt x="9" y="14"/>
                      </a:lnTo>
                      <a:lnTo>
                        <a:pt x="0" y="12"/>
                      </a:lnTo>
                      <a:lnTo>
                        <a:pt x="0" y="29"/>
                      </a:lnTo>
                      <a:lnTo>
                        <a:pt x="9" y="28"/>
                      </a:lnTo>
                      <a:lnTo>
                        <a:pt x="16" y="27"/>
                      </a:lnTo>
                      <a:lnTo>
                        <a:pt x="24" y="27"/>
                      </a:lnTo>
                      <a:lnTo>
                        <a:pt x="33" y="25"/>
                      </a:lnTo>
                      <a:lnTo>
                        <a:pt x="39" y="23"/>
                      </a:lnTo>
                      <a:lnTo>
                        <a:pt x="47" y="21"/>
                      </a:lnTo>
                      <a:lnTo>
                        <a:pt x="54" y="18"/>
                      </a:lnTo>
                      <a:lnTo>
                        <a:pt x="62" y="15"/>
                      </a:lnTo>
                      <a:lnTo>
                        <a:pt x="62" y="14"/>
                      </a:lnTo>
                      <a:lnTo>
                        <a:pt x="54" y="2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3" name="Freeform 110"/>
                <p:cNvSpPr>
                  <a:spLocks/>
                </p:cNvSpPr>
                <p:nvPr/>
              </p:nvSpPr>
              <p:spPr bwMode="auto">
                <a:xfrm>
                  <a:off x="1653" y="2372"/>
                  <a:ext cx="69" cy="72"/>
                </a:xfrm>
                <a:custGeom>
                  <a:avLst/>
                  <a:gdLst>
                    <a:gd name="T0" fmla="*/ 59 w 69"/>
                    <a:gd name="T1" fmla="*/ 0 h 72"/>
                    <a:gd name="T2" fmla="*/ 57 w 69"/>
                    <a:gd name="T3" fmla="*/ 2 h 72"/>
                    <a:gd name="T4" fmla="*/ 50 w 69"/>
                    <a:gd name="T5" fmla="*/ 10 h 72"/>
                    <a:gd name="T6" fmla="*/ 44 w 69"/>
                    <a:gd name="T7" fmla="*/ 18 h 72"/>
                    <a:gd name="T8" fmla="*/ 37 w 69"/>
                    <a:gd name="T9" fmla="*/ 27 h 72"/>
                    <a:gd name="T10" fmla="*/ 31 w 69"/>
                    <a:gd name="T11" fmla="*/ 34 h 72"/>
                    <a:gd name="T12" fmla="*/ 23 w 69"/>
                    <a:gd name="T13" fmla="*/ 41 h 72"/>
                    <a:gd name="T14" fmla="*/ 16 w 69"/>
                    <a:gd name="T15" fmla="*/ 47 h 72"/>
                    <a:gd name="T16" fmla="*/ 8 w 69"/>
                    <a:gd name="T17" fmla="*/ 54 h 72"/>
                    <a:gd name="T18" fmla="*/ 0 w 69"/>
                    <a:gd name="T19" fmla="*/ 60 h 72"/>
                    <a:gd name="T20" fmla="*/ 8 w 69"/>
                    <a:gd name="T21" fmla="*/ 72 h 72"/>
                    <a:gd name="T22" fmla="*/ 17 w 69"/>
                    <a:gd name="T23" fmla="*/ 66 h 72"/>
                    <a:gd name="T24" fmla="*/ 26 w 69"/>
                    <a:gd name="T25" fmla="*/ 60 h 72"/>
                    <a:gd name="T26" fmla="*/ 33 w 69"/>
                    <a:gd name="T27" fmla="*/ 51 h 72"/>
                    <a:gd name="T28" fmla="*/ 40 w 69"/>
                    <a:gd name="T29" fmla="*/ 44 h 72"/>
                    <a:gd name="T30" fmla="*/ 49 w 69"/>
                    <a:gd name="T31" fmla="*/ 37 h 72"/>
                    <a:gd name="T32" fmla="*/ 56 w 69"/>
                    <a:gd name="T33" fmla="*/ 28 h 72"/>
                    <a:gd name="T34" fmla="*/ 62 w 69"/>
                    <a:gd name="T35" fmla="*/ 20 h 72"/>
                    <a:gd name="T36" fmla="*/ 69 w 69"/>
                    <a:gd name="T37" fmla="*/ 11 h 72"/>
                    <a:gd name="T38" fmla="*/ 68 w 69"/>
                    <a:gd name="T39" fmla="*/ 12 h 72"/>
                    <a:gd name="T40" fmla="*/ 59 w 69"/>
                    <a:gd name="T41" fmla="*/ 0 h 7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9"/>
                    <a:gd name="T64" fmla="*/ 0 h 72"/>
                    <a:gd name="T65" fmla="*/ 69 w 69"/>
                    <a:gd name="T66" fmla="*/ 72 h 7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9" h="72">
                      <a:moveTo>
                        <a:pt x="59" y="0"/>
                      </a:moveTo>
                      <a:lnTo>
                        <a:pt x="57" y="2"/>
                      </a:lnTo>
                      <a:lnTo>
                        <a:pt x="50" y="10"/>
                      </a:lnTo>
                      <a:lnTo>
                        <a:pt x="44" y="18"/>
                      </a:lnTo>
                      <a:lnTo>
                        <a:pt x="37" y="27"/>
                      </a:lnTo>
                      <a:lnTo>
                        <a:pt x="31" y="34"/>
                      </a:lnTo>
                      <a:lnTo>
                        <a:pt x="23" y="41"/>
                      </a:lnTo>
                      <a:lnTo>
                        <a:pt x="16" y="47"/>
                      </a:lnTo>
                      <a:lnTo>
                        <a:pt x="8" y="54"/>
                      </a:lnTo>
                      <a:lnTo>
                        <a:pt x="0" y="60"/>
                      </a:lnTo>
                      <a:lnTo>
                        <a:pt x="8" y="72"/>
                      </a:lnTo>
                      <a:lnTo>
                        <a:pt x="17" y="66"/>
                      </a:lnTo>
                      <a:lnTo>
                        <a:pt x="26" y="60"/>
                      </a:lnTo>
                      <a:lnTo>
                        <a:pt x="33" y="51"/>
                      </a:lnTo>
                      <a:lnTo>
                        <a:pt x="40" y="44"/>
                      </a:lnTo>
                      <a:lnTo>
                        <a:pt x="49" y="37"/>
                      </a:lnTo>
                      <a:lnTo>
                        <a:pt x="56" y="28"/>
                      </a:lnTo>
                      <a:lnTo>
                        <a:pt x="62" y="20"/>
                      </a:lnTo>
                      <a:lnTo>
                        <a:pt x="69" y="11"/>
                      </a:lnTo>
                      <a:lnTo>
                        <a:pt x="68" y="12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4" name="Freeform 111"/>
                <p:cNvSpPr>
                  <a:spLocks/>
                </p:cNvSpPr>
                <p:nvPr/>
              </p:nvSpPr>
              <p:spPr bwMode="auto">
                <a:xfrm>
                  <a:off x="1712" y="2274"/>
                  <a:ext cx="96" cy="110"/>
                </a:xfrm>
                <a:custGeom>
                  <a:avLst/>
                  <a:gdLst>
                    <a:gd name="T0" fmla="*/ 90 w 96"/>
                    <a:gd name="T1" fmla="*/ 0 h 110"/>
                    <a:gd name="T2" fmla="*/ 84 w 96"/>
                    <a:gd name="T3" fmla="*/ 5 h 110"/>
                    <a:gd name="T4" fmla="*/ 76 w 96"/>
                    <a:gd name="T5" fmla="*/ 16 h 110"/>
                    <a:gd name="T6" fmla="*/ 66 w 96"/>
                    <a:gd name="T7" fmla="*/ 28 h 110"/>
                    <a:gd name="T8" fmla="*/ 55 w 96"/>
                    <a:gd name="T9" fmla="*/ 41 h 110"/>
                    <a:gd name="T10" fmla="*/ 43 w 96"/>
                    <a:gd name="T11" fmla="*/ 55 h 110"/>
                    <a:gd name="T12" fmla="*/ 32 w 96"/>
                    <a:gd name="T13" fmla="*/ 67 h 110"/>
                    <a:gd name="T14" fmla="*/ 20 w 96"/>
                    <a:gd name="T15" fmla="*/ 79 h 110"/>
                    <a:gd name="T16" fmla="*/ 9 w 96"/>
                    <a:gd name="T17" fmla="*/ 90 h 110"/>
                    <a:gd name="T18" fmla="*/ 0 w 96"/>
                    <a:gd name="T19" fmla="*/ 98 h 110"/>
                    <a:gd name="T20" fmla="*/ 9 w 96"/>
                    <a:gd name="T21" fmla="*/ 110 h 110"/>
                    <a:gd name="T22" fmla="*/ 19 w 96"/>
                    <a:gd name="T23" fmla="*/ 100 h 110"/>
                    <a:gd name="T24" fmla="*/ 30 w 96"/>
                    <a:gd name="T25" fmla="*/ 89 h 110"/>
                    <a:gd name="T26" fmla="*/ 42 w 96"/>
                    <a:gd name="T27" fmla="*/ 77 h 110"/>
                    <a:gd name="T28" fmla="*/ 55 w 96"/>
                    <a:gd name="T29" fmla="*/ 64 h 110"/>
                    <a:gd name="T30" fmla="*/ 67 w 96"/>
                    <a:gd name="T31" fmla="*/ 51 h 110"/>
                    <a:gd name="T32" fmla="*/ 78 w 96"/>
                    <a:gd name="T33" fmla="*/ 38 h 110"/>
                    <a:gd name="T34" fmla="*/ 88 w 96"/>
                    <a:gd name="T35" fmla="*/ 26 h 110"/>
                    <a:gd name="T36" fmla="*/ 96 w 96"/>
                    <a:gd name="T37" fmla="*/ 12 h 110"/>
                    <a:gd name="T38" fmla="*/ 90 w 96"/>
                    <a:gd name="T39" fmla="*/ 17 h 110"/>
                    <a:gd name="T40" fmla="*/ 90 w 96"/>
                    <a:gd name="T41" fmla="*/ 0 h 1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10"/>
                    <a:gd name="T65" fmla="*/ 96 w 96"/>
                    <a:gd name="T66" fmla="*/ 110 h 1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10">
                      <a:moveTo>
                        <a:pt x="90" y="0"/>
                      </a:moveTo>
                      <a:lnTo>
                        <a:pt x="84" y="5"/>
                      </a:lnTo>
                      <a:lnTo>
                        <a:pt x="76" y="16"/>
                      </a:lnTo>
                      <a:lnTo>
                        <a:pt x="66" y="28"/>
                      </a:lnTo>
                      <a:lnTo>
                        <a:pt x="55" y="41"/>
                      </a:lnTo>
                      <a:lnTo>
                        <a:pt x="43" y="55"/>
                      </a:lnTo>
                      <a:lnTo>
                        <a:pt x="32" y="67"/>
                      </a:lnTo>
                      <a:lnTo>
                        <a:pt x="20" y="79"/>
                      </a:lnTo>
                      <a:lnTo>
                        <a:pt x="9" y="90"/>
                      </a:lnTo>
                      <a:lnTo>
                        <a:pt x="0" y="98"/>
                      </a:lnTo>
                      <a:lnTo>
                        <a:pt x="9" y="110"/>
                      </a:lnTo>
                      <a:lnTo>
                        <a:pt x="19" y="100"/>
                      </a:lnTo>
                      <a:lnTo>
                        <a:pt x="30" y="89"/>
                      </a:lnTo>
                      <a:lnTo>
                        <a:pt x="42" y="77"/>
                      </a:lnTo>
                      <a:lnTo>
                        <a:pt x="55" y="64"/>
                      </a:lnTo>
                      <a:lnTo>
                        <a:pt x="67" y="51"/>
                      </a:lnTo>
                      <a:lnTo>
                        <a:pt x="78" y="38"/>
                      </a:lnTo>
                      <a:lnTo>
                        <a:pt x="88" y="26"/>
                      </a:lnTo>
                      <a:lnTo>
                        <a:pt x="96" y="12"/>
                      </a:lnTo>
                      <a:lnTo>
                        <a:pt x="90" y="17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5" name="Freeform 112"/>
                <p:cNvSpPr>
                  <a:spLocks/>
                </p:cNvSpPr>
                <p:nvPr/>
              </p:nvSpPr>
              <p:spPr bwMode="auto">
                <a:xfrm>
                  <a:off x="1785" y="2274"/>
                  <a:ext cx="22" cy="31"/>
                </a:xfrm>
                <a:custGeom>
                  <a:avLst/>
                  <a:gdLst>
                    <a:gd name="T0" fmla="*/ 8 w 22"/>
                    <a:gd name="T1" fmla="*/ 16 h 31"/>
                    <a:gd name="T2" fmla="*/ 15 w 22"/>
                    <a:gd name="T3" fmla="*/ 26 h 31"/>
                    <a:gd name="T4" fmla="*/ 18 w 22"/>
                    <a:gd name="T5" fmla="*/ 21 h 31"/>
                    <a:gd name="T6" fmla="*/ 22 w 22"/>
                    <a:gd name="T7" fmla="*/ 15 h 31"/>
                    <a:gd name="T8" fmla="*/ 17 w 22"/>
                    <a:gd name="T9" fmla="*/ 0 h 31"/>
                    <a:gd name="T10" fmla="*/ 17 w 22"/>
                    <a:gd name="T11" fmla="*/ 17 h 31"/>
                    <a:gd name="T12" fmla="*/ 10 w 22"/>
                    <a:gd name="T13" fmla="*/ 8 h 31"/>
                    <a:gd name="T14" fmla="*/ 6 w 22"/>
                    <a:gd name="T15" fmla="*/ 11 h 31"/>
                    <a:gd name="T16" fmla="*/ 0 w 22"/>
                    <a:gd name="T17" fmla="*/ 19 h 31"/>
                    <a:gd name="T18" fmla="*/ 10 w 22"/>
                    <a:gd name="T19" fmla="*/ 31 h 31"/>
                    <a:gd name="T20" fmla="*/ 8 w 22"/>
                    <a:gd name="T21" fmla="*/ 16 h 3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2"/>
                    <a:gd name="T34" fmla="*/ 0 h 31"/>
                    <a:gd name="T35" fmla="*/ 22 w 22"/>
                    <a:gd name="T36" fmla="*/ 31 h 3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2" h="31">
                      <a:moveTo>
                        <a:pt x="8" y="16"/>
                      </a:moveTo>
                      <a:lnTo>
                        <a:pt x="15" y="26"/>
                      </a:lnTo>
                      <a:lnTo>
                        <a:pt x="18" y="21"/>
                      </a:lnTo>
                      <a:lnTo>
                        <a:pt x="22" y="15"/>
                      </a:lnTo>
                      <a:lnTo>
                        <a:pt x="17" y="0"/>
                      </a:lnTo>
                      <a:lnTo>
                        <a:pt x="17" y="17"/>
                      </a:lnTo>
                      <a:lnTo>
                        <a:pt x="10" y="8"/>
                      </a:lnTo>
                      <a:lnTo>
                        <a:pt x="6" y="11"/>
                      </a:lnTo>
                      <a:lnTo>
                        <a:pt x="0" y="19"/>
                      </a:lnTo>
                      <a:lnTo>
                        <a:pt x="10" y="31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6" name="Freeform 113"/>
                <p:cNvSpPr>
                  <a:spLocks/>
                </p:cNvSpPr>
                <p:nvPr/>
              </p:nvSpPr>
              <p:spPr bwMode="auto">
                <a:xfrm>
                  <a:off x="1793" y="2290"/>
                  <a:ext cx="8" cy="15"/>
                </a:xfrm>
                <a:custGeom>
                  <a:avLst/>
                  <a:gdLst>
                    <a:gd name="T0" fmla="*/ 2 w 8"/>
                    <a:gd name="T1" fmla="*/ 15 h 15"/>
                    <a:gd name="T2" fmla="*/ 7 w 8"/>
                    <a:gd name="T3" fmla="*/ 12 h 15"/>
                    <a:gd name="T4" fmla="*/ 8 w 8"/>
                    <a:gd name="T5" fmla="*/ 6 h 15"/>
                    <a:gd name="T6" fmla="*/ 6 w 8"/>
                    <a:gd name="T7" fmla="*/ 1 h 15"/>
                    <a:gd name="T8" fmla="*/ 0 w 8"/>
                    <a:gd name="T9" fmla="*/ 0 h 15"/>
                    <a:gd name="T10" fmla="*/ 2 w 8"/>
                    <a:gd name="T11" fmla="*/ 15 h 1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"/>
                    <a:gd name="T19" fmla="*/ 0 h 15"/>
                    <a:gd name="T20" fmla="*/ 8 w 8"/>
                    <a:gd name="T21" fmla="*/ 15 h 1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" h="15">
                      <a:moveTo>
                        <a:pt x="2" y="15"/>
                      </a:moveTo>
                      <a:lnTo>
                        <a:pt x="7" y="12"/>
                      </a:lnTo>
                      <a:lnTo>
                        <a:pt x="8" y="6"/>
                      </a:lnTo>
                      <a:lnTo>
                        <a:pt x="6" y="1"/>
                      </a:lnTo>
                      <a:lnTo>
                        <a:pt x="0" y="0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7" name="Freeform 114"/>
                <p:cNvSpPr>
                  <a:spLocks/>
                </p:cNvSpPr>
                <p:nvPr/>
              </p:nvSpPr>
              <p:spPr bwMode="auto">
                <a:xfrm>
                  <a:off x="1490" y="2283"/>
                  <a:ext cx="9" cy="14"/>
                </a:xfrm>
                <a:custGeom>
                  <a:avLst/>
                  <a:gdLst>
                    <a:gd name="T0" fmla="*/ 6 w 9"/>
                    <a:gd name="T1" fmla="*/ 0 h 14"/>
                    <a:gd name="T2" fmla="*/ 1 w 9"/>
                    <a:gd name="T3" fmla="*/ 2 h 14"/>
                    <a:gd name="T4" fmla="*/ 0 w 9"/>
                    <a:gd name="T5" fmla="*/ 8 h 14"/>
                    <a:gd name="T6" fmla="*/ 3 w 9"/>
                    <a:gd name="T7" fmla="*/ 13 h 14"/>
                    <a:gd name="T8" fmla="*/ 9 w 9"/>
                    <a:gd name="T9" fmla="*/ 14 h 14"/>
                    <a:gd name="T10" fmla="*/ 6 w 9"/>
                    <a:gd name="T11" fmla="*/ 0 h 1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"/>
                    <a:gd name="T19" fmla="*/ 0 h 14"/>
                    <a:gd name="T20" fmla="*/ 9 w 9"/>
                    <a:gd name="T21" fmla="*/ 14 h 1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" h="14">
                      <a:moveTo>
                        <a:pt x="6" y="0"/>
                      </a:moveTo>
                      <a:lnTo>
                        <a:pt x="1" y="2"/>
                      </a:lnTo>
                      <a:lnTo>
                        <a:pt x="0" y="8"/>
                      </a:lnTo>
                      <a:lnTo>
                        <a:pt x="3" y="13"/>
                      </a:lnTo>
                      <a:lnTo>
                        <a:pt x="9" y="1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8" name="Freeform 115"/>
                <p:cNvSpPr>
                  <a:spLocks/>
                </p:cNvSpPr>
                <p:nvPr/>
              </p:nvSpPr>
              <p:spPr bwMode="auto">
                <a:xfrm>
                  <a:off x="1496" y="2270"/>
                  <a:ext cx="18" cy="27"/>
                </a:xfrm>
                <a:custGeom>
                  <a:avLst/>
                  <a:gdLst>
                    <a:gd name="T0" fmla="*/ 4 w 18"/>
                    <a:gd name="T1" fmla="*/ 1 h 27"/>
                    <a:gd name="T2" fmla="*/ 4 w 18"/>
                    <a:gd name="T3" fmla="*/ 2 h 27"/>
                    <a:gd name="T4" fmla="*/ 4 w 18"/>
                    <a:gd name="T5" fmla="*/ 7 h 27"/>
                    <a:gd name="T6" fmla="*/ 3 w 18"/>
                    <a:gd name="T7" fmla="*/ 10 h 27"/>
                    <a:gd name="T8" fmla="*/ 1 w 18"/>
                    <a:gd name="T9" fmla="*/ 12 h 27"/>
                    <a:gd name="T10" fmla="*/ 0 w 18"/>
                    <a:gd name="T11" fmla="*/ 13 h 27"/>
                    <a:gd name="T12" fmla="*/ 3 w 18"/>
                    <a:gd name="T13" fmla="*/ 27 h 27"/>
                    <a:gd name="T14" fmla="*/ 11 w 18"/>
                    <a:gd name="T15" fmla="*/ 24 h 27"/>
                    <a:gd name="T16" fmla="*/ 17 w 18"/>
                    <a:gd name="T17" fmla="*/ 15 h 27"/>
                    <a:gd name="T18" fmla="*/ 18 w 18"/>
                    <a:gd name="T19" fmla="*/ 7 h 27"/>
                    <a:gd name="T20" fmla="*/ 18 w 18"/>
                    <a:gd name="T21" fmla="*/ 0 h 27"/>
                    <a:gd name="T22" fmla="*/ 18 w 18"/>
                    <a:gd name="T23" fmla="*/ 1 h 27"/>
                    <a:gd name="T24" fmla="*/ 4 w 18"/>
                    <a:gd name="T25" fmla="*/ 1 h 2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8"/>
                    <a:gd name="T40" fmla="*/ 0 h 27"/>
                    <a:gd name="T41" fmla="*/ 18 w 18"/>
                    <a:gd name="T42" fmla="*/ 27 h 2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8" h="27">
                      <a:moveTo>
                        <a:pt x="4" y="1"/>
                      </a:move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1" y="12"/>
                      </a:lnTo>
                      <a:lnTo>
                        <a:pt x="0" y="13"/>
                      </a:lnTo>
                      <a:lnTo>
                        <a:pt x="3" y="27"/>
                      </a:lnTo>
                      <a:lnTo>
                        <a:pt x="11" y="24"/>
                      </a:lnTo>
                      <a:lnTo>
                        <a:pt x="17" y="15"/>
                      </a:lnTo>
                      <a:lnTo>
                        <a:pt x="18" y="7"/>
                      </a:ln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9" name="Freeform 116"/>
                <p:cNvSpPr>
                  <a:spLocks/>
                </p:cNvSpPr>
                <p:nvPr/>
              </p:nvSpPr>
              <p:spPr bwMode="auto">
                <a:xfrm>
                  <a:off x="1473" y="2239"/>
                  <a:ext cx="41" cy="32"/>
                </a:xfrm>
                <a:custGeom>
                  <a:avLst/>
                  <a:gdLst>
                    <a:gd name="T0" fmla="*/ 0 w 41"/>
                    <a:gd name="T1" fmla="*/ 15 h 32"/>
                    <a:gd name="T2" fmla="*/ 0 w 41"/>
                    <a:gd name="T3" fmla="*/ 15 h 32"/>
                    <a:gd name="T4" fmla="*/ 16 w 41"/>
                    <a:gd name="T5" fmla="*/ 16 h 32"/>
                    <a:gd name="T6" fmla="*/ 22 w 41"/>
                    <a:gd name="T7" fmla="*/ 18 h 32"/>
                    <a:gd name="T8" fmla="*/ 24 w 41"/>
                    <a:gd name="T9" fmla="*/ 26 h 32"/>
                    <a:gd name="T10" fmla="*/ 27 w 41"/>
                    <a:gd name="T11" fmla="*/ 32 h 32"/>
                    <a:gd name="T12" fmla="*/ 41 w 41"/>
                    <a:gd name="T13" fmla="*/ 32 h 32"/>
                    <a:gd name="T14" fmla="*/ 39 w 41"/>
                    <a:gd name="T15" fmla="*/ 21 h 32"/>
                    <a:gd name="T16" fmla="*/ 32 w 41"/>
                    <a:gd name="T17" fmla="*/ 9 h 32"/>
                    <a:gd name="T18" fmla="*/ 18 w 41"/>
                    <a:gd name="T19" fmla="*/ 2 h 32"/>
                    <a:gd name="T20" fmla="*/ 0 w 41"/>
                    <a:gd name="T21" fmla="*/ 0 h 32"/>
                    <a:gd name="T22" fmla="*/ 0 w 41"/>
                    <a:gd name="T23" fmla="*/ 0 h 32"/>
                    <a:gd name="T24" fmla="*/ 0 w 41"/>
                    <a:gd name="T25" fmla="*/ 15 h 3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1"/>
                    <a:gd name="T40" fmla="*/ 0 h 32"/>
                    <a:gd name="T41" fmla="*/ 41 w 41"/>
                    <a:gd name="T42" fmla="*/ 32 h 3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1" h="32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16" y="16"/>
                      </a:lnTo>
                      <a:lnTo>
                        <a:pt x="22" y="18"/>
                      </a:lnTo>
                      <a:lnTo>
                        <a:pt x="24" y="26"/>
                      </a:lnTo>
                      <a:lnTo>
                        <a:pt x="27" y="32"/>
                      </a:lnTo>
                      <a:lnTo>
                        <a:pt x="41" y="32"/>
                      </a:lnTo>
                      <a:lnTo>
                        <a:pt x="39" y="21"/>
                      </a:lnTo>
                      <a:lnTo>
                        <a:pt x="32" y="9"/>
                      </a:lnTo>
                      <a:lnTo>
                        <a:pt x="18" y="2"/>
                      </a:lnTo>
                      <a:lnTo>
                        <a:pt x="0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0" name="Freeform 117"/>
                <p:cNvSpPr>
                  <a:spLocks/>
                </p:cNvSpPr>
                <p:nvPr/>
              </p:nvSpPr>
              <p:spPr bwMode="auto">
                <a:xfrm>
                  <a:off x="1444" y="2239"/>
                  <a:ext cx="29" cy="43"/>
                </a:xfrm>
                <a:custGeom>
                  <a:avLst/>
                  <a:gdLst>
                    <a:gd name="T0" fmla="*/ 15 w 29"/>
                    <a:gd name="T1" fmla="*/ 40 h 43"/>
                    <a:gd name="T2" fmla="*/ 15 w 29"/>
                    <a:gd name="T3" fmla="*/ 43 h 43"/>
                    <a:gd name="T4" fmla="*/ 18 w 29"/>
                    <a:gd name="T5" fmla="*/ 34 h 43"/>
                    <a:gd name="T6" fmla="*/ 24 w 29"/>
                    <a:gd name="T7" fmla="*/ 23 h 43"/>
                    <a:gd name="T8" fmla="*/ 27 w 29"/>
                    <a:gd name="T9" fmla="*/ 16 h 43"/>
                    <a:gd name="T10" fmla="*/ 29 w 29"/>
                    <a:gd name="T11" fmla="*/ 15 h 43"/>
                    <a:gd name="T12" fmla="*/ 29 w 29"/>
                    <a:gd name="T13" fmla="*/ 0 h 43"/>
                    <a:gd name="T14" fmla="*/ 17 w 29"/>
                    <a:gd name="T15" fmla="*/ 6 h 43"/>
                    <a:gd name="T16" fmla="*/ 10 w 29"/>
                    <a:gd name="T17" fmla="*/ 16 h 43"/>
                    <a:gd name="T18" fmla="*/ 4 w 29"/>
                    <a:gd name="T19" fmla="*/ 27 h 43"/>
                    <a:gd name="T20" fmla="*/ 0 w 29"/>
                    <a:gd name="T21" fmla="*/ 35 h 43"/>
                    <a:gd name="T22" fmla="*/ 0 w 29"/>
                    <a:gd name="T23" fmla="*/ 38 h 43"/>
                    <a:gd name="T24" fmla="*/ 15 w 29"/>
                    <a:gd name="T25" fmla="*/ 40 h 4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43"/>
                    <a:gd name="T41" fmla="*/ 29 w 29"/>
                    <a:gd name="T42" fmla="*/ 43 h 4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43">
                      <a:moveTo>
                        <a:pt x="15" y="40"/>
                      </a:moveTo>
                      <a:lnTo>
                        <a:pt x="15" y="43"/>
                      </a:lnTo>
                      <a:lnTo>
                        <a:pt x="18" y="34"/>
                      </a:lnTo>
                      <a:lnTo>
                        <a:pt x="24" y="23"/>
                      </a:lnTo>
                      <a:lnTo>
                        <a:pt x="27" y="16"/>
                      </a:lnTo>
                      <a:lnTo>
                        <a:pt x="29" y="15"/>
                      </a:lnTo>
                      <a:lnTo>
                        <a:pt x="29" y="0"/>
                      </a:lnTo>
                      <a:lnTo>
                        <a:pt x="17" y="6"/>
                      </a:lnTo>
                      <a:lnTo>
                        <a:pt x="10" y="16"/>
                      </a:lnTo>
                      <a:lnTo>
                        <a:pt x="4" y="27"/>
                      </a:lnTo>
                      <a:lnTo>
                        <a:pt x="0" y="35"/>
                      </a:lnTo>
                      <a:lnTo>
                        <a:pt x="0" y="38"/>
                      </a:lnTo>
                      <a:lnTo>
                        <a:pt x="15" y="4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1" name="Freeform 118"/>
                <p:cNvSpPr>
                  <a:spLocks/>
                </p:cNvSpPr>
                <p:nvPr/>
              </p:nvSpPr>
              <p:spPr bwMode="auto">
                <a:xfrm>
                  <a:off x="1444" y="2277"/>
                  <a:ext cx="20" cy="35"/>
                </a:xfrm>
                <a:custGeom>
                  <a:avLst/>
                  <a:gdLst>
                    <a:gd name="T0" fmla="*/ 20 w 20"/>
                    <a:gd name="T1" fmla="*/ 34 h 35"/>
                    <a:gd name="T2" fmla="*/ 20 w 20"/>
                    <a:gd name="T3" fmla="*/ 32 h 35"/>
                    <a:gd name="T4" fmla="*/ 17 w 20"/>
                    <a:gd name="T5" fmla="*/ 24 h 35"/>
                    <a:gd name="T6" fmla="*/ 16 w 20"/>
                    <a:gd name="T7" fmla="*/ 16 h 35"/>
                    <a:gd name="T8" fmla="*/ 15 w 20"/>
                    <a:gd name="T9" fmla="*/ 9 h 35"/>
                    <a:gd name="T10" fmla="*/ 15 w 20"/>
                    <a:gd name="T11" fmla="*/ 2 h 35"/>
                    <a:gd name="T12" fmla="*/ 0 w 20"/>
                    <a:gd name="T13" fmla="*/ 0 h 35"/>
                    <a:gd name="T14" fmla="*/ 0 w 20"/>
                    <a:gd name="T15" fmla="*/ 9 h 35"/>
                    <a:gd name="T16" fmla="*/ 1 w 20"/>
                    <a:gd name="T17" fmla="*/ 18 h 35"/>
                    <a:gd name="T18" fmla="*/ 3 w 20"/>
                    <a:gd name="T19" fmla="*/ 26 h 35"/>
                    <a:gd name="T20" fmla="*/ 5 w 20"/>
                    <a:gd name="T21" fmla="*/ 35 h 35"/>
                    <a:gd name="T22" fmla="*/ 5 w 20"/>
                    <a:gd name="T23" fmla="*/ 34 h 35"/>
                    <a:gd name="T24" fmla="*/ 20 w 20"/>
                    <a:gd name="T25" fmla="*/ 34 h 3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"/>
                    <a:gd name="T40" fmla="*/ 0 h 35"/>
                    <a:gd name="T41" fmla="*/ 20 w 20"/>
                    <a:gd name="T42" fmla="*/ 35 h 3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" h="35">
                      <a:moveTo>
                        <a:pt x="20" y="34"/>
                      </a:moveTo>
                      <a:lnTo>
                        <a:pt x="20" y="32"/>
                      </a:lnTo>
                      <a:lnTo>
                        <a:pt x="17" y="24"/>
                      </a:lnTo>
                      <a:lnTo>
                        <a:pt x="16" y="16"/>
                      </a:lnTo>
                      <a:lnTo>
                        <a:pt x="15" y="9"/>
                      </a:lnTo>
                      <a:lnTo>
                        <a:pt x="15" y="2"/>
                      </a:lnTo>
                      <a:lnTo>
                        <a:pt x="0" y="0"/>
                      </a:lnTo>
                      <a:lnTo>
                        <a:pt x="0" y="9"/>
                      </a:lnTo>
                      <a:lnTo>
                        <a:pt x="1" y="18"/>
                      </a:lnTo>
                      <a:lnTo>
                        <a:pt x="3" y="26"/>
                      </a:lnTo>
                      <a:lnTo>
                        <a:pt x="5" y="35"/>
                      </a:lnTo>
                      <a:lnTo>
                        <a:pt x="5" y="34"/>
                      </a:lnTo>
                      <a:lnTo>
                        <a:pt x="20" y="3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2" name="Freeform 119"/>
                <p:cNvSpPr>
                  <a:spLocks/>
                </p:cNvSpPr>
                <p:nvPr/>
              </p:nvSpPr>
              <p:spPr bwMode="auto">
                <a:xfrm>
                  <a:off x="1449" y="2311"/>
                  <a:ext cx="27" cy="19"/>
                </a:xfrm>
                <a:custGeom>
                  <a:avLst/>
                  <a:gdLst>
                    <a:gd name="T0" fmla="*/ 27 w 27"/>
                    <a:gd name="T1" fmla="*/ 4 h 19"/>
                    <a:gd name="T2" fmla="*/ 27 w 27"/>
                    <a:gd name="T3" fmla="*/ 4 h 19"/>
                    <a:gd name="T4" fmla="*/ 22 w 27"/>
                    <a:gd name="T5" fmla="*/ 3 h 19"/>
                    <a:gd name="T6" fmla="*/ 18 w 27"/>
                    <a:gd name="T7" fmla="*/ 1 h 19"/>
                    <a:gd name="T8" fmla="*/ 16 w 27"/>
                    <a:gd name="T9" fmla="*/ 0 h 19"/>
                    <a:gd name="T10" fmla="*/ 15 w 27"/>
                    <a:gd name="T11" fmla="*/ 0 h 19"/>
                    <a:gd name="T12" fmla="*/ 0 w 27"/>
                    <a:gd name="T13" fmla="*/ 0 h 19"/>
                    <a:gd name="T14" fmla="*/ 4 w 27"/>
                    <a:gd name="T15" fmla="*/ 9 h 19"/>
                    <a:gd name="T16" fmla="*/ 11 w 27"/>
                    <a:gd name="T17" fmla="*/ 15 h 19"/>
                    <a:gd name="T18" fmla="*/ 19 w 27"/>
                    <a:gd name="T19" fmla="*/ 18 h 19"/>
                    <a:gd name="T20" fmla="*/ 27 w 27"/>
                    <a:gd name="T21" fmla="*/ 19 h 19"/>
                    <a:gd name="T22" fmla="*/ 27 w 27"/>
                    <a:gd name="T23" fmla="*/ 19 h 19"/>
                    <a:gd name="T24" fmla="*/ 27 w 27"/>
                    <a:gd name="T25" fmla="*/ 4 h 1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7"/>
                    <a:gd name="T40" fmla="*/ 0 h 19"/>
                    <a:gd name="T41" fmla="*/ 27 w 27"/>
                    <a:gd name="T42" fmla="*/ 19 h 1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7" h="19">
                      <a:moveTo>
                        <a:pt x="27" y="4"/>
                      </a:moveTo>
                      <a:lnTo>
                        <a:pt x="27" y="4"/>
                      </a:lnTo>
                      <a:lnTo>
                        <a:pt x="22" y="3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4" y="9"/>
                      </a:lnTo>
                      <a:lnTo>
                        <a:pt x="11" y="15"/>
                      </a:lnTo>
                      <a:lnTo>
                        <a:pt x="19" y="18"/>
                      </a:lnTo>
                      <a:lnTo>
                        <a:pt x="27" y="19"/>
                      </a:lnTo>
                      <a:lnTo>
                        <a:pt x="27" y="4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3" name="Freeform 120"/>
                <p:cNvSpPr>
                  <a:spLocks/>
                </p:cNvSpPr>
                <p:nvPr/>
              </p:nvSpPr>
              <p:spPr bwMode="auto">
                <a:xfrm>
                  <a:off x="1476" y="2306"/>
                  <a:ext cx="44" cy="24"/>
                </a:xfrm>
                <a:custGeom>
                  <a:avLst/>
                  <a:gdLst>
                    <a:gd name="T0" fmla="*/ 37 w 44"/>
                    <a:gd name="T1" fmla="*/ 1 h 24"/>
                    <a:gd name="T2" fmla="*/ 37 w 44"/>
                    <a:gd name="T3" fmla="*/ 0 h 24"/>
                    <a:gd name="T4" fmla="*/ 34 w 44"/>
                    <a:gd name="T5" fmla="*/ 2 h 24"/>
                    <a:gd name="T6" fmla="*/ 30 w 44"/>
                    <a:gd name="T7" fmla="*/ 3 h 24"/>
                    <a:gd name="T8" fmla="*/ 25 w 44"/>
                    <a:gd name="T9" fmla="*/ 5 h 24"/>
                    <a:gd name="T10" fmla="*/ 20 w 44"/>
                    <a:gd name="T11" fmla="*/ 6 h 24"/>
                    <a:gd name="T12" fmla="*/ 15 w 44"/>
                    <a:gd name="T13" fmla="*/ 7 h 24"/>
                    <a:gd name="T14" fmla="*/ 9 w 44"/>
                    <a:gd name="T15" fmla="*/ 8 h 24"/>
                    <a:gd name="T16" fmla="*/ 6 w 44"/>
                    <a:gd name="T17" fmla="*/ 9 h 24"/>
                    <a:gd name="T18" fmla="*/ 0 w 44"/>
                    <a:gd name="T19" fmla="*/ 9 h 24"/>
                    <a:gd name="T20" fmla="*/ 0 w 44"/>
                    <a:gd name="T21" fmla="*/ 24 h 24"/>
                    <a:gd name="T22" fmla="*/ 6 w 44"/>
                    <a:gd name="T23" fmla="*/ 24 h 24"/>
                    <a:gd name="T24" fmla="*/ 12 w 44"/>
                    <a:gd name="T25" fmla="*/ 23 h 24"/>
                    <a:gd name="T26" fmla="*/ 18 w 44"/>
                    <a:gd name="T27" fmla="*/ 22 h 24"/>
                    <a:gd name="T28" fmla="*/ 23 w 44"/>
                    <a:gd name="T29" fmla="*/ 20 h 24"/>
                    <a:gd name="T30" fmla="*/ 28 w 44"/>
                    <a:gd name="T31" fmla="*/ 19 h 24"/>
                    <a:gd name="T32" fmla="*/ 32 w 44"/>
                    <a:gd name="T33" fmla="*/ 18 h 24"/>
                    <a:gd name="T34" fmla="*/ 38 w 44"/>
                    <a:gd name="T35" fmla="*/ 17 h 24"/>
                    <a:gd name="T36" fmla="*/ 44 w 44"/>
                    <a:gd name="T37" fmla="*/ 14 h 24"/>
                    <a:gd name="T38" fmla="*/ 44 w 44"/>
                    <a:gd name="T39" fmla="*/ 13 h 24"/>
                    <a:gd name="T40" fmla="*/ 37 w 44"/>
                    <a:gd name="T41" fmla="*/ 1 h 2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4"/>
                    <a:gd name="T64" fmla="*/ 0 h 24"/>
                    <a:gd name="T65" fmla="*/ 44 w 44"/>
                    <a:gd name="T66" fmla="*/ 24 h 2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4" h="24">
                      <a:moveTo>
                        <a:pt x="37" y="1"/>
                      </a:moveTo>
                      <a:lnTo>
                        <a:pt x="37" y="0"/>
                      </a:lnTo>
                      <a:lnTo>
                        <a:pt x="34" y="2"/>
                      </a:lnTo>
                      <a:lnTo>
                        <a:pt x="30" y="3"/>
                      </a:lnTo>
                      <a:lnTo>
                        <a:pt x="25" y="5"/>
                      </a:lnTo>
                      <a:lnTo>
                        <a:pt x="20" y="6"/>
                      </a:lnTo>
                      <a:lnTo>
                        <a:pt x="15" y="7"/>
                      </a:lnTo>
                      <a:lnTo>
                        <a:pt x="9" y="8"/>
                      </a:lnTo>
                      <a:lnTo>
                        <a:pt x="6" y="9"/>
                      </a:lnTo>
                      <a:lnTo>
                        <a:pt x="0" y="9"/>
                      </a:lnTo>
                      <a:lnTo>
                        <a:pt x="0" y="24"/>
                      </a:lnTo>
                      <a:lnTo>
                        <a:pt x="6" y="24"/>
                      </a:lnTo>
                      <a:lnTo>
                        <a:pt x="12" y="23"/>
                      </a:lnTo>
                      <a:lnTo>
                        <a:pt x="18" y="22"/>
                      </a:lnTo>
                      <a:lnTo>
                        <a:pt x="23" y="20"/>
                      </a:lnTo>
                      <a:lnTo>
                        <a:pt x="28" y="19"/>
                      </a:lnTo>
                      <a:lnTo>
                        <a:pt x="32" y="18"/>
                      </a:lnTo>
                      <a:lnTo>
                        <a:pt x="38" y="17"/>
                      </a:lnTo>
                      <a:lnTo>
                        <a:pt x="44" y="14"/>
                      </a:lnTo>
                      <a:lnTo>
                        <a:pt x="44" y="13"/>
                      </a:lnTo>
                      <a:lnTo>
                        <a:pt x="37" y="1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4" name="Freeform 121"/>
                <p:cNvSpPr>
                  <a:spLocks/>
                </p:cNvSpPr>
                <p:nvPr/>
              </p:nvSpPr>
              <p:spPr bwMode="auto">
                <a:xfrm>
                  <a:off x="1513" y="2265"/>
                  <a:ext cx="51" cy="54"/>
                </a:xfrm>
                <a:custGeom>
                  <a:avLst/>
                  <a:gdLst>
                    <a:gd name="T0" fmla="*/ 40 w 51"/>
                    <a:gd name="T1" fmla="*/ 0 h 54"/>
                    <a:gd name="T2" fmla="*/ 39 w 51"/>
                    <a:gd name="T3" fmla="*/ 1 h 54"/>
                    <a:gd name="T4" fmla="*/ 34 w 51"/>
                    <a:gd name="T5" fmla="*/ 7 h 54"/>
                    <a:gd name="T6" fmla="*/ 29 w 51"/>
                    <a:gd name="T7" fmla="*/ 13 h 54"/>
                    <a:gd name="T8" fmla="*/ 24 w 51"/>
                    <a:gd name="T9" fmla="*/ 19 h 54"/>
                    <a:gd name="T10" fmla="*/ 20 w 51"/>
                    <a:gd name="T11" fmla="*/ 25 h 54"/>
                    <a:gd name="T12" fmla="*/ 16 w 51"/>
                    <a:gd name="T13" fmla="*/ 29 h 54"/>
                    <a:gd name="T14" fmla="*/ 10 w 51"/>
                    <a:gd name="T15" fmla="*/ 34 h 54"/>
                    <a:gd name="T16" fmla="*/ 5 w 51"/>
                    <a:gd name="T17" fmla="*/ 38 h 54"/>
                    <a:gd name="T18" fmla="*/ 0 w 51"/>
                    <a:gd name="T19" fmla="*/ 42 h 54"/>
                    <a:gd name="T20" fmla="*/ 7 w 51"/>
                    <a:gd name="T21" fmla="*/ 54 h 54"/>
                    <a:gd name="T22" fmla="*/ 15 w 51"/>
                    <a:gd name="T23" fmla="*/ 50 h 54"/>
                    <a:gd name="T24" fmla="*/ 20 w 51"/>
                    <a:gd name="T25" fmla="*/ 46 h 54"/>
                    <a:gd name="T26" fmla="*/ 26 w 51"/>
                    <a:gd name="T27" fmla="*/ 41 h 54"/>
                    <a:gd name="T28" fmla="*/ 32 w 51"/>
                    <a:gd name="T29" fmla="*/ 35 h 54"/>
                    <a:gd name="T30" fmla="*/ 36 w 51"/>
                    <a:gd name="T31" fmla="*/ 29 h 54"/>
                    <a:gd name="T32" fmla="*/ 41 w 51"/>
                    <a:gd name="T33" fmla="*/ 23 h 54"/>
                    <a:gd name="T34" fmla="*/ 46 w 51"/>
                    <a:gd name="T35" fmla="*/ 17 h 54"/>
                    <a:gd name="T36" fmla="*/ 51 w 51"/>
                    <a:gd name="T37" fmla="*/ 11 h 54"/>
                    <a:gd name="T38" fmla="*/ 50 w 51"/>
                    <a:gd name="T39" fmla="*/ 12 h 54"/>
                    <a:gd name="T40" fmla="*/ 40 w 51"/>
                    <a:gd name="T41" fmla="*/ 0 h 5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1"/>
                    <a:gd name="T64" fmla="*/ 0 h 54"/>
                    <a:gd name="T65" fmla="*/ 51 w 51"/>
                    <a:gd name="T66" fmla="*/ 54 h 5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1" h="54">
                      <a:moveTo>
                        <a:pt x="40" y="0"/>
                      </a:moveTo>
                      <a:lnTo>
                        <a:pt x="39" y="1"/>
                      </a:lnTo>
                      <a:lnTo>
                        <a:pt x="34" y="7"/>
                      </a:lnTo>
                      <a:lnTo>
                        <a:pt x="29" y="13"/>
                      </a:lnTo>
                      <a:lnTo>
                        <a:pt x="24" y="19"/>
                      </a:lnTo>
                      <a:lnTo>
                        <a:pt x="20" y="25"/>
                      </a:lnTo>
                      <a:lnTo>
                        <a:pt x="16" y="29"/>
                      </a:lnTo>
                      <a:lnTo>
                        <a:pt x="10" y="34"/>
                      </a:lnTo>
                      <a:lnTo>
                        <a:pt x="5" y="38"/>
                      </a:lnTo>
                      <a:lnTo>
                        <a:pt x="0" y="42"/>
                      </a:lnTo>
                      <a:lnTo>
                        <a:pt x="7" y="54"/>
                      </a:lnTo>
                      <a:lnTo>
                        <a:pt x="15" y="50"/>
                      </a:lnTo>
                      <a:lnTo>
                        <a:pt x="20" y="46"/>
                      </a:lnTo>
                      <a:lnTo>
                        <a:pt x="26" y="41"/>
                      </a:lnTo>
                      <a:lnTo>
                        <a:pt x="32" y="35"/>
                      </a:lnTo>
                      <a:lnTo>
                        <a:pt x="36" y="29"/>
                      </a:lnTo>
                      <a:lnTo>
                        <a:pt x="41" y="23"/>
                      </a:lnTo>
                      <a:lnTo>
                        <a:pt x="46" y="17"/>
                      </a:lnTo>
                      <a:lnTo>
                        <a:pt x="51" y="11"/>
                      </a:lnTo>
                      <a:lnTo>
                        <a:pt x="50" y="12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5" name="Freeform 122"/>
                <p:cNvSpPr>
                  <a:spLocks/>
                </p:cNvSpPr>
                <p:nvPr/>
              </p:nvSpPr>
              <p:spPr bwMode="auto">
                <a:xfrm>
                  <a:off x="1553" y="2193"/>
                  <a:ext cx="107" cy="84"/>
                </a:xfrm>
                <a:custGeom>
                  <a:avLst/>
                  <a:gdLst>
                    <a:gd name="T0" fmla="*/ 102 w 107"/>
                    <a:gd name="T1" fmla="*/ 6 h 84"/>
                    <a:gd name="T2" fmla="*/ 97 w 107"/>
                    <a:gd name="T3" fmla="*/ 0 h 84"/>
                    <a:gd name="T4" fmla="*/ 0 w 107"/>
                    <a:gd name="T5" fmla="*/ 72 h 84"/>
                    <a:gd name="T6" fmla="*/ 10 w 107"/>
                    <a:gd name="T7" fmla="*/ 84 h 84"/>
                    <a:gd name="T8" fmla="*/ 107 w 107"/>
                    <a:gd name="T9" fmla="*/ 12 h 84"/>
                    <a:gd name="T10" fmla="*/ 102 w 107"/>
                    <a:gd name="T11" fmla="*/ 6 h 8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7"/>
                    <a:gd name="T19" fmla="*/ 0 h 84"/>
                    <a:gd name="T20" fmla="*/ 107 w 107"/>
                    <a:gd name="T21" fmla="*/ 84 h 8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7" h="84">
                      <a:moveTo>
                        <a:pt x="102" y="6"/>
                      </a:moveTo>
                      <a:lnTo>
                        <a:pt x="97" y="0"/>
                      </a:lnTo>
                      <a:lnTo>
                        <a:pt x="0" y="72"/>
                      </a:lnTo>
                      <a:lnTo>
                        <a:pt x="10" y="84"/>
                      </a:lnTo>
                      <a:lnTo>
                        <a:pt x="107" y="12"/>
                      </a:lnTo>
                      <a:lnTo>
                        <a:pt x="102" y="6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6" name="Freeform 123"/>
                <p:cNvSpPr>
                  <a:spLocks/>
                </p:cNvSpPr>
                <p:nvPr/>
              </p:nvSpPr>
              <p:spPr bwMode="auto">
                <a:xfrm>
                  <a:off x="1650" y="2192"/>
                  <a:ext cx="12" cy="13"/>
                </a:xfrm>
                <a:custGeom>
                  <a:avLst/>
                  <a:gdLst>
                    <a:gd name="T0" fmla="*/ 10 w 12"/>
                    <a:gd name="T1" fmla="*/ 13 h 13"/>
                    <a:gd name="T2" fmla="*/ 12 w 12"/>
                    <a:gd name="T3" fmla="*/ 9 h 13"/>
                    <a:gd name="T4" fmla="*/ 11 w 12"/>
                    <a:gd name="T5" fmla="*/ 3 h 13"/>
                    <a:gd name="T6" fmla="*/ 6 w 12"/>
                    <a:gd name="T7" fmla="*/ 0 h 13"/>
                    <a:gd name="T8" fmla="*/ 0 w 12"/>
                    <a:gd name="T9" fmla="*/ 1 h 13"/>
                    <a:gd name="T10" fmla="*/ 10 w 12"/>
                    <a:gd name="T11" fmla="*/ 13 h 1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"/>
                    <a:gd name="T19" fmla="*/ 0 h 13"/>
                    <a:gd name="T20" fmla="*/ 12 w 12"/>
                    <a:gd name="T21" fmla="*/ 13 h 1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" h="13">
                      <a:moveTo>
                        <a:pt x="10" y="13"/>
                      </a:moveTo>
                      <a:lnTo>
                        <a:pt x="12" y="9"/>
                      </a:lnTo>
                      <a:lnTo>
                        <a:pt x="11" y="3"/>
                      </a:lnTo>
                      <a:lnTo>
                        <a:pt x="6" y="0"/>
                      </a:lnTo>
                      <a:lnTo>
                        <a:pt x="0" y="1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rgbClr val="668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87" name="Rounded Rectangular Callout 186"/>
            <p:cNvSpPr/>
            <p:nvPr/>
          </p:nvSpPr>
          <p:spPr bwMode="auto">
            <a:xfrm>
              <a:off x="609600" y="1638300"/>
              <a:ext cx="4685506" cy="1028700"/>
            </a:xfrm>
            <a:prstGeom prst="wedgeRoundRectCallout">
              <a:avLst>
                <a:gd name="adj1" fmla="val 72152"/>
                <a:gd name="adj2" fmla="val 26033"/>
                <a:gd name="adj3" fmla="val 16667"/>
              </a:avLst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eaLnBrk="1" hangingPunct="1">
                <a:spcBef>
                  <a:spcPct val="50000"/>
                </a:spcBef>
                <a:buNone/>
              </a:pPr>
              <a:r>
                <a:rPr lang="en-US" altLang="en-US" i="0" dirty="0"/>
                <a:t>It can be difficult to understand </a:t>
              </a:r>
              <a:br>
                <a:rPr lang="en-US" altLang="en-US" i="0" dirty="0"/>
              </a:br>
              <a:r>
                <a:rPr lang="en-US" altLang="en-US" i="0" dirty="0"/>
                <a:t>where computation go. </a:t>
              </a:r>
            </a:p>
          </p:txBody>
        </p:sp>
      </p:grpSp>
      <p:grpSp>
        <p:nvGrpSpPr>
          <p:cNvPr id="207" name="Group 3"/>
          <p:cNvGrpSpPr>
            <a:grpSpLocks/>
          </p:cNvGrpSpPr>
          <p:nvPr/>
        </p:nvGrpSpPr>
        <p:grpSpPr bwMode="auto">
          <a:xfrm>
            <a:off x="2477557" y="7845038"/>
            <a:ext cx="1871216" cy="1955385"/>
            <a:chOff x="-144" y="1147"/>
            <a:chExt cx="3264" cy="3173"/>
          </a:xfrm>
        </p:grpSpPr>
        <p:grpSp>
          <p:nvGrpSpPr>
            <p:cNvPr id="208" name="Group 4"/>
            <p:cNvGrpSpPr>
              <a:grpSpLocks noChangeAspect="1"/>
            </p:cNvGrpSpPr>
            <p:nvPr/>
          </p:nvGrpSpPr>
          <p:grpSpPr bwMode="auto">
            <a:xfrm>
              <a:off x="336" y="2447"/>
              <a:ext cx="1814" cy="1873"/>
              <a:chOff x="384" y="816"/>
              <a:chExt cx="2947" cy="3043"/>
            </a:xfrm>
          </p:grpSpPr>
          <p:sp>
            <p:nvSpPr>
              <p:cNvPr id="278" name="Oval 5" descr="Stationery"/>
              <p:cNvSpPr>
                <a:spLocks noChangeAspect="1" noChangeArrowheads="1"/>
              </p:cNvSpPr>
              <p:nvPr/>
            </p:nvSpPr>
            <p:spPr bwMode="auto">
              <a:xfrm>
                <a:off x="384" y="912"/>
                <a:ext cx="2947" cy="2947"/>
              </a:xfrm>
              <a:prstGeom prst="ellipse">
                <a:avLst/>
              </a:prstGeom>
              <a:blipFill dpi="0" rotWithShape="0">
                <a:blip r:embed="rId7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 useBgFill="1">
            <p:nvSpPr>
              <p:cNvPr id="279" name="Oval 6"/>
              <p:cNvSpPr>
                <a:spLocks noChangeAspect="1" noChangeArrowheads="1"/>
              </p:cNvSpPr>
              <p:nvPr/>
            </p:nvSpPr>
            <p:spPr bwMode="auto">
              <a:xfrm>
                <a:off x="610" y="1138"/>
                <a:ext cx="2494" cy="2494"/>
              </a:xfrm>
              <a:prstGeom prst="ellipse">
                <a:avLst/>
              </a:prstGeom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80" name="Freeform 7" descr="Green marble"/>
              <p:cNvSpPr>
                <a:spLocks noChangeAspect="1"/>
              </p:cNvSpPr>
              <p:nvPr/>
            </p:nvSpPr>
            <p:spPr bwMode="auto">
              <a:xfrm rot="2360341">
                <a:off x="1632" y="816"/>
                <a:ext cx="445" cy="491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8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9" name="Group 8"/>
            <p:cNvGrpSpPr>
              <a:grpSpLocks noChangeAspect="1"/>
            </p:cNvGrpSpPr>
            <p:nvPr/>
          </p:nvGrpSpPr>
          <p:grpSpPr bwMode="auto">
            <a:xfrm>
              <a:off x="1329" y="1989"/>
              <a:ext cx="647" cy="603"/>
              <a:chOff x="2836" y="2439"/>
              <a:chExt cx="1451" cy="1352"/>
            </a:xfrm>
          </p:grpSpPr>
          <p:sp>
            <p:nvSpPr>
              <p:cNvPr id="272" name="Freeform 9"/>
              <p:cNvSpPr>
                <a:spLocks noChangeAspect="1"/>
              </p:cNvSpPr>
              <p:nvPr/>
            </p:nvSpPr>
            <p:spPr bwMode="auto">
              <a:xfrm>
                <a:off x="3551" y="2439"/>
                <a:ext cx="406" cy="277"/>
              </a:xfrm>
              <a:custGeom>
                <a:avLst/>
                <a:gdLst>
                  <a:gd name="T0" fmla="*/ 360 w 406"/>
                  <a:gd name="T1" fmla="*/ 13 h 277"/>
                  <a:gd name="T2" fmla="*/ 319 w 406"/>
                  <a:gd name="T3" fmla="*/ 4 h 277"/>
                  <a:gd name="T4" fmla="*/ 256 w 406"/>
                  <a:gd name="T5" fmla="*/ 4 h 277"/>
                  <a:gd name="T6" fmla="*/ 215 w 406"/>
                  <a:gd name="T7" fmla="*/ 22 h 277"/>
                  <a:gd name="T8" fmla="*/ 193 w 406"/>
                  <a:gd name="T9" fmla="*/ 40 h 277"/>
                  <a:gd name="T10" fmla="*/ 147 w 406"/>
                  <a:gd name="T11" fmla="*/ 96 h 277"/>
                  <a:gd name="T12" fmla="*/ 130 w 406"/>
                  <a:gd name="T13" fmla="*/ 118 h 277"/>
                  <a:gd name="T14" fmla="*/ 121 w 406"/>
                  <a:gd name="T15" fmla="*/ 121 h 277"/>
                  <a:gd name="T16" fmla="*/ 97 w 406"/>
                  <a:gd name="T17" fmla="*/ 127 h 277"/>
                  <a:gd name="T18" fmla="*/ 95 w 406"/>
                  <a:gd name="T19" fmla="*/ 127 h 277"/>
                  <a:gd name="T20" fmla="*/ 73 w 406"/>
                  <a:gd name="T21" fmla="*/ 128 h 277"/>
                  <a:gd name="T22" fmla="*/ 62 w 406"/>
                  <a:gd name="T23" fmla="*/ 128 h 277"/>
                  <a:gd name="T24" fmla="*/ 39 w 406"/>
                  <a:gd name="T25" fmla="*/ 127 h 277"/>
                  <a:gd name="T26" fmla="*/ 18 w 406"/>
                  <a:gd name="T27" fmla="*/ 132 h 277"/>
                  <a:gd name="T28" fmla="*/ 4 w 406"/>
                  <a:gd name="T29" fmla="*/ 143 h 277"/>
                  <a:gd name="T30" fmla="*/ 0 w 406"/>
                  <a:gd name="T31" fmla="*/ 155 h 277"/>
                  <a:gd name="T32" fmla="*/ 4 w 406"/>
                  <a:gd name="T33" fmla="*/ 172 h 277"/>
                  <a:gd name="T34" fmla="*/ 11 w 406"/>
                  <a:gd name="T35" fmla="*/ 178 h 277"/>
                  <a:gd name="T36" fmla="*/ 39 w 406"/>
                  <a:gd name="T37" fmla="*/ 183 h 277"/>
                  <a:gd name="T38" fmla="*/ 41 w 406"/>
                  <a:gd name="T39" fmla="*/ 183 h 277"/>
                  <a:gd name="T40" fmla="*/ 72 w 406"/>
                  <a:gd name="T41" fmla="*/ 183 h 277"/>
                  <a:gd name="T42" fmla="*/ 97 w 406"/>
                  <a:gd name="T43" fmla="*/ 176 h 277"/>
                  <a:gd name="T44" fmla="*/ 119 w 406"/>
                  <a:gd name="T45" fmla="*/ 169 h 277"/>
                  <a:gd name="T46" fmla="*/ 128 w 406"/>
                  <a:gd name="T47" fmla="*/ 182 h 277"/>
                  <a:gd name="T48" fmla="*/ 130 w 406"/>
                  <a:gd name="T49" fmla="*/ 218 h 277"/>
                  <a:gd name="T50" fmla="*/ 134 w 406"/>
                  <a:gd name="T51" fmla="*/ 231 h 277"/>
                  <a:gd name="T52" fmla="*/ 146 w 406"/>
                  <a:gd name="T53" fmla="*/ 252 h 277"/>
                  <a:gd name="T54" fmla="*/ 161 w 406"/>
                  <a:gd name="T55" fmla="*/ 264 h 277"/>
                  <a:gd name="T56" fmla="*/ 181 w 406"/>
                  <a:gd name="T57" fmla="*/ 272 h 277"/>
                  <a:gd name="T58" fmla="*/ 221 w 406"/>
                  <a:gd name="T59" fmla="*/ 277 h 277"/>
                  <a:gd name="T60" fmla="*/ 250 w 406"/>
                  <a:gd name="T61" fmla="*/ 273 h 277"/>
                  <a:gd name="T62" fmla="*/ 279 w 406"/>
                  <a:gd name="T63" fmla="*/ 264 h 277"/>
                  <a:gd name="T64" fmla="*/ 298 w 406"/>
                  <a:gd name="T65" fmla="*/ 254 h 277"/>
                  <a:gd name="T66" fmla="*/ 324 w 406"/>
                  <a:gd name="T67" fmla="*/ 235 h 277"/>
                  <a:gd name="T68" fmla="*/ 333 w 406"/>
                  <a:gd name="T69" fmla="*/ 226 h 277"/>
                  <a:gd name="T70" fmla="*/ 342 w 406"/>
                  <a:gd name="T71" fmla="*/ 217 h 277"/>
                  <a:gd name="T72" fmla="*/ 365 w 406"/>
                  <a:gd name="T73" fmla="*/ 187 h 277"/>
                  <a:gd name="T74" fmla="*/ 388 w 406"/>
                  <a:gd name="T75" fmla="*/ 154 h 277"/>
                  <a:gd name="T76" fmla="*/ 395 w 406"/>
                  <a:gd name="T77" fmla="*/ 142 h 277"/>
                  <a:gd name="T78" fmla="*/ 403 w 406"/>
                  <a:gd name="T79" fmla="*/ 116 h 277"/>
                  <a:gd name="T80" fmla="*/ 406 w 406"/>
                  <a:gd name="T81" fmla="*/ 98 h 277"/>
                  <a:gd name="T82" fmla="*/ 406 w 406"/>
                  <a:gd name="T83" fmla="*/ 89 h 277"/>
                  <a:gd name="T84" fmla="*/ 400 w 406"/>
                  <a:gd name="T85" fmla="*/ 57 h 277"/>
                  <a:gd name="T86" fmla="*/ 384 w 406"/>
                  <a:gd name="T87" fmla="*/ 31 h 27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6"/>
                  <a:gd name="T133" fmla="*/ 0 h 277"/>
                  <a:gd name="T134" fmla="*/ 406 w 406"/>
                  <a:gd name="T135" fmla="*/ 277 h 27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6" h="277">
                    <a:moveTo>
                      <a:pt x="368" y="17"/>
                    </a:moveTo>
                    <a:lnTo>
                      <a:pt x="364" y="15"/>
                    </a:lnTo>
                    <a:lnTo>
                      <a:pt x="360" y="13"/>
                    </a:lnTo>
                    <a:lnTo>
                      <a:pt x="356" y="11"/>
                    </a:lnTo>
                    <a:lnTo>
                      <a:pt x="352" y="10"/>
                    </a:lnTo>
                    <a:lnTo>
                      <a:pt x="319" y="4"/>
                    </a:lnTo>
                    <a:lnTo>
                      <a:pt x="286" y="0"/>
                    </a:lnTo>
                    <a:lnTo>
                      <a:pt x="270" y="2"/>
                    </a:lnTo>
                    <a:lnTo>
                      <a:pt x="256" y="4"/>
                    </a:lnTo>
                    <a:lnTo>
                      <a:pt x="242" y="9"/>
                    </a:lnTo>
                    <a:lnTo>
                      <a:pt x="228" y="15"/>
                    </a:lnTo>
                    <a:lnTo>
                      <a:pt x="215" y="22"/>
                    </a:lnTo>
                    <a:lnTo>
                      <a:pt x="204" y="31"/>
                    </a:lnTo>
                    <a:lnTo>
                      <a:pt x="198" y="35"/>
                    </a:lnTo>
                    <a:lnTo>
                      <a:pt x="193" y="40"/>
                    </a:lnTo>
                    <a:lnTo>
                      <a:pt x="182" y="51"/>
                    </a:lnTo>
                    <a:lnTo>
                      <a:pt x="165" y="73"/>
                    </a:lnTo>
                    <a:lnTo>
                      <a:pt x="147" y="96"/>
                    </a:lnTo>
                    <a:lnTo>
                      <a:pt x="140" y="106"/>
                    </a:lnTo>
                    <a:lnTo>
                      <a:pt x="136" y="116"/>
                    </a:lnTo>
                    <a:lnTo>
                      <a:pt x="130" y="118"/>
                    </a:lnTo>
                    <a:lnTo>
                      <a:pt x="125" y="120"/>
                    </a:lnTo>
                    <a:lnTo>
                      <a:pt x="123" y="121"/>
                    </a:lnTo>
                    <a:lnTo>
                      <a:pt x="121" y="121"/>
                    </a:lnTo>
                    <a:lnTo>
                      <a:pt x="111" y="124"/>
                    </a:lnTo>
                    <a:lnTo>
                      <a:pt x="102" y="126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2" y="128"/>
                    </a:lnTo>
                    <a:lnTo>
                      <a:pt x="82" y="128"/>
                    </a:lnTo>
                    <a:lnTo>
                      <a:pt x="73" y="128"/>
                    </a:lnTo>
                    <a:lnTo>
                      <a:pt x="70" y="128"/>
                    </a:lnTo>
                    <a:lnTo>
                      <a:pt x="67" y="128"/>
                    </a:lnTo>
                    <a:lnTo>
                      <a:pt x="62" y="128"/>
                    </a:lnTo>
                    <a:lnTo>
                      <a:pt x="53" y="128"/>
                    </a:lnTo>
                    <a:lnTo>
                      <a:pt x="46" y="127"/>
                    </a:lnTo>
                    <a:lnTo>
                      <a:pt x="39" y="127"/>
                    </a:lnTo>
                    <a:lnTo>
                      <a:pt x="32" y="128"/>
                    </a:lnTo>
                    <a:lnTo>
                      <a:pt x="26" y="129"/>
                    </a:lnTo>
                    <a:lnTo>
                      <a:pt x="18" y="132"/>
                    </a:lnTo>
                    <a:lnTo>
                      <a:pt x="12" y="135"/>
                    </a:lnTo>
                    <a:lnTo>
                      <a:pt x="7" y="139"/>
                    </a:lnTo>
                    <a:lnTo>
                      <a:pt x="4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61"/>
                    </a:lnTo>
                    <a:lnTo>
                      <a:pt x="3" y="169"/>
                    </a:lnTo>
                    <a:lnTo>
                      <a:pt x="4" y="172"/>
                    </a:lnTo>
                    <a:lnTo>
                      <a:pt x="5" y="175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23" y="182"/>
                    </a:lnTo>
                    <a:lnTo>
                      <a:pt x="35" y="183"/>
                    </a:lnTo>
                    <a:lnTo>
                      <a:pt x="39" y="183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7" y="184"/>
                    </a:lnTo>
                    <a:lnTo>
                      <a:pt x="60" y="184"/>
                    </a:lnTo>
                    <a:lnTo>
                      <a:pt x="72" y="183"/>
                    </a:lnTo>
                    <a:lnTo>
                      <a:pt x="85" y="181"/>
                    </a:lnTo>
                    <a:lnTo>
                      <a:pt x="90" y="178"/>
                    </a:lnTo>
                    <a:lnTo>
                      <a:pt x="97" y="176"/>
                    </a:lnTo>
                    <a:lnTo>
                      <a:pt x="109" y="172"/>
                    </a:lnTo>
                    <a:lnTo>
                      <a:pt x="115" y="169"/>
                    </a:lnTo>
                    <a:lnTo>
                      <a:pt x="119" y="169"/>
                    </a:lnTo>
                    <a:lnTo>
                      <a:pt x="129" y="170"/>
                    </a:lnTo>
                    <a:lnTo>
                      <a:pt x="128" y="176"/>
                    </a:lnTo>
                    <a:lnTo>
                      <a:pt x="128" y="182"/>
                    </a:lnTo>
                    <a:lnTo>
                      <a:pt x="128" y="193"/>
                    </a:lnTo>
                    <a:lnTo>
                      <a:pt x="129" y="205"/>
                    </a:lnTo>
                    <a:lnTo>
                      <a:pt x="130" y="218"/>
                    </a:lnTo>
                    <a:lnTo>
                      <a:pt x="130" y="222"/>
                    </a:lnTo>
                    <a:lnTo>
                      <a:pt x="132" y="227"/>
                    </a:lnTo>
                    <a:lnTo>
                      <a:pt x="134" y="231"/>
                    </a:lnTo>
                    <a:lnTo>
                      <a:pt x="136" y="237"/>
                    </a:lnTo>
                    <a:lnTo>
                      <a:pt x="140" y="245"/>
                    </a:lnTo>
                    <a:lnTo>
                      <a:pt x="146" y="252"/>
                    </a:lnTo>
                    <a:lnTo>
                      <a:pt x="153" y="259"/>
                    </a:lnTo>
                    <a:lnTo>
                      <a:pt x="157" y="261"/>
                    </a:lnTo>
                    <a:lnTo>
                      <a:pt x="161" y="264"/>
                    </a:lnTo>
                    <a:lnTo>
                      <a:pt x="165" y="266"/>
                    </a:lnTo>
                    <a:lnTo>
                      <a:pt x="170" y="268"/>
                    </a:lnTo>
                    <a:lnTo>
                      <a:pt x="181" y="272"/>
                    </a:lnTo>
                    <a:lnTo>
                      <a:pt x="194" y="274"/>
                    </a:lnTo>
                    <a:lnTo>
                      <a:pt x="208" y="276"/>
                    </a:lnTo>
                    <a:lnTo>
                      <a:pt x="221" y="277"/>
                    </a:lnTo>
                    <a:lnTo>
                      <a:pt x="235" y="276"/>
                    </a:lnTo>
                    <a:lnTo>
                      <a:pt x="243" y="275"/>
                    </a:lnTo>
                    <a:lnTo>
                      <a:pt x="250" y="273"/>
                    </a:lnTo>
                    <a:lnTo>
                      <a:pt x="257" y="272"/>
                    </a:lnTo>
                    <a:lnTo>
                      <a:pt x="265" y="270"/>
                    </a:lnTo>
                    <a:lnTo>
                      <a:pt x="279" y="264"/>
                    </a:lnTo>
                    <a:lnTo>
                      <a:pt x="293" y="258"/>
                    </a:lnTo>
                    <a:lnTo>
                      <a:pt x="296" y="256"/>
                    </a:lnTo>
                    <a:lnTo>
                      <a:pt x="298" y="254"/>
                    </a:lnTo>
                    <a:lnTo>
                      <a:pt x="304" y="251"/>
                    </a:lnTo>
                    <a:lnTo>
                      <a:pt x="314" y="243"/>
                    </a:lnTo>
                    <a:lnTo>
                      <a:pt x="324" y="235"/>
                    </a:lnTo>
                    <a:lnTo>
                      <a:pt x="326" y="232"/>
                    </a:lnTo>
                    <a:lnTo>
                      <a:pt x="328" y="231"/>
                    </a:lnTo>
                    <a:lnTo>
                      <a:pt x="333" y="226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2" y="217"/>
                    </a:lnTo>
                    <a:lnTo>
                      <a:pt x="350" y="207"/>
                    </a:lnTo>
                    <a:lnTo>
                      <a:pt x="358" y="197"/>
                    </a:lnTo>
                    <a:lnTo>
                      <a:pt x="365" y="187"/>
                    </a:lnTo>
                    <a:lnTo>
                      <a:pt x="375" y="171"/>
                    </a:lnTo>
                    <a:lnTo>
                      <a:pt x="385" y="158"/>
                    </a:lnTo>
                    <a:lnTo>
                      <a:pt x="388" y="154"/>
                    </a:lnTo>
                    <a:lnTo>
                      <a:pt x="389" y="152"/>
                    </a:lnTo>
                    <a:lnTo>
                      <a:pt x="390" y="150"/>
                    </a:lnTo>
                    <a:lnTo>
                      <a:pt x="395" y="142"/>
                    </a:lnTo>
                    <a:lnTo>
                      <a:pt x="398" y="134"/>
                    </a:lnTo>
                    <a:lnTo>
                      <a:pt x="402" y="126"/>
                    </a:lnTo>
                    <a:lnTo>
                      <a:pt x="403" y="116"/>
                    </a:lnTo>
                    <a:lnTo>
                      <a:pt x="405" y="107"/>
                    </a:lnTo>
                    <a:lnTo>
                      <a:pt x="405" y="103"/>
                    </a:lnTo>
                    <a:lnTo>
                      <a:pt x="406" y="98"/>
                    </a:lnTo>
                    <a:lnTo>
                      <a:pt x="406" y="93"/>
                    </a:lnTo>
                    <a:lnTo>
                      <a:pt x="406" y="91"/>
                    </a:lnTo>
                    <a:lnTo>
                      <a:pt x="406" y="89"/>
                    </a:lnTo>
                    <a:lnTo>
                      <a:pt x="405" y="77"/>
                    </a:lnTo>
                    <a:lnTo>
                      <a:pt x="403" y="67"/>
                    </a:lnTo>
                    <a:lnTo>
                      <a:pt x="400" y="57"/>
                    </a:lnTo>
                    <a:lnTo>
                      <a:pt x="396" y="48"/>
                    </a:lnTo>
                    <a:lnTo>
                      <a:pt x="390" y="39"/>
                    </a:lnTo>
                    <a:lnTo>
                      <a:pt x="384" y="31"/>
                    </a:lnTo>
                    <a:lnTo>
                      <a:pt x="376" y="24"/>
                    </a:lnTo>
                    <a:lnTo>
                      <a:pt x="368" y="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10"/>
              <p:cNvSpPr>
                <a:spLocks noChangeAspect="1"/>
              </p:cNvSpPr>
              <p:nvPr/>
            </p:nvSpPr>
            <p:spPr bwMode="auto">
              <a:xfrm>
                <a:off x="3450" y="2729"/>
                <a:ext cx="368" cy="512"/>
              </a:xfrm>
              <a:custGeom>
                <a:avLst/>
                <a:gdLst>
                  <a:gd name="T0" fmla="*/ 188 w 368"/>
                  <a:gd name="T1" fmla="*/ 19 h 512"/>
                  <a:gd name="T2" fmla="*/ 161 w 368"/>
                  <a:gd name="T3" fmla="*/ 38 h 512"/>
                  <a:gd name="T4" fmla="*/ 96 w 368"/>
                  <a:gd name="T5" fmla="*/ 104 h 512"/>
                  <a:gd name="T6" fmla="*/ 63 w 368"/>
                  <a:gd name="T7" fmla="*/ 150 h 512"/>
                  <a:gd name="T8" fmla="*/ 43 w 368"/>
                  <a:gd name="T9" fmla="*/ 189 h 512"/>
                  <a:gd name="T10" fmla="*/ 39 w 368"/>
                  <a:gd name="T11" fmla="*/ 203 h 512"/>
                  <a:gd name="T12" fmla="*/ 16 w 368"/>
                  <a:gd name="T13" fmla="*/ 271 h 512"/>
                  <a:gd name="T14" fmla="*/ 14 w 368"/>
                  <a:gd name="T15" fmla="*/ 282 h 512"/>
                  <a:gd name="T16" fmla="*/ 2 w 368"/>
                  <a:gd name="T17" fmla="*/ 337 h 512"/>
                  <a:gd name="T18" fmla="*/ 0 w 368"/>
                  <a:gd name="T19" fmla="*/ 398 h 512"/>
                  <a:gd name="T20" fmla="*/ 3 w 368"/>
                  <a:gd name="T21" fmla="*/ 418 h 512"/>
                  <a:gd name="T22" fmla="*/ 16 w 368"/>
                  <a:gd name="T23" fmla="*/ 456 h 512"/>
                  <a:gd name="T24" fmla="*/ 31 w 368"/>
                  <a:gd name="T25" fmla="*/ 477 h 512"/>
                  <a:gd name="T26" fmla="*/ 51 w 368"/>
                  <a:gd name="T27" fmla="*/ 497 h 512"/>
                  <a:gd name="T28" fmla="*/ 83 w 368"/>
                  <a:gd name="T29" fmla="*/ 509 h 512"/>
                  <a:gd name="T30" fmla="*/ 117 w 368"/>
                  <a:gd name="T31" fmla="*/ 512 h 512"/>
                  <a:gd name="T32" fmla="*/ 146 w 368"/>
                  <a:gd name="T33" fmla="*/ 507 h 512"/>
                  <a:gd name="T34" fmla="*/ 154 w 368"/>
                  <a:gd name="T35" fmla="*/ 504 h 512"/>
                  <a:gd name="T36" fmla="*/ 167 w 368"/>
                  <a:gd name="T37" fmla="*/ 498 h 512"/>
                  <a:gd name="T38" fmla="*/ 178 w 368"/>
                  <a:gd name="T39" fmla="*/ 491 h 512"/>
                  <a:gd name="T40" fmla="*/ 183 w 368"/>
                  <a:gd name="T41" fmla="*/ 488 h 512"/>
                  <a:gd name="T42" fmla="*/ 197 w 368"/>
                  <a:gd name="T43" fmla="*/ 475 h 512"/>
                  <a:gd name="T44" fmla="*/ 206 w 368"/>
                  <a:gd name="T45" fmla="*/ 464 h 512"/>
                  <a:gd name="T46" fmla="*/ 209 w 368"/>
                  <a:gd name="T47" fmla="*/ 461 h 512"/>
                  <a:gd name="T48" fmla="*/ 211 w 368"/>
                  <a:gd name="T49" fmla="*/ 456 h 512"/>
                  <a:gd name="T50" fmla="*/ 218 w 368"/>
                  <a:gd name="T51" fmla="*/ 445 h 512"/>
                  <a:gd name="T52" fmla="*/ 227 w 368"/>
                  <a:gd name="T53" fmla="*/ 423 h 512"/>
                  <a:gd name="T54" fmla="*/ 231 w 368"/>
                  <a:gd name="T55" fmla="*/ 406 h 512"/>
                  <a:gd name="T56" fmla="*/ 230 w 368"/>
                  <a:gd name="T57" fmla="*/ 379 h 512"/>
                  <a:gd name="T58" fmla="*/ 227 w 368"/>
                  <a:gd name="T59" fmla="*/ 359 h 512"/>
                  <a:gd name="T60" fmla="*/ 220 w 368"/>
                  <a:gd name="T61" fmla="*/ 342 h 512"/>
                  <a:gd name="T62" fmla="*/ 216 w 368"/>
                  <a:gd name="T63" fmla="*/ 319 h 512"/>
                  <a:gd name="T64" fmla="*/ 218 w 368"/>
                  <a:gd name="T65" fmla="*/ 297 h 512"/>
                  <a:gd name="T66" fmla="*/ 229 w 368"/>
                  <a:gd name="T67" fmla="*/ 270 h 512"/>
                  <a:gd name="T68" fmla="*/ 251 w 368"/>
                  <a:gd name="T69" fmla="*/ 248 h 512"/>
                  <a:gd name="T70" fmla="*/ 278 w 368"/>
                  <a:gd name="T71" fmla="*/ 233 h 512"/>
                  <a:gd name="T72" fmla="*/ 301 w 368"/>
                  <a:gd name="T73" fmla="*/ 216 h 512"/>
                  <a:gd name="T74" fmla="*/ 315 w 368"/>
                  <a:gd name="T75" fmla="*/ 203 h 512"/>
                  <a:gd name="T76" fmla="*/ 325 w 368"/>
                  <a:gd name="T77" fmla="*/ 192 h 512"/>
                  <a:gd name="T78" fmla="*/ 334 w 368"/>
                  <a:gd name="T79" fmla="*/ 182 h 512"/>
                  <a:gd name="T80" fmla="*/ 345 w 368"/>
                  <a:gd name="T81" fmla="*/ 166 h 512"/>
                  <a:gd name="T82" fmla="*/ 354 w 368"/>
                  <a:gd name="T83" fmla="*/ 148 h 512"/>
                  <a:gd name="T84" fmla="*/ 366 w 368"/>
                  <a:gd name="T85" fmla="*/ 119 h 512"/>
                  <a:gd name="T86" fmla="*/ 368 w 368"/>
                  <a:gd name="T87" fmla="*/ 88 h 512"/>
                  <a:gd name="T88" fmla="*/ 362 w 368"/>
                  <a:gd name="T89" fmla="*/ 60 h 512"/>
                  <a:gd name="T90" fmla="*/ 350 w 368"/>
                  <a:gd name="T91" fmla="*/ 35 h 512"/>
                  <a:gd name="T92" fmla="*/ 337 w 368"/>
                  <a:gd name="T93" fmla="*/ 21 h 512"/>
                  <a:gd name="T94" fmla="*/ 322 w 368"/>
                  <a:gd name="T95" fmla="*/ 11 h 512"/>
                  <a:gd name="T96" fmla="*/ 300 w 368"/>
                  <a:gd name="T97" fmla="*/ 5 h 512"/>
                  <a:gd name="T98" fmla="*/ 273 w 368"/>
                  <a:gd name="T99" fmla="*/ 1 h 512"/>
                  <a:gd name="T100" fmla="*/ 236 w 368"/>
                  <a:gd name="T101" fmla="*/ 2 h 51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68"/>
                  <a:gd name="T154" fmla="*/ 0 h 512"/>
                  <a:gd name="T155" fmla="*/ 368 w 368"/>
                  <a:gd name="T156" fmla="*/ 512 h 51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68" h="512">
                    <a:moveTo>
                      <a:pt x="208" y="11"/>
                    </a:moveTo>
                    <a:lnTo>
                      <a:pt x="194" y="16"/>
                    </a:lnTo>
                    <a:lnTo>
                      <a:pt x="188" y="19"/>
                    </a:lnTo>
                    <a:lnTo>
                      <a:pt x="183" y="22"/>
                    </a:lnTo>
                    <a:lnTo>
                      <a:pt x="171" y="30"/>
                    </a:lnTo>
                    <a:lnTo>
                      <a:pt x="161" y="38"/>
                    </a:lnTo>
                    <a:lnTo>
                      <a:pt x="133" y="64"/>
                    </a:lnTo>
                    <a:lnTo>
                      <a:pt x="108" y="91"/>
                    </a:lnTo>
                    <a:lnTo>
                      <a:pt x="96" y="104"/>
                    </a:lnTo>
                    <a:lnTo>
                      <a:pt x="85" y="119"/>
                    </a:lnTo>
                    <a:lnTo>
                      <a:pt x="74" y="134"/>
                    </a:lnTo>
                    <a:lnTo>
                      <a:pt x="63" y="150"/>
                    </a:lnTo>
                    <a:lnTo>
                      <a:pt x="55" y="168"/>
                    </a:lnTo>
                    <a:lnTo>
                      <a:pt x="47" y="184"/>
                    </a:lnTo>
                    <a:lnTo>
                      <a:pt x="43" y="189"/>
                    </a:lnTo>
                    <a:lnTo>
                      <a:pt x="40" y="194"/>
                    </a:lnTo>
                    <a:lnTo>
                      <a:pt x="39" y="200"/>
                    </a:lnTo>
                    <a:lnTo>
                      <a:pt x="39" y="203"/>
                    </a:lnTo>
                    <a:lnTo>
                      <a:pt x="36" y="209"/>
                    </a:lnTo>
                    <a:lnTo>
                      <a:pt x="26" y="239"/>
                    </a:lnTo>
                    <a:lnTo>
                      <a:pt x="16" y="271"/>
                    </a:lnTo>
                    <a:lnTo>
                      <a:pt x="15" y="274"/>
                    </a:lnTo>
                    <a:lnTo>
                      <a:pt x="15" y="279"/>
                    </a:lnTo>
                    <a:lnTo>
                      <a:pt x="14" y="282"/>
                    </a:lnTo>
                    <a:lnTo>
                      <a:pt x="12" y="287"/>
                    </a:lnTo>
                    <a:lnTo>
                      <a:pt x="7" y="312"/>
                    </a:lnTo>
                    <a:lnTo>
                      <a:pt x="2" y="337"/>
                    </a:lnTo>
                    <a:lnTo>
                      <a:pt x="0" y="364"/>
                    </a:lnTo>
                    <a:lnTo>
                      <a:pt x="0" y="391"/>
                    </a:lnTo>
                    <a:lnTo>
                      <a:pt x="0" y="398"/>
                    </a:lnTo>
                    <a:lnTo>
                      <a:pt x="1" y="404"/>
                    </a:lnTo>
                    <a:lnTo>
                      <a:pt x="1" y="411"/>
                    </a:lnTo>
                    <a:lnTo>
                      <a:pt x="3" y="418"/>
                    </a:lnTo>
                    <a:lnTo>
                      <a:pt x="7" y="431"/>
                    </a:lnTo>
                    <a:lnTo>
                      <a:pt x="11" y="443"/>
                    </a:lnTo>
                    <a:lnTo>
                      <a:pt x="16" y="456"/>
                    </a:lnTo>
                    <a:lnTo>
                      <a:pt x="20" y="461"/>
                    </a:lnTo>
                    <a:lnTo>
                      <a:pt x="23" y="467"/>
                    </a:lnTo>
                    <a:lnTo>
                      <a:pt x="31" y="477"/>
                    </a:lnTo>
                    <a:lnTo>
                      <a:pt x="41" y="489"/>
                    </a:lnTo>
                    <a:lnTo>
                      <a:pt x="46" y="492"/>
                    </a:lnTo>
                    <a:lnTo>
                      <a:pt x="51" y="497"/>
                    </a:lnTo>
                    <a:lnTo>
                      <a:pt x="62" y="501"/>
                    </a:lnTo>
                    <a:lnTo>
                      <a:pt x="72" y="505"/>
                    </a:lnTo>
                    <a:lnTo>
                      <a:pt x="83" y="509"/>
                    </a:lnTo>
                    <a:lnTo>
                      <a:pt x="94" y="511"/>
                    </a:lnTo>
                    <a:lnTo>
                      <a:pt x="105" y="512"/>
                    </a:lnTo>
                    <a:lnTo>
                      <a:pt x="117" y="512"/>
                    </a:lnTo>
                    <a:lnTo>
                      <a:pt x="128" y="511"/>
                    </a:lnTo>
                    <a:lnTo>
                      <a:pt x="140" y="509"/>
                    </a:lnTo>
                    <a:lnTo>
                      <a:pt x="146" y="507"/>
                    </a:lnTo>
                    <a:lnTo>
                      <a:pt x="149" y="505"/>
                    </a:lnTo>
                    <a:lnTo>
                      <a:pt x="152" y="505"/>
                    </a:lnTo>
                    <a:lnTo>
                      <a:pt x="154" y="504"/>
                    </a:lnTo>
                    <a:lnTo>
                      <a:pt x="157" y="503"/>
                    </a:lnTo>
                    <a:lnTo>
                      <a:pt x="162" y="500"/>
                    </a:lnTo>
                    <a:lnTo>
                      <a:pt x="167" y="498"/>
                    </a:lnTo>
                    <a:lnTo>
                      <a:pt x="173" y="495"/>
                    </a:lnTo>
                    <a:lnTo>
                      <a:pt x="178" y="491"/>
                    </a:lnTo>
                    <a:lnTo>
                      <a:pt x="179" y="490"/>
                    </a:lnTo>
                    <a:lnTo>
                      <a:pt x="180" y="490"/>
                    </a:lnTo>
                    <a:lnTo>
                      <a:pt x="183" y="488"/>
                    </a:lnTo>
                    <a:lnTo>
                      <a:pt x="187" y="484"/>
                    </a:lnTo>
                    <a:lnTo>
                      <a:pt x="193" y="479"/>
                    </a:lnTo>
                    <a:lnTo>
                      <a:pt x="197" y="475"/>
                    </a:lnTo>
                    <a:lnTo>
                      <a:pt x="201" y="470"/>
                    </a:lnTo>
                    <a:lnTo>
                      <a:pt x="205" y="466"/>
                    </a:lnTo>
                    <a:lnTo>
                      <a:pt x="206" y="464"/>
                    </a:lnTo>
                    <a:lnTo>
                      <a:pt x="206" y="463"/>
                    </a:lnTo>
                    <a:lnTo>
                      <a:pt x="207" y="463"/>
                    </a:lnTo>
                    <a:lnTo>
                      <a:pt x="209" y="461"/>
                    </a:lnTo>
                    <a:lnTo>
                      <a:pt x="210" y="458"/>
                    </a:lnTo>
                    <a:lnTo>
                      <a:pt x="211" y="457"/>
                    </a:lnTo>
                    <a:lnTo>
                      <a:pt x="211" y="456"/>
                    </a:lnTo>
                    <a:lnTo>
                      <a:pt x="212" y="456"/>
                    </a:lnTo>
                    <a:lnTo>
                      <a:pt x="215" y="451"/>
                    </a:lnTo>
                    <a:lnTo>
                      <a:pt x="218" y="445"/>
                    </a:lnTo>
                    <a:lnTo>
                      <a:pt x="221" y="441"/>
                    </a:lnTo>
                    <a:lnTo>
                      <a:pt x="225" y="429"/>
                    </a:lnTo>
                    <a:lnTo>
                      <a:pt x="227" y="423"/>
                    </a:lnTo>
                    <a:lnTo>
                      <a:pt x="229" y="418"/>
                    </a:lnTo>
                    <a:lnTo>
                      <a:pt x="229" y="411"/>
                    </a:lnTo>
                    <a:lnTo>
                      <a:pt x="231" y="406"/>
                    </a:lnTo>
                    <a:lnTo>
                      <a:pt x="231" y="399"/>
                    </a:lnTo>
                    <a:lnTo>
                      <a:pt x="231" y="392"/>
                    </a:lnTo>
                    <a:lnTo>
                      <a:pt x="230" y="379"/>
                    </a:lnTo>
                    <a:lnTo>
                      <a:pt x="229" y="372"/>
                    </a:lnTo>
                    <a:lnTo>
                      <a:pt x="229" y="365"/>
                    </a:lnTo>
                    <a:lnTo>
                      <a:pt x="227" y="359"/>
                    </a:lnTo>
                    <a:lnTo>
                      <a:pt x="224" y="353"/>
                    </a:lnTo>
                    <a:lnTo>
                      <a:pt x="222" y="348"/>
                    </a:lnTo>
                    <a:lnTo>
                      <a:pt x="220" y="342"/>
                    </a:lnTo>
                    <a:lnTo>
                      <a:pt x="218" y="330"/>
                    </a:lnTo>
                    <a:lnTo>
                      <a:pt x="217" y="325"/>
                    </a:lnTo>
                    <a:lnTo>
                      <a:pt x="216" y="319"/>
                    </a:lnTo>
                    <a:lnTo>
                      <a:pt x="216" y="313"/>
                    </a:lnTo>
                    <a:lnTo>
                      <a:pt x="217" y="308"/>
                    </a:lnTo>
                    <a:lnTo>
                      <a:pt x="218" y="297"/>
                    </a:lnTo>
                    <a:lnTo>
                      <a:pt x="221" y="288"/>
                    </a:lnTo>
                    <a:lnTo>
                      <a:pt x="224" y="278"/>
                    </a:lnTo>
                    <a:lnTo>
                      <a:pt x="229" y="270"/>
                    </a:lnTo>
                    <a:lnTo>
                      <a:pt x="236" y="262"/>
                    </a:lnTo>
                    <a:lnTo>
                      <a:pt x="243" y="255"/>
                    </a:lnTo>
                    <a:lnTo>
                      <a:pt x="251" y="248"/>
                    </a:lnTo>
                    <a:lnTo>
                      <a:pt x="262" y="243"/>
                    </a:lnTo>
                    <a:lnTo>
                      <a:pt x="270" y="238"/>
                    </a:lnTo>
                    <a:lnTo>
                      <a:pt x="278" y="233"/>
                    </a:lnTo>
                    <a:lnTo>
                      <a:pt x="286" y="227"/>
                    </a:lnTo>
                    <a:lnTo>
                      <a:pt x="294" y="222"/>
                    </a:lnTo>
                    <a:lnTo>
                      <a:pt x="301" y="216"/>
                    </a:lnTo>
                    <a:lnTo>
                      <a:pt x="309" y="210"/>
                    </a:lnTo>
                    <a:lnTo>
                      <a:pt x="312" y="206"/>
                    </a:lnTo>
                    <a:lnTo>
                      <a:pt x="315" y="203"/>
                    </a:lnTo>
                    <a:lnTo>
                      <a:pt x="319" y="199"/>
                    </a:lnTo>
                    <a:lnTo>
                      <a:pt x="322" y="196"/>
                    </a:lnTo>
                    <a:lnTo>
                      <a:pt x="325" y="192"/>
                    </a:lnTo>
                    <a:lnTo>
                      <a:pt x="328" y="189"/>
                    </a:lnTo>
                    <a:lnTo>
                      <a:pt x="331" y="185"/>
                    </a:lnTo>
                    <a:lnTo>
                      <a:pt x="334" y="182"/>
                    </a:lnTo>
                    <a:lnTo>
                      <a:pt x="336" y="177"/>
                    </a:lnTo>
                    <a:lnTo>
                      <a:pt x="340" y="174"/>
                    </a:lnTo>
                    <a:lnTo>
                      <a:pt x="345" y="166"/>
                    </a:lnTo>
                    <a:lnTo>
                      <a:pt x="347" y="161"/>
                    </a:lnTo>
                    <a:lnTo>
                      <a:pt x="349" y="157"/>
                    </a:lnTo>
                    <a:lnTo>
                      <a:pt x="354" y="148"/>
                    </a:lnTo>
                    <a:lnTo>
                      <a:pt x="358" y="140"/>
                    </a:lnTo>
                    <a:lnTo>
                      <a:pt x="362" y="131"/>
                    </a:lnTo>
                    <a:lnTo>
                      <a:pt x="366" y="119"/>
                    </a:lnTo>
                    <a:lnTo>
                      <a:pt x="368" y="107"/>
                    </a:lnTo>
                    <a:lnTo>
                      <a:pt x="368" y="97"/>
                    </a:lnTo>
                    <a:lnTo>
                      <a:pt x="368" y="88"/>
                    </a:lnTo>
                    <a:lnTo>
                      <a:pt x="367" y="78"/>
                    </a:lnTo>
                    <a:lnTo>
                      <a:pt x="365" y="70"/>
                    </a:lnTo>
                    <a:lnTo>
                      <a:pt x="362" y="60"/>
                    </a:lnTo>
                    <a:lnTo>
                      <a:pt x="359" y="51"/>
                    </a:lnTo>
                    <a:lnTo>
                      <a:pt x="354" y="43"/>
                    </a:lnTo>
                    <a:lnTo>
                      <a:pt x="350" y="35"/>
                    </a:lnTo>
                    <a:lnTo>
                      <a:pt x="346" y="29"/>
                    </a:lnTo>
                    <a:lnTo>
                      <a:pt x="341" y="25"/>
                    </a:lnTo>
                    <a:lnTo>
                      <a:pt x="337" y="21"/>
                    </a:lnTo>
                    <a:lnTo>
                      <a:pt x="333" y="17"/>
                    </a:lnTo>
                    <a:lnTo>
                      <a:pt x="327" y="14"/>
                    </a:lnTo>
                    <a:lnTo>
                      <a:pt x="322" y="11"/>
                    </a:lnTo>
                    <a:lnTo>
                      <a:pt x="316" y="9"/>
                    </a:lnTo>
                    <a:lnTo>
                      <a:pt x="310" y="7"/>
                    </a:lnTo>
                    <a:lnTo>
                      <a:pt x="300" y="5"/>
                    </a:lnTo>
                    <a:lnTo>
                      <a:pt x="292" y="3"/>
                    </a:lnTo>
                    <a:lnTo>
                      <a:pt x="282" y="2"/>
                    </a:lnTo>
                    <a:lnTo>
                      <a:pt x="273" y="1"/>
                    </a:lnTo>
                    <a:lnTo>
                      <a:pt x="254" y="0"/>
                    </a:lnTo>
                    <a:lnTo>
                      <a:pt x="244" y="1"/>
                    </a:lnTo>
                    <a:lnTo>
                      <a:pt x="236" y="2"/>
                    </a:lnTo>
                    <a:lnTo>
                      <a:pt x="222" y="6"/>
                    </a:lnTo>
                    <a:lnTo>
                      <a:pt x="208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11"/>
              <p:cNvSpPr>
                <a:spLocks noChangeAspect="1"/>
              </p:cNvSpPr>
              <p:nvPr/>
            </p:nvSpPr>
            <p:spPr bwMode="auto">
              <a:xfrm>
                <a:off x="3743" y="2767"/>
                <a:ext cx="544" cy="306"/>
              </a:xfrm>
              <a:custGeom>
                <a:avLst/>
                <a:gdLst>
                  <a:gd name="T0" fmla="*/ 41 w 544"/>
                  <a:gd name="T1" fmla="*/ 158 h 306"/>
                  <a:gd name="T2" fmla="*/ 58 w 544"/>
                  <a:gd name="T3" fmla="*/ 184 h 306"/>
                  <a:gd name="T4" fmla="*/ 96 w 544"/>
                  <a:gd name="T5" fmla="*/ 230 h 306"/>
                  <a:gd name="T6" fmla="*/ 119 w 544"/>
                  <a:gd name="T7" fmla="*/ 270 h 306"/>
                  <a:gd name="T8" fmla="*/ 126 w 544"/>
                  <a:gd name="T9" fmla="*/ 289 h 306"/>
                  <a:gd name="T10" fmla="*/ 139 w 544"/>
                  <a:gd name="T11" fmla="*/ 296 h 306"/>
                  <a:gd name="T12" fmla="*/ 197 w 544"/>
                  <a:gd name="T13" fmla="*/ 296 h 306"/>
                  <a:gd name="T14" fmla="*/ 343 w 544"/>
                  <a:gd name="T15" fmla="*/ 272 h 306"/>
                  <a:gd name="T16" fmla="*/ 353 w 544"/>
                  <a:gd name="T17" fmla="*/ 284 h 306"/>
                  <a:gd name="T18" fmla="*/ 374 w 544"/>
                  <a:gd name="T19" fmla="*/ 300 h 306"/>
                  <a:gd name="T20" fmla="*/ 395 w 544"/>
                  <a:gd name="T21" fmla="*/ 304 h 306"/>
                  <a:gd name="T22" fmla="*/ 399 w 544"/>
                  <a:gd name="T23" fmla="*/ 299 h 306"/>
                  <a:gd name="T24" fmla="*/ 402 w 544"/>
                  <a:gd name="T25" fmla="*/ 291 h 306"/>
                  <a:gd name="T26" fmla="*/ 401 w 544"/>
                  <a:gd name="T27" fmla="*/ 285 h 306"/>
                  <a:gd name="T28" fmla="*/ 416 w 544"/>
                  <a:gd name="T29" fmla="*/ 265 h 306"/>
                  <a:gd name="T30" fmla="*/ 445 w 544"/>
                  <a:gd name="T31" fmla="*/ 291 h 306"/>
                  <a:gd name="T32" fmla="*/ 481 w 544"/>
                  <a:gd name="T33" fmla="*/ 303 h 306"/>
                  <a:gd name="T34" fmla="*/ 484 w 544"/>
                  <a:gd name="T35" fmla="*/ 301 h 306"/>
                  <a:gd name="T36" fmla="*/ 487 w 544"/>
                  <a:gd name="T37" fmla="*/ 299 h 306"/>
                  <a:gd name="T38" fmla="*/ 490 w 544"/>
                  <a:gd name="T39" fmla="*/ 294 h 306"/>
                  <a:gd name="T40" fmla="*/ 490 w 544"/>
                  <a:gd name="T41" fmla="*/ 290 h 306"/>
                  <a:gd name="T42" fmla="*/ 484 w 544"/>
                  <a:gd name="T43" fmla="*/ 273 h 306"/>
                  <a:gd name="T44" fmla="*/ 464 w 544"/>
                  <a:gd name="T45" fmla="*/ 251 h 306"/>
                  <a:gd name="T46" fmla="*/ 458 w 544"/>
                  <a:gd name="T47" fmla="*/ 245 h 306"/>
                  <a:gd name="T48" fmla="*/ 495 w 544"/>
                  <a:gd name="T49" fmla="*/ 256 h 306"/>
                  <a:gd name="T50" fmla="*/ 514 w 544"/>
                  <a:gd name="T51" fmla="*/ 268 h 306"/>
                  <a:gd name="T52" fmla="*/ 527 w 544"/>
                  <a:gd name="T53" fmla="*/ 272 h 306"/>
                  <a:gd name="T54" fmla="*/ 540 w 544"/>
                  <a:gd name="T55" fmla="*/ 267 h 306"/>
                  <a:gd name="T56" fmla="*/ 544 w 544"/>
                  <a:gd name="T57" fmla="*/ 256 h 306"/>
                  <a:gd name="T58" fmla="*/ 531 w 544"/>
                  <a:gd name="T59" fmla="*/ 236 h 306"/>
                  <a:gd name="T60" fmla="*/ 513 w 544"/>
                  <a:gd name="T61" fmla="*/ 219 h 306"/>
                  <a:gd name="T62" fmla="*/ 490 w 544"/>
                  <a:gd name="T63" fmla="*/ 207 h 306"/>
                  <a:gd name="T64" fmla="*/ 463 w 544"/>
                  <a:gd name="T65" fmla="*/ 203 h 306"/>
                  <a:gd name="T66" fmla="*/ 386 w 544"/>
                  <a:gd name="T67" fmla="*/ 216 h 306"/>
                  <a:gd name="T68" fmla="*/ 329 w 544"/>
                  <a:gd name="T69" fmla="*/ 234 h 306"/>
                  <a:gd name="T70" fmla="*/ 313 w 544"/>
                  <a:gd name="T71" fmla="*/ 239 h 306"/>
                  <a:gd name="T72" fmla="*/ 261 w 544"/>
                  <a:gd name="T73" fmla="*/ 248 h 306"/>
                  <a:gd name="T74" fmla="*/ 214 w 544"/>
                  <a:gd name="T75" fmla="*/ 248 h 306"/>
                  <a:gd name="T76" fmla="*/ 198 w 544"/>
                  <a:gd name="T77" fmla="*/ 247 h 306"/>
                  <a:gd name="T78" fmla="*/ 165 w 544"/>
                  <a:gd name="T79" fmla="*/ 226 h 306"/>
                  <a:gd name="T80" fmla="*/ 131 w 544"/>
                  <a:gd name="T81" fmla="*/ 186 h 306"/>
                  <a:gd name="T82" fmla="*/ 106 w 544"/>
                  <a:gd name="T83" fmla="*/ 141 h 306"/>
                  <a:gd name="T84" fmla="*/ 86 w 544"/>
                  <a:gd name="T85" fmla="*/ 54 h 306"/>
                  <a:gd name="T86" fmla="*/ 76 w 544"/>
                  <a:gd name="T87" fmla="*/ 33 h 306"/>
                  <a:gd name="T88" fmla="*/ 60 w 544"/>
                  <a:gd name="T89" fmla="*/ 16 h 306"/>
                  <a:gd name="T90" fmla="*/ 35 w 544"/>
                  <a:gd name="T91" fmla="*/ 3 h 306"/>
                  <a:gd name="T92" fmla="*/ 14 w 544"/>
                  <a:gd name="T93" fmla="*/ 2 h 306"/>
                  <a:gd name="T94" fmla="*/ 7 w 544"/>
                  <a:gd name="T95" fmla="*/ 21 h 306"/>
                  <a:gd name="T96" fmla="*/ 1 w 544"/>
                  <a:gd name="T97" fmla="*/ 44 h 306"/>
                  <a:gd name="T98" fmla="*/ 0 w 544"/>
                  <a:gd name="T99" fmla="*/ 73 h 306"/>
                  <a:gd name="T100" fmla="*/ 14 w 544"/>
                  <a:gd name="T101" fmla="*/ 114 h 3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44"/>
                  <a:gd name="T154" fmla="*/ 0 h 306"/>
                  <a:gd name="T155" fmla="*/ 544 w 544"/>
                  <a:gd name="T156" fmla="*/ 306 h 3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44" h="306">
                    <a:moveTo>
                      <a:pt x="32" y="138"/>
                    </a:moveTo>
                    <a:lnTo>
                      <a:pt x="34" y="145"/>
                    </a:lnTo>
                    <a:lnTo>
                      <a:pt x="37" y="152"/>
                    </a:lnTo>
                    <a:lnTo>
                      <a:pt x="41" y="158"/>
                    </a:lnTo>
                    <a:lnTo>
                      <a:pt x="45" y="165"/>
                    </a:lnTo>
                    <a:lnTo>
                      <a:pt x="49" y="171"/>
                    </a:lnTo>
                    <a:lnTo>
                      <a:pt x="53" y="178"/>
                    </a:lnTo>
                    <a:lnTo>
                      <a:pt x="58" y="184"/>
                    </a:lnTo>
                    <a:lnTo>
                      <a:pt x="64" y="190"/>
                    </a:lnTo>
                    <a:lnTo>
                      <a:pt x="76" y="203"/>
                    </a:lnTo>
                    <a:lnTo>
                      <a:pt x="86" y="216"/>
                    </a:lnTo>
                    <a:lnTo>
                      <a:pt x="96" y="230"/>
                    </a:lnTo>
                    <a:lnTo>
                      <a:pt x="106" y="245"/>
                    </a:lnTo>
                    <a:lnTo>
                      <a:pt x="111" y="253"/>
                    </a:lnTo>
                    <a:lnTo>
                      <a:pt x="115" y="262"/>
                    </a:lnTo>
                    <a:lnTo>
                      <a:pt x="119" y="270"/>
                    </a:lnTo>
                    <a:lnTo>
                      <a:pt x="121" y="279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6" y="289"/>
                    </a:lnTo>
                    <a:lnTo>
                      <a:pt x="128" y="292"/>
                    </a:lnTo>
                    <a:lnTo>
                      <a:pt x="131" y="293"/>
                    </a:lnTo>
                    <a:lnTo>
                      <a:pt x="134" y="295"/>
                    </a:lnTo>
                    <a:lnTo>
                      <a:pt x="139" y="296"/>
                    </a:lnTo>
                    <a:lnTo>
                      <a:pt x="143" y="297"/>
                    </a:lnTo>
                    <a:lnTo>
                      <a:pt x="164" y="298"/>
                    </a:lnTo>
                    <a:lnTo>
                      <a:pt x="186" y="298"/>
                    </a:lnTo>
                    <a:lnTo>
                      <a:pt x="197" y="296"/>
                    </a:lnTo>
                    <a:lnTo>
                      <a:pt x="207" y="296"/>
                    </a:lnTo>
                    <a:lnTo>
                      <a:pt x="229" y="292"/>
                    </a:lnTo>
                    <a:lnTo>
                      <a:pt x="285" y="283"/>
                    </a:lnTo>
                    <a:lnTo>
                      <a:pt x="343" y="272"/>
                    </a:lnTo>
                    <a:lnTo>
                      <a:pt x="346" y="275"/>
                    </a:lnTo>
                    <a:lnTo>
                      <a:pt x="348" y="277"/>
                    </a:lnTo>
                    <a:lnTo>
                      <a:pt x="350" y="278"/>
                    </a:lnTo>
                    <a:lnTo>
                      <a:pt x="353" y="284"/>
                    </a:lnTo>
                    <a:lnTo>
                      <a:pt x="359" y="289"/>
                    </a:lnTo>
                    <a:lnTo>
                      <a:pt x="363" y="293"/>
                    </a:lnTo>
                    <a:lnTo>
                      <a:pt x="368" y="298"/>
                    </a:lnTo>
                    <a:lnTo>
                      <a:pt x="374" y="300"/>
                    </a:lnTo>
                    <a:lnTo>
                      <a:pt x="380" y="303"/>
                    </a:lnTo>
                    <a:lnTo>
                      <a:pt x="385" y="305"/>
                    </a:lnTo>
                    <a:lnTo>
                      <a:pt x="392" y="306"/>
                    </a:lnTo>
                    <a:lnTo>
                      <a:pt x="395" y="304"/>
                    </a:lnTo>
                    <a:lnTo>
                      <a:pt x="397" y="302"/>
                    </a:lnTo>
                    <a:lnTo>
                      <a:pt x="398" y="300"/>
                    </a:lnTo>
                    <a:lnTo>
                      <a:pt x="398" y="299"/>
                    </a:lnTo>
                    <a:lnTo>
                      <a:pt x="399" y="299"/>
                    </a:lnTo>
                    <a:lnTo>
                      <a:pt x="401" y="298"/>
                    </a:lnTo>
                    <a:lnTo>
                      <a:pt x="402" y="294"/>
                    </a:lnTo>
                    <a:lnTo>
                      <a:pt x="402" y="292"/>
                    </a:lnTo>
                    <a:lnTo>
                      <a:pt x="402" y="291"/>
                    </a:lnTo>
                    <a:lnTo>
                      <a:pt x="402" y="290"/>
                    </a:lnTo>
                    <a:lnTo>
                      <a:pt x="402" y="289"/>
                    </a:lnTo>
                    <a:lnTo>
                      <a:pt x="401" y="285"/>
                    </a:lnTo>
                    <a:lnTo>
                      <a:pt x="398" y="280"/>
                    </a:lnTo>
                    <a:lnTo>
                      <a:pt x="396" y="275"/>
                    </a:lnTo>
                    <a:lnTo>
                      <a:pt x="389" y="265"/>
                    </a:lnTo>
                    <a:lnTo>
                      <a:pt x="416" y="265"/>
                    </a:lnTo>
                    <a:lnTo>
                      <a:pt x="422" y="272"/>
                    </a:lnTo>
                    <a:lnTo>
                      <a:pt x="430" y="279"/>
                    </a:lnTo>
                    <a:lnTo>
                      <a:pt x="437" y="285"/>
                    </a:lnTo>
                    <a:lnTo>
                      <a:pt x="445" y="291"/>
                    </a:lnTo>
                    <a:lnTo>
                      <a:pt x="454" y="294"/>
                    </a:lnTo>
                    <a:lnTo>
                      <a:pt x="463" y="298"/>
                    </a:lnTo>
                    <a:lnTo>
                      <a:pt x="472" y="301"/>
                    </a:lnTo>
                    <a:lnTo>
                      <a:pt x="481" y="303"/>
                    </a:lnTo>
                    <a:lnTo>
                      <a:pt x="482" y="303"/>
                    </a:lnTo>
                    <a:lnTo>
                      <a:pt x="482" y="302"/>
                    </a:lnTo>
                    <a:lnTo>
                      <a:pt x="484" y="301"/>
                    </a:lnTo>
                    <a:lnTo>
                      <a:pt x="485" y="300"/>
                    </a:lnTo>
                    <a:lnTo>
                      <a:pt x="487" y="299"/>
                    </a:lnTo>
                    <a:lnTo>
                      <a:pt x="487" y="298"/>
                    </a:lnTo>
                    <a:lnTo>
                      <a:pt x="489" y="297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1" y="291"/>
                    </a:lnTo>
                    <a:lnTo>
                      <a:pt x="490" y="290"/>
                    </a:lnTo>
                    <a:lnTo>
                      <a:pt x="490" y="289"/>
                    </a:lnTo>
                    <a:lnTo>
                      <a:pt x="490" y="287"/>
                    </a:lnTo>
                    <a:lnTo>
                      <a:pt x="487" y="280"/>
                    </a:lnTo>
                    <a:lnTo>
                      <a:pt x="484" y="273"/>
                    </a:lnTo>
                    <a:lnTo>
                      <a:pt x="480" y="267"/>
                    </a:lnTo>
                    <a:lnTo>
                      <a:pt x="475" y="261"/>
                    </a:lnTo>
                    <a:lnTo>
                      <a:pt x="470" y="256"/>
                    </a:lnTo>
                    <a:lnTo>
                      <a:pt x="464" y="251"/>
                    </a:lnTo>
                    <a:lnTo>
                      <a:pt x="458" y="247"/>
                    </a:lnTo>
                    <a:lnTo>
                      <a:pt x="451" y="243"/>
                    </a:lnTo>
                    <a:lnTo>
                      <a:pt x="454" y="243"/>
                    </a:lnTo>
                    <a:lnTo>
                      <a:pt x="458" y="245"/>
                    </a:lnTo>
                    <a:lnTo>
                      <a:pt x="466" y="249"/>
                    </a:lnTo>
                    <a:lnTo>
                      <a:pt x="476" y="252"/>
                    </a:lnTo>
                    <a:lnTo>
                      <a:pt x="486" y="255"/>
                    </a:lnTo>
                    <a:lnTo>
                      <a:pt x="495" y="256"/>
                    </a:lnTo>
                    <a:lnTo>
                      <a:pt x="498" y="258"/>
                    </a:lnTo>
                    <a:lnTo>
                      <a:pt x="509" y="262"/>
                    </a:lnTo>
                    <a:lnTo>
                      <a:pt x="512" y="265"/>
                    </a:lnTo>
                    <a:lnTo>
                      <a:pt x="514" y="268"/>
                    </a:lnTo>
                    <a:lnTo>
                      <a:pt x="516" y="270"/>
                    </a:lnTo>
                    <a:lnTo>
                      <a:pt x="518" y="270"/>
                    </a:lnTo>
                    <a:lnTo>
                      <a:pt x="522" y="272"/>
                    </a:lnTo>
                    <a:lnTo>
                      <a:pt x="527" y="272"/>
                    </a:lnTo>
                    <a:lnTo>
                      <a:pt x="534" y="272"/>
                    </a:lnTo>
                    <a:lnTo>
                      <a:pt x="536" y="270"/>
                    </a:lnTo>
                    <a:lnTo>
                      <a:pt x="538" y="269"/>
                    </a:lnTo>
                    <a:lnTo>
                      <a:pt x="540" y="267"/>
                    </a:lnTo>
                    <a:lnTo>
                      <a:pt x="543" y="265"/>
                    </a:lnTo>
                    <a:lnTo>
                      <a:pt x="544" y="262"/>
                    </a:lnTo>
                    <a:lnTo>
                      <a:pt x="544" y="259"/>
                    </a:lnTo>
                    <a:lnTo>
                      <a:pt x="544" y="256"/>
                    </a:lnTo>
                    <a:lnTo>
                      <a:pt x="543" y="254"/>
                    </a:lnTo>
                    <a:lnTo>
                      <a:pt x="539" y="248"/>
                    </a:lnTo>
                    <a:lnTo>
                      <a:pt x="536" y="242"/>
                    </a:lnTo>
                    <a:lnTo>
                      <a:pt x="531" y="236"/>
                    </a:lnTo>
                    <a:lnTo>
                      <a:pt x="527" y="231"/>
                    </a:lnTo>
                    <a:lnTo>
                      <a:pt x="523" y="227"/>
                    </a:lnTo>
                    <a:lnTo>
                      <a:pt x="518" y="222"/>
                    </a:lnTo>
                    <a:lnTo>
                      <a:pt x="513" y="219"/>
                    </a:lnTo>
                    <a:lnTo>
                      <a:pt x="508" y="215"/>
                    </a:lnTo>
                    <a:lnTo>
                      <a:pt x="502" y="212"/>
                    </a:lnTo>
                    <a:lnTo>
                      <a:pt x="496" y="210"/>
                    </a:lnTo>
                    <a:lnTo>
                      <a:pt x="490" y="207"/>
                    </a:lnTo>
                    <a:lnTo>
                      <a:pt x="484" y="206"/>
                    </a:lnTo>
                    <a:lnTo>
                      <a:pt x="477" y="204"/>
                    </a:lnTo>
                    <a:lnTo>
                      <a:pt x="470" y="203"/>
                    </a:lnTo>
                    <a:lnTo>
                      <a:pt x="463" y="203"/>
                    </a:lnTo>
                    <a:lnTo>
                      <a:pt x="455" y="203"/>
                    </a:lnTo>
                    <a:lnTo>
                      <a:pt x="439" y="204"/>
                    </a:lnTo>
                    <a:lnTo>
                      <a:pt x="424" y="206"/>
                    </a:lnTo>
                    <a:lnTo>
                      <a:pt x="386" y="216"/>
                    </a:lnTo>
                    <a:lnTo>
                      <a:pt x="367" y="222"/>
                    </a:lnTo>
                    <a:lnTo>
                      <a:pt x="348" y="228"/>
                    </a:lnTo>
                    <a:lnTo>
                      <a:pt x="331" y="234"/>
                    </a:lnTo>
                    <a:lnTo>
                      <a:pt x="329" y="234"/>
                    </a:lnTo>
                    <a:lnTo>
                      <a:pt x="328" y="235"/>
                    </a:lnTo>
                    <a:lnTo>
                      <a:pt x="325" y="235"/>
                    </a:lnTo>
                    <a:lnTo>
                      <a:pt x="322" y="236"/>
                    </a:lnTo>
                    <a:lnTo>
                      <a:pt x="313" y="239"/>
                    </a:lnTo>
                    <a:lnTo>
                      <a:pt x="296" y="242"/>
                    </a:lnTo>
                    <a:lnTo>
                      <a:pt x="287" y="244"/>
                    </a:lnTo>
                    <a:lnTo>
                      <a:pt x="279" y="246"/>
                    </a:lnTo>
                    <a:lnTo>
                      <a:pt x="261" y="248"/>
                    </a:lnTo>
                    <a:lnTo>
                      <a:pt x="243" y="249"/>
                    </a:lnTo>
                    <a:lnTo>
                      <a:pt x="225" y="249"/>
                    </a:lnTo>
                    <a:lnTo>
                      <a:pt x="216" y="249"/>
                    </a:lnTo>
                    <a:lnTo>
                      <a:pt x="214" y="248"/>
                    </a:lnTo>
                    <a:lnTo>
                      <a:pt x="213" y="248"/>
                    </a:lnTo>
                    <a:lnTo>
                      <a:pt x="211" y="248"/>
                    </a:lnTo>
                    <a:lnTo>
                      <a:pt x="207" y="248"/>
                    </a:lnTo>
                    <a:lnTo>
                      <a:pt x="198" y="247"/>
                    </a:lnTo>
                    <a:lnTo>
                      <a:pt x="191" y="244"/>
                    </a:lnTo>
                    <a:lnTo>
                      <a:pt x="183" y="241"/>
                    </a:lnTo>
                    <a:lnTo>
                      <a:pt x="177" y="235"/>
                    </a:lnTo>
                    <a:lnTo>
                      <a:pt x="165" y="226"/>
                    </a:lnTo>
                    <a:lnTo>
                      <a:pt x="154" y="215"/>
                    </a:lnTo>
                    <a:lnTo>
                      <a:pt x="144" y="204"/>
                    </a:lnTo>
                    <a:lnTo>
                      <a:pt x="135" y="192"/>
                    </a:lnTo>
                    <a:lnTo>
                      <a:pt x="131" y="186"/>
                    </a:lnTo>
                    <a:lnTo>
                      <a:pt x="127" y="180"/>
                    </a:lnTo>
                    <a:lnTo>
                      <a:pt x="120" y="167"/>
                    </a:lnTo>
                    <a:lnTo>
                      <a:pt x="113" y="154"/>
                    </a:lnTo>
                    <a:lnTo>
                      <a:pt x="106" y="141"/>
                    </a:lnTo>
                    <a:lnTo>
                      <a:pt x="103" y="118"/>
                    </a:lnTo>
                    <a:lnTo>
                      <a:pt x="99" y="96"/>
                    </a:lnTo>
                    <a:lnTo>
                      <a:pt x="92" y="75"/>
                    </a:lnTo>
                    <a:lnTo>
                      <a:pt x="86" y="54"/>
                    </a:lnTo>
                    <a:lnTo>
                      <a:pt x="84" y="48"/>
                    </a:lnTo>
                    <a:lnTo>
                      <a:pt x="81" y="43"/>
                    </a:lnTo>
                    <a:lnTo>
                      <a:pt x="78" y="37"/>
                    </a:lnTo>
                    <a:lnTo>
                      <a:pt x="76" y="33"/>
                    </a:lnTo>
                    <a:lnTo>
                      <a:pt x="72" y="28"/>
                    </a:lnTo>
                    <a:lnTo>
                      <a:pt x="69" y="23"/>
                    </a:lnTo>
                    <a:lnTo>
                      <a:pt x="64" y="20"/>
                    </a:lnTo>
                    <a:lnTo>
                      <a:pt x="60" y="16"/>
                    </a:lnTo>
                    <a:lnTo>
                      <a:pt x="56" y="13"/>
                    </a:lnTo>
                    <a:lnTo>
                      <a:pt x="51" y="10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9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9" y="8"/>
                    </a:lnTo>
                    <a:lnTo>
                      <a:pt x="8" y="13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5" y="28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87"/>
                    </a:lnTo>
                    <a:lnTo>
                      <a:pt x="7" y="100"/>
                    </a:lnTo>
                    <a:lnTo>
                      <a:pt x="10" y="107"/>
                    </a:lnTo>
                    <a:lnTo>
                      <a:pt x="14" y="114"/>
                    </a:lnTo>
                    <a:lnTo>
                      <a:pt x="21" y="126"/>
                    </a:lnTo>
                    <a:lnTo>
                      <a:pt x="26" y="132"/>
                    </a:lnTo>
                    <a:lnTo>
                      <a:pt x="32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12"/>
              <p:cNvSpPr>
                <a:spLocks noChangeAspect="1"/>
              </p:cNvSpPr>
              <p:nvPr/>
            </p:nvSpPr>
            <p:spPr bwMode="auto">
              <a:xfrm>
                <a:off x="2836" y="3137"/>
                <a:ext cx="760" cy="438"/>
              </a:xfrm>
              <a:custGeom>
                <a:avLst/>
                <a:gdLst>
                  <a:gd name="T0" fmla="*/ 753 w 760"/>
                  <a:gd name="T1" fmla="*/ 23 h 438"/>
                  <a:gd name="T2" fmla="*/ 731 w 760"/>
                  <a:gd name="T3" fmla="*/ 4 h 438"/>
                  <a:gd name="T4" fmla="*/ 704 w 760"/>
                  <a:gd name="T5" fmla="*/ 0 h 438"/>
                  <a:gd name="T6" fmla="*/ 659 w 760"/>
                  <a:gd name="T7" fmla="*/ 16 h 438"/>
                  <a:gd name="T8" fmla="*/ 632 w 760"/>
                  <a:gd name="T9" fmla="*/ 46 h 438"/>
                  <a:gd name="T10" fmla="*/ 576 w 760"/>
                  <a:gd name="T11" fmla="*/ 208 h 438"/>
                  <a:gd name="T12" fmla="*/ 532 w 760"/>
                  <a:gd name="T13" fmla="*/ 313 h 438"/>
                  <a:gd name="T14" fmla="*/ 517 w 760"/>
                  <a:gd name="T15" fmla="*/ 341 h 438"/>
                  <a:gd name="T16" fmla="*/ 499 w 760"/>
                  <a:gd name="T17" fmla="*/ 357 h 438"/>
                  <a:gd name="T18" fmla="*/ 484 w 760"/>
                  <a:gd name="T19" fmla="*/ 364 h 438"/>
                  <a:gd name="T20" fmla="*/ 467 w 760"/>
                  <a:gd name="T21" fmla="*/ 364 h 438"/>
                  <a:gd name="T22" fmla="*/ 432 w 760"/>
                  <a:gd name="T23" fmla="*/ 330 h 438"/>
                  <a:gd name="T24" fmla="*/ 378 w 760"/>
                  <a:gd name="T25" fmla="*/ 283 h 438"/>
                  <a:gd name="T26" fmla="*/ 322 w 760"/>
                  <a:gd name="T27" fmla="*/ 250 h 438"/>
                  <a:gd name="T28" fmla="*/ 292 w 760"/>
                  <a:gd name="T29" fmla="*/ 224 h 438"/>
                  <a:gd name="T30" fmla="*/ 262 w 760"/>
                  <a:gd name="T31" fmla="*/ 182 h 438"/>
                  <a:gd name="T32" fmla="*/ 246 w 760"/>
                  <a:gd name="T33" fmla="*/ 126 h 438"/>
                  <a:gd name="T34" fmla="*/ 231 w 760"/>
                  <a:gd name="T35" fmla="*/ 97 h 438"/>
                  <a:gd name="T36" fmla="*/ 196 w 760"/>
                  <a:gd name="T37" fmla="*/ 89 h 438"/>
                  <a:gd name="T38" fmla="*/ 164 w 760"/>
                  <a:gd name="T39" fmla="*/ 111 h 438"/>
                  <a:gd name="T40" fmla="*/ 106 w 760"/>
                  <a:gd name="T41" fmla="*/ 174 h 438"/>
                  <a:gd name="T42" fmla="*/ 66 w 760"/>
                  <a:gd name="T43" fmla="*/ 208 h 438"/>
                  <a:gd name="T44" fmla="*/ 47 w 760"/>
                  <a:gd name="T45" fmla="*/ 219 h 438"/>
                  <a:gd name="T46" fmla="*/ 32 w 760"/>
                  <a:gd name="T47" fmla="*/ 225 h 438"/>
                  <a:gd name="T48" fmla="*/ 13 w 760"/>
                  <a:gd name="T49" fmla="*/ 237 h 438"/>
                  <a:gd name="T50" fmla="*/ 2 w 760"/>
                  <a:gd name="T51" fmla="*/ 269 h 438"/>
                  <a:gd name="T52" fmla="*/ 4 w 760"/>
                  <a:gd name="T53" fmla="*/ 314 h 438"/>
                  <a:gd name="T54" fmla="*/ 15 w 760"/>
                  <a:gd name="T55" fmla="*/ 336 h 438"/>
                  <a:gd name="T56" fmla="*/ 38 w 760"/>
                  <a:gd name="T57" fmla="*/ 352 h 438"/>
                  <a:gd name="T58" fmla="*/ 63 w 760"/>
                  <a:gd name="T59" fmla="*/ 356 h 438"/>
                  <a:gd name="T60" fmla="*/ 88 w 760"/>
                  <a:gd name="T61" fmla="*/ 344 h 438"/>
                  <a:gd name="T62" fmla="*/ 89 w 760"/>
                  <a:gd name="T63" fmla="*/ 341 h 438"/>
                  <a:gd name="T64" fmla="*/ 129 w 760"/>
                  <a:gd name="T65" fmla="*/ 258 h 438"/>
                  <a:gd name="T66" fmla="*/ 140 w 760"/>
                  <a:gd name="T67" fmla="*/ 239 h 438"/>
                  <a:gd name="T68" fmla="*/ 169 w 760"/>
                  <a:gd name="T69" fmla="*/ 204 h 438"/>
                  <a:gd name="T70" fmla="*/ 222 w 760"/>
                  <a:gd name="T71" fmla="*/ 234 h 438"/>
                  <a:gd name="T72" fmla="*/ 294 w 760"/>
                  <a:gd name="T73" fmla="*/ 334 h 438"/>
                  <a:gd name="T74" fmla="*/ 338 w 760"/>
                  <a:gd name="T75" fmla="*/ 381 h 438"/>
                  <a:gd name="T76" fmla="*/ 387 w 760"/>
                  <a:gd name="T77" fmla="*/ 412 h 438"/>
                  <a:gd name="T78" fmla="*/ 457 w 760"/>
                  <a:gd name="T79" fmla="*/ 435 h 438"/>
                  <a:gd name="T80" fmla="*/ 501 w 760"/>
                  <a:gd name="T81" fmla="*/ 435 h 438"/>
                  <a:gd name="T82" fmla="*/ 529 w 760"/>
                  <a:gd name="T83" fmla="*/ 426 h 438"/>
                  <a:gd name="T84" fmla="*/ 542 w 760"/>
                  <a:gd name="T85" fmla="*/ 419 h 438"/>
                  <a:gd name="T86" fmla="*/ 588 w 760"/>
                  <a:gd name="T87" fmla="*/ 377 h 438"/>
                  <a:gd name="T88" fmla="*/ 623 w 760"/>
                  <a:gd name="T89" fmla="*/ 332 h 438"/>
                  <a:gd name="T90" fmla="*/ 666 w 760"/>
                  <a:gd name="T91" fmla="*/ 264 h 438"/>
                  <a:gd name="T92" fmla="*/ 687 w 760"/>
                  <a:gd name="T93" fmla="*/ 224 h 438"/>
                  <a:gd name="T94" fmla="*/ 730 w 760"/>
                  <a:gd name="T95" fmla="*/ 159 h 438"/>
                  <a:gd name="T96" fmla="*/ 733 w 760"/>
                  <a:gd name="T97" fmla="*/ 157 h 438"/>
                  <a:gd name="T98" fmla="*/ 749 w 760"/>
                  <a:gd name="T99" fmla="*/ 123 h 438"/>
                  <a:gd name="T100" fmla="*/ 751 w 760"/>
                  <a:gd name="T101" fmla="*/ 113 h 438"/>
                  <a:gd name="T102" fmla="*/ 758 w 760"/>
                  <a:gd name="T103" fmla="*/ 79 h 438"/>
                  <a:gd name="T104" fmla="*/ 760 w 760"/>
                  <a:gd name="T105" fmla="*/ 59 h 43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60"/>
                  <a:gd name="T160" fmla="*/ 0 h 438"/>
                  <a:gd name="T161" fmla="*/ 760 w 760"/>
                  <a:gd name="T162" fmla="*/ 438 h 43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60" h="438">
                    <a:moveTo>
                      <a:pt x="759" y="39"/>
                    </a:moveTo>
                    <a:lnTo>
                      <a:pt x="757" y="34"/>
                    </a:lnTo>
                    <a:lnTo>
                      <a:pt x="756" y="30"/>
                    </a:lnTo>
                    <a:lnTo>
                      <a:pt x="755" y="26"/>
                    </a:lnTo>
                    <a:lnTo>
                      <a:pt x="753" y="23"/>
                    </a:lnTo>
                    <a:lnTo>
                      <a:pt x="749" y="16"/>
                    </a:lnTo>
                    <a:lnTo>
                      <a:pt x="744" y="11"/>
                    </a:lnTo>
                    <a:lnTo>
                      <a:pt x="737" y="6"/>
                    </a:lnTo>
                    <a:lnTo>
                      <a:pt x="734" y="4"/>
                    </a:lnTo>
                    <a:lnTo>
                      <a:pt x="731" y="4"/>
                    </a:lnTo>
                    <a:lnTo>
                      <a:pt x="727" y="2"/>
                    </a:lnTo>
                    <a:lnTo>
                      <a:pt x="723" y="1"/>
                    </a:lnTo>
                    <a:lnTo>
                      <a:pt x="719" y="0"/>
                    </a:lnTo>
                    <a:lnTo>
                      <a:pt x="714" y="0"/>
                    </a:lnTo>
                    <a:lnTo>
                      <a:pt x="704" y="0"/>
                    </a:lnTo>
                    <a:lnTo>
                      <a:pt x="694" y="2"/>
                    </a:lnTo>
                    <a:lnTo>
                      <a:pt x="685" y="4"/>
                    </a:lnTo>
                    <a:lnTo>
                      <a:pt x="676" y="7"/>
                    </a:lnTo>
                    <a:lnTo>
                      <a:pt x="668" y="11"/>
                    </a:lnTo>
                    <a:lnTo>
                      <a:pt x="659" y="16"/>
                    </a:lnTo>
                    <a:lnTo>
                      <a:pt x="652" y="21"/>
                    </a:lnTo>
                    <a:lnTo>
                      <a:pt x="645" y="29"/>
                    </a:lnTo>
                    <a:lnTo>
                      <a:pt x="640" y="34"/>
                    </a:lnTo>
                    <a:lnTo>
                      <a:pt x="636" y="40"/>
                    </a:lnTo>
                    <a:lnTo>
                      <a:pt x="632" y="46"/>
                    </a:lnTo>
                    <a:lnTo>
                      <a:pt x="630" y="53"/>
                    </a:lnTo>
                    <a:lnTo>
                      <a:pt x="617" y="88"/>
                    </a:lnTo>
                    <a:lnTo>
                      <a:pt x="605" y="123"/>
                    </a:lnTo>
                    <a:lnTo>
                      <a:pt x="591" y="166"/>
                    </a:lnTo>
                    <a:lnTo>
                      <a:pt x="576" y="208"/>
                    </a:lnTo>
                    <a:lnTo>
                      <a:pt x="553" y="269"/>
                    </a:lnTo>
                    <a:lnTo>
                      <a:pt x="545" y="287"/>
                    </a:lnTo>
                    <a:lnTo>
                      <a:pt x="541" y="296"/>
                    </a:lnTo>
                    <a:lnTo>
                      <a:pt x="538" y="305"/>
                    </a:lnTo>
                    <a:lnTo>
                      <a:pt x="532" y="313"/>
                    </a:lnTo>
                    <a:lnTo>
                      <a:pt x="531" y="317"/>
                    </a:lnTo>
                    <a:lnTo>
                      <a:pt x="528" y="321"/>
                    </a:lnTo>
                    <a:lnTo>
                      <a:pt x="518" y="339"/>
                    </a:lnTo>
                    <a:lnTo>
                      <a:pt x="517" y="339"/>
                    </a:lnTo>
                    <a:lnTo>
                      <a:pt x="517" y="341"/>
                    </a:lnTo>
                    <a:lnTo>
                      <a:pt x="516" y="343"/>
                    </a:lnTo>
                    <a:lnTo>
                      <a:pt x="513" y="346"/>
                    </a:lnTo>
                    <a:lnTo>
                      <a:pt x="510" y="350"/>
                    </a:lnTo>
                    <a:lnTo>
                      <a:pt x="506" y="353"/>
                    </a:lnTo>
                    <a:lnTo>
                      <a:pt x="499" y="357"/>
                    </a:lnTo>
                    <a:lnTo>
                      <a:pt x="496" y="360"/>
                    </a:lnTo>
                    <a:lnTo>
                      <a:pt x="492" y="362"/>
                    </a:lnTo>
                    <a:lnTo>
                      <a:pt x="488" y="363"/>
                    </a:lnTo>
                    <a:lnTo>
                      <a:pt x="486" y="364"/>
                    </a:lnTo>
                    <a:lnTo>
                      <a:pt x="484" y="364"/>
                    </a:lnTo>
                    <a:lnTo>
                      <a:pt x="475" y="364"/>
                    </a:lnTo>
                    <a:lnTo>
                      <a:pt x="473" y="364"/>
                    </a:lnTo>
                    <a:lnTo>
                      <a:pt x="471" y="364"/>
                    </a:lnTo>
                    <a:lnTo>
                      <a:pt x="467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45" y="346"/>
                    </a:lnTo>
                    <a:lnTo>
                      <a:pt x="438" y="338"/>
                    </a:lnTo>
                    <a:lnTo>
                      <a:pt x="432" y="330"/>
                    </a:lnTo>
                    <a:lnTo>
                      <a:pt x="424" y="323"/>
                    </a:lnTo>
                    <a:lnTo>
                      <a:pt x="417" y="316"/>
                    </a:lnTo>
                    <a:lnTo>
                      <a:pt x="402" y="302"/>
                    </a:lnTo>
                    <a:lnTo>
                      <a:pt x="386" y="289"/>
                    </a:lnTo>
                    <a:lnTo>
                      <a:pt x="378" y="283"/>
                    </a:lnTo>
                    <a:lnTo>
                      <a:pt x="370" y="278"/>
                    </a:lnTo>
                    <a:lnTo>
                      <a:pt x="353" y="266"/>
                    </a:lnTo>
                    <a:lnTo>
                      <a:pt x="344" y="262"/>
                    </a:lnTo>
                    <a:lnTo>
                      <a:pt x="335" y="257"/>
                    </a:lnTo>
                    <a:lnTo>
                      <a:pt x="322" y="250"/>
                    </a:lnTo>
                    <a:lnTo>
                      <a:pt x="316" y="245"/>
                    </a:lnTo>
                    <a:lnTo>
                      <a:pt x="310" y="241"/>
                    </a:lnTo>
                    <a:lnTo>
                      <a:pt x="304" y="236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7" y="219"/>
                    </a:lnTo>
                    <a:lnTo>
                      <a:pt x="282" y="214"/>
                    </a:lnTo>
                    <a:lnTo>
                      <a:pt x="278" y="208"/>
                    </a:lnTo>
                    <a:lnTo>
                      <a:pt x="270" y="195"/>
                    </a:lnTo>
                    <a:lnTo>
                      <a:pt x="262" y="182"/>
                    </a:lnTo>
                    <a:lnTo>
                      <a:pt x="259" y="175"/>
                    </a:lnTo>
                    <a:lnTo>
                      <a:pt x="257" y="169"/>
                    </a:lnTo>
                    <a:lnTo>
                      <a:pt x="252" y="155"/>
                    </a:lnTo>
                    <a:lnTo>
                      <a:pt x="250" y="140"/>
                    </a:lnTo>
                    <a:lnTo>
                      <a:pt x="246" y="126"/>
                    </a:lnTo>
                    <a:lnTo>
                      <a:pt x="243" y="114"/>
                    </a:lnTo>
                    <a:lnTo>
                      <a:pt x="241" y="109"/>
                    </a:lnTo>
                    <a:lnTo>
                      <a:pt x="238" y="104"/>
                    </a:lnTo>
                    <a:lnTo>
                      <a:pt x="235" y="101"/>
                    </a:lnTo>
                    <a:lnTo>
                      <a:pt x="231" y="97"/>
                    </a:lnTo>
                    <a:lnTo>
                      <a:pt x="227" y="95"/>
                    </a:lnTo>
                    <a:lnTo>
                      <a:pt x="222" y="93"/>
                    </a:lnTo>
                    <a:lnTo>
                      <a:pt x="212" y="90"/>
                    </a:lnTo>
                    <a:lnTo>
                      <a:pt x="204" y="89"/>
                    </a:lnTo>
                    <a:lnTo>
                      <a:pt x="196" y="89"/>
                    </a:lnTo>
                    <a:lnTo>
                      <a:pt x="189" y="91"/>
                    </a:lnTo>
                    <a:lnTo>
                      <a:pt x="181" y="95"/>
                    </a:lnTo>
                    <a:lnTo>
                      <a:pt x="175" y="98"/>
                    </a:lnTo>
                    <a:lnTo>
                      <a:pt x="169" y="104"/>
                    </a:lnTo>
                    <a:lnTo>
                      <a:pt x="164" y="111"/>
                    </a:lnTo>
                    <a:lnTo>
                      <a:pt x="153" y="124"/>
                    </a:lnTo>
                    <a:lnTo>
                      <a:pt x="142" y="138"/>
                    </a:lnTo>
                    <a:lnTo>
                      <a:pt x="130" y="150"/>
                    </a:lnTo>
                    <a:lnTo>
                      <a:pt x="118" y="162"/>
                    </a:lnTo>
                    <a:lnTo>
                      <a:pt x="106" y="174"/>
                    </a:lnTo>
                    <a:lnTo>
                      <a:pt x="99" y="180"/>
                    </a:lnTo>
                    <a:lnTo>
                      <a:pt x="93" y="186"/>
                    </a:lnTo>
                    <a:lnTo>
                      <a:pt x="80" y="197"/>
                    </a:lnTo>
                    <a:lnTo>
                      <a:pt x="73" y="202"/>
                    </a:lnTo>
                    <a:lnTo>
                      <a:pt x="66" y="208"/>
                    </a:lnTo>
                    <a:lnTo>
                      <a:pt x="61" y="210"/>
                    </a:lnTo>
                    <a:lnTo>
                      <a:pt x="59" y="212"/>
                    </a:lnTo>
                    <a:lnTo>
                      <a:pt x="56" y="214"/>
                    </a:lnTo>
                    <a:lnTo>
                      <a:pt x="52" y="216"/>
                    </a:lnTo>
                    <a:lnTo>
                      <a:pt x="47" y="219"/>
                    </a:lnTo>
                    <a:lnTo>
                      <a:pt x="42" y="221"/>
                    </a:lnTo>
                    <a:lnTo>
                      <a:pt x="37" y="223"/>
                    </a:lnTo>
                    <a:lnTo>
                      <a:pt x="34" y="223"/>
                    </a:lnTo>
                    <a:lnTo>
                      <a:pt x="32" y="224"/>
                    </a:lnTo>
                    <a:lnTo>
                      <a:pt x="32" y="225"/>
                    </a:lnTo>
                    <a:lnTo>
                      <a:pt x="27" y="227"/>
                    </a:lnTo>
                    <a:lnTo>
                      <a:pt x="24" y="228"/>
                    </a:lnTo>
                    <a:lnTo>
                      <a:pt x="21" y="229"/>
                    </a:lnTo>
                    <a:lnTo>
                      <a:pt x="17" y="232"/>
                    </a:lnTo>
                    <a:lnTo>
                      <a:pt x="13" y="237"/>
                    </a:lnTo>
                    <a:lnTo>
                      <a:pt x="11" y="239"/>
                    </a:lnTo>
                    <a:lnTo>
                      <a:pt x="10" y="242"/>
                    </a:lnTo>
                    <a:lnTo>
                      <a:pt x="6" y="251"/>
                    </a:lnTo>
                    <a:lnTo>
                      <a:pt x="4" y="260"/>
                    </a:lnTo>
                    <a:lnTo>
                      <a:pt x="2" y="269"/>
                    </a:lnTo>
                    <a:lnTo>
                      <a:pt x="1" y="279"/>
                    </a:lnTo>
                    <a:lnTo>
                      <a:pt x="0" y="287"/>
                    </a:lnTo>
                    <a:lnTo>
                      <a:pt x="1" y="296"/>
                    </a:lnTo>
                    <a:lnTo>
                      <a:pt x="2" y="306"/>
                    </a:lnTo>
                    <a:lnTo>
                      <a:pt x="4" y="314"/>
                    </a:lnTo>
                    <a:lnTo>
                      <a:pt x="5" y="319"/>
                    </a:lnTo>
                    <a:lnTo>
                      <a:pt x="8" y="323"/>
                    </a:lnTo>
                    <a:lnTo>
                      <a:pt x="10" y="328"/>
                    </a:lnTo>
                    <a:lnTo>
                      <a:pt x="12" y="332"/>
                    </a:lnTo>
                    <a:lnTo>
                      <a:pt x="15" y="336"/>
                    </a:lnTo>
                    <a:lnTo>
                      <a:pt x="18" y="339"/>
                    </a:lnTo>
                    <a:lnTo>
                      <a:pt x="22" y="343"/>
                    </a:lnTo>
                    <a:lnTo>
                      <a:pt x="27" y="346"/>
                    </a:lnTo>
                    <a:lnTo>
                      <a:pt x="34" y="350"/>
                    </a:lnTo>
                    <a:lnTo>
                      <a:pt x="38" y="352"/>
                    </a:lnTo>
                    <a:lnTo>
                      <a:pt x="39" y="353"/>
                    </a:lnTo>
                    <a:lnTo>
                      <a:pt x="41" y="354"/>
                    </a:lnTo>
                    <a:lnTo>
                      <a:pt x="48" y="356"/>
                    </a:lnTo>
                    <a:lnTo>
                      <a:pt x="56" y="357"/>
                    </a:lnTo>
                    <a:lnTo>
                      <a:pt x="63" y="356"/>
                    </a:lnTo>
                    <a:lnTo>
                      <a:pt x="67" y="355"/>
                    </a:lnTo>
                    <a:lnTo>
                      <a:pt x="70" y="355"/>
                    </a:lnTo>
                    <a:lnTo>
                      <a:pt x="77" y="351"/>
                    </a:lnTo>
                    <a:lnTo>
                      <a:pt x="85" y="347"/>
                    </a:lnTo>
                    <a:lnTo>
                      <a:pt x="88" y="344"/>
                    </a:lnTo>
                    <a:lnTo>
                      <a:pt x="88" y="343"/>
                    </a:lnTo>
                    <a:lnTo>
                      <a:pt x="89" y="341"/>
                    </a:lnTo>
                    <a:lnTo>
                      <a:pt x="100" y="311"/>
                    </a:lnTo>
                    <a:lnTo>
                      <a:pt x="105" y="297"/>
                    </a:lnTo>
                    <a:lnTo>
                      <a:pt x="111" y="284"/>
                    </a:lnTo>
                    <a:lnTo>
                      <a:pt x="119" y="271"/>
                    </a:lnTo>
                    <a:lnTo>
                      <a:pt x="129" y="258"/>
                    </a:lnTo>
                    <a:lnTo>
                      <a:pt x="131" y="253"/>
                    </a:lnTo>
                    <a:lnTo>
                      <a:pt x="133" y="251"/>
                    </a:lnTo>
                    <a:lnTo>
                      <a:pt x="135" y="249"/>
                    </a:lnTo>
                    <a:lnTo>
                      <a:pt x="137" y="244"/>
                    </a:lnTo>
                    <a:lnTo>
                      <a:pt x="140" y="239"/>
                    </a:lnTo>
                    <a:lnTo>
                      <a:pt x="144" y="230"/>
                    </a:lnTo>
                    <a:lnTo>
                      <a:pt x="150" y="223"/>
                    </a:lnTo>
                    <a:lnTo>
                      <a:pt x="156" y="215"/>
                    </a:lnTo>
                    <a:lnTo>
                      <a:pt x="162" y="209"/>
                    </a:lnTo>
                    <a:lnTo>
                      <a:pt x="169" y="204"/>
                    </a:lnTo>
                    <a:lnTo>
                      <a:pt x="177" y="200"/>
                    </a:lnTo>
                    <a:lnTo>
                      <a:pt x="186" y="195"/>
                    </a:lnTo>
                    <a:lnTo>
                      <a:pt x="195" y="193"/>
                    </a:lnTo>
                    <a:lnTo>
                      <a:pt x="208" y="214"/>
                    </a:lnTo>
                    <a:lnTo>
                      <a:pt x="222" y="234"/>
                    </a:lnTo>
                    <a:lnTo>
                      <a:pt x="236" y="255"/>
                    </a:lnTo>
                    <a:lnTo>
                      <a:pt x="250" y="275"/>
                    </a:lnTo>
                    <a:lnTo>
                      <a:pt x="264" y="294"/>
                    </a:lnTo>
                    <a:lnTo>
                      <a:pt x="278" y="314"/>
                    </a:lnTo>
                    <a:lnTo>
                      <a:pt x="294" y="334"/>
                    </a:lnTo>
                    <a:lnTo>
                      <a:pt x="310" y="353"/>
                    </a:lnTo>
                    <a:lnTo>
                      <a:pt x="317" y="361"/>
                    </a:lnTo>
                    <a:lnTo>
                      <a:pt x="324" y="368"/>
                    </a:lnTo>
                    <a:lnTo>
                      <a:pt x="331" y="374"/>
                    </a:lnTo>
                    <a:lnTo>
                      <a:pt x="338" y="381"/>
                    </a:lnTo>
                    <a:lnTo>
                      <a:pt x="348" y="388"/>
                    </a:lnTo>
                    <a:lnTo>
                      <a:pt x="357" y="394"/>
                    </a:lnTo>
                    <a:lnTo>
                      <a:pt x="367" y="400"/>
                    </a:lnTo>
                    <a:lnTo>
                      <a:pt x="377" y="406"/>
                    </a:lnTo>
                    <a:lnTo>
                      <a:pt x="387" y="412"/>
                    </a:lnTo>
                    <a:lnTo>
                      <a:pt x="398" y="417"/>
                    </a:lnTo>
                    <a:lnTo>
                      <a:pt x="409" y="421"/>
                    </a:lnTo>
                    <a:lnTo>
                      <a:pt x="420" y="426"/>
                    </a:lnTo>
                    <a:lnTo>
                      <a:pt x="434" y="429"/>
                    </a:lnTo>
                    <a:lnTo>
                      <a:pt x="457" y="435"/>
                    </a:lnTo>
                    <a:lnTo>
                      <a:pt x="465" y="437"/>
                    </a:lnTo>
                    <a:lnTo>
                      <a:pt x="473" y="438"/>
                    </a:lnTo>
                    <a:lnTo>
                      <a:pt x="481" y="438"/>
                    </a:lnTo>
                    <a:lnTo>
                      <a:pt x="489" y="437"/>
                    </a:lnTo>
                    <a:lnTo>
                      <a:pt x="501" y="435"/>
                    </a:lnTo>
                    <a:lnTo>
                      <a:pt x="506" y="434"/>
                    </a:lnTo>
                    <a:lnTo>
                      <a:pt x="512" y="432"/>
                    </a:lnTo>
                    <a:lnTo>
                      <a:pt x="524" y="428"/>
                    </a:lnTo>
                    <a:lnTo>
                      <a:pt x="526" y="427"/>
                    </a:lnTo>
                    <a:lnTo>
                      <a:pt x="529" y="426"/>
                    </a:lnTo>
                    <a:lnTo>
                      <a:pt x="534" y="423"/>
                    </a:lnTo>
                    <a:lnTo>
                      <a:pt x="539" y="420"/>
                    </a:lnTo>
                    <a:lnTo>
                      <a:pt x="540" y="420"/>
                    </a:lnTo>
                    <a:lnTo>
                      <a:pt x="542" y="419"/>
                    </a:lnTo>
                    <a:lnTo>
                      <a:pt x="545" y="417"/>
                    </a:lnTo>
                    <a:lnTo>
                      <a:pt x="554" y="411"/>
                    </a:lnTo>
                    <a:lnTo>
                      <a:pt x="564" y="403"/>
                    </a:lnTo>
                    <a:lnTo>
                      <a:pt x="573" y="394"/>
                    </a:lnTo>
                    <a:lnTo>
                      <a:pt x="588" y="377"/>
                    </a:lnTo>
                    <a:lnTo>
                      <a:pt x="595" y="368"/>
                    </a:lnTo>
                    <a:lnTo>
                      <a:pt x="602" y="359"/>
                    </a:lnTo>
                    <a:lnTo>
                      <a:pt x="616" y="341"/>
                    </a:lnTo>
                    <a:lnTo>
                      <a:pt x="620" y="336"/>
                    </a:lnTo>
                    <a:lnTo>
                      <a:pt x="623" y="332"/>
                    </a:lnTo>
                    <a:lnTo>
                      <a:pt x="630" y="322"/>
                    </a:lnTo>
                    <a:lnTo>
                      <a:pt x="643" y="303"/>
                    </a:lnTo>
                    <a:lnTo>
                      <a:pt x="655" y="284"/>
                    </a:lnTo>
                    <a:lnTo>
                      <a:pt x="661" y="273"/>
                    </a:lnTo>
                    <a:lnTo>
                      <a:pt x="666" y="264"/>
                    </a:lnTo>
                    <a:lnTo>
                      <a:pt x="668" y="261"/>
                    </a:lnTo>
                    <a:lnTo>
                      <a:pt x="669" y="258"/>
                    </a:lnTo>
                    <a:lnTo>
                      <a:pt x="672" y="254"/>
                    </a:lnTo>
                    <a:lnTo>
                      <a:pt x="678" y="244"/>
                    </a:lnTo>
                    <a:lnTo>
                      <a:pt x="687" y="224"/>
                    </a:lnTo>
                    <a:lnTo>
                      <a:pt x="699" y="206"/>
                    </a:lnTo>
                    <a:lnTo>
                      <a:pt x="711" y="187"/>
                    </a:lnTo>
                    <a:lnTo>
                      <a:pt x="724" y="170"/>
                    </a:lnTo>
                    <a:lnTo>
                      <a:pt x="728" y="163"/>
                    </a:lnTo>
                    <a:lnTo>
                      <a:pt x="730" y="159"/>
                    </a:lnTo>
                    <a:lnTo>
                      <a:pt x="731" y="159"/>
                    </a:lnTo>
                    <a:lnTo>
                      <a:pt x="732" y="158"/>
                    </a:lnTo>
                    <a:lnTo>
                      <a:pt x="733" y="157"/>
                    </a:lnTo>
                    <a:lnTo>
                      <a:pt x="737" y="150"/>
                    </a:lnTo>
                    <a:lnTo>
                      <a:pt x="741" y="143"/>
                    </a:lnTo>
                    <a:lnTo>
                      <a:pt x="746" y="130"/>
                    </a:lnTo>
                    <a:lnTo>
                      <a:pt x="749" y="124"/>
                    </a:lnTo>
                    <a:lnTo>
                      <a:pt x="749" y="123"/>
                    </a:lnTo>
                    <a:lnTo>
                      <a:pt x="749" y="122"/>
                    </a:lnTo>
                    <a:lnTo>
                      <a:pt x="749" y="121"/>
                    </a:lnTo>
                    <a:lnTo>
                      <a:pt x="751" y="117"/>
                    </a:lnTo>
                    <a:lnTo>
                      <a:pt x="751" y="114"/>
                    </a:lnTo>
                    <a:lnTo>
                      <a:pt x="751" y="113"/>
                    </a:lnTo>
                    <a:lnTo>
                      <a:pt x="752" y="112"/>
                    </a:lnTo>
                    <a:lnTo>
                      <a:pt x="753" y="111"/>
                    </a:lnTo>
                    <a:lnTo>
                      <a:pt x="755" y="105"/>
                    </a:lnTo>
                    <a:lnTo>
                      <a:pt x="757" y="92"/>
                    </a:lnTo>
                    <a:lnTo>
                      <a:pt x="758" y="79"/>
                    </a:lnTo>
                    <a:lnTo>
                      <a:pt x="758" y="75"/>
                    </a:lnTo>
                    <a:lnTo>
                      <a:pt x="758" y="74"/>
                    </a:lnTo>
                    <a:lnTo>
                      <a:pt x="759" y="73"/>
                    </a:lnTo>
                    <a:lnTo>
                      <a:pt x="760" y="66"/>
                    </a:lnTo>
                    <a:lnTo>
                      <a:pt x="760" y="59"/>
                    </a:lnTo>
                    <a:lnTo>
                      <a:pt x="760" y="53"/>
                    </a:lnTo>
                    <a:lnTo>
                      <a:pt x="759" y="3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13"/>
              <p:cNvSpPr>
                <a:spLocks noChangeAspect="1"/>
              </p:cNvSpPr>
              <p:nvPr/>
            </p:nvSpPr>
            <p:spPr bwMode="auto">
              <a:xfrm>
                <a:off x="3004" y="2741"/>
                <a:ext cx="682" cy="256"/>
              </a:xfrm>
              <a:custGeom>
                <a:avLst/>
                <a:gdLst>
                  <a:gd name="T0" fmla="*/ 635 w 682"/>
                  <a:gd name="T1" fmla="*/ 0 h 256"/>
                  <a:gd name="T2" fmla="*/ 605 w 682"/>
                  <a:gd name="T3" fmla="*/ 4 h 256"/>
                  <a:gd name="T4" fmla="*/ 552 w 682"/>
                  <a:gd name="T5" fmla="*/ 31 h 256"/>
                  <a:gd name="T6" fmla="*/ 472 w 682"/>
                  <a:gd name="T7" fmla="*/ 81 h 256"/>
                  <a:gd name="T8" fmla="*/ 343 w 682"/>
                  <a:gd name="T9" fmla="*/ 172 h 256"/>
                  <a:gd name="T10" fmla="*/ 314 w 682"/>
                  <a:gd name="T11" fmla="*/ 191 h 256"/>
                  <a:gd name="T12" fmla="*/ 306 w 682"/>
                  <a:gd name="T13" fmla="*/ 195 h 256"/>
                  <a:gd name="T14" fmla="*/ 298 w 682"/>
                  <a:gd name="T15" fmla="*/ 197 h 256"/>
                  <a:gd name="T16" fmla="*/ 295 w 682"/>
                  <a:gd name="T17" fmla="*/ 198 h 256"/>
                  <a:gd name="T18" fmla="*/ 269 w 682"/>
                  <a:gd name="T19" fmla="*/ 199 h 256"/>
                  <a:gd name="T20" fmla="*/ 227 w 682"/>
                  <a:gd name="T21" fmla="*/ 186 h 256"/>
                  <a:gd name="T22" fmla="*/ 181 w 682"/>
                  <a:gd name="T23" fmla="*/ 174 h 256"/>
                  <a:gd name="T24" fmla="*/ 142 w 682"/>
                  <a:gd name="T25" fmla="*/ 168 h 256"/>
                  <a:gd name="T26" fmla="*/ 98 w 682"/>
                  <a:gd name="T27" fmla="*/ 159 h 256"/>
                  <a:gd name="T28" fmla="*/ 90 w 682"/>
                  <a:gd name="T29" fmla="*/ 153 h 256"/>
                  <a:gd name="T30" fmla="*/ 90 w 682"/>
                  <a:gd name="T31" fmla="*/ 132 h 256"/>
                  <a:gd name="T32" fmla="*/ 91 w 682"/>
                  <a:gd name="T33" fmla="*/ 105 h 256"/>
                  <a:gd name="T34" fmla="*/ 87 w 682"/>
                  <a:gd name="T35" fmla="*/ 81 h 256"/>
                  <a:gd name="T36" fmla="*/ 78 w 682"/>
                  <a:gd name="T37" fmla="*/ 65 h 256"/>
                  <a:gd name="T38" fmla="*/ 65 w 682"/>
                  <a:gd name="T39" fmla="*/ 56 h 256"/>
                  <a:gd name="T40" fmla="*/ 50 w 682"/>
                  <a:gd name="T41" fmla="*/ 53 h 256"/>
                  <a:gd name="T42" fmla="*/ 38 w 682"/>
                  <a:gd name="T43" fmla="*/ 60 h 256"/>
                  <a:gd name="T44" fmla="*/ 33 w 682"/>
                  <a:gd name="T45" fmla="*/ 70 h 256"/>
                  <a:gd name="T46" fmla="*/ 37 w 682"/>
                  <a:gd name="T47" fmla="*/ 160 h 256"/>
                  <a:gd name="T48" fmla="*/ 4 w 682"/>
                  <a:gd name="T49" fmla="*/ 203 h 256"/>
                  <a:gd name="T50" fmla="*/ 1 w 682"/>
                  <a:gd name="T51" fmla="*/ 215 h 256"/>
                  <a:gd name="T52" fmla="*/ 10 w 682"/>
                  <a:gd name="T53" fmla="*/ 226 h 256"/>
                  <a:gd name="T54" fmla="*/ 87 w 682"/>
                  <a:gd name="T55" fmla="*/ 204 h 256"/>
                  <a:gd name="T56" fmla="*/ 135 w 682"/>
                  <a:gd name="T57" fmla="*/ 213 h 256"/>
                  <a:gd name="T58" fmla="*/ 207 w 682"/>
                  <a:gd name="T59" fmla="*/ 237 h 256"/>
                  <a:gd name="T60" fmla="*/ 284 w 682"/>
                  <a:gd name="T61" fmla="*/ 256 h 256"/>
                  <a:gd name="T62" fmla="*/ 305 w 682"/>
                  <a:gd name="T63" fmla="*/ 255 h 256"/>
                  <a:gd name="T64" fmla="*/ 326 w 682"/>
                  <a:gd name="T65" fmla="*/ 248 h 256"/>
                  <a:gd name="T66" fmla="*/ 345 w 682"/>
                  <a:gd name="T67" fmla="*/ 238 h 256"/>
                  <a:gd name="T68" fmla="*/ 399 w 682"/>
                  <a:gd name="T69" fmla="*/ 203 h 256"/>
                  <a:gd name="T70" fmla="*/ 469 w 682"/>
                  <a:gd name="T71" fmla="*/ 172 h 256"/>
                  <a:gd name="T72" fmla="*/ 571 w 682"/>
                  <a:gd name="T73" fmla="*/ 133 h 256"/>
                  <a:gd name="T74" fmla="*/ 595 w 682"/>
                  <a:gd name="T75" fmla="*/ 123 h 256"/>
                  <a:gd name="T76" fmla="*/ 620 w 682"/>
                  <a:gd name="T77" fmla="*/ 107 h 256"/>
                  <a:gd name="T78" fmla="*/ 638 w 682"/>
                  <a:gd name="T79" fmla="*/ 94 h 256"/>
                  <a:gd name="T80" fmla="*/ 656 w 682"/>
                  <a:gd name="T81" fmla="*/ 76 h 256"/>
                  <a:gd name="T82" fmla="*/ 675 w 682"/>
                  <a:gd name="T83" fmla="*/ 57 h 256"/>
                  <a:gd name="T84" fmla="*/ 681 w 682"/>
                  <a:gd name="T85" fmla="*/ 45 h 256"/>
                  <a:gd name="T86" fmla="*/ 682 w 682"/>
                  <a:gd name="T87" fmla="*/ 39 h 256"/>
                  <a:gd name="T88" fmla="*/ 682 w 682"/>
                  <a:gd name="T89" fmla="*/ 31 h 256"/>
                  <a:gd name="T90" fmla="*/ 681 w 682"/>
                  <a:gd name="T91" fmla="*/ 24 h 256"/>
                  <a:gd name="T92" fmla="*/ 675 w 682"/>
                  <a:gd name="T93" fmla="*/ 14 h 256"/>
                  <a:gd name="T94" fmla="*/ 666 w 682"/>
                  <a:gd name="T95" fmla="*/ 7 h 256"/>
                  <a:gd name="T96" fmla="*/ 647 w 682"/>
                  <a:gd name="T97" fmla="*/ 4 h 25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82"/>
                  <a:gd name="T148" fmla="*/ 0 h 256"/>
                  <a:gd name="T149" fmla="*/ 682 w 682"/>
                  <a:gd name="T150" fmla="*/ 256 h 25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82" h="256">
                    <a:moveTo>
                      <a:pt x="647" y="4"/>
                    </a:moveTo>
                    <a:lnTo>
                      <a:pt x="641" y="1"/>
                    </a:lnTo>
                    <a:lnTo>
                      <a:pt x="635" y="0"/>
                    </a:lnTo>
                    <a:lnTo>
                      <a:pt x="623" y="0"/>
                    </a:lnTo>
                    <a:lnTo>
                      <a:pt x="611" y="2"/>
                    </a:lnTo>
                    <a:lnTo>
                      <a:pt x="605" y="4"/>
                    </a:lnTo>
                    <a:lnTo>
                      <a:pt x="599" y="6"/>
                    </a:lnTo>
                    <a:lnTo>
                      <a:pt x="575" y="18"/>
                    </a:lnTo>
                    <a:lnTo>
                      <a:pt x="552" y="31"/>
                    </a:lnTo>
                    <a:lnTo>
                      <a:pt x="528" y="44"/>
                    </a:lnTo>
                    <a:lnTo>
                      <a:pt x="506" y="59"/>
                    </a:lnTo>
                    <a:lnTo>
                      <a:pt x="472" y="81"/>
                    </a:lnTo>
                    <a:lnTo>
                      <a:pt x="440" y="103"/>
                    </a:lnTo>
                    <a:lnTo>
                      <a:pt x="352" y="165"/>
                    </a:lnTo>
                    <a:lnTo>
                      <a:pt x="343" y="172"/>
                    </a:lnTo>
                    <a:lnTo>
                      <a:pt x="337" y="174"/>
                    </a:lnTo>
                    <a:lnTo>
                      <a:pt x="333" y="178"/>
                    </a:lnTo>
                    <a:lnTo>
                      <a:pt x="314" y="191"/>
                    </a:lnTo>
                    <a:lnTo>
                      <a:pt x="308" y="194"/>
                    </a:lnTo>
                    <a:lnTo>
                      <a:pt x="307" y="194"/>
                    </a:lnTo>
                    <a:lnTo>
                      <a:pt x="306" y="195"/>
                    </a:lnTo>
                    <a:lnTo>
                      <a:pt x="305" y="195"/>
                    </a:lnTo>
                    <a:lnTo>
                      <a:pt x="302" y="196"/>
                    </a:lnTo>
                    <a:lnTo>
                      <a:pt x="298" y="197"/>
                    </a:lnTo>
                    <a:lnTo>
                      <a:pt x="297" y="197"/>
                    </a:lnTo>
                    <a:lnTo>
                      <a:pt x="296" y="197"/>
                    </a:lnTo>
                    <a:lnTo>
                      <a:pt x="295" y="198"/>
                    </a:lnTo>
                    <a:lnTo>
                      <a:pt x="288" y="200"/>
                    </a:lnTo>
                    <a:lnTo>
                      <a:pt x="279" y="200"/>
                    </a:lnTo>
                    <a:lnTo>
                      <a:pt x="269" y="199"/>
                    </a:lnTo>
                    <a:lnTo>
                      <a:pt x="260" y="197"/>
                    </a:lnTo>
                    <a:lnTo>
                      <a:pt x="251" y="195"/>
                    </a:lnTo>
                    <a:lnTo>
                      <a:pt x="227" y="186"/>
                    </a:lnTo>
                    <a:lnTo>
                      <a:pt x="204" y="180"/>
                    </a:lnTo>
                    <a:lnTo>
                      <a:pt x="192" y="177"/>
                    </a:lnTo>
                    <a:lnTo>
                      <a:pt x="181" y="174"/>
                    </a:lnTo>
                    <a:lnTo>
                      <a:pt x="169" y="173"/>
                    </a:lnTo>
                    <a:lnTo>
                      <a:pt x="158" y="171"/>
                    </a:lnTo>
                    <a:lnTo>
                      <a:pt x="142" y="168"/>
                    </a:lnTo>
                    <a:lnTo>
                      <a:pt x="127" y="166"/>
                    </a:lnTo>
                    <a:lnTo>
                      <a:pt x="112" y="162"/>
                    </a:lnTo>
                    <a:lnTo>
                      <a:pt x="98" y="159"/>
                    </a:lnTo>
                    <a:lnTo>
                      <a:pt x="93" y="157"/>
                    </a:lnTo>
                    <a:lnTo>
                      <a:pt x="91" y="155"/>
                    </a:lnTo>
                    <a:lnTo>
                      <a:pt x="90" y="153"/>
                    </a:lnTo>
                    <a:lnTo>
                      <a:pt x="86" y="149"/>
                    </a:lnTo>
                    <a:lnTo>
                      <a:pt x="88" y="139"/>
                    </a:lnTo>
                    <a:lnTo>
                      <a:pt x="90" y="132"/>
                    </a:lnTo>
                    <a:lnTo>
                      <a:pt x="91" y="123"/>
                    </a:lnTo>
                    <a:lnTo>
                      <a:pt x="91" y="114"/>
                    </a:lnTo>
                    <a:lnTo>
                      <a:pt x="91" y="105"/>
                    </a:lnTo>
                    <a:lnTo>
                      <a:pt x="90" y="97"/>
                    </a:lnTo>
                    <a:lnTo>
                      <a:pt x="89" y="89"/>
                    </a:lnTo>
                    <a:lnTo>
                      <a:pt x="87" y="81"/>
                    </a:lnTo>
                    <a:lnTo>
                      <a:pt x="84" y="74"/>
                    </a:lnTo>
                    <a:lnTo>
                      <a:pt x="80" y="68"/>
                    </a:lnTo>
                    <a:lnTo>
                      <a:pt x="78" y="65"/>
                    </a:lnTo>
                    <a:lnTo>
                      <a:pt x="76" y="62"/>
                    </a:lnTo>
                    <a:lnTo>
                      <a:pt x="71" y="59"/>
                    </a:lnTo>
                    <a:lnTo>
                      <a:pt x="65" y="56"/>
                    </a:lnTo>
                    <a:lnTo>
                      <a:pt x="60" y="54"/>
                    </a:lnTo>
                    <a:lnTo>
                      <a:pt x="55" y="53"/>
                    </a:lnTo>
                    <a:lnTo>
                      <a:pt x="50" y="53"/>
                    </a:lnTo>
                    <a:lnTo>
                      <a:pt x="45" y="55"/>
                    </a:lnTo>
                    <a:lnTo>
                      <a:pt x="42" y="58"/>
                    </a:lnTo>
                    <a:lnTo>
                      <a:pt x="38" y="60"/>
                    </a:lnTo>
                    <a:lnTo>
                      <a:pt x="35" y="63"/>
                    </a:lnTo>
                    <a:lnTo>
                      <a:pt x="34" y="66"/>
                    </a:lnTo>
                    <a:lnTo>
                      <a:pt x="33" y="70"/>
                    </a:lnTo>
                    <a:lnTo>
                      <a:pt x="56" y="132"/>
                    </a:lnTo>
                    <a:lnTo>
                      <a:pt x="50" y="147"/>
                    </a:lnTo>
                    <a:lnTo>
                      <a:pt x="37" y="160"/>
                    </a:lnTo>
                    <a:lnTo>
                      <a:pt x="26" y="174"/>
                    </a:lnTo>
                    <a:lnTo>
                      <a:pt x="14" y="188"/>
                    </a:lnTo>
                    <a:lnTo>
                      <a:pt x="4" y="203"/>
                    </a:lnTo>
                    <a:lnTo>
                      <a:pt x="1" y="206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3" y="218"/>
                    </a:lnTo>
                    <a:lnTo>
                      <a:pt x="7" y="222"/>
                    </a:lnTo>
                    <a:lnTo>
                      <a:pt x="10" y="226"/>
                    </a:lnTo>
                    <a:lnTo>
                      <a:pt x="55" y="202"/>
                    </a:lnTo>
                    <a:lnTo>
                      <a:pt x="70" y="203"/>
                    </a:lnTo>
                    <a:lnTo>
                      <a:pt x="87" y="204"/>
                    </a:lnTo>
                    <a:lnTo>
                      <a:pt x="103" y="207"/>
                    </a:lnTo>
                    <a:lnTo>
                      <a:pt x="120" y="210"/>
                    </a:lnTo>
                    <a:lnTo>
                      <a:pt x="135" y="213"/>
                    </a:lnTo>
                    <a:lnTo>
                      <a:pt x="151" y="217"/>
                    </a:lnTo>
                    <a:lnTo>
                      <a:pt x="183" y="228"/>
                    </a:lnTo>
                    <a:lnTo>
                      <a:pt x="207" y="237"/>
                    </a:lnTo>
                    <a:lnTo>
                      <a:pt x="232" y="245"/>
                    </a:lnTo>
                    <a:lnTo>
                      <a:pt x="258" y="251"/>
                    </a:lnTo>
                    <a:lnTo>
                      <a:pt x="284" y="256"/>
                    </a:lnTo>
                    <a:lnTo>
                      <a:pt x="295" y="256"/>
                    </a:lnTo>
                    <a:lnTo>
                      <a:pt x="300" y="256"/>
                    </a:lnTo>
                    <a:lnTo>
                      <a:pt x="305" y="255"/>
                    </a:lnTo>
                    <a:lnTo>
                      <a:pt x="312" y="253"/>
                    </a:lnTo>
                    <a:lnTo>
                      <a:pt x="320" y="252"/>
                    </a:lnTo>
                    <a:lnTo>
                      <a:pt x="326" y="248"/>
                    </a:lnTo>
                    <a:lnTo>
                      <a:pt x="333" y="245"/>
                    </a:lnTo>
                    <a:lnTo>
                      <a:pt x="338" y="241"/>
                    </a:lnTo>
                    <a:lnTo>
                      <a:pt x="345" y="238"/>
                    </a:lnTo>
                    <a:lnTo>
                      <a:pt x="362" y="225"/>
                    </a:lnTo>
                    <a:lnTo>
                      <a:pt x="380" y="214"/>
                    </a:lnTo>
                    <a:lnTo>
                      <a:pt x="399" y="203"/>
                    </a:lnTo>
                    <a:lnTo>
                      <a:pt x="418" y="193"/>
                    </a:lnTo>
                    <a:lnTo>
                      <a:pt x="443" y="181"/>
                    </a:lnTo>
                    <a:lnTo>
                      <a:pt x="469" y="172"/>
                    </a:lnTo>
                    <a:lnTo>
                      <a:pt x="516" y="154"/>
                    </a:lnTo>
                    <a:lnTo>
                      <a:pt x="563" y="137"/>
                    </a:lnTo>
                    <a:lnTo>
                      <a:pt x="571" y="133"/>
                    </a:lnTo>
                    <a:lnTo>
                      <a:pt x="579" y="130"/>
                    </a:lnTo>
                    <a:lnTo>
                      <a:pt x="587" y="126"/>
                    </a:lnTo>
                    <a:lnTo>
                      <a:pt x="595" y="123"/>
                    </a:lnTo>
                    <a:lnTo>
                      <a:pt x="610" y="114"/>
                    </a:lnTo>
                    <a:lnTo>
                      <a:pt x="617" y="109"/>
                    </a:lnTo>
                    <a:lnTo>
                      <a:pt x="620" y="107"/>
                    </a:lnTo>
                    <a:lnTo>
                      <a:pt x="624" y="104"/>
                    </a:lnTo>
                    <a:lnTo>
                      <a:pt x="631" y="99"/>
                    </a:lnTo>
                    <a:lnTo>
                      <a:pt x="638" y="94"/>
                    </a:lnTo>
                    <a:lnTo>
                      <a:pt x="644" y="88"/>
                    </a:lnTo>
                    <a:lnTo>
                      <a:pt x="651" y="82"/>
                    </a:lnTo>
                    <a:lnTo>
                      <a:pt x="656" y="76"/>
                    </a:lnTo>
                    <a:lnTo>
                      <a:pt x="663" y="70"/>
                    </a:lnTo>
                    <a:lnTo>
                      <a:pt x="668" y="63"/>
                    </a:lnTo>
                    <a:lnTo>
                      <a:pt x="675" y="57"/>
                    </a:lnTo>
                    <a:lnTo>
                      <a:pt x="677" y="53"/>
                    </a:lnTo>
                    <a:lnTo>
                      <a:pt x="679" y="49"/>
                    </a:lnTo>
                    <a:lnTo>
                      <a:pt x="681" y="45"/>
                    </a:lnTo>
                    <a:lnTo>
                      <a:pt x="681" y="43"/>
                    </a:lnTo>
                    <a:lnTo>
                      <a:pt x="682" y="41"/>
                    </a:lnTo>
                    <a:lnTo>
                      <a:pt x="682" y="39"/>
                    </a:lnTo>
                    <a:lnTo>
                      <a:pt x="682" y="36"/>
                    </a:lnTo>
                    <a:lnTo>
                      <a:pt x="682" y="32"/>
                    </a:lnTo>
                    <a:lnTo>
                      <a:pt x="682" y="31"/>
                    </a:lnTo>
                    <a:lnTo>
                      <a:pt x="682" y="30"/>
                    </a:lnTo>
                    <a:lnTo>
                      <a:pt x="682" y="27"/>
                    </a:lnTo>
                    <a:lnTo>
                      <a:pt x="681" y="24"/>
                    </a:lnTo>
                    <a:lnTo>
                      <a:pt x="679" y="20"/>
                    </a:lnTo>
                    <a:lnTo>
                      <a:pt x="678" y="18"/>
                    </a:lnTo>
                    <a:lnTo>
                      <a:pt x="675" y="14"/>
                    </a:lnTo>
                    <a:lnTo>
                      <a:pt x="674" y="12"/>
                    </a:lnTo>
                    <a:lnTo>
                      <a:pt x="669" y="9"/>
                    </a:lnTo>
                    <a:lnTo>
                      <a:pt x="666" y="7"/>
                    </a:lnTo>
                    <a:lnTo>
                      <a:pt x="663" y="6"/>
                    </a:lnTo>
                    <a:lnTo>
                      <a:pt x="655" y="4"/>
                    </a:lnTo>
                    <a:lnTo>
                      <a:pt x="647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14"/>
              <p:cNvSpPr>
                <a:spLocks noChangeAspect="1"/>
              </p:cNvSpPr>
              <p:nvPr/>
            </p:nvSpPr>
            <p:spPr bwMode="auto">
              <a:xfrm>
                <a:off x="3580" y="3105"/>
                <a:ext cx="345" cy="686"/>
              </a:xfrm>
              <a:custGeom>
                <a:avLst/>
                <a:gdLst>
                  <a:gd name="T0" fmla="*/ 57 w 345"/>
                  <a:gd name="T1" fmla="*/ 2 h 686"/>
                  <a:gd name="T2" fmla="*/ 89 w 345"/>
                  <a:gd name="T3" fmla="*/ 0 h 686"/>
                  <a:gd name="T4" fmla="*/ 113 w 345"/>
                  <a:gd name="T5" fmla="*/ 15 h 686"/>
                  <a:gd name="T6" fmla="*/ 169 w 345"/>
                  <a:gd name="T7" fmla="*/ 64 h 686"/>
                  <a:gd name="T8" fmla="*/ 227 w 345"/>
                  <a:gd name="T9" fmla="*/ 121 h 686"/>
                  <a:gd name="T10" fmla="*/ 278 w 345"/>
                  <a:gd name="T11" fmla="*/ 176 h 686"/>
                  <a:gd name="T12" fmla="*/ 315 w 345"/>
                  <a:gd name="T13" fmla="*/ 225 h 686"/>
                  <a:gd name="T14" fmla="*/ 337 w 345"/>
                  <a:gd name="T15" fmla="*/ 263 h 686"/>
                  <a:gd name="T16" fmla="*/ 345 w 345"/>
                  <a:gd name="T17" fmla="*/ 293 h 686"/>
                  <a:gd name="T18" fmla="*/ 341 w 345"/>
                  <a:gd name="T19" fmla="*/ 321 h 686"/>
                  <a:gd name="T20" fmla="*/ 329 w 345"/>
                  <a:gd name="T21" fmla="*/ 349 h 686"/>
                  <a:gd name="T22" fmla="*/ 302 w 345"/>
                  <a:gd name="T23" fmla="*/ 382 h 686"/>
                  <a:gd name="T24" fmla="*/ 262 w 345"/>
                  <a:gd name="T25" fmla="*/ 416 h 686"/>
                  <a:gd name="T26" fmla="*/ 201 w 345"/>
                  <a:gd name="T27" fmla="*/ 467 h 686"/>
                  <a:gd name="T28" fmla="*/ 154 w 345"/>
                  <a:gd name="T29" fmla="*/ 496 h 686"/>
                  <a:gd name="T30" fmla="*/ 127 w 345"/>
                  <a:gd name="T31" fmla="*/ 521 h 686"/>
                  <a:gd name="T32" fmla="*/ 115 w 345"/>
                  <a:gd name="T33" fmla="*/ 544 h 686"/>
                  <a:gd name="T34" fmla="*/ 117 w 345"/>
                  <a:gd name="T35" fmla="*/ 559 h 686"/>
                  <a:gd name="T36" fmla="*/ 133 w 345"/>
                  <a:gd name="T37" fmla="*/ 575 h 686"/>
                  <a:gd name="T38" fmla="*/ 171 w 345"/>
                  <a:gd name="T39" fmla="*/ 600 h 686"/>
                  <a:gd name="T40" fmla="*/ 203 w 345"/>
                  <a:gd name="T41" fmla="*/ 619 h 686"/>
                  <a:gd name="T42" fmla="*/ 241 w 345"/>
                  <a:gd name="T43" fmla="*/ 631 h 686"/>
                  <a:gd name="T44" fmla="*/ 264 w 345"/>
                  <a:gd name="T45" fmla="*/ 638 h 686"/>
                  <a:gd name="T46" fmla="*/ 269 w 345"/>
                  <a:gd name="T47" fmla="*/ 654 h 686"/>
                  <a:gd name="T48" fmla="*/ 262 w 345"/>
                  <a:gd name="T49" fmla="*/ 664 h 686"/>
                  <a:gd name="T50" fmla="*/ 229 w 345"/>
                  <a:gd name="T51" fmla="*/ 678 h 686"/>
                  <a:gd name="T52" fmla="*/ 224 w 345"/>
                  <a:gd name="T53" fmla="*/ 680 h 686"/>
                  <a:gd name="T54" fmla="*/ 180 w 345"/>
                  <a:gd name="T55" fmla="*/ 686 h 686"/>
                  <a:gd name="T56" fmla="*/ 157 w 345"/>
                  <a:gd name="T57" fmla="*/ 686 h 686"/>
                  <a:gd name="T58" fmla="*/ 134 w 345"/>
                  <a:gd name="T59" fmla="*/ 668 h 686"/>
                  <a:gd name="T60" fmla="*/ 112 w 345"/>
                  <a:gd name="T61" fmla="*/ 635 h 686"/>
                  <a:gd name="T62" fmla="*/ 89 w 345"/>
                  <a:gd name="T63" fmla="*/ 614 h 686"/>
                  <a:gd name="T64" fmla="*/ 56 w 345"/>
                  <a:gd name="T65" fmla="*/ 596 h 686"/>
                  <a:gd name="T66" fmla="*/ 33 w 345"/>
                  <a:gd name="T67" fmla="*/ 575 h 686"/>
                  <a:gd name="T68" fmla="*/ 31 w 345"/>
                  <a:gd name="T69" fmla="*/ 547 h 686"/>
                  <a:gd name="T70" fmla="*/ 36 w 345"/>
                  <a:gd name="T71" fmla="*/ 526 h 686"/>
                  <a:gd name="T72" fmla="*/ 57 w 345"/>
                  <a:gd name="T73" fmla="*/ 505 h 686"/>
                  <a:gd name="T74" fmla="*/ 91 w 345"/>
                  <a:gd name="T75" fmla="*/ 486 h 686"/>
                  <a:gd name="T76" fmla="*/ 119 w 345"/>
                  <a:gd name="T77" fmla="*/ 463 h 686"/>
                  <a:gd name="T78" fmla="*/ 145 w 345"/>
                  <a:gd name="T79" fmla="*/ 424 h 686"/>
                  <a:gd name="T80" fmla="*/ 169 w 345"/>
                  <a:gd name="T81" fmla="*/ 381 h 686"/>
                  <a:gd name="T82" fmla="*/ 201 w 345"/>
                  <a:gd name="T83" fmla="*/ 339 h 686"/>
                  <a:gd name="T84" fmla="*/ 234 w 345"/>
                  <a:gd name="T85" fmla="*/ 314 h 686"/>
                  <a:gd name="T86" fmla="*/ 252 w 345"/>
                  <a:gd name="T87" fmla="*/ 302 h 686"/>
                  <a:gd name="T88" fmla="*/ 255 w 345"/>
                  <a:gd name="T89" fmla="*/ 291 h 686"/>
                  <a:gd name="T90" fmla="*/ 238 w 345"/>
                  <a:gd name="T91" fmla="*/ 279 h 686"/>
                  <a:gd name="T92" fmla="*/ 185 w 345"/>
                  <a:gd name="T93" fmla="*/ 237 h 686"/>
                  <a:gd name="T94" fmla="*/ 115 w 345"/>
                  <a:gd name="T95" fmla="*/ 193 h 686"/>
                  <a:gd name="T96" fmla="*/ 63 w 345"/>
                  <a:gd name="T97" fmla="*/ 153 h 686"/>
                  <a:gd name="T98" fmla="*/ 19 w 345"/>
                  <a:gd name="T99" fmla="*/ 102 h 686"/>
                  <a:gd name="T100" fmla="*/ 0 w 345"/>
                  <a:gd name="T101" fmla="*/ 53 h 686"/>
                  <a:gd name="T102" fmla="*/ 7 w 345"/>
                  <a:gd name="T103" fmla="*/ 27 h 686"/>
                  <a:gd name="T104" fmla="*/ 33 w 345"/>
                  <a:gd name="T105" fmla="*/ 9 h 686"/>
                  <a:gd name="T106" fmla="*/ 57 w 345"/>
                  <a:gd name="T107" fmla="*/ 2 h 68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45"/>
                  <a:gd name="T163" fmla="*/ 0 h 686"/>
                  <a:gd name="T164" fmla="*/ 345 w 345"/>
                  <a:gd name="T165" fmla="*/ 686 h 68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45" h="686">
                    <a:moveTo>
                      <a:pt x="57" y="2"/>
                    </a:moveTo>
                    <a:lnTo>
                      <a:pt x="89" y="0"/>
                    </a:lnTo>
                    <a:lnTo>
                      <a:pt x="113" y="15"/>
                    </a:lnTo>
                    <a:lnTo>
                      <a:pt x="169" y="64"/>
                    </a:lnTo>
                    <a:lnTo>
                      <a:pt x="227" y="121"/>
                    </a:lnTo>
                    <a:lnTo>
                      <a:pt x="278" y="176"/>
                    </a:lnTo>
                    <a:lnTo>
                      <a:pt x="315" y="225"/>
                    </a:lnTo>
                    <a:lnTo>
                      <a:pt x="337" y="263"/>
                    </a:lnTo>
                    <a:lnTo>
                      <a:pt x="345" y="293"/>
                    </a:lnTo>
                    <a:lnTo>
                      <a:pt x="341" y="321"/>
                    </a:lnTo>
                    <a:lnTo>
                      <a:pt x="329" y="349"/>
                    </a:lnTo>
                    <a:lnTo>
                      <a:pt x="302" y="382"/>
                    </a:lnTo>
                    <a:lnTo>
                      <a:pt x="262" y="416"/>
                    </a:lnTo>
                    <a:lnTo>
                      <a:pt x="201" y="467"/>
                    </a:lnTo>
                    <a:lnTo>
                      <a:pt x="154" y="496"/>
                    </a:lnTo>
                    <a:lnTo>
                      <a:pt x="127" y="521"/>
                    </a:lnTo>
                    <a:lnTo>
                      <a:pt x="115" y="544"/>
                    </a:lnTo>
                    <a:lnTo>
                      <a:pt x="117" y="559"/>
                    </a:lnTo>
                    <a:lnTo>
                      <a:pt x="133" y="575"/>
                    </a:lnTo>
                    <a:lnTo>
                      <a:pt x="171" y="600"/>
                    </a:lnTo>
                    <a:lnTo>
                      <a:pt x="203" y="619"/>
                    </a:lnTo>
                    <a:lnTo>
                      <a:pt x="241" y="631"/>
                    </a:lnTo>
                    <a:lnTo>
                      <a:pt x="264" y="638"/>
                    </a:lnTo>
                    <a:lnTo>
                      <a:pt x="269" y="654"/>
                    </a:lnTo>
                    <a:lnTo>
                      <a:pt x="262" y="664"/>
                    </a:lnTo>
                    <a:lnTo>
                      <a:pt x="229" y="678"/>
                    </a:lnTo>
                    <a:lnTo>
                      <a:pt x="224" y="680"/>
                    </a:lnTo>
                    <a:lnTo>
                      <a:pt x="180" y="686"/>
                    </a:lnTo>
                    <a:lnTo>
                      <a:pt x="157" y="686"/>
                    </a:lnTo>
                    <a:lnTo>
                      <a:pt x="134" y="668"/>
                    </a:lnTo>
                    <a:lnTo>
                      <a:pt x="112" y="635"/>
                    </a:lnTo>
                    <a:lnTo>
                      <a:pt x="89" y="614"/>
                    </a:lnTo>
                    <a:lnTo>
                      <a:pt x="56" y="596"/>
                    </a:lnTo>
                    <a:lnTo>
                      <a:pt x="33" y="575"/>
                    </a:lnTo>
                    <a:lnTo>
                      <a:pt x="31" y="547"/>
                    </a:lnTo>
                    <a:lnTo>
                      <a:pt x="36" y="526"/>
                    </a:lnTo>
                    <a:lnTo>
                      <a:pt x="57" y="505"/>
                    </a:lnTo>
                    <a:lnTo>
                      <a:pt x="91" y="486"/>
                    </a:lnTo>
                    <a:lnTo>
                      <a:pt x="119" y="463"/>
                    </a:lnTo>
                    <a:lnTo>
                      <a:pt x="145" y="424"/>
                    </a:lnTo>
                    <a:lnTo>
                      <a:pt x="169" y="381"/>
                    </a:lnTo>
                    <a:lnTo>
                      <a:pt x="201" y="339"/>
                    </a:lnTo>
                    <a:lnTo>
                      <a:pt x="234" y="314"/>
                    </a:lnTo>
                    <a:lnTo>
                      <a:pt x="252" y="302"/>
                    </a:lnTo>
                    <a:lnTo>
                      <a:pt x="255" y="291"/>
                    </a:lnTo>
                    <a:lnTo>
                      <a:pt x="238" y="279"/>
                    </a:lnTo>
                    <a:lnTo>
                      <a:pt x="185" y="237"/>
                    </a:lnTo>
                    <a:lnTo>
                      <a:pt x="115" y="193"/>
                    </a:lnTo>
                    <a:lnTo>
                      <a:pt x="63" y="153"/>
                    </a:lnTo>
                    <a:lnTo>
                      <a:pt x="19" y="102"/>
                    </a:lnTo>
                    <a:lnTo>
                      <a:pt x="0" y="53"/>
                    </a:lnTo>
                    <a:lnTo>
                      <a:pt x="7" y="27"/>
                    </a:lnTo>
                    <a:lnTo>
                      <a:pt x="33" y="9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0" name="Group 15"/>
            <p:cNvGrpSpPr>
              <a:grpSpLocks noChangeAspect="1"/>
            </p:cNvGrpSpPr>
            <p:nvPr/>
          </p:nvGrpSpPr>
          <p:grpSpPr bwMode="auto">
            <a:xfrm>
              <a:off x="1355" y="2053"/>
              <a:ext cx="144" cy="186"/>
              <a:chOff x="2895" y="2582"/>
              <a:chExt cx="322" cy="418"/>
            </a:xfrm>
          </p:grpSpPr>
          <p:sp>
            <p:nvSpPr>
              <p:cNvPr id="270" name="Freeform 16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22"/>
                  <a:gd name="T157" fmla="*/ 0 h 418"/>
                  <a:gd name="T158" fmla="*/ 322 w 322"/>
                  <a:gd name="T159" fmla="*/ 418 h 4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 17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84"/>
                  <a:gd name="T190" fmla="*/ 0 h 378"/>
                  <a:gd name="T191" fmla="*/ 284 w 284"/>
                  <a:gd name="T192" fmla="*/ 378 h 3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1" name="Group 18"/>
            <p:cNvGrpSpPr>
              <a:grpSpLocks noChangeAspect="1"/>
            </p:cNvGrpSpPr>
            <p:nvPr/>
          </p:nvGrpSpPr>
          <p:grpSpPr bwMode="auto">
            <a:xfrm>
              <a:off x="720" y="1912"/>
              <a:ext cx="762" cy="646"/>
              <a:chOff x="1471" y="2266"/>
              <a:chExt cx="1709" cy="1449"/>
            </a:xfrm>
          </p:grpSpPr>
          <p:sp>
            <p:nvSpPr>
              <p:cNvPr id="264" name="Freeform 19"/>
              <p:cNvSpPr>
                <a:spLocks noChangeAspect="1"/>
              </p:cNvSpPr>
              <p:nvPr/>
            </p:nvSpPr>
            <p:spPr bwMode="auto">
              <a:xfrm>
                <a:off x="2351" y="2266"/>
                <a:ext cx="351" cy="352"/>
              </a:xfrm>
              <a:custGeom>
                <a:avLst/>
                <a:gdLst>
                  <a:gd name="T0" fmla="*/ 201 w 351"/>
                  <a:gd name="T1" fmla="*/ 22 h 352"/>
                  <a:gd name="T2" fmla="*/ 175 w 351"/>
                  <a:gd name="T3" fmla="*/ 7 h 352"/>
                  <a:gd name="T4" fmla="*/ 151 w 351"/>
                  <a:gd name="T5" fmla="*/ 1 h 352"/>
                  <a:gd name="T6" fmla="*/ 127 w 351"/>
                  <a:gd name="T7" fmla="*/ 0 h 352"/>
                  <a:gd name="T8" fmla="*/ 100 w 351"/>
                  <a:gd name="T9" fmla="*/ 7 h 352"/>
                  <a:gd name="T10" fmla="*/ 73 w 351"/>
                  <a:gd name="T11" fmla="*/ 20 h 352"/>
                  <a:gd name="T12" fmla="*/ 55 w 351"/>
                  <a:gd name="T13" fmla="*/ 35 h 352"/>
                  <a:gd name="T14" fmla="*/ 33 w 351"/>
                  <a:gd name="T15" fmla="*/ 61 h 352"/>
                  <a:gd name="T16" fmla="*/ 15 w 351"/>
                  <a:gd name="T17" fmla="*/ 95 h 352"/>
                  <a:gd name="T18" fmla="*/ 4 w 351"/>
                  <a:gd name="T19" fmla="*/ 133 h 352"/>
                  <a:gd name="T20" fmla="*/ 0 w 351"/>
                  <a:gd name="T21" fmla="*/ 204 h 352"/>
                  <a:gd name="T22" fmla="*/ 10 w 351"/>
                  <a:gd name="T23" fmla="*/ 254 h 352"/>
                  <a:gd name="T24" fmla="*/ 24 w 351"/>
                  <a:gd name="T25" fmla="*/ 289 h 352"/>
                  <a:gd name="T26" fmla="*/ 39 w 351"/>
                  <a:gd name="T27" fmla="*/ 310 h 352"/>
                  <a:gd name="T28" fmla="*/ 53 w 351"/>
                  <a:gd name="T29" fmla="*/ 324 h 352"/>
                  <a:gd name="T30" fmla="*/ 69 w 351"/>
                  <a:gd name="T31" fmla="*/ 337 h 352"/>
                  <a:gd name="T32" fmla="*/ 93 w 351"/>
                  <a:gd name="T33" fmla="*/ 348 h 352"/>
                  <a:gd name="T34" fmla="*/ 131 w 351"/>
                  <a:gd name="T35" fmla="*/ 352 h 352"/>
                  <a:gd name="T36" fmla="*/ 158 w 351"/>
                  <a:gd name="T37" fmla="*/ 345 h 352"/>
                  <a:gd name="T38" fmla="*/ 167 w 351"/>
                  <a:gd name="T39" fmla="*/ 340 h 352"/>
                  <a:gd name="T40" fmla="*/ 180 w 351"/>
                  <a:gd name="T41" fmla="*/ 332 h 352"/>
                  <a:gd name="T42" fmla="*/ 189 w 351"/>
                  <a:gd name="T43" fmla="*/ 324 h 352"/>
                  <a:gd name="T44" fmla="*/ 198 w 351"/>
                  <a:gd name="T45" fmla="*/ 314 h 352"/>
                  <a:gd name="T46" fmla="*/ 225 w 351"/>
                  <a:gd name="T47" fmla="*/ 266 h 352"/>
                  <a:gd name="T48" fmla="*/ 248 w 351"/>
                  <a:gd name="T49" fmla="*/ 225 h 352"/>
                  <a:gd name="T50" fmla="*/ 259 w 351"/>
                  <a:gd name="T51" fmla="*/ 228 h 352"/>
                  <a:gd name="T52" fmla="*/ 269 w 351"/>
                  <a:gd name="T53" fmla="*/ 236 h 352"/>
                  <a:gd name="T54" fmla="*/ 284 w 351"/>
                  <a:gd name="T55" fmla="*/ 253 h 352"/>
                  <a:gd name="T56" fmla="*/ 296 w 351"/>
                  <a:gd name="T57" fmla="*/ 261 h 352"/>
                  <a:gd name="T58" fmla="*/ 311 w 351"/>
                  <a:gd name="T59" fmla="*/ 265 h 352"/>
                  <a:gd name="T60" fmla="*/ 325 w 351"/>
                  <a:gd name="T61" fmla="*/ 264 h 352"/>
                  <a:gd name="T62" fmla="*/ 335 w 351"/>
                  <a:gd name="T63" fmla="*/ 259 h 352"/>
                  <a:gd name="T64" fmla="*/ 344 w 351"/>
                  <a:gd name="T65" fmla="*/ 252 h 352"/>
                  <a:gd name="T66" fmla="*/ 350 w 351"/>
                  <a:gd name="T67" fmla="*/ 237 h 352"/>
                  <a:gd name="T68" fmla="*/ 349 w 351"/>
                  <a:gd name="T69" fmla="*/ 222 h 352"/>
                  <a:gd name="T70" fmla="*/ 340 w 351"/>
                  <a:gd name="T71" fmla="*/ 208 h 352"/>
                  <a:gd name="T72" fmla="*/ 328 w 351"/>
                  <a:gd name="T73" fmla="*/ 199 h 352"/>
                  <a:gd name="T74" fmla="*/ 297 w 351"/>
                  <a:gd name="T75" fmla="*/ 186 h 352"/>
                  <a:gd name="T76" fmla="*/ 277 w 351"/>
                  <a:gd name="T77" fmla="*/ 176 h 352"/>
                  <a:gd name="T78" fmla="*/ 262 w 351"/>
                  <a:gd name="T79" fmla="*/ 159 h 352"/>
                  <a:gd name="T80" fmla="*/ 253 w 351"/>
                  <a:gd name="T81" fmla="*/ 131 h 352"/>
                  <a:gd name="T82" fmla="*/ 244 w 351"/>
                  <a:gd name="T83" fmla="*/ 90 h 352"/>
                  <a:gd name="T84" fmla="*/ 227 w 351"/>
                  <a:gd name="T85" fmla="*/ 53 h 35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1"/>
                  <a:gd name="T130" fmla="*/ 0 h 352"/>
                  <a:gd name="T131" fmla="*/ 351 w 351"/>
                  <a:gd name="T132" fmla="*/ 352 h 35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1" h="352">
                    <a:moveTo>
                      <a:pt x="210" y="31"/>
                    </a:moveTo>
                    <a:lnTo>
                      <a:pt x="206" y="26"/>
                    </a:lnTo>
                    <a:lnTo>
                      <a:pt x="201" y="22"/>
                    </a:lnTo>
                    <a:lnTo>
                      <a:pt x="196" y="18"/>
                    </a:lnTo>
                    <a:lnTo>
                      <a:pt x="192" y="14"/>
                    </a:lnTo>
                    <a:lnTo>
                      <a:pt x="175" y="7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1"/>
                    </a:lnTo>
                    <a:lnTo>
                      <a:pt x="143" y="0"/>
                    </a:lnTo>
                    <a:lnTo>
                      <a:pt x="135" y="0"/>
                    </a:lnTo>
                    <a:lnTo>
                      <a:pt x="127" y="0"/>
                    </a:lnTo>
                    <a:lnTo>
                      <a:pt x="112" y="2"/>
                    </a:lnTo>
                    <a:lnTo>
                      <a:pt x="106" y="4"/>
                    </a:lnTo>
                    <a:lnTo>
                      <a:pt x="100" y="7"/>
                    </a:lnTo>
                    <a:lnTo>
                      <a:pt x="85" y="13"/>
                    </a:lnTo>
                    <a:lnTo>
                      <a:pt x="79" y="16"/>
                    </a:lnTo>
                    <a:lnTo>
                      <a:pt x="73" y="20"/>
                    </a:lnTo>
                    <a:lnTo>
                      <a:pt x="66" y="24"/>
                    </a:lnTo>
                    <a:lnTo>
                      <a:pt x="60" y="29"/>
                    </a:lnTo>
                    <a:lnTo>
                      <a:pt x="55" y="35"/>
                    </a:lnTo>
                    <a:lnTo>
                      <a:pt x="50" y="40"/>
                    </a:lnTo>
                    <a:lnTo>
                      <a:pt x="41" y="50"/>
                    </a:lnTo>
                    <a:lnTo>
                      <a:pt x="33" y="61"/>
                    </a:lnTo>
                    <a:lnTo>
                      <a:pt x="26" y="71"/>
                    </a:lnTo>
                    <a:lnTo>
                      <a:pt x="20" y="83"/>
                    </a:lnTo>
                    <a:lnTo>
                      <a:pt x="15" y="95"/>
                    </a:lnTo>
                    <a:lnTo>
                      <a:pt x="10" y="107"/>
                    </a:lnTo>
                    <a:lnTo>
                      <a:pt x="7" y="120"/>
                    </a:lnTo>
                    <a:lnTo>
                      <a:pt x="4" y="133"/>
                    </a:lnTo>
                    <a:lnTo>
                      <a:pt x="1" y="157"/>
                    </a:lnTo>
                    <a:lnTo>
                      <a:pt x="0" y="180"/>
                    </a:lnTo>
                    <a:lnTo>
                      <a:pt x="0" y="204"/>
                    </a:lnTo>
                    <a:lnTo>
                      <a:pt x="3" y="228"/>
                    </a:lnTo>
                    <a:lnTo>
                      <a:pt x="6" y="241"/>
                    </a:lnTo>
                    <a:lnTo>
                      <a:pt x="10" y="254"/>
                    </a:lnTo>
                    <a:lnTo>
                      <a:pt x="13" y="265"/>
                    </a:lnTo>
                    <a:lnTo>
                      <a:pt x="18" y="277"/>
                    </a:lnTo>
                    <a:lnTo>
                      <a:pt x="24" y="289"/>
                    </a:lnTo>
                    <a:lnTo>
                      <a:pt x="28" y="294"/>
                    </a:lnTo>
                    <a:lnTo>
                      <a:pt x="31" y="299"/>
                    </a:lnTo>
                    <a:lnTo>
                      <a:pt x="39" y="310"/>
                    </a:lnTo>
                    <a:lnTo>
                      <a:pt x="44" y="314"/>
                    </a:lnTo>
                    <a:lnTo>
                      <a:pt x="48" y="319"/>
                    </a:lnTo>
                    <a:lnTo>
                      <a:pt x="53" y="324"/>
                    </a:lnTo>
                    <a:lnTo>
                      <a:pt x="59" y="329"/>
                    </a:lnTo>
                    <a:lnTo>
                      <a:pt x="64" y="333"/>
                    </a:lnTo>
                    <a:lnTo>
                      <a:pt x="69" y="337"/>
                    </a:lnTo>
                    <a:lnTo>
                      <a:pt x="74" y="340"/>
                    </a:lnTo>
                    <a:lnTo>
                      <a:pt x="80" y="343"/>
                    </a:lnTo>
                    <a:lnTo>
                      <a:pt x="93" y="348"/>
                    </a:lnTo>
                    <a:lnTo>
                      <a:pt x="105" y="351"/>
                    </a:lnTo>
                    <a:lnTo>
                      <a:pt x="117" y="352"/>
                    </a:lnTo>
                    <a:lnTo>
                      <a:pt x="131" y="352"/>
                    </a:lnTo>
                    <a:lnTo>
                      <a:pt x="145" y="349"/>
                    </a:lnTo>
                    <a:lnTo>
                      <a:pt x="154" y="346"/>
                    </a:lnTo>
                    <a:lnTo>
                      <a:pt x="158" y="345"/>
                    </a:lnTo>
                    <a:lnTo>
                      <a:pt x="163" y="343"/>
                    </a:lnTo>
                    <a:lnTo>
                      <a:pt x="164" y="341"/>
                    </a:lnTo>
                    <a:lnTo>
                      <a:pt x="167" y="340"/>
                    </a:lnTo>
                    <a:lnTo>
                      <a:pt x="171" y="338"/>
                    </a:lnTo>
                    <a:lnTo>
                      <a:pt x="179" y="334"/>
                    </a:lnTo>
                    <a:lnTo>
                      <a:pt x="180" y="332"/>
                    </a:lnTo>
                    <a:lnTo>
                      <a:pt x="182" y="331"/>
                    </a:lnTo>
                    <a:lnTo>
                      <a:pt x="186" y="328"/>
                    </a:lnTo>
                    <a:lnTo>
                      <a:pt x="189" y="324"/>
                    </a:lnTo>
                    <a:lnTo>
                      <a:pt x="193" y="321"/>
                    </a:lnTo>
                    <a:lnTo>
                      <a:pt x="195" y="317"/>
                    </a:lnTo>
                    <a:lnTo>
                      <a:pt x="198" y="314"/>
                    </a:lnTo>
                    <a:lnTo>
                      <a:pt x="204" y="306"/>
                    </a:lnTo>
                    <a:lnTo>
                      <a:pt x="214" y="286"/>
                    </a:lnTo>
                    <a:lnTo>
                      <a:pt x="225" y="266"/>
                    </a:lnTo>
                    <a:lnTo>
                      <a:pt x="235" y="245"/>
                    </a:lnTo>
                    <a:lnTo>
                      <a:pt x="244" y="225"/>
                    </a:lnTo>
                    <a:lnTo>
                      <a:pt x="248" y="225"/>
                    </a:lnTo>
                    <a:lnTo>
                      <a:pt x="252" y="226"/>
                    </a:lnTo>
                    <a:lnTo>
                      <a:pt x="256" y="227"/>
                    </a:lnTo>
                    <a:lnTo>
                      <a:pt x="259" y="228"/>
                    </a:lnTo>
                    <a:lnTo>
                      <a:pt x="263" y="230"/>
                    </a:lnTo>
                    <a:lnTo>
                      <a:pt x="266" y="234"/>
                    </a:lnTo>
                    <a:lnTo>
                      <a:pt x="269" y="236"/>
                    </a:lnTo>
                    <a:lnTo>
                      <a:pt x="272" y="240"/>
                    </a:lnTo>
                    <a:lnTo>
                      <a:pt x="280" y="249"/>
                    </a:lnTo>
                    <a:lnTo>
                      <a:pt x="284" y="253"/>
                    </a:lnTo>
                    <a:lnTo>
                      <a:pt x="287" y="255"/>
                    </a:lnTo>
                    <a:lnTo>
                      <a:pt x="291" y="259"/>
                    </a:lnTo>
                    <a:lnTo>
                      <a:pt x="296" y="261"/>
                    </a:lnTo>
                    <a:lnTo>
                      <a:pt x="300" y="262"/>
                    </a:lnTo>
                    <a:lnTo>
                      <a:pt x="305" y="264"/>
                    </a:lnTo>
                    <a:lnTo>
                      <a:pt x="311" y="265"/>
                    </a:lnTo>
                    <a:lnTo>
                      <a:pt x="317" y="265"/>
                    </a:lnTo>
                    <a:lnTo>
                      <a:pt x="320" y="264"/>
                    </a:lnTo>
                    <a:lnTo>
                      <a:pt x="325" y="264"/>
                    </a:lnTo>
                    <a:lnTo>
                      <a:pt x="328" y="262"/>
                    </a:lnTo>
                    <a:lnTo>
                      <a:pt x="333" y="262"/>
                    </a:lnTo>
                    <a:lnTo>
                      <a:pt x="335" y="259"/>
                    </a:lnTo>
                    <a:lnTo>
                      <a:pt x="339" y="257"/>
                    </a:lnTo>
                    <a:lnTo>
                      <a:pt x="341" y="255"/>
                    </a:lnTo>
                    <a:lnTo>
                      <a:pt x="344" y="252"/>
                    </a:lnTo>
                    <a:lnTo>
                      <a:pt x="347" y="247"/>
                    </a:lnTo>
                    <a:lnTo>
                      <a:pt x="349" y="241"/>
                    </a:lnTo>
                    <a:lnTo>
                      <a:pt x="350" y="237"/>
                    </a:lnTo>
                    <a:lnTo>
                      <a:pt x="351" y="232"/>
                    </a:lnTo>
                    <a:lnTo>
                      <a:pt x="350" y="227"/>
                    </a:lnTo>
                    <a:lnTo>
                      <a:pt x="349" y="222"/>
                    </a:lnTo>
                    <a:lnTo>
                      <a:pt x="347" y="217"/>
                    </a:lnTo>
                    <a:lnTo>
                      <a:pt x="345" y="213"/>
                    </a:lnTo>
                    <a:lnTo>
                      <a:pt x="340" y="208"/>
                    </a:lnTo>
                    <a:lnTo>
                      <a:pt x="337" y="205"/>
                    </a:lnTo>
                    <a:lnTo>
                      <a:pt x="333" y="201"/>
                    </a:lnTo>
                    <a:lnTo>
                      <a:pt x="328" y="199"/>
                    </a:lnTo>
                    <a:lnTo>
                      <a:pt x="316" y="193"/>
                    </a:lnTo>
                    <a:lnTo>
                      <a:pt x="305" y="189"/>
                    </a:lnTo>
                    <a:lnTo>
                      <a:pt x="297" y="186"/>
                    </a:lnTo>
                    <a:lnTo>
                      <a:pt x="289" y="184"/>
                    </a:lnTo>
                    <a:lnTo>
                      <a:pt x="283" y="180"/>
                    </a:lnTo>
                    <a:lnTo>
                      <a:pt x="277" y="176"/>
                    </a:lnTo>
                    <a:lnTo>
                      <a:pt x="270" y="171"/>
                    </a:lnTo>
                    <a:lnTo>
                      <a:pt x="266" y="166"/>
                    </a:lnTo>
                    <a:lnTo>
                      <a:pt x="262" y="159"/>
                    </a:lnTo>
                    <a:lnTo>
                      <a:pt x="258" y="153"/>
                    </a:lnTo>
                    <a:lnTo>
                      <a:pt x="255" y="142"/>
                    </a:lnTo>
                    <a:lnTo>
                      <a:pt x="253" y="131"/>
                    </a:lnTo>
                    <a:lnTo>
                      <a:pt x="251" y="117"/>
                    </a:lnTo>
                    <a:lnTo>
                      <a:pt x="248" y="104"/>
                    </a:lnTo>
                    <a:lnTo>
                      <a:pt x="244" y="90"/>
                    </a:lnTo>
                    <a:lnTo>
                      <a:pt x="239" y="77"/>
                    </a:lnTo>
                    <a:lnTo>
                      <a:pt x="234" y="65"/>
                    </a:lnTo>
                    <a:lnTo>
                      <a:pt x="227" y="53"/>
                    </a:lnTo>
                    <a:lnTo>
                      <a:pt x="219" y="42"/>
                    </a:lnTo>
                    <a:lnTo>
                      <a:pt x="210" y="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20"/>
              <p:cNvSpPr>
                <a:spLocks noChangeAspect="1"/>
              </p:cNvSpPr>
              <p:nvPr/>
            </p:nvSpPr>
            <p:spPr bwMode="auto">
              <a:xfrm>
                <a:off x="2122" y="2623"/>
                <a:ext cx="357" cy="538"/>
              </a:xfrm>
              <a:custGeom>
                <a:avLst/>
                <a:gdLst>
                  <a:gd name="T0" fmla="*/ 229 w 357"/>
                  <a:gd name="T1" fmla="*/ 2 h 538"/>
                  <a:gd name="T2" fmla="*/ 191 w 357"/>
                  <a:gd name="T3" fmla="*/ 4 h 538"/>
                  <a:gd name="T4" fmla="*/ 151 w 357"/>
                  <a:gd name="T5" fmla="*/ 18 h 538"/>
                  <a:gd name="T6" fmla="*/ 116 w 357"/>
                  <a:gd name="T7" fmla="*/ 41 h 538"/>
                  <a:gd name="T8" fmla="*/ 87 w 357"/>
                  <a:gd name="T9" fmla="*/ 67 h 538"/>
                  <a:gd name="T10" fmla="*/ 54 w 357"/>
                  <a:gd name="T11" fmla="*/ 113 h 538"/>
                  <a:gd name="T12" fmla="*/ 31 w 357"/>
                  <a:gd name="T13" fmla="*/ 159 h 538"/>
                  <a:gd name="T14" fmla="*/ 18 w 357"/>
                  <a:gd name="T15" fmla="*/ 191 h 538"/>
                  <a:gd name="T16" fmla="*/ 8 w 357"/>
                  <a:gd name="T17" fmla="*/ 237 h 538"/>
                  <a:gd name="T18" fmla="*/ 7 w 357"/>
                  <a:gd name="T19" fmla="*/ 276 h 538"/>
                  <a:gd name="T20" fmla="*/ 5 w 357"/>
                  <a:gd name="T21" fmla="*/ 307 h 538"/>
                  <a:gd name="T22" fmla="*/ 1 w 357"/>
                  <a:gd name="T23" fmla="*/ 351 h 538"/>
                  <a:gd name="T24" fmla="*/ 5 w 357"/>
                  <a:gd name="T25" fmla="*/ 406 h 538"/>
                  <a:gd name="T26" fmla="*/ 8 w 357"/>
                  <a:gd name="T27" fmla="*/ 415 h 538"/>
                  <a:gd name="T28" fmla="*/ 13 w 357"/>
                  <a:gd name="T29" fmla="*/ 433 h 538"/>
                  <a:gd name="T30" fmla="*/ 18 w 357"/>
                  <a:gd name="T31" fmla="*/ 452 h 538"/>
                  <a:gd name="T32" fmla="*/ 28 w 357"/>
                  <a:gd name="T33" fmla="*/ 472 h 538"/>
                  <a:gd name="T34" fmla="*/ 38 w 357"/>
                  <a:gd name="T35" fmla="*/ 487 h 538"/>
                  <a:gd name="T36" fmla="*/ 57 w 357"/>
                  <a:gd name="T37" fmla="*/ 504 h 538"/>
                  <a:gd name="T38" fmla="*/ 81 w 357"/>
                  <a:gd name="T39" fmla="*/ 520 h 538"/>
                  <a:gd name="T40" fmla="*/ 108 w 357"/>
                  <a:gd name="T41" fmla="*/ 531 h 538"/>
                  <a:gd name="T42" fmla="*/ 133 w 357"/>
                  <a:gd name="T43" fmla="*/ 537 h 538"/>
                  <a:gd name="T44" fmla="*/ 155 w 357"/>
                  <a:gd name="T45" fmla="*/ 538 h 538"/>
                  <a:gd name="T46" fmla="*/ 177 w 357"/>
                  <a:gd name="T47" fmla="*/ 534 h 538"/>
                  <a:gd name="T48" fmla="*/ 203 w 357"/>
                  <a:gd name="T49" fmla="*/ 526 h 538"/>
                  <a:gd name="T50" fmla="*/ 219 w 357"/>
                  <a:gd name="T51" fmla="*/ 518 h 538"/>
                  <a:gd name="T52" fmla="*/ 236 w 357"/>
                  <a:gd name="T53" fmla="*/ 500 h 538"/>
                  <a:gd name="T54" fmla="*/ 245 w 357"/>
                  <a:gd name="T55" fmla="*/ 488 h 538"/>
                  <a:gd name="T56" fmla="*/ 249 w 357"/>
                  <a:gd name="T57" fmla="*/ 485 h 538"/>
                  <a:gd name="T58" fmla="*/ 252 w 357"/>
                  <a:gd name="T59" fmla="*/ 480 h 538"/>
                  <a:gd name="T60" fmla="*/ 259 w 357"/>
                  <a:gd name="T61" fmla="*/ 464 h 538"/>
                  <a:gd name="T62" fmla="*/ 264 w 357"/>
                  <a:gd name="T63" fmla="*/ 454 h 538"/>
                  <a:gd name="T64" fmla="*/ 268 w 357"/>
                  <a:gd name="T65" fmla="*/ 440 h 538"/>
                  <a:gd name="T66" fmla="*/ 269 w 357"/>
                  <a:gd name="T67" fmla="*/ 433 h 538"/>
                  <a:gd name="T68" fmla="*/ 272 w 357"/>
                  <a:gd name="T69" fmla="*/ 412 h 538"/>
                  <a:gd name="T70" fmla="*/ 271 w 357"/>
                  <a:gd name="T71" fmla="*/ 401 h 538"/>
                  <a:gd name="T72" fmla="*/ 268 w 357"/>
                  <a:gd name="T73" fmla="*/ 379 h 538"/>
                  <a:gd name="T74" fmla="*/ 267 w 357"/>
                  <a:gd name="T75" fmla="*/ 371 h 538"/>
                  <a:gd name="T76" fmla="*/ 257 w 357"/>
                  <a:gd name="T77" fmla="*/ 342 h 538"/>
                  <a:gd name="T78" fmla="*/ 252 w 357"/>
                  <a:gd name="T79" fmla="*/ 313 h 538"/>
                  <a:gd name="T80" fmla="*/ 256 w 357"/>
                  <a:gd name="T81" fmla="*/ 283 h 538"/>
                  <a:gd name="T82" fmla="*/ 266 w 357"/>
                  <a:gd name="T83" fmla="*/ 257 h 538"/>
                  <a:gd name="T84" fmla="*/ 280 w 357"/>
                  <a:gd name="T85" fmla="*/ 234 h 538"/>
                  <a:gd name="T86" fmla="*/ 300 w 357"/>
                  <a:gd name="T87" fmla="*/ 214 h 538"/>
                  <a:gd name="T88" fmla="*/ 314 w 357"/>
                  <a:gd name="T89" fmla="*/ 200 h 538"/>
                  <a:gd name="T90" fmla="*/ 327 w 357"/>
                  <a:gd name="T91" fmla="*/ 184 h 538"/>
                  <a:gd name="T92" fmla="*/ 343 w 357"/>
                  <a:gd name="T93" fmla="*/ 158 h 538"/>
                  <a:gd name="T94" fmla="*/ 352 w 357"/>
                  <a:gd name="T95" fmla="*/ 137 h 538"/>
                  <a:gd name="T96" fmla="*/ 357 w 357"/>
                  <a:gd name="T97" fmla="*/ 110 h 538"/>
                  <a:gd name="T98" fmla="*/ 357 w 357"/>
                  <a:gd name="T99" fmla="*/ 96 h 538"/>
                  <a:gd name="T100" fmla="*/ 353 w 357"/>
                  <a:gd name="T101" fmla="*/ 77 h 538"/>
                  <a:gd name="T102" fmla="*/ 345 w 357"/>
                  <a:gd name="T103" fmla="*/ 60 h 538"/>
                  <a:gd name="T104" fmla="*/ 330 w 357"/>
                  <a:gd name="T105" fmla="*/ 43 h 538"/>
                  <a:gd name="T106" fmla="*/ 315 w 357"/>
                  <a:gd name="T107" fmla="*/ 32 h 5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57"/>
                  <a:gd name="T163" fmla="*/ 0 h 538"/>
                  <a:gd name="T164" fmla="*/ 357 w 357"/>
                  <a:gd name="T165" fmla="*/ 538 h 5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57" h="538">
                    <a:moveTo>
                      <a:pt x="304" y="26"/>
                    </a:moveTo>
                    <a:lnTo>
                      <a:pt x="266" y="13"/>
                    </a:lnTo>
                    <a:lnTo>
                      <a:pt x="229" y="2"/>
                    </a:lnTo>
                    <a:lnTo>
                      <a:pt x="221" y="0"/>
                    </a:lnTo>
                    <a:lnTo>
                      <a:pt x="214" y="0"/>
                    </a:lnTo>
                    <a:lnTo>
                      <a:pt x="191" y="4"/>
                    </a:lnTo>
                    <a:lnTo>
                      <a:pt x="181" y="5"/>
                    </a:lnTo>
                    <a:lnTo>
                      <a:pt x="170" y="10"/>
                    </a:lnTo>
                    <a:lnTo>
                      <a:pt x="151" y="18"/>
                    </a:lnTo>
                    <a:lnTo>
                      <a:pt x="141" y="24"/>
                    </a:lnTo>
                    <a:lnTo>
                      <a:pt x="132" y="30"/>
                    </a:lnTo>
                    <a:lnTo>
                      <a:pt x="116" y="41"/>
                    </a:lnTo>
                    <a:lnTo>
                      <a:pt x="108" y="47"/>
                    </a:lnTo>
                    <a:lnTo>
                      <a:pt x="101" y="54"/>
                    </a:lnTo>
                    <a:lnTo>
                      <a:pt x="87" y="67"/>
                    </a:lnTo>
                    <a:lnTo>
                      <a:pt x="75" y="82"/>
                    </a:lnTo>
                    <a:lnTo>
                      <a:pt x="63" y="97"/>
                    </a:lnTo>
                    <a:lnTo>
                      <a:pt x="54" y="113"/>
                    </a:lnTo>
                    <a:lnTo>
                      <a:pt x="44" y="130"/>
                    </a:lnTo>
                    <a:lnTo>
                      <a:pt x="36" y="147"/>
                    </a:lnTo>
                    <a:lnTo>
                      <a:pt x="31" y="159"/>
                    </a:lnTo>
                    <a:lnTo>
                      <a:pt x="27" y="169"/>
                    </a:lnTo>
                    <a:lnTo>
                      <a:pt x="21" y="181"/>
                    </a:lnTo>
                    <a:lnTo>
                      <a:pt x="18" y="191"/>
                    </a:lnTo>
                    <a:lnTo>
                      <a:pt x="12" y="215"/>
                    </a:lnTo>
                    <a:lnTo>
                      <a:pt x="9" y="225"/>
                    </a:lnTo>
                    <a:lnTo>
                      <a:pt x="8" y="237"/>
                    </a:lnTo>
                    <a:lnTo>
                      <a:pt x="7" y="250"/>
                    </a:lnTo>
                    <a:lnTo>
                      <a:pt x="8" y="261"/>
                    </a:lnTo>
                    <a:lnTo>
                      <a:pt x="7" y="276"/>
                    </a:lnTo>
                    <a:lnTo>
                      <a:pt x="7" y="292"/>
                    </a:lnTo>
                    <a:lnTo>
                      <a:pt x="6" y="300"/>
                    </a:lnTo>
                    <a:lnTo>
                      <a:pt x="5" y="307"/>
                    </a:lnTo>
                    <a:lnTo>
                      <a:pt x="7" y="323"/>
                    </a:lnTo>
                    <a:lnTo>
                      <a:pt x="4" y="334"/>
                    </a:lnTo>
                    <a:lnTo>
                      <a:pt x="1" y="351"/>
                    </a:lnTo>
                    <a:lnTo>
                      <a:pt x="0" y="370"/>
                    </a:lnTo>
                    <a:lnTo>
                      <a:pt x="2" y="388"/>
                    </a:lnTo>
                    <a:lnTo>
                      <a:pt x="5" y="406"/>
                    </a:lnTo>
                    <a:lnTo>
                      <a:pt x="6" y="409"/>
                    </a:lnTo>
                    <a:lnTo>
                      <a:pt x="7" y="413"/>
                    </a:lnTo>
                    <a:lnTo>
                      <a:pt x="8" y="415"/>
                    </a:lnTo>
                    <a:lnTo>
                      <a:pt x="11" y="418"/>
                    </a:lnTo>
                    <a:lnTo>
                      <a:pt x="12" y="425"/>
                    </a:lnTo>
                    <a:lnTo>
                      <a:pt x="13" y="433"/>
                    </a:lnTo>
                    <a:lnTo>
                      <a:pt x="14" y="439"/>
                    </a:lnTo>
                    <a:lnTo>
                      <a:pt x="16" y="446"/>
                    </a:lnTo>
                    <a:lnTo>
                      <a:pt x="18" y="452"/>
                    </a:lnTo>
                    <a:lnTo>
                      <a:pt x="21" y="459"/>
                    </a:lnTo>
                    <a:lnTo>
                      <a:pt x="24" y="465"/>
                    </a:lnTo>
                    <a:lnTo>
                      <a:pt x="28" y="472"/>
                    </a:lnTo>
                    <a:lnTo>
                      <a:pt x="30" y="478"/>
                    </a:lnTo>
                    <a:lnTo>
                      <a:pt x="35" y="483"/>
                    </a:lnTo>
                    <a:lnTo>
                      <a:pt x="38" y="487"/>
                    </a:lnTo>
                    <a:lnTo>
                      <a:pt x="43" y="492"/>
                    </a:lnTo>
                    <a:lnTo>
                      <a:pt x="49" y="498"/>
                    </a:lnTo>
                    <a:lnTo>
                      <a:pt x="57" y="504"/>
                    </a:lnTo>
                    <a:lnTo>
                      <a:pt x="64" y="509"/>
                    </a:lnTo>
                    <a:lnTo>
                      <a:pt x="73" y="514"/>
                    </a:lnTo>
                    <a:lnTo>
                      <a:pt x="81" y="520"/>
                    </a:lnTo>
                    <a:lnTo>
                      <a:pt x="91" y="524"/>
                    </a:lnTo>
                    <a:lnTo>
                      <a:pt x="98" y="527"/>
                    </a:lnTo>
                    <a:lnTo>
                      <a:pt x="108" y="531"/>
                    </a:lnTo>
                    <a:lnTo>
                      <a:pt x="116" y="534"/>
                    </a:lnTo>
                    <a:lnTo>
                      <a:pt x="126" y="536"/>
                    </a:lnTo>
                    <a:lnTo>
                      <a:pt x="133" y="537"/>
                    </a:lnTo>
                    <a:lnTo>
                      <a:pt x="143" y="538"/>
                    </a:lnTo>
                    <a:lnTo>
                      <a:pt x="151" y="538"/>
                    </a:lnTo>
                    <a:lnTo>
                      <a:pt x="155" y="538"/>
                    </a:lnTo>
                    <a:lnTo>
                      <a:pt x="160" y="538"/>
                    </a:lnTo>
                    <a:lnTo>
                      <a:pt x="168" y="536"/>
                    </a:lnTo>
                    <a:lnTo>
                      <a:pt x="177" y="534"/>
                    </a:lnTo>
                    <a:lnTo>
                      <a:pt x="186" y="533"/>
                    </a:lnTo>
                    <a:lnTo>
                      <a:pt x="195" y="529"/>
                    </a:lnTo>
                    <a:lnTo>
                      <a:pt x="203" y="526"/>
                    </a:lnTo>
                    <a:lnTo>
                      <a:pt x="212" y="522"/>
                    </a:lnTo>
                    <a:lnTo>
                      <a:pt x="217" y="520"/>
                    </a:lnTo>
                    <a:lnTo>
                      <a:pt x="219" y="518"/>
                    </a:lnTo>
                    <a:lnTo>
                      <a:pt x="221" y="516"/>
                    </a:lnTo>
                    <a:lnTo>
                      <a:pt x="229" y="508"/>
                    </a:lnTo>
                    <a:lnTo>
                      <a:pt x="236" y="500"/>
                    </a:lnTo>
                    <a:lnTo>
                      <a:pt x="239" y="496"/>
                    </a:lnTo>
                    <a:lnTo>
                      <a:pt x="243" y="492"/>
                    </a:lnTo>
                    <a:lnTo>
                      <a:pt x="245" y="488"/>
                    </a:lnTo>
                    <a:lnTo>
                      <a:pt x="247" y="486"/>
                    </a:lnTo>
                    <a:lnTo>
                      <a:pt x="248" y="485"/>
                    </a:lnTo>
                    <a:lnTo>
                      <a:pt x="249" y="485"/>
                    </a:lnTo>
                    <a:lnTo>
                      <a:pt x="249" y="483"/>
                    </a:lnTo>
                    <a:lnTo>
                      <a:pt x="250" y="482"/>
                    </a:lnTo>
                    <a:lnTo>
                      <a:pt x="252" y="480"/>
                    </a:lnTo>
                    <a:lnTo>
                      <a:pt x="254" y="476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0" y="463"/>
                    </a:lnTo>
                    <a:lnTo>
                      <a:pt x="262" y="458"/>
                    </a:lnTo>
                    <a:lnTo>
                      <a:pt x="264" y="454"/>
                    </a:lnTo>
                    <a:lnTo>
                      <a:pt x="266" y="450"/>
                    </a:lnTo>
                    <a:lnTo>
                      <a:pt x="266" y="445"/>
                    </a:lnTo>
                    <a:lnTo>
                      <a:pt x="268" y="440"/>
                    </a:lnTo>
                    <a:lnTo>
                      <a:pt x="269" y="435"/>
                    </a:lnTo>
                    <a:lnTo>
                      <a:pt x="269" y="434"/>
                    </a:lnTo>
                    <a:lnTo>
                      <a:pt x="269" y="433"/>
                    </a:lnTo>
                    <a:lnTo>
                      <a:pt x="270" y="431"/>
                    </a:lnTo>
                    <a:lnTo>
                      <a:pt x="271" y="421"/>
                    </a:lnTo>
                    <a:lnTo>
                      <a:pt x="272" y="412"/>
                    </a:lnTo>
                    <a:lnTo>
                      <a:pt x="271" y="409"/>
                    </a:lnTo>
                    <a:lnTo>
                      <a:pt x="271" y="407"/>
                    </a:lnTo>
                    <a:lnTo>
                      <a:pt x="271" y="401"/>
                    </a:lnTo>
                    <a:lnTo>
                      <a:pt x="271" y="392"/>
                    </a:lnTo>
                    <a:lnTo>
                      <a:pt x="269" y="381"/>
                    </a:lnTo>
                    <a:lnTo>
                      <a:pt x="268" y="379"/>
                    </a:lnTo>
                    <a:lnTo>
                      <a:pt x="267" y="377"/>
                    </a:lnTo>
                    <a:lnTo>
                      <a:pt x="267" y="376"/>
                    </a:lnTo>
                    <a:lnTo>
                      <a:pt x="267" y="371"/>
                    </a:lnTo>
                    <a:lnTo>
                      <a:pt x="264" y="361"/>
                    </a:lnTo>
                    <a:lnTo>
                      <a:pt x="261" y="351"/>
                    </a:lnTo>
                    <a:lnTo>
                      <a:pt x="257" y="342"/>
                    </a:lnTo>
                    <a:lnTo>
                      <a:pt x="254" y="332"/>
                    </a:lnTo>
                    <a:lnTo>
                      <a:pt x="252" y="322"/>
                    </a:lnTo>
                    <a:lnTo>
                      <a:pt x="252" y="313"/>
                    </a:lnTo>
                    <a:lnTo>
                      <a:pt x="252" y="302"/>
                    </a:lnTo>
                    <a:lnTo>
                      <a:pt x="253" y="293"/>
                    </a:lnTo>
                    <a:lnTo>
                      <a:pt x="256" y="283"/>
                    </a:lnTo>
                    <a:lnTo>
                      <a:pt x="259" y="274"/>
                    </a:lnTo>
                    <a:lnTo>
                      <a:pt x="263" y="265"/>
                    </a:lnTo>
                    <a:lnTo>
                      <a:pt x="266" y="257"/>
                    </a:lnTo>
                    <a:lnTo>
                      <a:pt x="271" y="249"/>
                    </a:lnTo>
                    <a:lnTo>
                      <a:pt x="276" y="241"/>
                    </a:lnTo>
                    <a:lnTo>
                      <a:pt x="280" y="234"/>
                    </a:lnTo>
                    <a:lnTo>
                      <a:pt x="287" y="227"/>
                    </a:lnTo>
                    <a:lnTo>
                      <a:pt x="293" y="220"/>
                    </a:lnTo>
                    <a:lnTo>
                      <a:pt x="300" y="214"/>
                    </a:lnTo>
                    <a:lnTo>
                      <a:pt x="303" y="210"/>
                    </a:lnTo>
                    <a:lnTo>
                      <a:pt x="307" y="207"/>
                    </a:lnTo>
                    <a:lnTo>
                      <a:pt x="314" y="200"/>
                    </a:lnTo>
                    <a:lnTo>
                      <a:pt x="317" y="195"/>
                    </a:lnTo>
                    <a:lnTo>
                      <a:pt x="321" y="191"/>
                    </a:lnTo>
                    <a:lnTo>
                      <a:pt x="327" y="184"/>
                    </a:lnTo>
                    <a:lnTo>
                      <a:pt x="333" y="175"/>
                    </a:lnTo>
                    <a:lnTo>
                      <a:pt x="338" y="166"/>
                    </a:lnTo>
                    <a:lnTo>
                      <a:pt x="343" y="158"/>
                    </a:lnTo>
                    <a:lnTo>
                      <a:pt x="349" y="148"/>
                    </a:lnTo>
                    <a:lnTo>
                      <a:pt x="350" y="143"/>
                    </a:lnTo>
                    <a:lnTo>
                      <a:pt x="352" y="137"/>
                    </a:lnTo>
                    <a:lnTo>
                      <a:pt x="356" y="125"/>
                    </a:lnTo>
                    <a:lnTo>
                      <a:pt x="357" y="114"/>
                    </a:lnTo>
                    <a:lnTo>
                      <a:pt x="357" y="110"/>
                    </a:lnTo>
                    <a:lnTo>
                      <a:pt x="357" y="108"/>
                    </a:lnTo>
                    <a:lnTo>
                      <a:pt x="357" y="103"/>
                    </a:lnTo>
                    <a:lnTo>
                      <a:pt x="357" y="96"/>
                    </a:lnTo>
                    <a:lnTo>
                      <a:pt x="356" y="89"/>
                    </a:lnTo>
                    <a:lnTo>
                      <a:pt x="354" y="82"/>
                    </a:lnTo>
                    <a:lnTo>
                      <a:pt x="353" y="77"/>
                    </a:lnTo>
                    <a:lnTo>
                      <a:pt x="350" y="71"/>
                    </a:lnTo>
                    <a:lnTo>
                      <a:pt x="348" y="66"/>
                    </a:lnTo>
                    <a:lnTo>
                      <a:pt x="345" y="60"/>
                    </a:lnTo>
                    <a:lnTo>
                      <a:pt x="343" y="56"/>
                    </a:lnTo>
                    <a:lnTo>
                      <a:pt x="335" y="46"/>
                    </a:lnTo>
                    <a:lnTo>
                      <a:pt x="330" y="43"/>
                    </a:lnTo>
                    <a:lnTo>
                      <a:pt x="326" y="39"/>
                    </a:lnTo>
                    <a:lnTo>
                      <a:pt x="321" y="35"/>
                    </a:lnTo>
                    <a:lnTo>
                      <a:pt x="315" y="32"/>
                    </a:lnTo>
                    <a:lnTo>
                      <a:pt x="310" y="29"/>
                    </a:lnTo>
                    <a:lnTo>
                      <a:pt x="304" y="2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21"/>
              <p:cNvSpPr>
                <a:spLocks noChangeAspect="1"/>
              </p:cNvSpPr>
              <p:nvPr/>
            </p:nvSpPr>
            <p:spPr bwMode="auto">
              <a:xfrm>
                <a:off x="2368" y="2629"/>
                <a:ext cx="812" cy="237"/>
              </a:xfrm>
              <a:custGeom>
                <a:avLst/>
                <a:gdLst>
                  <a:gd name="T0" fmla="*/ 368 w 812"/>
                  <a:gd name="T1" fmla="*/ 166 h 237"/>
                  <a:gd name="T2" fmla="*/ 318 w 812"/>
                  <a:gd name="T3" fmla="*/ 151 h 237"/>
                  <a:gd name="T4" fmla="*/ 243 w 812"/>
                  <a:gd name="T5" fmla="*/ 112 h 237"/>
                  <a:gd name="T6" fmla="*/ 198 w 812"/>
                  <a:gd name="T7" fmla="*/ 86 h 237"/>
                  <a:gd name="T8" fmla="*/ 155 w 812"/>
                  <a:gd name="T9" fmla="*/ 61 h 237"/>
                  <a:gd name="T10" fmla="*/ 101 w 812"/>
                  <a:gd name="T11" fmla="*/ 41 h 237"/>
                  <a:gd name="T12" fmla="*/ 60 w 812"/>
                  <a:gd name="T13" fmla="*/ 35 h 237"/>
                  <a:gd name="T14" fmla="*/ 29 w 812"/>
                  <a:gd name="T15" fmla="*/ 39 h 237"/>
                  <a:gd name="T16" fmla="*/ 8 w 812"/>
                  <a:gd name="T17" fmla="*/ 53 h 237"/>
                  <a:gd name="T18" fmla="*/ 0 w 812"/>
                  <a:gd name="T19" fmla="*/ 77 h 237"/>
                  <a:gd name="T20" fmla="*/ 8 w 812"/>
                  <a:gd name="T21" fmla="*/ 102 h 237"/>
                  <a:gd name="T22" fmla="*/ 23 w 812"/>
                  <a:gd name="T23" fmla="*/ 116 h 237"/>
                  <a:gd name="T24" fmla="*/ 79 w 812"/>
                  <a:gd name="T25" fmla="*/ 137 h 237"/>
                  <a:gd name="T26" fmla="*/ 170 w 812"/>
                  <a:gd name="T27" fmla="*/ 165 h 237"/>
                  <a:gd name="T28" fmla="*/ 261 w 812"/>
                  <a:gd name="T29" fmla="*/ 203 h 237"/>
                  <a:gd name="T30" fmla="*/ 319 w 812"/>
                  <a:gd name="T31" fmla="*/ 231 h 237"/>
                  <a:gd name="T32" fmla="*/ 353 w 812"/>
                  <a:gd name="T33" fmla="*/ 237 h 237"/>
                  <a:gd name="T34" fmla="*/ 400 w 812"/>
                  <a:gd name="T35" fmla="*/ 235 h 237"/>
                  <a:gd name="T36" fmla="*/ 434 w 812"/>
                  <a:gd name="T37" fmla="*/ 226 h 237"/>
                  <a:gd name="T38" fmla="*/ 605 w 812"/>
                  <a:gd name="T39" fmla="*/ 156 h 237"/>
                  <a:gd name="T40" fmla="*/ 637 w 812"/>
                  <a:gd name="T41" fmla="*/ 156 h 237"/>
                  <a:gd name="T42" fmla="*/ 645 w 812"/>
                  <a:gd name="T43" fmla="*/ 152 h 237"/>
                  <a:gd name="T44" fmla="*/ 657 w 812"/>
                  <a:gd name="T45" fmla="*/ 143 h 237"/>
                  <a:gd name="T46" fmla="*/ 662 w 812"/>
                  <a:gd name="T47" fmla="*/ 135 h 237"/>
                  <a:gd name="T48" fmla="*/ 686 w 812"/>
                  <a:gd name="T49" fmla="*/ 113 h 237"/>
                  <a:gd name="T50" fmla="*/ 718 w 812"/>
                  <a:gd name="T51" fmla="*/ 115 h 237"/>
                  <a:gd name="T52" fmla="*/ 743 w 812"/>
                  <a:gd name="T53" fmla="*/ 127 h 237"/>
                  <a:gd name="T54" fmla="*/ 761 w 812"/>
                  <a:gd name="T55" fmla="*/ 127 h 237"/>
                  <a:gd name="T56" fmla="*/ 779 w 812"/>
                  <a:gd name="T57" fmla="*/ 116 h 237"/>
                  <a:gd name="T58" fmla="*/ 783 w 812"/>
                  <a:gd name="T59" fmla="*/ 110 h 237"/>
                  <a:gd name="T60" fmla="*/ 784 w 812"/>
                  <a:gd name="T61" fmla="*/ 107 h 237"/>
                  <a:gd name="T62" fmla="*/ 777 w 812"/>
                  <a:gd name="T63" fmla="*/ 91 h 237"/>
                  <a:gd name="T64" fmla="*/ 762 w 812"/>
                  <a:gd name="T65" fmla="*/ 75 h 237"/>
                  <a:gd name="T66" fmla="*/ 741 w 812"/>
                  <a:gd name="T67" fmla="*/ 68 h 237"/>
                  <a:gd name="T68" fmla="*/ 727 w 812"/>
                  <a:gd name="T69" fmla="*/ 60 h 237"/>
                  <a:gd name="T70" fmla="*/ 763 w 812"/>
                  <a:gd name="T71" fmla="*/ 50 h 237"/>
                  <a:gd name="T72" fmla="*/ 782 w 812"/>
                  <a:gd name="T73" fmla="*/ 48 h 237"/>
                  <a:gd name="T74" fmla="*/ 802 w 812"/>
                  <a:gd name="T75" fmla="*/ 44 h 237"/>
                  <a:gd name="T76" fmla="*/ 806 w 812"/>
                  <a:gd name="T77" fmla="*/ 41 h 237"/>
                  <a:gd name="T78" fmla="*/ 812 w 812"/>
                  <a:gd name="T79" fmla="*/ 34 h 237"/>
                  <a:gd name="T80" fmla="*/ 812 w 812"/>
                  <a:gd name="T81" fmla="*/ 25 h 237"/>
                  <a:gd name="T82" fmla="*/ 811 w 812"/>
                  <a:gd name="T83" fmla="*/ 20 h 237"/>
                  <a:gd name="T84" fmla="*/ 803 w 812"/>
                  <a:gd name="T85" fmla="*/ 6 h 237"/>
                  <a:gd name="T86" fmla="*/ 787 w 812"/>
                  <a:gd name="T87" fmla="*/ 0 h 237"/>
                  <a:gd name="T88" fmla="*/ 752 w 812"/>
                  <a:gd name="T89" fmla="*/ 7 h 237"/>
                  <a:gd name="T90" fmla="*/ 712 w 812"/>
                  <a:gd name="T91" fmla="*/ 30 h 237"/>
                  <a:gd name="T92" fmla="*/ 688 w 812"/>
                  <a:gd name="T93" fmla="*/ 55 h 237"/>
                  <a:gd name="T94" fmla="*/ 684 w 812"/>
                  <a:gd name="T95" fmla="*/ 59 h 237"/>
                  <a:gd name="T96" fmla="*/ 672 w 812"/>
                  <a:gd name="T97" fmla="*/ 68 h 237"/>
                  <a:gd name="T98" fmla="*/ 657 w 812"/>
                  <a:gd name="T99" fmla="*/ 75 h 237"/>
                  <a:gd name="T100" fmla="*/ 647 w 812"/>
                  <a:gd name="T101" fmla="*/ 80 h 237"/>
                  <a:gd name="T102" fmla="*/ 620 w 812"/>
                  <a:gd name="T103" fmla="*/ 89 h 237"/>
                  <a:gd name="T104" fmla="*/ 594 w 812"/>
                  <a:gd name="T105" fmla="*/ 104 h 237"/>
                  <a:gd name="T106" fmla="*/ 576 w 812"/>
                  <a:gd name="T107" fmla="*/ 111 h 237"/>
                  <a:gd name="T108" fmla="*/ 535 w 812"/>
                  <a:gd name="T109" fmla="*/ 128 h 237"/>
                  <a:gd name="T110" fmla="*/ 474 w 812"/>
                  <a:gd name="T111" fmla="*/ 148 h 237"/>
                  <a:gd name="T112" fmla="*/ 400 w 812"/>
                  <a:gd name="T113" fmla="*/ 164 h 23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12"/>
                  <a:gd name="T172" fmla="*/ 0 h 237"/>
                  <a:gd name="T173" fmla="*/ 812 w 812"/>
                  <a:gd name="T174" fmla="*/ 237 h 23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12" h="237">
                    <a:moveTo>
                      <a:pt x="400" y="164"/>
                    </a:moveTo>
                    <a:lnTo>
                      <a:pt x="384" y="166"/>
                    </a:lnTo>
                    <a:lnTo>
                      <a:pt x="376" y="166"/>
                    </a:lnTo>
                    <a:lnTo>
                      <a:pt x="368" y="166"/>
                    </a:lnTo>
                    <a:lnTo>
                      <a:pt x="353" y="163"/>
                    </a:lnTo>
                    <a:lnTo>
                      <a:pt x="346" y="161"/>
                    </a:lnTo>
                    <a:lnTo>
                      <a:pt x="339" y="159"/>
                    </a:lnTo>
                    <a:lnTo>
                      <a:pt x="318" y="151"/>
                    </a:lnTo>
                    <a:lnTo>
                      <a:pt x="297" y="143"/>
                    </a:lnTo>
                    <a:lnTo>
                      <a:pt x="278" y="132"/>
                    </a:lnTo>
                    <a:lnTo>
                      <a:pt x="259" y="122"/>
                    </a:lnTo>
                    <a:lnTo>
                      <a:pt x="243" y="112"/>
                    </a:lnTo>
                    <a:lnTo>
                      <a:pt x="228" y="103"/>
                    </a:lnTo>
                    <a:lnTo>
                      <a:pt x="218" y="98"/>
                    </a:lnTo>
                    <a:lnTo>
                      <a:pt x="208" y="93"/>
                    </a:lnTo>
                    <a:lnTo>
                      <a:pt x="198" y="86"/>
                    </a:lnTo>
                    <a:lnTo>
                      <a:pt x="188" y="79"/>
                    </a:lnTo>
                    <a:lnTo>
                      <a:pt x="177" y="73"/>
                    </a:lnTo>
                    <a:lnTo>
                      <a:pt x="167" y="67"/>
                    </a:lnTo>
                    <a:lnTo>
                      <a:pt x="155" y="61"/>
                    </a:lnTo>
                    <a:lnTo>
                      <a:pt x="145" y="56"/>
                    </a:lnTo>
                    <a:lnTo>
                      <a:pt x="134" y="52"/>
                    </a:lnTo>
                    <a:lnTo>
                      <a:pt x="122" y="48"/>
                    </a:lnTo>
                    <a:lnTo>
                      <a:pt x="101" y="41"/>
                    </a:lnTo>
                    <a:lnTo>
                      <a:pt x="91" y="38"/>
                    </a:lnTo>
                    <a:lnTo>
                      <a:pt x="81" y="37"/>
                    </a:lnTo>
                    <a:lnTo>
                      <a:pt x="71" y="36"/>
                    </a:lnTo>
                    <a:lnTo>
                      <a:pt x="60" y="35"/>
                    </a:lnTo>
                    <a:lnTo>
                      <a:pt x="49" y="36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9"/>
                    </a:lnTo>
                    <a:lnTo>
                      <a:pt x="24" y="41"/>
                    </a:lnTo>
                    <a:lnTo>
                      <a:pt x="20" y="43"/>
                    </a:lnTo>
                    <a:lnTo>
                      <a:pt x="14" y="48"/>
                    </a:lnTo>
                    <a:lnTo>
                      <a:pt x="8" y="53"/>
                    </a:lnTo>
                    <a:lnTo>
                      <a:pt x="4" y="58"/>
                    </a:lnTo>
                    <a:lnTo>
                      <a:pt x="2" y="64"/>
                    </a:lnTo>
                    <a:lnTo>
                      <a:pt x="0" y="70"/>
                    </a:lnTo>
                    <a:lnTo>
                      <a:pt x="0" y="77"/>
                    </a:lnTo>
                    <a:lnTo>
                      <a:pt x="1" y="84"/>
                    </a:lnTo>
                    <a:lnTo>
                      <a:pt x="4" y="91"/>
                    </a:lnTo>
                    <a:lnTo>
                      <a:pt x="6" y="96"/>
                    </a:lnTo>
                    <a:lnTo>
                      <a:pt x="8" y="102"/>
                    </a:lnTo>
                    <a:lnTo>
                      <a:pt x="12" y="105"/>
                    </a:lnTo>
                    <a:lnTo>
                      <a:pt x="15" y="109"/>
                    </a:lnTo>
                    <a:lnTo>
                      <a:pt x="19" y="113"/>
                    </a:lnTo>
                    <a:lnTo>
                      <a:pt x="23" y="116"/>
                    </a:lnTo>
                    <a:lnTo>
                      <a:pt x="28" y="118"/>
                    </a:lnTo>
                    <a:lnTo>
                      <a:pt x="34" y="121"/>
                    </a:lnTo>
                    <a:lnTo>
                      <a:pt x="56" y="129"/>
                    </a:lnTo>
                    <a:lnTo>
                      <a:pt x="79" y="137"/>
                    </a:lnTo>
                    <a:lnTo>
                      <a:pt x="102" y="144"/>
                    </a:lnTo>
                    <a:lnTo>
                      <a:pt x="126" y="151"/>
                    </a:lnTo>
                    <a:lnTo>
                      <a:pt x="148" y="157"/>
                    </a:lnTo>
                    <a:lnTo>
                      <a:pt x="170" y="165"/>
                    </a:lnTo>
                    <a:lnTo>
                      <a:pt x="192" y="173"/>
                    </a:lnTo>
                    <a:lnTo>
                      <a:pt x="214" y="182"/>
                    </a:lnTo>
                    <a:lnTo>
                      <a:pt x="237" y="192"/>
                    </a:lnTo>
                    <a:lnTo>
                      <a:pt x="261" y="203"/>
                    </a:lnTo>
                    <a:lnTo>
                      <a:pt x="283" y="214"/>
                    </a:lnTo>
                    <a:lnTo>
                      <a:pt x="306" y="226"/>
                    </a:lnTo>
                    <a:lnTo>
                      <a:pt x="312" y="229"/>
                    </a:lnTo>
                    <a:lnTo>
                      <a:pt x="319" y="231"/>
                    </a:lnTo>
                    <a:lnTo>
                      <a:pt x="326" y="233"/>
                    </a:lnTo>
                    <a:lnTo>
                      <a:pt x="334" y="235"/>
                    </a:lnTo>
                    <a:lnTo>
                      <a:pt x="344" y="237"/>
                    </a:lnTo>
                    <a:lnTo>
                      <a:pt x="353" y="237"/>
                    </a:lnTo>
                    <a:lnTo>
                      <a:pt x="373" y="237"/>
                    </a:lnTo>
                    <a:lnTo>
                      <a:pt x="381" y="237"/>
                    </a:lnTo>
                    <a:lnTo>
                      <a:pt x="391" y="237"/>
                    </a:lnTo>
                    <a:lnTo>
                      <a:pt x="400" y="235"/>
                    </a:lnTo>
                    <a:lnTo>
                      <a:pt x="409" y="233"/>
                    </a:lnTo>
                    <a:lnTo>
                      <a:pt x="417" y="231"/>
                    </a:lnTo>
                    <a:lnTo>
                      <a:pt x="425" y="230"/>
                    </a:lnTo>
                    <a:lnTo>
                      <a:pt x="434" y="226"/>
                    </a:lnTo>
                    <a:lnTo>
                      <a:pt x="443" y="224"/>
                    </a:lnTo>
                    <a:lnTo>
                      <a:pt x="483" y="207"/>
                    </a:lnTo>
                    <a:lnTo>
                      <a:pt x="524" y="190"/>
                    </a:lnTo>
                    <a:lnTo>
                      <a:pt x="605" y="156"/>
                    </a:lnTo>
                    <a:lnTo>
                      <a:pt x="613" y="152"/>
                    </a:lnTo>
                    <a:lnTo>
                      <a:pt x="622" y="149"/>
                    </a:lnTo>
                    <a:lnTo>
                      <a:pt x="631" y="157"/>
                    </a:lnTo>
                    <a:lnTo>
                      <a:pt x="637" y="156"/>
                    </a:lnTo>
                    <a:lnTo>
                      <a:pt x="643" y="154"/>
                    </a:lnTo>
                    <a:lnTo>
                      <a:pt x="643" y="153"/>
                    </a:lnTo>
                    <a:lnTo>
                      <a:pt x="645" y="152"/>
                    </a:lnTo>
                    <a:lnTo>
                      <a:pt x="648" y="150"/>
                    </a:lnTo>
                    <a:lnTo>
                      <a:pt x="650" y="149"/>
                    </a:lnTo>
                    <a:lnTo>
                      <a:pt x="653" y="147"/>
                    </a:lnTo>
                    <a:lnTo>
                      <a:pt x="657" y="143"/>
                    </a:lnTo>
                    <a:lnTo>
                      <a:pt x="657" y="141"/>
                    </a:lnTo>
                    <a:lnTo>
                      <a:pt x="658" y="139"/>
                    </a:lnTo>
                    <a:lnTo>
                      <a:pt x="659" y="139"/>
                    </a:lnTo>
                    <a:lnTo>
                      <a:pt x="662" y="135"/>
                    </a:lnTo>
                    <a:lnTo>
                      <a:pt x="664" y="130"/>
                    </a:lnTo>
                    <a:lnTo>
                      <a:pt x="671" y="117"/>
                    </a:lnTo>
                    <a:lnTo>
                      <a:pt x="679" y="115"/>
                    </a:lnTo>
                    <a:lnTo>
                      <a:pt x="686" y="113"/>
                    </a:lnTo>
                    <a:lnTo>
                      <a:pt x="694" y="112"/>
                    </a:lnTo>
                    <a:lnTo>
                      <a:pt x="703" y="112"/>
                    </a:lnTo>
                    <a:lnTo>
                      <a:pt x="711" y="113"/>
                    </a:lnTo>
                    <a:lnTo>
                      <a:pt x="718" y="115"/>
                    </a:lnTo>
                    <a:lnTo>
                      <a:pt x="726" y="118"/>
                    </a:lnTo>
                    <a:lnTo>
                      <a:pt x="734" y="122"/>
                    </a:lnTo>
                    <a:lnTo>
                      <a:pt x="738" y="125"/>
                    </a:lnTo>
                    <a:lnTo>
                      <a:pt x="743" y="127"/>
                    </a:lnTo>
                    <a:lnTo>
                      <a:pt x="747" y="128"/>
                    </a:lnTo>
                    <a:lnTo>
                      <a:pt x="752" y="129"/>
                    </a:lnTo>
                    <a:lnTo>
                      <a:pt x="756" y="128"/>
                    </a:lnTo>
                    <a:lnTo>
                      <a:pt x="761" y="127"/>
                    </a:lnTo>
                    <a:lnTo>
                      <a:pt x="766" y="125"/>
                    </a:lnTo>
                    <a:lnTo>
                      <a:pt x="770" y="123"/>
                    </a:lnTo>
                    <a:lnTo>
                      <a:pt x="776" y="120"/>
                    </a:lnTo>
                    <a:lnTo>
                      <a:pt x="779" y="116"/>
                    </a:lnTo>
                    <a:lnTo>
                      <a:pt x="780" y="115"/>
                    </a:lnTo>
                    <a:lnTo>
                      <a:pt x="782" y="113"/>
                    </a:lnTo>
                    <a:lnTo>
                      <a:pt x="783" y="111"/>
                    </a:lnTo>
                    <a:lnTo>
                      <a:pt x="783" y="110"/>
                    </a:lnTo>
                    <a:lnTo>
                      <a:pt x="784" y="109"/>
                    </a:lnTo>
                    <a:lnTo>
                      <a:pt x="784" y="107"/>
                    </a:lnTo>
                    <a:lnTo>
                      <a:pt x="784" y="105"/>
                    </a:lnTo>
                    <a:lnTo>
                      <a:pt x="783" y="101"/>
                    </a:lnTo>
                    <a:lnTo>
                      <a:pt x="781" y="95"/>
                    </a:lnTo>
                    <a:lnTo>
                      <a:pt x="777" y="91"/>
                    </a:lnTo>
                    <a:lnTo>
                      <a:pt x="774" y="86"/>
                    </a:lnTo>
                    <a:lnTo>
                      <a:pt x="770" y="82"/>
                    </a:lnTo>
                    <a:lnTo>
                      <a:pt x="766" y="78"/>
                    </a:lnTo>
                    <a:lnTo>
                      <a:pt x="762" y="75"/>
                    </a:lnTo>
                    <a:lnTo>
                      <a:pt x="756" y="72"/>
                    </a:lnTo>
                    <a:lnTo>
                      <a:pt x="752" y="70"/>
                    </a:lnTo>
                    <a:lnTo>
                      <a:pt x="746" y="68"/>
                    </a:lnTo>
                    <a:lnTo>
                      <a:pt x="741" y="68"/>
                    </a:lnTo>
                    <a:lnTo>
                      <a:pt x="728" y="67"/>
                    </a:lnTo>
                    <a:lnTo>
                      <a:pt x="721" y="67"/>
                    </a:lnTo>
                    <a:lnTo>
                      <a:pt x="715" y="68"/>
                    </a:lnTo>
                    <a:lnTo>
                      <a:pt x="727" y="60"/>
                    </a:lnTo>
                    <a:lnTo>
                      <a:pt x="734" y="57"/>
                    </a:lnTo>
                    <a:lnTo>
                      <a:pt x="741" y="55"/>
                    </a:lnTo>
                    <a:lnTo>
                      <a:pt x="756" y="51"/>
                    </a:lnTo>
                    <a:lnTo>
                      <a:pt x="763" y="50"/>
                    </a:lnTo>
                    <a:lnTo>
                      <a:pt x="770" y="50"/>
                    </a:lnTo>
                    <a:lnTo>
                      <a:pt x="777" y="49"/>
                    </a:lnTo>
                    <a:lnTo>
                      <a:pt x="779" y="48"/>
                    </a:lnTo>
                    <a:lnTo>
                      <a:pt x="782" y="48"/>
                    </a:lnTo>
                    <a:lnTo>
                      <a:pt x="794" y="47"/>
                    </a:lnTo>
                    <a:lnTo>
                      <a:pt x="797" y="46"/>
                    </a:lnTo>
                    <a:lnTo>
                      <a:pt x="799" y="45"/>
                    </a:lnTo>
                    <a:lnTo>
                      <a:pt x="802" y="44"/>
                    </a:lnTo>
                    <a:lnTo>
                      <a:pt x="803" y="43"/>
                    </a:lnTo>
                    <a:lnTo>
                      <a:pt x="805" y="43"/>
                    </a:lnTo>
                    <a:lnTo>
                      <a:pt x="805" y="41"/>
                    </a:lnTo>
                    <a:lnTo>
                      <a:pt x="806" y="41"/>
                    </a:lnTo>
                    <a:lnTo>
                      <a:pt x="808" y="40"/>
                    </a:lnTo>
                    <a:lnTo>
                      <a:pt x="809" y="38"/>
                    </a:lnTo>
                    <a:lnTo>
                      <a:pt x="811" y="36"/>
                    </a:lnTo>
                    <a:lnTo>
                      <a:pt x="812" y="34"/>
                    </a:lnTo>
                    <a:lnTo>
                      <a:pt x="812" y="32"/>
                    </a:lnTo>
                    <a:lnTo>
                      <a:pt x="812" y="29"/>
                    </a:lnTo>
                    <a:lnTo>
                      <a:pt x="812" y="28"/>
                    </a:lnTo>
                    <a:lnTo>
                      <a:pt x="812" y="25"/>
                    </a:lnTo>
                    <a:lnTo>
                      <a:pt x="812" y="23"/>
                    </a:lnTo>
                    <a:lnTo>
                      <a:pt x="812" y="22"/>
                    </a:lnTo>
                    <a:lnTo>
                      <a:pt x="811" y="21"/>
                    </a:lnTo>
                    <a:lnTo>
                      <a:pt x="811" y="20"/>
                    </a:lnTo>
                    <a:lnTo>
                      <a:pt x="810" y="16"/>
                    </a:lnTo>
                    <a:lnTo>
                      <a:pt x="808" y="12"/>
                    </a:lnTo>
                    <a:lnTo>
                      <a:pt x="805" y="8"/>
                    </a:lnTo>
                    <a:lnTo>
                      <a:pt x="803" y="6"/>
                    </a:lnTo>
                    <a:lnTo>
                      <a:pt x="799" y="3"/>
                    </a:lnTo>
                    <a:lnTo>
                      <a:pt x="796" y="1"/>
                    </a:lnTo>
                    <a:lnTo>
                      <a:pt x="791" y="0"/>
                    </a:lnTo>
                    <a:lnTo>
                      <a:pt x="787" y="0"/>
                    </a:lnTo>
                    <a:lnTo>
                      <a:pt x="783" y="0"/>
                    </a:lnTo>
                    <a:lnTo>
                      <a:pt x="767" y="3"/>
                    </a:lnTo>
                    <a:lnTo>
                      <a:pt x="759" y="5"/>
                    </a:lnTo>
                    <a:lnTo>
                      <a:pt x="752" y="7"/>
                    </a:lnTo>
                    <a:lnTo>
                      <a:pt x="738" y="13"/>
                    </a:lnTo>
                    <a:lnTo>
                      <a:pt x="725" y="21"/>
                    </a:lnTo>
                    <a:lnTo>
                      <a:pt x="718" y="25"/>
                    </a:lnTo>
                    <a:lnTo>
                      <a:pt x="712" y="30"/>
                    </a:lnTo>
                    <a:lnTo>
                      <a:pt x="706" y="35"/>
                    </a:lnTo>
                    <a:lnTo>
                      <a:pt x="700" y="41"/>
                    </a:lnTo>
                    <a:lnTo>
                      <a:pt x="692" y="50"/>
                    </a:lnTo>
                    <a:lnTo>
                      <a:pt x="688" y="55"/>
                    </a:lnTo>
                    <a:lnTo>
                      <a:pt x="685" y="56"/>
                    </a:lnTo>
                    <a:lnTo>
                      <a:pt x="685" y="57"/>
                    </a:lnTo>
                    <a:lnTo>
                      <a:pt x="684" y="59"/>
                    </a:lnTo>
                    <a:lnTo>
                      <a:pt x="682" y="60"/>
                    </a:lnTo>
                    <a:lnTo>
                      <a:pt x="681" y="61"/>
                    </a:lnTo>
                    <a:lnTo>
                      <a:pt x="676" y="64"/>
                    </a:lnTo>
                    <a:lnTo>
                      <a:pt x="672" y="68"/>
                    </a:lnTo>
                    <a:lnTo>
                      <a:pt x="667" y="70"/>
                    </a:lnTo>
                    <a:lnTo>
                      <a:pt x="664" y="72"/>
                    </a:lnTo>
                    <a:lnTo>
                      <a:pt x="663" y="74"/>
                    </a:lnTo>
                    <a:lnTo>
                      <a:pt x="657" y="75"/>
                    </a:lnTo>
                    <a:lnTo>
                      <a:pt x="652" y="78"/>
                    </a:lnTo>
                    <a:lnTo>
                      <a:pt x="650" y="79"/>
                    </a:lnTo>
                    <a:lnTo>
                      <a:pt x="648" y="79"/>
                    </a:lnTo>
                    <a:lnTo>
                      <a:pt x="647" y="80"/>
                    </a:lnTo>
                    <a:lnTo>
                      <a:pt x="643" y="82"/>
                    </a:lnTo>
                    <a:lnTo>
                      <a:pt x="630" y="85"/>
                    </a:lnTo>
                    <a:lnTo>
                      <a:pt x="625" y="87"/>
                    </a:lnTo>
                    <a:lnTo>
                      <a:pt x="620" y="89"/>
                    </a:lnTo>
                    <a:lnTo>
                      <a:pt x="613" y="93"/>
                    </a:lnTo>
                    <a:lnTo>
                      <a:pt x="607" y="96"/>
                    </a:lnTo>
                    <a:lnTo>
                      <a:pt x="600" y="100"/>
                    </a:lnTo>
                    <a:lnTo>
                      <a:pt x="594" y="104"/>
                    </a:lnTo>
                    <a:lnTo>
                      <a:pt x="582" y="109"/>
                    </a:lnTo>
                    <a:lnTo>
                      <a:pt x="580" y="109"/>
                    </a:lnTo>
                    <a:lnTo>
                      <a:pt x="579" y="110"/>
                    </a:lnTo>
                    <a:lnTo>
                      <a:pt x="576" y="111"/>
                    </a:lnTo>
                    <a:lnTo>
                      <a:pt x="571" y="114"/>
                    </a:lnTo>
                    <a:lnTo>
                      <a:pt x="558" y="119"/>
                    </a:lnTo>
                    <a:lnTo>
                      <a:pt x="547" y="123"/>
                    </a:lnTo>
                    <a:lnTo>
                      <a:pt x="535" y="128"/>
                    </a:lnTo>
                    <a:lnTo>
                      <a:pt x="523" y="132"/>
                    </a:lnTo>
                    <a:lnTo>
                      <a:pt x="499" y="141"/>
                    </a:lnTo>
                    <a:lnTo>
                      <a:pt x="487" y="144"/>
                    </a:lnTo>
                    <a:lnTo>
                      <a:pt x="474" y="148"/>
                    </a:lnTo>
                    <a:lnTo>
                      <a:pt x="450" y="154"/>
                    </a:lnTo>
                    <a:lnTo>
                      <a:pt x="424" y="159"/>
                    </a:lnTo>
                    <a:lnTo>
                      <a:pt x="412" y="162"/>
                    </a:lnTo>
                    <a:lnTo>
                      <a:pt x="400" y="16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22"/>
              <p:cNvSpPr>
                <a:spLocks noChangeAspect="1"/>
              </p:cNvSpPr>
              <p:nvPr/>
            </p:nvSpPr>
            <p:spPr bwMode="auto">
              <a:xfrm>
                <a:off x="1861" y="2608"/>
                <a:ext cx="480" cy="486"/>
              </a:xfrm>
              <a:custGeom>
                <a:avLst/>
                <a:gdLst>
                  <a:gd name="T0" fmla="*/ 12 w 480"/>
                  <a:gd name="T1" fmla="*/ 76 h 486"/>
                  <a:gd name="T2" fmla="*/ 2 w 480"/>
                  <a:gd name="T3" fmla="*/ 99 h 486"/>
                  <a:gd name="T4" fmla="*/ 2 w 480"/>
                  <a:gd name="T5" fmla="*/ 156 h 486"/>
                  <a:gd name="T6" fmla="*/ 11 w 480"/>
                  <a:gd name="T7" fmla="*/ 205 h 486"/>
                  <a:gd name="T8" fmla="*/ 32 w 480"/>
                  <a:gd name="T9" fmla="*/ 272 h 486"/>
                  <a:gd name="T10" fmla="*/ 60 w 480"/>
                  <a:gd name="T11" fmla="*/ 338 h 486"/>
                  <a:gd name="T12" fmla="*/ 81 w 480"/>
                  <a:gd name="T13" fmla="*/ 361 h 486"/>
                  <a:gd name="T14" fmla="*/ 106 w 480"/>
                  <a:gd name="T15" fmla="*/ 375 h 486"/>
                  <a:gd name="T16" fmla="*/ 127 w 480"/>
                  <a:gd name="T17" fmla="*/ 398 h 486"/>
                  <a:gd name="T18" fmla="*/ 106 w 480"/>
                  <a:gd name="T19" fmla="*/ 437 h 486"/>
                  <a:gd name="T20" fmla="*/ 105 w 480"/>
                  <a:gd name="T21" fmla="*/ 452 h 486"/>
                  <a:gd name="T22" fmla="*/ 116 w 480"/>
                  <a:gd name="T23" fmla="*/ 465 h 486"/>
                  <a:gd name="T24" fmla="*/ 161 w 480"/>
                  <a:gd name="T25" fmla="*/ 458 h 486"/>
                  <a:gd name="T26" fmla="*/ 173 w 480"/>
                  <a:gd name="T27" fmla="*/ 484 h 486"/>
                  <a:gd name="T28" fmla="*/ 182 w 480"/>
                  <a:gd name="T29" fmla="*/ 486 h 486"/>
                  <a:gd name="T30" fmla="*/ 187 w 480"/>
                  <a:gd name="T31" fmla="*/ 486 h 486"/>
                  <a:gd name="T32" fmla="*/ 194 w 480"/>
                  <a:gd name="T33" fmla="*/ 484 h 486"/>
                  <a:gd name="T34" fmla="*/ 205 w 480"/>
                  <a:gd name="T35" fmla="*/ 474 h 486"/>
                  <a:gd name="T36" fmla="*/ 244 w 480"/>
                  <a:gd name="T37" fmla="*/ 479 h 486"/>
                  <a:gd name="T38" fmla="*/ 248 w 480"/>
                  <a:gd name="T39" fmla="*/ 474 h 486"/>
                  <a:gd name="T40" fmla="*/ 254 w 480"/>
                  <a:gd name="T41" fmla="*/ 463 h 486"/>
                  <a:gd name="T42" fmla="*/ 254 w 480"/>
                  <a:gd name="T43" fmla="*/ 458 h 486"/>
                  <a:gd name="T44" fmla="*/ 252 w 480"/>
                  <a:gd name="T45" fmla="*/ 447 h 486"/>
                  <a:gd name="T46" fmla="*/ 247 w 480"/>
                  <a:gd name="T47" fmla="*/ 430 h 486"/>
                  <a:gd name="T48" fmla="*/ 245 w 480"/>
                  <a:gd name="T49" fmla="*/ 396 h 486"/>
                  <a:gd name="T50" fmla="*/ 235 w 480"/>
                  <a:gd name="T51" fmla="*/ 371 h 486"/>
                  <a:gd name="T52" fmla="*/ 194 w 480"/>
                  <a:gd name="T53" fmla="*/ 344 h 486"/>
                  <a:gd name="T54" fmla="*/ 136 w 480"/>
                  <a:gd name="T55" fmla="*/ 323 h 486"/>
                  <a:gd name="T56" fmla="*/ 117 w 480"/>
                  <a:gd name="T57" fmla="*/ 312 h 486"/>
                  <a:gd name="T58" fmla="*/ 100 w 480"/>
                  <a:gd name="T59" fmla="*/ 290 h 486"/>
                  <a:gd name="T60" fmla="*/ 85 w 480"/>
                  <a:gd name="T61" fmla="*/ 243 h 486"/>
                  <a:gd name="T62" fmla="*/ 75 w 480"/>
                  <a:gd name="T63" fmla="*/ 187 h 486"/>
                  <a:gd name="T64" fmla="*/ 71 w 480"/>
                  <a:gd name="T65" fmla="*/ 138 h 486"/>
                  <a:gd name="T66" fmla="*/ 101 w 480"/>
                  <a:gd name="T67" fmla="*/ 103 h 486"/>
                  <a:gd name="T68" fmla="*/ 176 w 480"/>
                  <a:gd name="T69" fmla="*/ 87 h 486"/>
                  <a:gd name="T70" fmla="*/ 235 w 480"/>
                  <a:gd name="T71" fmla="*/ 88 h 486"/>
                  <a:gd name="T72" fmla="*/ 344 w 480"/>
                  <a:gd name="T73" fmla="*/ 110 h 486"/>
                  <a:gd name="T74" fmla="*/ 427 w 480"/>
                  <a:gd name="T75" fmla="*/ 125 h 486"/>
                  <a:gd name="T76" fmla="*/ 439 w 480"/>
                  <a:gd name="T77" fmla="*/ 123 h 486"/>
                  <a:gd name="T78" fmla="*/ 454 w 480"/>
                  <a:gd name="T79" fmla="*/ 116 h 486"/>
                  <a:gd name="T80" fmla="*/ 467 w 480"/>
                  <a:gd name="T81" fmla="*/ 105 h 486"/>
                  <a:gd name="T82" fmla="*/ 478 w 480"/>
                  <a:gd name="T83" fmla="*/ 79 h 486"/>
                  <a:gd name="T84" fmla="*/ 476 w 480"/>
                  <a:gd name="T85" fmla="*/ 44 h 486"/>
                  <a:gd name="T86" fmla="*/ 475 w 480"/>
                  <a:gd name="T87" fmla="*/ 40 h 486"/>
                  <a:gd name="T88" fmla="*/ 458 w 480"/>
                  <a:gd name="T89" fmla="*/ 21 h 486"/>
                  <a:gd name="T90" fmla="*/ 403 w 480"/>
                  <a:gd name="T91" fmla="*/ 8 h 486"/>
                  <a:gd name="T92" fmla="*/ 329 w 480"/>
                  <a:gd name="T93" fmla="*/ 0 h 486"/>
                  <a:gd name="T94" fmla="*/ 256 w 480"/>
                  <a:gd name="T95" fmla="*/ 4 h 486"/>
                  <a:gd name="T96" fmla="*/ 95 w 480"/>
                  <a:gd name="T97" fmla="*/ 40 h 4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80"/>
                  <a:gd name="T148" fmla="*/ 0 h 486"/>
                  <a:gd name="T149" fmla="*/ 480 w 480"/>
                  <a:gd name="T150" fmla="*/ 486 h 4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80" h="486">
                    <a:moveTo>
                      <a:pt x="28" y="65"/>
                    </a:moveTo>
                    <a:lnTo>
                      <a:pt x="22" y="68"/>
                    </a:lnTo>
                    <a:lnTo>
                      <a:pt x="17" y="72"/>
                    </a:lnTo>
                    <a:lnTo>
                      <a:pt x="12" y="76"/>
                    </a:lnTo>
                    <a:lnTo>
                      <a:pt x="9" y="81"/>
                    </a:lnTo>
                    <a:lnTo>
                      <a:pt x="5" y="86"/>
                    </a:lnTo>
                    <a:lnTo>
                      <a:pt x="4" y="92"/>
                    </a:lnTo>
                    <a:lnTo>
                      <a:pt x="2" y="99"/>
                    </a:lnTo>
                    <a:lnTo>
                      <a:pt x="2" y="106"/>
                    </a:lnTo>
                    <a:lnTo>
                      <a:pt x="0" y="119"/>
                    </a:lnTo>
                    <a:lnTo>
                      <a:pt x="0" y="131"/>
                    </a:lnTo>
                    <a:lnTo>
                      <a:pt x="2" y="156"/>
                    </a:lnTo>
                    <a:lnTo>
                      <a:pt x="3" y="169"/>
                    </a:lnTo>
                    <a:lnTo>
                      <a:pt x="4" y="181"/>
                    </a:lnTo>
                    <a:lnTo>
                      <a:pt x="7" y="193"/>
                    </a:lnTo>
                    <a:lnTo>
                      <a:pt x="11" y="205"/>
                    </a:lnTo>
                    <a:lnTo>
                      <a:pt x="15" y="222"/>
                    </a:lnTo>
                    <a:lnTo>
                      <a:pt x="20" y="239"/>
                    </a:lnTo>
                    <a:lnTo>
                      <a:pt x="26" y="256"/>
                    </a:lnTo>
                    <a:lnTo>
                      <a:pt x="32" y="272"/>
                    </a:lnTo>
                    <a:lnTo>
                      <a:pt x="42" y="297"/>
                    </a:lnTo>
                    <a:lnTo>
                      <a:pt x="53" y="323"/>
                    </a:lnTo>
                    <a:lnTo>
                      <a:pt x="56" y="331"/>
                    </a:lnTo>
                    <a:lnTo>
                      <a:pt x="60" y="338"/>
                    </a:lnTo>
                    <a:lnTo>
                      <a:pt x="64" y="345"/>
                    </a:lnTo>
                    <a:lnTo>
                      <a:pt x="69" y="351"/>
                    </a:lnTo>
                    <a:lnTo>
                      <a:pt x="75" y="356"/>
                    </a:lnTo>
                    <a:lnTo>
                      <a:pt x="81" y="361"/>
                    </a:lnTo>
                    <a:lnTo>
                      <a:pt x="88" y="366"/>
                    </a:lnTo>
                    <a:lnTo>
                      <a:pt x="97" y="370"/>
                    </a:lnTo>
                    <a:lnTo>
                      <a:pt x="102" y="373"/>
                    </a:lnTo>
                    <a:lnTo>
                      <a:pt x="106" y="375"/>
                    </a:lnTo>
                    <a:lnTo>
                      <a:pt x="114" y="381"/>
                    </a:lnTo>
                    <a:lnTo>
                      <a:pt x="121" y="389"/>
                    </a:lnTo>
                    <a:lnTo>
                      <a:pt x="124" y="394"/>
                    </a:lnTo>
                    <a:lnTo>
                      <a:pt x="127" y="398"/>
                    </a:lnTo>
                    <a:lnTo>
                      <a:pt x="119" y="407"/>
                    </a:lnTo>
                    <a:lnTo>
                      <a:pt x="114" y="416"/>
                    </a:lnTo>
                    <a:lnTo>
                      <a:pt x="109" y="426"/>
                    </a:lnTo>
                    <a:lnTo>
                      <a:pt x="106" y="437"/>
                    </a:lnTo>
                    <a:lnTo>
                      <a:pt x="104" y="440"/>
                    </a:lnTo>
                    <a:lnTo>
                      <a:pt x="104" y="445"/>
                    </a:lnTo>
                    <a:lnTo>
                      <a:pt x="104" y="449"/>
                    </a:lnTo>
                    <a:lnTo>
                      <a:pt x="105" y="452"/>
                    </a:lnTo>
                    <a:lnTo>
                      <a:pt x="107" y="456"/>
                    </a:lnTo>
                    <a:lnTo>
                      <a:pt x="109" y="459"/>
                    </a:lnTo>
                    <a:lnTo>
                      <a:pt x="112" y="462"/>
                    </a:lnTo>
                    <a:lnTo>
                      <a:pt x="116" y="465"/>
                    </a:lnTo>
                    <a:lnTo>
                      <a:pt x="123" y="468"/>
                    </a:lnTo>
                    <a:lnTo>
                      <a:pt x="131" y="471"/>
                    </a:lnTo>
                    <a:lnTo>
                      <a:pt x="140" y="472"/>
                    </a:lnTo>
                    <a:lnTo>
                      <a:pt x="161" y="458"/>
                    </a:lnTo>
                    <a:lnTo>
                      <a:pt x="162" y="474"/>
                    </a:lnTo>
                    <a:lnTo>
                      <a:pt x="165" y="478"/>
                    </a:lnTo>
                    <a:lnTo>
                      <a:pt x="169" y="481"/>
                    </a:lnTo>
                    <a:lnTo>
                      <a:pt x="173" y="484"/>
                    </a:lnTo>
                    <a:lnTo>
                      <a:pt x="177" y="486"/>
                    </a:lnTo>
                    <a:lnTo>
                      <a:pt x="180" y="486"/>
                    </a:lnTo>
                    <a:lnTo>
                      <a:pt x="181" y="486"/>
                    </a:lnTo>
                    <a:lnTo>
                      <a:pt x="182" y="486"/>
                    </a:lnTo>
                    <a:lnTo>
                      <a:pt x="183" y="486"/>
                    </a:lnTo>
                    <a:lnTo>
                      <a:pt x="186" y="486"/>
                    </a:lnTo>
                    <a:lnTo>
                      <a:pt x="187" y="486"/>
                    </a:lnTo>
                    <a:lnTo>
                      <a:pt x="189" y="486"/>
                    </a:lnTo>
                    <a:lnTo>
                      <a:pt x="190" y="485"/>
                    </a:lnTo>
                    <a:lnTo>
                      <a:pt x="191" y="485"/>
                    </a:lnTo>
                    <a:lnTo>
                      <a:pt x="194" y="484"/>
                    </a:lnTo>
                    <a:lnTo>
                      <a:pt x="196" y="482"/>
                    </a:lnTo>
                    <a:lnTo>
                      <a:pt x="200" y="480"/>
                    </a:lnTo>
                    <a:lnTo>
                      <a:pt x="202" y="478"/>
                    </a:lnTo>
                    <a:lnTo>
                      <a:pt x="205" y="474"/>
                    </a:lnTo>
                    <a:lnTo>
                      <a:pt x="210" y="474"/>
                    </a:lnTo>
                    <a:lnTo>
                      <a:pt x="222" y="482"/>
                    </a:lnTo>
                    <a:lnTo>
                      <a:pt x="242" y="481"/>
                    </a:lnTo>
                    <a:lnTo>
                      <a:pt x="244" y="479"/>
                    </a:lnTo>
                    <a:lnTo>
                      <a:pt x="246" y="477"/>
                    </a:lnTo>
                    <a:lnTo>
                      <a:pt x="247" y="475"/>
                    </a:lnTo>
                    <a:lnTo>
                      <a:pt x="247" y="474"/>
                    </a:lnTo>
                    <a:lnTo>
                      <a:pt x="248" y="474"/>
                    </a:lnTo>
                    <a:lnTo>
                      <a:pt x="250" y="472"/>
                    </a:lnTo>
                    <a:lnTo>
                      <a:pt x="252" y="467"/>
                    </a:lnTo>
                    <a:lnTo>
                      <a:pt x="253" y="465"/>
                    </a:lnTo>
                    <a:lnTo>
                      <a:pt x="254" y="463"/>
                    </a:lnTo>
                    <a:lnTo>
                      <a:pt x="254" y="460"/>
                    </a:lnTo>
                    <a:lnTo>
                      <a:pt x="254" y="458"/>
                    </a:lnTo>
                    <a:lnTo>
                      <a:pt x="254" y="455"/>
                    </a:lnTo>
                    <a:lnTo>
                      <a:pt x="254" y="452"/>
                    </a:lnTo>
                    <a:lnTo>
                      <a:pt x="252" y="447"/>
                    </a:lnTo>
                    <a:lnTo>
                      <a:pt x="251" y="441"/>
                    </a:lnTo>
                    <a:lnTo>
                      <a:pt x="248" y="435"/>
                    </a:lnTo>
                    <a:lnTo>
                      <a:pt x="247" y="432"/>
                    </a:lnTo>
                    <a:lnTo>
                      <a:pt x="247" y="430"/>
                    </a:lnTo>
                    <a:lnTo>
                      <a:pt x="246" y="423"/>
                    </a:lnTo>
                    <a:lnTo>
                      <a:pt x="247" y="416"/>
                    </a:lnTo>
                    <a:lnTo>
                      <a:pt x="247" y="406"/>
                    </a:lnTo>
                    <a:lnTo>
                      <a:pt x="245" y="396"/>
                    </a:lnTo>
                    <a:lnTo>
                      <a:pt x="244" y="391"/>
                    </a:lnTo>
                    <a:lnTo>
                      <a:pt x="244" y="387"/>
                    </a:lnTo>
                    <a:lnTo>
                      <a:pt x="240" y="379"/>
                    </a:lnTo>
                    <a:lnTo>
                      <a:pt x="235" y="371"/>
                    </a:lnTo>
                    <a:lnTo>
                      <a:pt x="229" y="364"/>
                    </a:lnTo>
                    <a:lnTo>
                      <a:pt x="222" y="359"/>
                    </a:lnTo>
                    <a:lnTo>
                      <a:pt x="214" y="353"/>
                    </a:lnTo>
                    <a:lnTo>
                      <a:pt x="194" y="344"/>
                    </a:lnTo>
                    <a:lnTo>
                      <a:pt x="176" y="335"/>
                    </a:lnTo>
                    <a:lnTo>
                      <a:pt x="156" y="328"/>
                    </a:lnTo>
                    <a:lnTo>
                      <a:pt x="146" y="325"/>
                    </a:lnTo>
                    <a:lnTo>
                      <a:pt x="136" y="323"/>
                    </a:lnTo>
                    <a:lnTo>
                      <a:pt x="132" y="322"/>
                    </a:lnTo>
                    <a:lnTo>
                      <a:pt x="129" y="321"/>
                    </a:lnTo>
                    <a:lnTo>
                      <a:pt x="124" y="317"/>
                    </a:lnTo>
                    <a:lnTo>
                      <a:pt x="117" y="312"/>
                    </a:lnTo>
                    <a:lnTo>
                      <a:pt x="112" y="308"/>
                    </a:lnTo>
                    <a:lnTo>
                      <a:pt x="108" y="302"/>
                    </a:lnTo>
                    <a:lnTo>
                      <a:pt x="103" y="296"/>
                    </a:lnTo>
                    <a:lnTo>
                      <a:pt x="100" y="290"/>
                    </a:lnTo>
                    <a:lnTo>
                      <a:pt x="96" y="283"/>
                    </a:lnTo>
                    <a:lnTo>
                      <a:pt x="94" y="276"/>
                    </a:lnTo>
                    <a:lnTo>
                      <a:pt x="92" y="270"/>
                    </a:lnTo>
                    <a:lnTo>
                      <a:pt x="85" y="243"/>
                    </a:lnTo>
                    <a:lnTo>
                      <a:pt x="81" y="229"/>
                    </a:lnTo>
                    <a:lnTo>
                      <a:pt x="80" y="215"/>
                    </a:lnTo>
                    <a:lnTo>
                      <a:pt x="77" y="201"/>
                    </a:lnTo>
                    <a:lnTo>
                      <a:pt x="75" y="187"/>
                    </a:lnTo>
                    <a:lnTo>
                      <a:pt x="74" y="173"/>
                    </a:lnTo>
                    <a:lnTo>
                      <a:pt x="74" y="159"/>
                    </a:lnTo>
                    <a:lnTo>
                      <a:pt x="73" y="148"/>
                    </a:lnTo>
                    <a:lnTo>
                      <a:pt x="71" y="138"/>
                    </a:lnTo>
                    <a:lnTo>
                      <a:pt x="67" y="119"/>
                    </a:lnTo>
                    <a:lnTo>
                      <a:pt x="78" y="113"/>
                    </a:lnTo>
                    <a:lnTo>
                      <a:pt x="89" y="108"/>
                    </a:lnTo>
                    <a:lnTo>
                      <a:pt x="101" y="103"/>
                    </a:lnTo>
                    <a:lnTo>
                      <a:pt x="112" y="99"/>
                    </a:lnTo>
                    <a:lnTo>
                      <a:pt x="137" y="92"/>
                    </a:lnTo>
                    <a:lnTo>
                      <a:pt x="162" y="89"/>
                    </a:lnTo>
                    <a:lnTo>
                      <a:pt x="176" y="87"/>
                    </a:lnTo>
                    <a:lnTo>
                      <a:pt x="191" y="86"/>
                    </a:lnTo>
                    <a:lnTo>
                      <a:pt x="206" y="85"/>
                    </a:lnTo>
                    <a:lnTo>
                      <a:pt x="221" y="86"/>
                    </a:lnTo>
                    <a:lnTo>
                      <a:pt x="235" y="88"/>
                    </a:lnTo>
                    <a:lnTo>
                      <a:pt x="250" y="90"/>
                    </a:lnTo>
                    <a:lnTo>
                      <a:pt x="265" y="92"/>
                    </a:lnTo>
                    <a:lnTo>
                      <a:pt x="279" y="96"/>
                    </a:lnTo>
                    <a:lnTo>
                      <a:pt x="344" y="110"/>
                    </a:lnTo>
                    <a:lnTo>
                      <a:pt x="377" y="117"/>
                    </a:lnTo>
                    <a:lnTo>
                      <a:pt x="410" y="123"/>
                    </a:lnTo>
                    <a:lnTo>
                      <a:pt x="418" y="124"/>
                    </a:lnTo>
                    <a:lnTo>
                      <a:pt x="427" y="125"/>
                    </a:lnTo>
                    <a:lnTo>
                      <a:pt x="433" y="124"/>
                    </a:lnTo>
                    <a:lnTo>
                      <a:pt x="435" y="123"/>
                    </a:lnTo>
                    <a:lnTo>
                      <a:pt x="437" y="123"/>
                    </a:lnTo>
                    <a:lnTo>
                      <a:pt x="439" y="123"/>
                    </a:lnTo>
                    <a:lnTo>
                      <a:pt x="444" y="121"/>
                    </a:lnTo>
                    <a:lnTo>
                      <a:pt x="449" y="119"/>
                    </a:lnTo>
                    <a:lnTo>
                      <a:pt x="452" y="117"/>
                    </a:lnTo>
                    <a:lnTo>
                      <a:pt x="454" y="116"/>
                    </a:lnTo>
                    <a:lnTo>
                      <a:pt x="456" y="114"/>
                    </a:lnTo>
                    <a:lnTo>
                      <a:pt x="459" y="113"/>
                    </a:lnTo>
                    <a:lnTo>
                      <a:pt x="462" y="109"/>
                    </a:lnTo>
                    <a:lnTo>
                      <a:pt x="467" y="105"/>
                    </a:lnTo>
                    <a:lnTo>
                      <a:pt x="472" y="96"/>
                    </a:lnTo>
                    <a:lnTo>
                      <a:pt x="476" y="88"/>
                    </a:lnTo>
                    <a:lnTo>
                      <a:pt x="477" y="83"/>
                    </a:lnTo>
                    <a:lnTo>
                      <a:pt x="478" y="79"/>
                    </a:lnTo>
                    <a:lnTo>
                      <a:pt x="480" y="70"/>
                    </a:lnTo>
                    <a:lnTo>
                      <a:pt x="480" y="62"/>
                    </a:lnTo>
                    <a:lnTo>
                      <a:pt x="478" y="53"/>
                    </a:lnTo>
                    <a:lnTo>
                      <a:pt x="476" y="44"/>
                    </a:lnTo>
                    <a:lnTo>
                      <a:pt x="476" y="42"/>
                    </a:lnTo>
                    <a:lnTo>
                      <a:pt x="475" y="42"/>
                    </a:lnTo>
                    <a:lnTo>
                      <a:pt x="475" y="40"/>
                    </a:lnTo>
                    <a:lnTo>
                      <a:pt x="473" y="35"/>
                    </a:lnTo>
                    <a:lnTo>
                      <a:pt x="469" y="29"/>
                    </a:lnTo>
                    <a:lnTo>
                      <a:pt x="464" y="25"/>
                    </a:lnTo>
                    <a:lnTo>
                      <a:pt x="458" y="21"/>
                    </a:lnTo>
                    <a:lnTo>
                      <a:pt x="455" y="20"/>
                    </a:lnTo>
                    <a:lnTo>
                      <a:pt x="452" y="19"/>
                    </a:lnTo>
                    <a:lnTo>
                      <a:pt x="427" y="13"/>
                    </a:lnTo>
                    <a:lnTo>
                      <a:pt x="403" y="8"/>
                    </a:lnTo>
                    <a:lnTo>
                      <a:pt x="378" y="4"/>
                    </a:lnTo>
                    <a:lnTo>
                      <a:pt x="354" y="2"/>
                    </a:lnTo>
                    <a:lnTo>
                      <a:pt x="342" y="1"/>
                    </a:lnTo>
                    <a:lnTo>
                      <a:pt x="329" y="0"/>
                    </a:lnTo>
                    <a:lnTo>
                      <a:pt x="305" y="0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56" y="4"/>
                    </a:lnTo>
                    <a:lnTo>
                      <a:pt x="214" y="9"/>
                    </a:lnTo>
                    <a:lnTo>
                      <a:pt x="174" y="17"/>
                    </a:lnTo>
                    <a:lnTo>
                      <a:pt x="134" y="28"/>
                    </a:lnTo>
                    <a:lnTo>
                      <a:pt x="95" y="40"/>
                    </a:lnTo>
                    <a:lnTo>
                      <a:pt x="61" y="52"/>
                    </a:lnTo>
                    <a:lnTo>
                      <a:pt x="28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Freeform 23"/>
              <p:cNvSpPr>
                <a:spLocks noChangeAspect="1"/>
              </p:cNvSpPr>
              <p:nvPr/>
            </p:nvSpPr>
            <p:spPr bwMode="auto">
              <a:xfrm>
                <a:off x="2282" y="3046"/>
                <a:ext cx="804" cy="669"/>
              </a:xfrm>
              <a:custGeom>
                <a:avLst/>
                <a:gdLst>
                  <a:gd name="T0" fmla="*/ 4 w 804"/>
                  <a:gd name="T1" fmla="*/ 81 h 669"/>
                  <a:gd name="T2" fmla="*/ 14 w 804"/>
                  <a:gd name="T3" fmla="*/ 102 h 669"/>
                  <a:gd name="T4" fmla="*/ 33 w 804"/>
                  <a:gd name="T5" fmla="*/ 117 h 669"/>
                  <a:gd name="T6" fmla="*/ 77 w 804"/>
                  <a:gd name="T7" fmla="*/ 137 h 669"/>
                  <a:gd name="T8" fmla="*/ 292 w 804"/>
                  <a:gd name="T9" fmla="*/ 202 h 669"/>
                  <a:gd name="T10" fmla="*/ 338 w 804"/>
                  <a:gd name="T11" fmla="*/ 225 h 669"/>
                  <a:gd name="T12" fmla="*/ 351 w 804"/>
                  <a:gd name="T13" fmla="*/ 247 h 669"/>
                  <a:gd name="T14" fmla="*/ 354 w 804"/>
                  <a:gd name="T15" fmla="*/ 275 h 669"/>
                  <a:gd name="T16" fmla="*/ 346 w 804"/>
                  <a:gd name="T17" fmla="*/ 315 h 669"/>
                  <a:gd name="T18" fmla="*/ 346 w 804"/>
                  <a:gd name="T19" fmla="*/ 356 h 669"/>
                  <a:gd name="T20" fmla="*/ 358 w 804"/>
                  <a:gd name="T21" fmla="*/ 376 h 669"/>
                  <a:gd name="T22" fmla="*/ 384 w 804"/>
                  <a:gd name="T23" fmla="*/ 427 h 669"/>
                  <a:gd name="T24" fmla="*/ 429 w 804"/>
                  <a:gd name="T25" fmla="*/ 494 h 669"/>
                  <a:gd name="T26" fmla="*/ 455 w 804"/>
                  <a:gd name="T27" fmla="*/ 535 h 669"/>
                  <a:gd name="T28" fmla="*/ 482 w 804"/>
                  <a:gd name="T29" fmla="*/ 580 h 669"/>
                  <a:gd name="T30" fmla="*/ 498 w 804"/>
                  <a:gd name="T31" fmla="*/ 624 h 669"/>
                  <a:gd name="T32" fmla="*/ 510 w 804"/>
                  <a:gd name="T33" fmla="*/ 645 h 669"/>
                  <a:gd name="T34" fmla="*/ 525 w 804"/>
                  <a:gd name="T35" fmla="*/ 659 h 669"/>
                  <a:gd name="T36" fmla="*/ 547 w 804"/>
                  <a:gd name="T37" fmla="*/ 667 h 669"/>
                  <a:gd name="T38" fmla="*/ 573 w 804"/>
                  <a:gd name="T39" fmla="*/ 667 h 669"/>
                  <a:gd name="T40" fmla="*/ 577 w 804"/>
                  <a:gd name="T41" fmla="*/ 664 h 669"/>
                  <a:gd name="T42" fmla="*/ 581 w 804"/>
                  <a:gd name="T43" fmla="*/ 661 h 669"/>
                  <a:gd name="T44" fmla="*/ 600 w 804"/>
                  <a:gd name="T45" fmla="*/ 626 h 669"/>
                  <a:gd name="T46" fmla="*/ 605 w 804"/>
                  <a:gd name="T47" fmla="*/ 615 h 669"/>
                  <a:gd name="T48" fmla="*/ 621 w 804"/>
                  <a:gd name="T49" fmla="*/ 588 h 669"/>
                  <a:gd name="T50" fmla="*/ 673 w 804"/>
                  <a:gd name="T51" fmla="*/ 551 h 669"/>
                  <a:gd name="T52" fmla="*/ 732 w 804"/>
                  <a:gd name="T53" fmla="*/ 531 h 669"/>
                  <a:gd name="T54" fmla="*/ 779 w 804"/>
                  <a:gd name="T55" fmla="*/ 529 h 669"/>
                  <a:gd name="T56" fmla="*/ 784 w 804"/>
                  <a:gd name="T57" fmla="*/ 528 h 669"/>
                  <a:gd name="T58" fmla="*/ 796 w 804"/>
                  <a:gd name="T59" fmla="*/ 520 h 669"/>
                  <a:gd name="T60" fmla="*/ 803 w 804"/>
                  <a:gd name="T61" fmla="*/ 509 h 669"/>
                  <a:gd name="T62" fmla="*/ 804 w 804"/>
                  <a:gd name="T63" fmla="*/ 503 h 669"/>
                  <a:gd name="T64" fmla="*/ 803 w 804"/>
                  <a:gd name="T65" fmla="*/ 490 h 669"/>
                  <a:gd name="T66" fmla="*/ 798 w 804"/>
                  <a:gd name="T67" fmla="*/ 479 h 669"/>
                  <a:gd name="T68" fmla="*/ 789 w 804"/>
                  <a:gd name="T69" fmla="*/ 459 h 669"/>
                  <a:gd name="T70" fmla="*/ 765 w 804"/>
                  <a:gd name="T71" fmla="*/ 437 h 669"/>
                  <a:gd name="T72" fmla="*/ 741 w 804"/>
                  <a:gd name="T73" fmla="*/ 430 h 669"/>
                  <a:gd name="T74" fmla="*/ 703 w 804"/>
                  <a:gd name="T75" fmla="*/ 437 h 669"/>
                  <a:gd name="T76" fmla="*/ 670 w 804"/>
                  <a:gd name="T77" fmla="*/ 456 h 669"/>
                  <a:gd name="T78" fmla="*/ 597 w 804"/>
                  <a:gd name="T79" fmla="*/ 513 h 669"/>
                  <a:gd name="T80" fmla="*/ 571 w 804"/>
                  <a:gd name="T81" fmla="*/ 546 h 669"/>
                  <a:gd name="T82" fmla="*/ 557 w 804"/>
                  <a:gd name="T83" fmla="*/ 565 h 669"/>
                  <a:gd name="T84" fmla="*/ 529 w 804"/>
                  <a:gd name="T85" fmla="*/ 530 h 669"/>
                  <a:gd name="T86" fmla="*/ 501 w 804"/>
                  <a:gd name="T87" fmla="*/ 478 h 669"/>
                  <a:gd name="T88" fmla="*/ 471 w 804"/>
                  <a:gd name="T89" fmla="*/ 406 h 669"/>
                  <a:gd name="T90" fmla="*/ 447 w 804"/>
                  <a:gd name="T91" fmla="*/ 335 h 669"/>
                  <a:gd name="T92" fmla="*/ 438 w 804"/>
                  <a:gd name="T93" fmla="*/ 281 h 669"/>
                  <a:gd name="T94" fmla="*/ 437 w 804"/>
                  <a:gd name="T95" fmla="*/ 225 h 669"/>
                  <a:gd name="T96" fmla="*/ 439 w 804"/>
                  <a:gd name="T97" fmla="*/ 197 h 669"/>
                  <a:gd name="T98" fmla="*/ 426 w 804"/>
                  <a:gd name="T99" fmla="*/ 174 h 669"/>
                  <a:gd name="T100" fmla="*/ 388 w 804"/>
                  <a:gd name="T101" fmla="*/ 139 h 669"/>
                  <a:gd name="T102" fmla="*/ 343 w 804"/>
                  <a:gd name="T103" fmla="*/ 118 h 669"/>
                  <a:gd name="T104" fmla="*/ 328 w 804"/>
                  <a:gd name="T105" fmla="*/ 108 h 669"/>
                  <a:gd name="T106" fmla="*/ 189 w 804"/>
                  <a:gd name="T107" fmla="*/ 41 h 669"/>
                  <a:gd name="T108" fmla="*/ 135 w 804"/>
                  <a:gd name="T109" fmla="*/ 17 h 669"/>
                  <a:gd name="T110" fmla="*/ 60 w 804"/>
                  <a:gd name="T111" fmla="*/ 1 h 669"/>
                  <a:gd name="T112" fmla="*/ 26 w 804"/>
                  <a:gd name="T113" fmla="*/ 6 h 669"/>
                  <a:gd name="T114" fmla="*/ 7 w 804"/>
                  <a:gd name="T115" fmla="*/ 25 h 669"/>
                  <a:gd name="T116" fmla="*/ 0 w 804"/>
                  <a:gd name="T117" fmla="*/ 49 h 66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04"/>
                  <a:gd name="T178" fmla="*/ 0 h 669"/>
                  <a:gd name="T179" fmla="*/ 804 w 804"/>
                  <a:gd name="T180" fmla="*/ 669 h 66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04" h="669">
                    <a:moveTo>
                      <a:pt x="0" y="60"/>
                    </a:moveTo>
                    <a:lnTo>
                      <a:pt x="0" y="65"/>
                    </a:lnTo>
                    <a:lnTo>
                      <a:pt x="1" y="70"/>
                    </a:lnTo>
                    <a:lnTo>
                      <a:pt x="4" y="81"/>
                    </a:lnTo>
                    <a:lnTo>
                      <a:pt x="7" y="89"/>
                    </a:lnTo>
                    <a:lnTo>
                      <a:pt x="9" y="93"/>
                    </a:lnTo>
                    <a:lnTo>
                      <a:pt x="12" y="98"/>
                    </a:lnTo>
                    <a:lnTo>
                      <a:pt x="14" y="102"/>
                    </a:lnTo>
                    <a:lnTo>
                      <a:pt x="17" y="105"/>
                    </a:lnTo>
                    <a:lnTo>
                      <a:pt x="21" y="108"/>
                    </a:lnTo>
                    <a:lnTo>
                      <a:pt x="24" y="111"/>
                    </a:lnTo>
                    <a:lnTo>
                      <a:pt x="33" y="117"/>
                    </a:lnTo>
                    <a:lnTo>
                      <a:pt x="42" y="124"/>
                    </a:lnTo>
                    <a:lnTo>
                      <a:pt x="44" y="125"/>
                    </a:lnTo>
                    <a:lnTo>
                      <a:pt x="47" y="127"/>
                    </a:lnTo>
                    <a:lnTo>
                      <a:pt x="77" y="137"/>
                    </a:lnTo>
                    <a:lnTo>
                      <a:pt x="108" y="147"/>
                    </a:lnTo>
                    <a:lnTo>
                      <a:pt x="196" y="174"/>
                    </a:lnTo>
                    <a:lnTo>
                      <a:pt x="285" y="201"/>
                    </a:lnTo>
                    <a:lnTo>
                      <a:pt x="292" y="202"/>
                    </a:lnTo>
                    <a:lnTo>
                      <a:pt x="299" y="204"/>
                    </a:lnTo>
                    <a:lnTo>
                      <a:pt x="312" y="210"/>
                    </a:lnTo>
                    <a:lnTo>
                      <a:pt x="325" y="217"/>
                    </a:lnTo>
                    <a:lnTo>
                      <a:pt x="338" y="225"/>
                    </a:lnTo>
                    <a:lnTo>
                      <a:pt x="340" y="229"/>
                    </a:lnTo>
                    <a:lnTo>
                      <a:pt x="344" y="235"/>
                    </a:lnTo>
                    <a:lnTo>
                      <a:pt x="349" y="242"/>
                    </a:lnTo>
                    <a:lnTo>
                      <a:pt x="351" y="247"/>
                    </a:lnTo>
                    <a:lnTo>
                      <a:pt x="353" y="254"/>
                    </a:lnTo>
                    <a:lnTo>
                      <a:pt x="354" y="261"/>
                    </a:lnTo>
                    <a:lnTo>
                      <a:pt x="355" y="268"/>
                    </a:lnTo>
                    <a:lnTo>
                      <a:pt x="354" y="275"/>
                    </a:lnTo>
                    <a:lnTo>
                      <a:pt x="353" y="282"/>
                    </a:lnTo>
                    <a:lnTo>
                      <a:pt x="350" y="284"/>
                    </a:lnTo>
                    <a:lnTo>
                      <a:pt x="350" y="288"/>
                    </a:lnTo>
                    <a:lnTo>
                      <a:pt x="346" y="315"/>
                    </a:lnTo>
                    <a:lnTo>
                      <a:pt x="345" y="343"/>
                    </a:lnTo>
                    <a:lnTo>
                      <a:pt x="345" y="347"/>
                    </a:lnTo>
                    <a:lnTo>
                      <a:pt x="345" y="352"/>
                    </a:lnTo>
                    <a:lnTo>
                      <a:pt x="346" y="356"/>
                    </a:lnTo>
                    <a:lnTo>
                      <a:pt x="348" y="360"/>
                    </a:lnTo>
                    <a:lnTo>
                      <a:pt x="350" y="365"/>
                    </a:lnTo>
                    <a:lnTo>
                      <a:pt x="352" y="368"/>
                    </a:lnTo>
                    <a:lnTo>
                      <a:pt x="358" y="376"/>
                    </a:lnTo>
                    <a:lnTo>
                      <a:pt x="365" y="394"/>
                    </a:lnTo>
                    <a:lnTo>
                      <a:pt x="374" y="411"/>
                    </a:lnTo>
                    <a:lnTo>
                      <a:pt x="378" y="419"/>
                    </a:lnTo>
                    <a:lnTo>
                      <a:pt x="384" y="427"/>
                    </a:lnTo>
                    <a:lnTo>
                      <a:pt x="395" y="444"/>
                    </a:lnTo>
                    <a:lnTo>
                      <a:pt x="407" y="460"/>
                    </a:lnTo>
                    <a:lnTo>
                      <a:pt x="419" y="477"/>
                    </a:lnTo>
                    <a:lnTo>
                      <a:pt x="429" y="494"/>
                    </a:lnTo>
                    <a:lnTo>
                      <a:pt x="440" y="512"/>
                    </a:lnTo>
                    <a:lnTo>
                      <a:pt x="443" y="518"/>
                    </a:lnTo>
                    <a:lnTo>
                      <a:pt x="447" y="524"/>
                    </a:lnTo>
                    <a:lnTo>
                      <a:pt x="455" y="535"/>
                    </a:lnTo>
                    <a:lnTo>
                      <a:pt x="463" y="545"/>
                    </a:lnTo>
                    <a:lnTo>
                      <a:pt x="470" y="557"/>
                    </a:lnTo>
                    <a:lnTo>
                      <a:pt x="476" y="568"/>
                    </a:lnTo>
                    <a:lnTo>
                      <a:pt x="482" y="580"/>
                    </a:lnTo>
                    <a:lnTo>
                      <a:pt x="488" y="593"/>
                    </a:lnTo>
                    <a:lnTo>
                      <a:pt x="492" y="605"/>
                    </a:lnTo>
                    <a:lnTo>
                      <a:pt x="496" y="618"/>
                    </a:lnTo>
                    <a:lnTo>
                      <a:pt x="498" y="624"/>
                    </a:lnTo>
                    <a:lnTo>
                      <a:pt x="501" y="629"/>
                    </a:lnTo>
                    <a:lnTo>
                      <a:pt x="503" y="636"/>
                    </a:lnTo>
                    <a:lnTo>
                      <a:pt x="506" y="641"/>
                    </a:lnTo>
                    <a:lnTo>
                      <a:pt x="510" y="645"/>
                    </a:lnTo>
                    <a:lnTo>
                      <a:pt x="513" y="650"/>
                    </a:lnTo>
                    <a:lnTo>
                      <a:pt x="517" y="653"/>
                    </a:lnTo>
                    <a:lnTo>
                      <a:pt x="521" y="657"/>
                    </a:lnTo>
                    <a:lnTo>
                      <a:pt x="525" y="659"/>
                    </a:lnTo>
                    <a:lnTo>
                      <a:pt x="531" y="662"/>
                    </a:lnTo>
                    <a:lnTo>
                      <a:pt x="536" y="664"/>
                    </a:lnTo>
                    <a:lnTo>
                      <a:pt x="541" y="666"/>
                    </a:lnTo>
                    <a:lnTo>
                      <a:pt x="547" y="667"/>
                    </a:lnTo>
                    <a:lnTo>
                      <a:pt x="553" y="668"/>
                    </a:lnTo>
                    <a:lnTo>
                      <a:pt x="567" y="669"/>
                    </a:lnTo>
                    <a:lnTo>
                      <a:pt x="571" y="668"/>
                    </a:lnTo>
                    <a:lnTo>
                      <a:pt x="573" y="667"/>
                    </a:lnTo>
                    <a:lnTo>
                      <a:pt x="575" y="666"/>
                    </a:lnTo>
                    <a:lnTo>
                      <a:pt x="576" y="665"/>
                    </a:lnTo>
                    <a:lnTo>
                      <a:pt x="577" y="665"/>
                    </a:lnTo>
                    <a:lnTo>
                      <a:pt x="577" y="664"/>
                    </a:lnTo>
                    <a:lnTo>
                      <a:pt x="578" y="664"/>
                    </a:lnTo>
                    <a:lnTo>
                      <a:pt x="580" y="662"/>
                    </a:lnTo>
                    <a:lnTo>
                      <a:pt x="581" y="661"/>
                    </a:lnTo>
                    <a:lnTo>
                      <a:pt x="588" y="650"/>
                    </a:lnTo>
                    <a:lnTo>
                      <a:pt x="594" y="638"/>
                    </a:lnTo>
                    <a:lnTo>
                      <a:pt x="600" y="627"/>
                    </a:lnTo>
                    <a:lnTo>
                      <a:pt x="600" y="626"/>
                    </a:lnTo>
                    <a:lnTo>
                      <a:pt x="600" y="625"/>
                    </a:lnTo>
                    <a:lnTo>
                      <a:pt x="601" y="623"/>
                    </a:lnTo>
                    <a:lnTo>
                      <a:pt x="601" y="621"/>
                    </a:lnTo>
                    <a:lnTo>
                      <a:pt x="605" y="615"/>
                    </a:lnTo>
                    <a:lnTo>
                      <a:pt x="607" y="610"/>
                    </a:lnTo>
                    <a:lnTo>
                      <a:pt x="608" y="605"/>
                    </a:lnTo>
                    <a:lnTo>
                      <a:pt x="615" y="597"/>
                    </a:lnTo>
                    <a:lnTo>
                      <a:pt x="621" y="588"/>
                    </a:lnTo>
                    <a:lnTo>
                      <a:pt x="629" y="581"/>
                    </a:lnTo>
                    <a:lnTo>
                      <a:pt x="643" y="569"/>
                    </a:lnTo>
                    <a:lnTo>
                      <a:pt x="659" y="558"/>
                    </a:lnTo>
                    <a:lnTo>
                      <a:pt x="673" y="551"/>
                    </a:lnTo>
                    <a:lnTo>
                      <a:pt x="687" y="544"/>
                    </a:lnTo>
                    <a:lnTo>
                      <a:pt x="702" y="539"/>
                    </a:lnTo>
                    <a:lnTo>
                      <a:pt x="717" y="535"/>
                    </a:lnTo>
                    <a:lnTo>
                      <a:pt x="732" y="531"/>
                    </a:lnTo>
                    <a:lnTo>
                      <a:pt x="748" y="530"/>
                    </a:lnTo>
                    <a:lnTo>
                      <a:pt x="763" y="529"/>
                    </a:lnTo>
                    <a:lnTo>
                      <a:pt x="779" y="529"/>
                    </a:lnTo>
                    <a:lnTo>
                      <a:pt x="780" y="529"/>
                    </a:lnTo>
                    <a:lnTo>
                      <a:pt x="781" y="529"/>
                    </a:lnTo>
                    <a:lnTo>
                      <a:pt x="782" y="529"/>
                    </a:lnTo>
                    <a:lnTo>
                      <a:pt x="784" y="528"/>
                    </a:lnTo>
                    <a:lnTo>
                      <a:pt x="786" y="528"/>
                    </a:lnTo>
                    <a:lnTo>
                      <a:pt x="787" y="527"/>
                    </a:lnTo>
                    <a:lnTo>
                      <a:pt x="790" y="526"/>
                    </a:lnTo>
                    <a:lnTo>
                      <a:pt x="796" y="520"/>
                    </a:lnTo>
                    <a:lnTo>
                      <a:pt x="798" y="517"/>
                    </a:lnTo>
                    <a:lnTo>
                      <a:pt x="800" y="515"/>
                    </a:lnTo>
                    <a:lnTo>
                      <a:pt x="802" y="512"/>
                    </a:lnTo>
                    <a:lnTo>
                      <a:pt x="803" y="509"/>
                    </a:lnTo>
                    <a:lnTo>
                      <a:pt x="803" y="508"/>
                    </a:lnTo>
                    <a:lnTo>
                      <a:pt x="804" y="506"/>
                    </a:lnTo>
                    <a:lnTo>
                      <a:pt x="804" y="503"/>
                    </a:lnTo>
                    <a:lnTo>
                      <a:pt x="804" y="500"/>
                    </a:lnTo>
                    <a:lnTo>
                      <a:pt x="804" y="496"/>
                    </a:lnTo>
                    <a:lnTo>
                      <a:pt x="804" y="493"/>
                    </a:lnTo>
                    <a:lnTo>
                      <a:pt x="803" y="490"/>
                    </a:lnTo>
                    <a:lnTo>
                      <a:pt x="802" y="486"/>
                    </a:lnTo>
                    <a:lnTo>
                      <a:pt x="800" y="482"/>
                    </a:lnTo>
                    <a:lnTo>
                      <a:pt x="799" y="480"/>
                    </a:lnTo>
                    <a:lnTo>
                      <a:pt x="798" y="479"/>
                    </a:lnTo>
                    <a:lnTo>
                      <a:pt x="797" y="475"/>
                    </a:lnTo>
                    <a:lnTo>
                      <a:pt x="795" y="471"/>
                    </a:lnTo>
                    <a:lnTo>
                      <a:pt x="793" y="466"/>
                    </a:lnTo>
                    <a:lnTo>
                      <a:pt x="789" y="459"/>
                    </a:lnTo>
                    <a:lnTo>
                      <a:pt x="783" y="452"/>
                    </a:lnTo>
                    <a:lnTo>
                      <a:pt x="778" y="447"/>
                    </a:lnTo>
                    <a:lnTo>
                      <a:pt x="772" y="442"/>
                    </a:lnTo>
                    <a:lnTo>
                      <a:pt x="765" y="437"/>
                    </a:lnTo>
                    <a:lnTo>
                      <a:pt x="757" y="433"/>
                    </a:lnTo>
                    <a:lnTo>
                      <a:pt x="749" y="430"/>
                    </a:lnTo>
                    <a:lnTo>
                      <a:pt x="745" y="430"/>
                    </a:lnTo>
                    <a:lnTo>
                      <a:pt x="741" y="430"/>
                    </a:lnTo>
                    <a:lnTo>
                      <a:pt x="731" y="430"/>
                    </a:lnTo>
                    <a:lnTo>
                      <a:pt x="721" y="431"/>
                    </a:lnTo>
                    <a:lnTo>
                      <a:pt x="712" y="433"/>
                    </a:lnTo>
                    <a:lnTo>
                      <a:pt x="703" y="437"/>
                    </a:lnTo>
                    <a:lnTo>
                      <a:pt x="694" y="440"/>
                    </a:lnTo>
                    <a:lnTo>
                      <a:pt x="685" y="444"/>
                    </a:lnTo>
                    <a:lnTo>
                      <a:pt x="678" y="450"/>
                    </a:lnTo>
                    <a:lnTo>
                      <a:pt x="670" y="456"/>
                    </a:lnTo>
                    <a:lnTo>
                      <a:pt x="642" y="478"/>
                    </a:lnTo>
                    <a:lnTo>
                      <a:pt x="614" y="499"/>
                    </a:lnTo>
                    <a:lnTo>
                      <a:pt x="605" y="506"/>
                    </a:lnTo>
                    <a:lnTo>
                      <a:pt x="597" y="513"/>
                    </a:lnTo>
                    <a:lnTo>
                      <a:pt x="589" y="521"/>
                    </a:lnTo>
                    <a:lnTo>
                      <a:pt x="583" y="529"/>
                    </a:lnTo>
                    <a:lnTo>
                      <a:pt x="576" y="537"/>
                    </a:lnTo>
                    <a:lnTo>
                      <a:pt x="571" y="546"/>
                    </a:lnTo>
                    <a:lnTo>
                      <a:pt x="566" y="556"/>
                    </a:lnTo>
                    <a:lnTo>
                      <a:pt x="560" y="565"/>
                    </a:lnTo>
                    <a:lnTo>
                      <a:pt x="557" y="565"/>
                    </a:lnTo>
                    <a:lnTo>
                      <a:pt x="556" y="565"/>
                    </a:lnTo>
                    <a:lnTo>
                      <a:pt x="546" y="554"/>
                    </a:lnTo>
                    <a:lnTo>
                      <a:pt x="538" y="542"/>
                    </a:lnTo>
                    <a:lnTo>
                      <a:pt x="529" y="530"/>
                    </a:lnTo>
                    <a:lnTo>
                      <a:pt x="521" y="517"/>
                    </a:lnTo>
                    <a:lnTo>
                      <a:pt x="513" y="504"/>
                    </a:lnTo>
                    <a:lnTo>
                      <a:pt x="507" y="492"/>
                    </a:lnTo>
                    <a:lnTo>
                      <a:pt x="501" y="478"/>
                    </a:lnTo>
                    <a:lnTo>
                      <a:pt x="496" y="465"/>
                    </a:lnTo>
                    <a:lnTo>
                      <a:pt x="489" y="446"/>
                    </a:lnTo>
                    <a:lnTo>
                      <a:pt x="481" y="430"/>
                    </a:lnTo>
                    <a:lnTo>
                      <a:pt x="471" y="406"/>
                    </a:lnTo>
                    <a:lnTo>
                      <a:pt x="466" y="394"/>
                    </a:lnTo>
                    <a:lnTo>
                      <a:pt x="461" y="382"/>
                    </a:lnTo>
                    <a:lnTo>
                      <a:pt x="454" y="359"/>
                    </a:lnTo>
                    <a:lnTo>
                      <a:pt x="447" y="335"/>
                    </a:lnTo>
                    <a:lnTo>
                      <a:pt x="446" y="329"/>
                    </a:lnTo>
                    <a:lnTo>
                      <a:pt x="445" y="324"/>
                    </a:lnTo>
                    <a:lnTo>
                      <a:pt x="440" y="302"/>
                    </a:lnTo>
                    <a:lnTo>
                      <a:pt x="438" y="281"/>
                    </a:lnTo>
                    <a:lnTo>
                      <a:pt x="436" y="258"/>
                    </a:lnTo>
                    <a:lnTo>
                      <a:pt x="436" y="236"/>
                    </a:lnTo>
                    <a:lnTo>
                      <a:pt x="436" y="231"/>
                    </a:lnTo>
                    <a:lnTo>
                      <a:pt x="437" y="225"/>
                    </a:lnTo>
                    <a:lnTo>
                      <a:pt x="439" y="217"/>
                    </a:lnTo>
                    <a:lnTo>
                      <a:pt x="440" y="210"/>
                    </a:lnTo>
                    <a:lnTo>
                      <a:pt x="439" y="203"/>
                    </a:lnTo>
                    <a:lnTo>
                      <a:pt x="439" y="197"/>
                    </a:lnTo>
                    <a:lnTo>
                      <a:pt x="436" y="190"/>
                    </a:lnTo>
                    <a:lnTo>
                      <a:pt x="433" y="184"/>
                    </a:lnTo>
                    <a:lnTo>
                      <a:pt x="430" y="179"/>
                    </a:lnTo>
                    <a:lnTo>
                      <a:pt x="426" y="174"/>
                    </a:lnTo>
                    <a:lnTo>
                      <a:pt x="418" y="164"/>
                    </a:lnTo>
                    <a:lnTo>
                      <a:pt x="408" y="155"/>
                    </a:lnTo>
                    <a:lnTo>
                      <a:pt x="399" y="147"/>
                    </a:lnTo>
                    <a:lnTo>
                      <a:pt x="388" y="139"/>
                    </a:lnTo>
                    <a:lnTo>
                      <a:pt x="378" y="133"/>
                    </a:lnTo>
                    <a:lnTo>
                      <a:pt x="366" y="127"/>
                    </a:lnTo>
                    <a:lnTo>
                      <a:pt x="355" y="122"/>
                    </a:lnTo>
                    <a:lnTo>
                      <a:pt x="343" y="118"/>
                    </a:lnTo>
                    <a:lnTo>
                      <a:pt x="339" y="115"/>
                    </a:lnTo>
                    <a:lnTo>
                      <a:pt x="336" y="112"/>
                    </a:lnTo>
                    <a:lnTo>
                      <a:pt x="331" y="110"/>
                    </a:lnTo>
                    <a:lnTo>
                      <a:pt x="328" y="108"/>
                    </a:lnTo>
                    <a:lnTo>
                      <a:pt x="292" y="92"/>
                    </a:lnTo>
                    <a:lnTo>
                      <a:pt x="258" y="76"/>
                    </a:lnTo>
                    <a:lnTo>
                      <a:pt x="223" y="59"/>
                    </a:lnTo>
                    <a:lnTo>
                      <a:pt x="189" y="41"/>
                    </a:lnTo>
                    <a:lnTo>
                      <a:pt x="172" y="32"/>
                    </a:lnTo>
                    <a:lnTo>
                      <a:pt x="154" y="24"/>
                    </a:lnTo>
                    <a:lnTo>
                      <a:pt x="144" y="20"/>
                    </a:lnTo>
                    <a:lnTo>
                      <a:pt x="135" y="17"/>
                    </a:lnTo>
                    <a:lnTo>
                      <a:pt x="117" y="11"/>
                    </a:lnTo>
                    <a:lnTo>
                      <a:pt x="98" y="7"/>
                    </a:lnTo>
                    <a:lnTo>
                      <a:pt x="79" y="3"/>
                    </a:lnTo>
                    <a:lnTo>
                      <a:pt x="60" y="1"/>
                    </a:lnTo>
                    <a:lnTo>
                      <a:pt x="50" y="0"/>
                    </a:lnTo>
                    <a:lnTo>
                      <a:pt x="41" y="0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1" y="9"/>
                    </a:lnTo>
                    <a:lnTo>
                      <a:pt x="14" y="15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5" y="30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Freeform 24"/>
              <p:cNvSpPr>
                <a:spLocks noChangeAspect="1"/>
              </p:cNvSpPr>
              <p:nvPr/>
            </p:nvSpPr>
            <p:spPr bwMode="auto">
              <a:xfrm>
                <a:off x="1471" y="3026"/>
                <a:ext cx="788" cy="432"/>
              </a:xfrm>
              <a:custGeom>
                <a:avLst/>
                <a:gdLst>
                  <a:gd name="T0" fmla="*/ 787 w 788"/>
                  <a:gd name="T1" fmla="*/ 82 h 432"/>
                  <a:gd name="T2" fmla="*/ 777 w 788"/>
                  <a:gd name="T3" fmla="*/ 48 h 432"/>
                  <a:gd name="T4" fmla="*/ 750 w 788"/>
                  <a:gd name="T5" fmla="*/ 26 h 432"/>
                  <a:gd name="T6" fmla="*/ 714 w 788"/>
                  <a:gd name="T7" fmla="*/ 22 h 432"/>
                  <a:gd name="T8" fmla="*/ 691 w 788"/>
                  <a:gd name="T9" fmla="*/ 34 h 432"/>
                  <a:gd name="T10" fmla="*/ 634 w 788"/>
                  <a:gd name="T11" fmla="*/ 105 h 432"/>
                  <a:gd name="T12" fmla="*/ 566 w 788"/>
                  <a:gd name="T13" fmla="*/ 213 h 432"/>
                  <a:gd name="T14" fmla="*/ 530 w 788"/>
                  <a:gd name="T15" fmla="*/ 286 h 432"/>
                  <a:gd name="T16" fmla="*/ 510 w 788"/>
                  <a:gd name="T17" fmla="*/ 314 h 432"/>
                  <a:gd name="T18" fmla="*/ 478 w 788"/>
                  <a:gd name="T19" fmla="*/ 331 h 432"/>
                  <a:gd name="T20" fmla="*/ 431 w 788"/>
                  <a:gd name="T21" fmla="*/ 280 h 432"/>
                  <a:gd name="T22" fmla="*/ 371 w 788"/>
                  <a:gd name="T23" fmla="*/ 226 h 432"/>
                  <a:gd name="T24" fmla="*/ 300 w 788"/>
                  <a:gd name="T25" fmla="*/ 178 h 432"/>
                  <a:gd name="T26" fmla="*/ 257 w 788"/>
                  <a:gd name="T27" fmla="*/ 144 h 432"/>
                  <a:gd name="T28" fmla="*/ 228 w 788"/>
                  <a:gd name="T29" fmla="*/ 94 h 432"/>
                  <a:gd name="T30" fmla="*/ 198 w 788"/>
                  <a:gd name="T31" fmla="*/ 21 h 432"/>
                  <a:gd name="T32" fmla="*/ 184 w 788"/>
                  <a:gd name="T33" fmla="*/ 6 h 432"/>
                  <a:gd name="T34" fmla="*/ 155 w 788"/>
                  <a:gd name="T35" fmla="*/ 0 h 432"/>
                  <a:gd name="T36" fmla="*/ 123 w 788"/>
                  <a:gd name="T37" fmla="*/ 22 h 432"/>
                  <a:gd name="T38" fmla="*/ 120 w 788"/>
                  <a:gd name="T39" fmla="*/ 57 h 432"/>
                  <a:gd name="T40" fmla="*/ 118 w 788"/>
                  <a:gd name="T41" fmla="*/ 89 h 432"/>
                  <a:gd name="T42" fmla="*/ 106 w 788"/>
                  <a:gd name="T43" fmla="*/ 127 h 432"/>
                  <a:gd name="T44" fmla="*/ 95 w 788"/>
                  <a:gd name="T45" fmla="*/ 146 h 432"/>
                  <a:gd name="T46" fmla="*/ 80 w 788"/>
                  <a:gd name="T47" fmla="*/ 162 h 432"/>
                  <a:gd name="T48" fmla="*/ 25 w 788"/>
                  <a:gd name="T49" fmla="*/ 219 h 432"/>
                  <a:gd name="T50" fmla="*/ 0 w 788"/>
                  <a:gd name="T51" fmla="*/ 266 h 432"/>
                  <a:gd name="T52" fmla="*/ 3 w 788"/>
                  <a:gd name="T53" fmla="*/ 287 h 432"/>
                  <a:gd name="T54" fmla="*/ 32 w 788"/>
                  <a:gd name="T55" fmla="*/ 300 h 432"/>
                  <a:gd name="T56" fmla="*/ 50 w 788"/>
                  <a:gd name="T57" fmla="*/ 295 h 432"/>
                  <a:gd name="T58" fmla="*/ 74 w 788"/>
                  <a:gd name="T59" fmla="*/ 283 h 432"/>
                  <a:gd name="T60" fmla="*/ 91 w 788"/>
                  <a:gd name="T61" fmla="*/ 269 h 432"/>
                  <a:gd name="T62" fmla="*/ 97 w 788"/>
                  <a:gd name="T63" fmla="*/ 264 h 432"/>
                  <a:gd name="T64" fmla="*/ 118 w 788"/>
                  <a:gd name="T65" fmla="*/ 237 h 432"/>
                  <a:gd name="T66" fmla="*/ 130 w 788"/>
                  <a:gd name="T67" fmla="*/ 211 h 432"/>
                  <a:gd name="T68" fmla="*/ 140 w 788"/>
                  <a:gd name="T69" fmla="*/ 169 h 432"/>
                  <a:gd name="T70" fmla="*/ 150 w 788"/>
                  <a:gd name="T71" fmla="*/ 131 h 432"/>
                  <a:gd name="T72" fmla="*/ 172 w 788"/>
                  <a:gd name="T73" fmla="*/ 116 h 432"/>
                  <a:gd name="T74" fmla="*/ 190 w 788"/>
                  <a:gd name="T75" fmla="*/ 130 h 432"/>
                  <a:gd name="T76" fmla="*/ 207 w 788"/>
                  <a:gd name="T77" fmla="*/ 158 h 432"/>
                  <a:gd name="T78" fmla="*/ 250 w 788"/>
                  <a:gd name="T79" fmla="*/ 223 h 432"/>
                  <a:gd name="T80" fmla="*/ 373 w 788"/>
                  <a:gd name="T81" fmla="*/ 329 h 432"/>
                  <a:gd name="T82" fmla="*/ 433 w 788"/>
                  <a:gd name="T83" fmla="*/ 377 h 432"/>
                  <a:gd name="T84" fmla="*/ 454 w 788"/>
                  <a:gd name="T85" fmla="*/ 413 h 432"/>
                  <a:gd name="T86" fmla="*/ 496 w 788"/>
                  <a:gd name="T87" fmla="*/ 432 h 432"/>
                  <a:gd name="T88" fmla="*/ 517 w 788"/>
                  <a:gd name="T89" fmla="*/ 427 h 432"/>
                  <a:gd name="T90" fmla="*/ 561 w 788"/>
                  <a:gd name="T91" fmla="*/ 399 h 432"/>
                  <a:gd name="T92" fmla="*/ 577 w 788"/>
                  <a:gd name="T93" fmla="*/ 384 h 432"/>
                  <a:gd name="T94" fmla="*/ 646 w 788"/>
                  <a:gd name="T95" fmla="*/ 310 h 432"/>
                  <a:gd name="T96" fmla="*/ 693 w 788"/>
                  <a:gd name="T97" fmla="*/ 253 h 432"/>
                  <a:gd name="T98" fmla="*/ 714 w 788"/>
                  <a:gd name="T99" fmla="*/ 225 h 432"/>
                  <a:gd name="T100" fmla="*/ 753 w 788"/>
                  <a:gd name="T101" fmla="*/ 165 h 432"/>
                  <a:gd name="T102" fmla="*/ 782 w 788"/>
                  <a:gd name="T103" fmla="*/ 106 h 43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88"/>
                  <a:gd name="T157" fmla="*/ 0 h 432"/>
                  <a:gd name="T158" fmla="*/ 788 w 788"/>
                  <a:gd name="T159" fmla="*/ 432 h 43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88" h="432">
                    <a:moveTo>
                      <a:pt x="782" y="106"/>
                    </a:moveTo>
                    <a:lnTo>
                      <a:pt x="784" y="98"/>
                    </a:lnTo>
                    <a:lnTo>
                      <a:pt x="786" y="91"/>
                    </a:lnTo>
                    <a:lnTo>
                      <a:pt x="786" y="87"/>
                    </a:lnTo>
                    <a:lnTo>
                      <a:pt x="787" y="82"/>
                    </a:lnTo>
                    <a:lnTo>
                      <a:pt x="788" y="75"/>
                    </a:lnTo>
                    <a:lnTo>
                      <a:pt x="785" y="64"/>
                    </a:lnTo>
                    <a:lnTo>
                      <a:pt x="784" y="60"/>
                    </a:lnTo>
                    <a:lnTo>
                      <a:pt x="782" y="55"/>
                    </a:lnTo>
                    <a:lnTo>
                      <a:pt x="777" y="48"/>
                    </a:lnTo>
                    <a:lnTo>
                      <a:pt x="770" y="39"/>
                    </a:lnTo>
                    <a:lnTo>
                      <a:pt x="766" y="35"/>
                    </a:lnTo>
                    <a:lnTo>
                      <a:pt x="763" y="33"/>
                    </a:lnTo>
                    <a:lnTo>
                      <a:pt x="755" y="27"/>
                    </a:lnTo>
                    <a:lnTo>
                      <a:pt x="750" y="26"/>
                    </a:lnTo>
                    <a:lnTo>
                      <a:pt x="747" y="24"/>
                    </a:lnTo>
                    <a:lnTo>
                      <a:pt x="738" y="21"/>
                    </a:lnTo>
                    <a:lnTo>
                      <a:pt x="728" y="21"/>
                    </a:lnTo>
                    <a:lnTo>
                      <a:pt x="719" y="21"/>
                    </a:lnTo>
                    <a:lnTo>
                      <a:pt x="714" y="22"/>
                    </a:lnTo>
                    <a:lnTo>
                      <a:pt x="708" y="24"/>
                    </a:lnTo>
                    <a:lnTo>
                      <a:pt x="703" y="25"/>
                    </a:lnTo>
                    <a:lnTo>
                      <a:pt x="699" y="27"/>
                    </a:lnTo>
                    <a:lnTo>
                      <a:pt x="694" y="31"/>
                    </a:lnTo>
                    <a:lnTo>
                      <a:pt x="691" y="34"/>
                    </a:lnTo>
                    <a:lnTo>
                      <a:pt x="679" y="48"/>
                    </a:lnTo>
                    <a:lnTo>
                      <a:pt x="667" y="62"/>
                    </a:lnTo>
                    <a:lnTo>
                      <a:pt x="656" y="76"/>
                    </a:lnTo>
                    <a:lnTo>
                      <a:pt x="644" y="90"/>
                    </a:lnTo>
                    <a:lnTo>
                      <a:pt x="634" y="105"/>
                    </a:lnTo>
                    <a:lnTo>
                      <a:pt x="623" y="120"/>
                    </a:lnTo>
                    <a:lnTo>
                      <a:pt x="603" y="150"/>
                    </a:lnTo>
                    <a:lnTo>
                      <a:pt x="583" y="182"/>
                    </a:lnTo>
                    <a:lnTo>
                      <a:pt x="573" y="198"/>
                    </a:lnTo>
                    <a:lnTo>
                      <a:pt x="566" y="213"/>
                    </a:lnTo>
                    <a:lnTo>
                      <a:pt x="558" y="232"/>
                    </a:lnTo>
                    <a:lnTo>
                      <a:pt x="549" y="250"/>
                    </a:lnTo>
                    <a:lnTo>
                      <a:pt x="544" y="259"/>
                    </a:lnTo>
                    <a:lnTo>
                      <a:pt x="539" y="267"/>
                    </a:lnTo>
                    <a:lnTo>
                      <a:pt x="530" y="286"/>
                    </a:lnTo>
                    <a:lnTo>
                      <a:pt x="525" y="293"/>
                    </a:lnTo>
                    <a:lnTo>
                      <a:pt x="523" y="296"/>
                    </a:lnTo>
                    <a:lnTo>
                      <a:pt x="521" y="300"/>
                    </a:lnTo>
                    <a:lnTo>
                      <a:pt x="516" y="307"/>
                    </a:lnTo>
                    <a:lnTo>
                      <a:pt x="510" y="314"/>
                    </a:lnTo>
                    <a:lnTo>
                      <a:pt x="504" y="320"/>
                    </a:lnTo>
                    <a:lnTo>
                      <a:pt x="499" y="327"/>
                    </a:lnTo>
                    <a:lnTo>
                      <a:pt x="493" y="333"/>
                    </a:lnTo>
                    <a:lnTo>
                      <a:pt x="486" y="339"/>
                    </a:lnTo>
                    <a:lnTo>
                      <a:pt x="478" y="331"/>
                    </a:lnTo>
                    <a:lnTo>
                      <a:pt x="470" y="324"/>
                    </a:lnTo>
                    <a:lnTo>
                      <a:pt x="455" y="309"/>
                    </a:lnTo>
                    <a:lnTo>
                      <a:pt x="448" y="301"/>
                    </a:lnTo>
                    <a:lnTo>
                      <a:pt x="441" y="292"/>
                    </a:lnTo>
                    <a:lnTo>
                      <a:pt x="431" y="280"/>
                    </a:lnTo>
                    <a:lnTo>
                      <a:pt x="419" y="267"/>
                    </a:lnTo>
                    <a:lnTo>
                      <a:pt x="408" y="256"/>
                    </a:lnTo>
                    <a:lnTo>
                      <a:pt x="397" y="246"/>
                    </a:lnTo>
                    <a:lnTo>
                      <a:pt x="383" y="235"/>
                    </a:lnTo>
                    <a:lnTo>
                      <a:pt x="371" y="226"/>
                    </a:lnTo>
                    <a:lnTo>
                      <a:pt x="358" y="216"/>
                    </a:lnTo>
                    <a:lnTo>
                      <a:pt x="344" y="208"/>
                    </a:lnTo>
                    <a:lnTo>
                      <a:pt x="328" y="198"/>
                    </a:lnTo>
                    <a:lnTo>
                      <a:pt x="313" y="188"/>
                    </a:lnTo>
                    <a:lnTo>
                      <a:pt x="300" y="178"/>
                    </a:lnTo>
                    <a:lnTo>
                      <a:pt x="288" y="170"/>
                    </a:lnTo>
                    <a:lnTo>
                      <a:pt x="276" y="160"/>
                    </a:lnTo>
                    <a:lnTo>
                      <a:pt x="264" y="151"/>
                    </a:lnTo>
                    <a:lnTo>
                      <a:pt x="260" y="147"/>
                    </a:lnTo>
                    <a:lnTo>
                      <a:pt x="257" y="144"/>
                    </a:lnTo>
                    <a:lnTo>
                      <a:pt x="254" y="139"/>
                    </a:lnTo>
                    <a:lnTo>
                      <a:pt x="251" y="136"/>
                    </a:lnTo>
                    <a:lnTo>
                      <a:pt x="243" y="122"/>
                    </a:lnTo>
                    <a:lnTo>
                      <a:pt x="235" y="108"/>
                    </a:lnTo>
                    <a:lnTo>
                      <a:pt x="228" y="94"/>
                    </a:lnTo>
                    <a:lnTo>
                      <a:pt x="221" y="80"/>
                    </a:lnTo>
                    <a:lnTo>
                      <a:pt x="215" y="65"/>
                    </a:lnTo>
                    <a:lnTo>
                      <a:pt x="208" y="51"/>
                    </a:lnTo>
                    <a:lnTo>
                      <a:pt x="203" y="36"/>
                    </a:lnTo>
                    <a:lnTo>
                      <a:pt x="198" y="21"/>
                    </a:lnTo>
                    <a:lnTo>
                      <a:pt x="196" y="17"/>
                    </a:lnTo>
                    <a:lnTo>
                      <a:pt x="193" y="14"/>
                    </a:lnTo>
                    <a:lnTo>
                      <a:pt x="190" y="10"/>
                    </a:lnTo>
                    <a:lnTo>
                      <a:pt x="187" y="7"/>
                    </a:lnTo>
                    <a:lnTo>
                      <a:pt x="184" y="6"/>
                    </a:lnTo>
                    <a:lnTo>
                      <a:pt x="180" y="4"/>
                    </a:lnTo>
                    <a:lnTo>
                      <a:pt x="176" y="2"/>
                    </a:lnTo>
                    <a:lnTo>
                      <a:pt x="172" y="1"/>
                    </a:lnTo>
                    <a:lnTo>
                      <a:pt x="163" y="0"/>
                    </a:lnTo>
                    <a:lnTo>
                      <a:pt x="155" y="0"/>
                    </a:lnTo>
                    <a:lnTo>
                      <a:pt x="148" y="2"/>
                    </a:lnTo>
                    <a:lnTo>
                      <a:pt x="141" y="5"/>
                    </a:lnTo>
                    <a:lnTo>
                      <a:pt x="135" y="9"/>
                    </a:lnTo>
                    <a:lnTo>
                      <a:pt x="128" y="15"/>
                    </a:lnTo>
                    <a:lnTo>
                      <a:pt x="123" y="22"/>
                    </a:lnTo>
                    <a:lnTo>
                      <a:pt x="120" y="26"/>
                    </a:lnTo>
                    <a:lnTo>
                      <a:pt x="118" y="30"/>
                    </a:lnTo>
                    <a:lnTo>
                      <a:pt x="116" y="39"/>
                    </a:lnTo>
                    <a:lnTo>
                      <a:pt x="118" y="48"/>
                    </a:lnTo>
                    <a:lnTo>
                      <a:pt x="120" y="57"/>
                    </a:lnTo>
                    <a:lnTo>
                      <a:pt x="121" y="68"/>
                    </a:lnTo>
                    <a:lnTo>
                      <a:pt x="121" y="77"/>
                    </a:lnTo>
                    <a:lnTo>
                      <a:pt x="120" y="83"/>
                    </a:lnTo>
                    <a:lnTo>
                      <a:pt x="119" y="86"/>
                    </a:lnTo>
                    <a:lnTo>
                      <a:pt x="118" y="89"/>
                    </a:lnTo>
                    <a:lnTo>
                      <a:pt x="116" y="96"/>
                    </a:lnTo>
                    <a:lnTo>
                      <a:pt x="116" y="103"/>
                    </a:lnTo>
                    <a:lnTo>
                      <a:pt x="113" y="109"/>
                    </a:lnTo>
                    <a:lnTo>
                      <a:pt x="111" y="115"/>
                    </a:lnTo>
                    <a:lnTo>
                      <a:pt x="106" y="127"/>
                    </a:lnTo>
                    <a:lnTo>
                      <a:pt x="103" y="131"/>
                    </a:lnTo>
                    <a:lnTo>
                      <a:pt x="101" y="137"/>
                    </a:lnTo>
                    <a:lnTo>
                      <a:pt x="99" y="138"/>
                    </a:lnTo>
                    <a:lnTo>
                      <a:pt x="97" y="141"/>
                    </a:lnTo>
                    <a:lnTo>
                      <a:pt x="95" y="146"/>
                    </a:lnTo>
                    <a:lnTo>
                      <a:pt x="90" y="150"/>
                    </a:lnTo>
                    <a:lnTo>
                      <a:pt x="87" y="154"/>
                    </a:lnTo>
                    <a:lnTo>
                      <a:pt x="85" y="156"/>
                    </a:lnTo>
                    <a:lnTo>
                      <a:pt x="83" y="158"/>
                    </a:lnTo>
                    <a:lnTo>
                      <a:pt x="80" y="162"/>
                    </a:lnTo>
                    <a:lnTo>
                      <a:pt x="64" y="177"/>
                    </a:lnTo>
                    <a:lnTo>
                      <a:pt x="49" y="192"/>
                    </a:lnTo>
                    <a:lnTo>
                      <a:pt x="38" y="204"/>
                    </a:lnTo>
                    <a:lnTo>
                      <a:pt x="32" y="210"/>
                    </a:lnTo>
                    <a:lnTo>
                      <a:pt x="25" y="219"/>
                    </a:lnTo>
                    <a:lnTo>
                      <a:pt x="18" y="228"/>
                    </a:lnTo>
                    <a:lnTo>
                      <a:pt x="11" y="241"/>
                    </a:lnTo>
                    <a:lnTo>
                      <a:pt x="4" y="254"/>
                    </a:lnTo>
                    <a:lnTo>
                      <a:pt x="2" y="260"/>
                    </a:lnTo>
                    <a:lnTo>
                      <a:pt x="0" y="266"/>
                    </a:lnTo>
                    <a:lnTo>
                      <a:pt x="0" y="267"/>
                    </a:lnTo>
                    <a:lnTo>
                      <a:pt x="0" y="271"/>
                    </a:lnTo>
                    <a:lnTo>
                      <a:pt x="0" y="276"/>
                    </a:lnTo>
                    <a:lnTo>
                      <a:pt x="1" y="281"/>
                    </a:lnTo>
                    <a:lnTo>
                      <a:pt x="3" y="287"/>
                    </a:lnTo>
                    <a:lnTo>
                      <a:pt x="5" y="291"/>
                    </a:lnTo>
                    <a:lnTo>
                      <a:pt x="9" y="297"/>
                    </a:lnTo>
                    <a:lnTo>
                      <a:pt x="18" y="299"/>
                    </a:lnTo>
                    <a:lnTo>
                      <a:pt x="28" y="300"/>
                    </a:lnTo>
                    <a:lnTo>
                      <a:pt x="32" y="300"/>
                    </a:lnTo>
                    <a:lnTo>
                      <a:pt x="37" y="300"/>
                    </a:lnTo>
                    <a:lnTo>
                      <a:pt x="42" y="299"/>
                    </a:lnTo>
                    <a:lnTo>
                      <a:pt x="47" y="297"/>
                    </a:lnTo>
                    <a:lnTo>
                      <a:pt x="48" y="296"/>
                    </a:lnTo>
                    <a:lnTo>
                      <a:pt x="50" y="295"/>
                    </a:lnTo>
                    <a:lnTo>
                      <a:pt x="53" y="294"/>
                    </a:lnTo>
                    <a:lnTo>
                      <a:pt x="60" y="291"/>
                    </a:lnTo>
                    <a:lnTo>
                      <a:pt x="67" y="288"/>
                    </a:lnTo>
                    <a:lnTo>
                      <a:pt x="70" y="285"/>
                    </a:lnTo>
                    <a:lnTo>
                      <a:pt x="74" y="283"/>
                    </a:lnTo>
                    <a:lnTo>
                      <a:pt x="76" y="281"/>
                    </a:lnTo>
                    <a:lnTo>
                      <a:pt x="80" y="279"/>
                    </a:lnTo>
                    <a:lnTo>
                      <a:pt x="82" y="276"/>
                    </a:lnTo>
                    <a:lnTo>
                      <a:pt x="85" y="274"/>
                    </a:lnTo>
                    <a:lnTo>
                      <a:pt x="91" y="269"/>
                    </a:lnTo>
                    <a:lnTo>
                      <a:pt x="94" y="267"/>
                    </a:lnTo>
                    <a:lnTo>
                      <a:pt x="95" y="266"/>
                    </a:lnTo>
                    <a:lnTo>
                      <a:pt x="95" y="265"/>
                    </a:lnTo>
                    <a:lnTo>
                      <a:pt x="96" y="264"/>
                    </a:lnTo>
                    <a:lnTo>
                      <a:pt x="97" y="264"/>
                    </a:lnTo>
                    <a:lnTo>
                      <a:pt x="104" y="255"/>
                    </a:lnTo>
                    <a:lnTo>
                      <a:pt x="113" y="247"/>
                    </a:lnTo>
                    <a:lnTo>
                      <a:pt x="117" y="240"/>
                    </a:lnTo>
                    <a:lnTo>
                      <a:pt x="118" y="237"/>
                    </a:lnTo>
                    <a:lnTo>
                      <a:pt x="118" y="236"/>
                    </a:lnTo>
                    <a:lnTo>
                      <a:pt x="119" y="235"/>
                    </a:lnTo>
                    <a:lnTo>
                      <a:pt x="122" y="232"/>
                    </a:lnTo>
                    <a:lnTo>
                      <a:pt x="130" y="211"/>
                    </a:lnTo>
                    <a:lnTo>
                      <a:pt x="133" y="199"/>
                    </a:lnTo>
                    <a:lnTo>
                      <a:pt x="135" y="194"/>
                    </a:lnTo>
                    <a:lnTo>
                      <a:pt x="137" y="189"/>
                    </a:lnTo>
                    <a:lnTo>
                      <a:pt x="139" y="178"/>
                    </a:lnTo>
                    <a:lnTo>
                      <a:pt x="140" y="169"/>
                    </a:lnTo>
                    <a:lnTo>
                      <a:pt x="141" y="161"/>
                    </a:lnTo>
                    <a:lnTo>
                      <a:pt x="142" y="153"/>
                    </a:lnTo>
                    <a:lnTo>
                      <a:pt x="144" y="145"/>
                    </a:lnTo>
                    <a:lnTo>
                      <a:pt x="146" y="138"/>
                    </a:lnTo>
                    <a:lnTo>
                      <a:pt x="150" y="131"/>
                    </a:lnTo>
                    <a:lnTo>
                      <a:pt x="153" y="125"/>
                    </a:lnTo>
                    <a:lnTo>
                      <a:pt x="158" y="119"/>
                    </a:lnTo>
                    <a:lnTo>
                      <a:pt x="163" y="113"/>
                    </a:lnTo>
                    <a:lnTo>
                      <a:pt x="168" y="114"/>
                    </a:lnTo>
                    <a:lnTo>
                      <a:pt x="172" y="116"/>
                    </a:lnTo>
                    <a:lnTo>
                      <a:pt x="177" y="117"/>
                    </a:lnTo>
                    <a:lnTo>
                      <a:pt x="180" y="120"/>
                    </a:lnTo>
                    <a:lnTo>
                      <a:pt x="184" y="123"/>
                    </a:lnTo>
                    <a:lnTo>
                      <a:pt x="187" y="126"/>
                    </a:lnTo>
                    <a:lnTo>
                      <a:pt x="190" y="130"/>
                    </a:lnTo>
                    <a:lnTo>
                      <a:pt x="193" y="135"/>
                    </a:lnTo>
                    <a:lnTo>
                      <a:pt x="196" y="141"/>
                    </a:lnTo>
                    <a:lnTo>
                      <a:pt x="200" y="147"/>
                    </a:lnTo>
                    <a:lnTo>
                      <a:pt x="203" y="152"/>
                    </a:lnTo>
                    <a:lnTo>
                      <a:pt x="207" y="158"/>
                    </a:lnTo>
                    <a:lnTo>
                      <a:pt x="215" y="174"/>
                    </a:lnTo>
                    <a:lnTo>
                      <a:pt x="225" y="190"/>
                    </a:lnTo>
                    <a:lnTo>
                      <a:pt x="235" y="204"/>
                    </a:lnTo>
                    <a:lnTo>
                      <a:pt x="245" y="217"/>
                    </a:lnTo>
                    <a:lnTo>
                      <a:pt x="250" y="223"/>
                    </a:lnTo>
                    <a:lnTo>
                      <a:pt x="257" y="230"/>
                    </a:lnTo>
                    <a:lnTo>
                      <a:pt x="270" y="242"/>
                    </a:lnTo>
                    <a:lnTo>
                      <a:pt x="327" y="293"/>
                    </a:lnTo>
                    <a:lnTo>
                      <a:pt x="357" y="317"/>
                    </a:lnTo>
                    <a:lnTo>
                      <a:pt x="373" y="329"/>
                    </a:lnTo>
                    <a:lnTo>
                      <a:pt x="389" y="341"/>
                    </a:lnTo>
                    <a:lnTo>
                      <a:pt x="400" y="349"/>
                    </a:lnTo>
                    <a:lnTo>
                      <a:pt x="412" y="358"/>
                    </a:lnTo>
                    <a:lnTo>
                      <a:pt x="422" y="367"/>
                    </a:lnTo>
                    <a:lnTo>
                      <a:pt x="433" y="377"/>
                    </a:lnTo>
                    <a:lnTo>
                      <a:pt x="436" y="381"/>
                    </a:lnTo>
                    <a:lnTo>
                      <a:pt x="440" y="385"/>
                    </a:lnTo>
                    <a:lnTo>
                      <a:pt x="446" y="394"/>
                    </a:lnTo>
                    <a:lnTo>
                      <a:pt x="450" y="403"/>
                    </a:lnTo>
                    <a:lnTo>
                      <a:pt x="454" y="413"/>
                    </a:lnTo>
                    <a:lnTo>
                      <a:pt x="462" y="419"/>
                    </a:lnTo>
                    <a:lnTo>
                      <a:pt x="470" y="425"/>
                    </a:lnTo>
                    <a:lnTo>
                      <a:pt x="479" y="428"/>
                    </a:lnTo>
                    <a:lnTo>
                      <a:pt x="489" y="432"/>
                    </a:lnTo>
                    <a:lnTo>
                      <a:pt x="496" y="432"/>
                    </a:lnTo>
                    <a:lnTo>
                      <a:pt x="500" y="432"/>
                    </a:lnTo>
                    <a:lnTo>
                      <a:pt x="503" y="432"/>
                    </a:lnTo>
                    <a:lnTo>
                      <a:pt x="510" y="431"/>
                    </a:lnTo>
                    <a:lnTo>
                      <a:pt x="514" y="429"/>
                    </a:lnTo>
                    <a:lnTo>
                      <a:pt x="517" y="427"/>
                    </a:lnTo>
                    <a:lnTo>
                      <a:pt x="523" y="424"/>
                    </a:lnTo>
                    <a:lnTo>
                      <a:pt x="529" y="421"/>
                    </a:lnTo>
                    <a:lnTo>
                      <a:pt x="540" y="414"/>
                    </a:lnTo>
                    <a:lnTo>
                      <a:pt x="551" y="406"/>
                    </a:lnTo>
                    <a:lnTo>
                      <a:pt x="561" y="399"/>
                    </a:lnTo>
                    <a:lnTo>
                      <a:pt x="570" y="391"/>
                    </a:lnTo>
                    <a:lnTo>
                      <a:pt x="573" y="387"/>
                    </a:lnTo>
                    <a:lnTo>
                      <a:pt x="576" y="385"/>
                    </a:lnTo>
                    <a:lnTo>
                      <a:pt x="576" y="384"/>
                    </a:lnTo>
                    <a:lnTo>
                      <a:pt x="577" y="384"/>
                    </a:lnTo>
                    <a:lnTo>
                      <a:pt x="578" y="384"/>
                    </a:lnTo>
                    <a:lnTo>
                      <a:pt x="587" y="375"/>
                    </a:lnTo>
                    <a:lnTo>
                      <a:pt x="595" y="367"/>
                    </a:lnTo>
                    <a:lnTo>
                      <a:pt x="621" y="338"/>
                    </a:lnTo>
                    <a:lnTo>
                      <a:pt x="646" y="310"/>
                    </a:lnTo>
                    <a:lnTo>
                      <a:pt x="653" y="301"/>
                    </a:lnTo>
                    <a:lnTo>
                      <a:pt x="658" y="295"/>
                    </a:lnTo>
                    <a:lnTo>
                      <a:pt x="662" y="291"/>
                    </a:lnTo>
                    <a:lnTo>
                      <a:pt x="677" y="273"/>
                    </a:lnTo>
                    <a:lnTo>
                      <a:pt x="693" y="253"/>
                    </a:lnTo>
                    <a:lnTo>
                      <a:pt x="700" y="243"/>
                    </a:lnTo>
                    <a:lnTo>
                      <a:pt x="704" y="239"/>
                    </a:lnTo>
                    <a:lnTo>
                      <a:pt x="708" y="233"/>
                    </a:lnTo>
                    <a:lnTo>
                      <a:pt x="713" y="227"/>
                    </a:lnTo>
                    <a:lnTo>
                      <a:pt x="714" y="225"/>
                    </a:lnTo>
                    <a:lnTo>
                      <a:pt x="717" y="221"/>
                    </a:lnTo>
                    <a:lnTo>
                      <a:pt x="726" y="210"/>
                    </a:lnTo>
                    <a:lnTo>
                      <a:pt x="734" y="198"/>
                    </a:lnTo>
                    <a:lnTo>
                      <a:pt x="742" y="185"/>
                    </a:lnTo>
                    <a:lnTo>
                      <a:pt x="753" y="165"/>
                    </a:lnTo>
                    <a:lnTo>
                      <a:pt x="763" y="146"/>
                    </a:lnTo>
                    <a:lnTo>
                      <a:pt x="766" y="141"/>
                    </a:lnTo>
                    <a:lnTo>
                      <a:pt x="768" y="136"/>
                    </a:lnTo>
                    <a:lnTo>
                      <a:pt x="773" y="126"/>
                    </a:lnTo>
                    <a:lnTo>
                      <a:pt x="782" y="10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2" name="Text Box 25"/>
            <p:cNvSpPr txBox="1">
              <a:spLocks noChangeArrowheads="1"/>
            </p:cNvSpPr>
            <p:nvPr/>
          </p:nvSpPr>
          <p:spPr bwMode="auto">
            <a:xfrm>
              <a:off x="959" y="2064"/>
              <a:ext cx="453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i-1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  <p:sp>
          <p:nvSpPr>
            <p:cNvPr id="213" name="Text Box 26"/>
            <p:cNvSpPr txBox="1">
              <a:spLocks noChangeArrowheads="1"/>
            </p:cNvSpPr>
            <p:nvPr/>
          </p:nvSpPr>
          <p:spPr bwMode="auto">
            <a:xfrm>
              <a:off x="1562" y="2160"/>
              <a:ext cx="277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i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  <p:grpSp>
          <p:nvGrpSpPr>
            <p:cNvPr id="214" name="Group 27"/>
            <p:cNvGrpSpPr>
              <a:grpSpLocks/>
            </p:cNvGrpSpPr>
            <p:nvPr/>
          </p:nvGrpSpPr>
          <p:grpSpPr bwMode="auto">
            <a:xfrm rot="5563661">
              <a:off x="1850" y="3599"/>
              <a:ext cx="647" cy="603"/>
              <a:chOff x="1329" y="1989"/>
              <a:chExt cx="647" cy="603"/>
            </a:xfrm>
          </p:grpSpPr>
          <p:grpSp>
            <p:nvGrpSpPr>
              <p:cNvPr id="253" name="Group 28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262" name="Freeform 29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Freeform 30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54" name="Group 31"/>
              <p:cNvGrpSpPr>
                <a:grpSpLocks noChangeAspect="1"/>
              </p:cNvGrpSpPr>
              <p:nvPr/>
            </p:nvGrpSpPr>
            <p:grpSpPr bwMode="auto">
              <a:xfrm>
                <a:off x="1329" y="1989"/>
                <a:ext cx="647" cy="603"/>
                <a:chOff x="2836" y="2439"/>
                <a:chExt cx="1451" cy="1352"/>
              </a:xfrm>
            </p:grpSpPr>
            <p:sp>
              <p:nvSpPr>
                <p:cNvPr id="256" name="Freeform 32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6"/>
                    <a:gd name="T133" fmla="*/ 0 h 277"/>
                    <a:gd name="T134" fmla="*/ 406 w 406"/>
                    <a:gd name="T135" fmla="*/ 277 h 27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Freeform 33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8"/>
                    <a:gd name="T154" fmla="*/ 0 h 512"/>
                    <a:gd name="T155" fmla="*/ 368 w 368"/>
                    <a:gd name="T156" fmla="*/ 512 h 51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" name="Freeform 34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44"/>
                    <a:gd name="T154" fmla="*/ 0 h 306"/>
                    <a:gd name="T155" fmla="*/ 544 w 544"/>
                    <a:gd name="T156" fmla="*/ 306 h 3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Freeform 35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760"/>
                    <a:gd name="T160" fmla="*/ 0 h 438"/>
                    <a:gd name="T161" fmla="*/ 760 w 760"/>
                    <a:gd name="T162" fmla="*/ 438 h 43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Freeform 36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82"/>
                    <a:gd name="T148" fmla="*/ 0 h 256"/>
                    <a:gd name="T149" fmla="*/ 682 w 682"/>
                    <a:gd name="T150" fmla="*/ 256 h 25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37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45"/>
                    <a:gd name="T163" fmla="*/ 0 h 686"/>
                    <a:gd name="T164" fmla="*/ 345 w 345"/>
                    <a:gd name="T165" fmla="*/ 686 h 68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5" name="Text Box 38"/>
              <p:cNvSpPr txBox="1">
                <a:spLocks noChangeArrowheads="1"/>
              </p:cNvSpPr>
              <p:nvPr/>
            </p:nvSpPr>
            <p:spPr bwMode="auto">
              <a:xfrm>
                <a:off x="1558" y="2168"/>
                <a:ext cx="271" cy="3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</p:grpSp>
        <p:grpSp>
          <p:nvGrpSpPr>
            <p:cNvPr id="215" name="Group 39"/>
            <p:cNvGrpSpPr>
              <a:grpSpLocks/>
            </p:cNvGrpSpPr>
            <p:nvPr/>
          </p:nvGrpSpPr>
          <p:grpSpPr bwMode="auto">
            <a:xfrm rot="-8307170">
              <a:off x="37" y="3600"/>
              <a:ext cx="779" cy="646"/>
              <a:chOff x="720" y="1912"/>
              <a:chExt cx="779" cy="646"/>
            </a:xfrm>
          </p:grpSpPr>
          <p:grpSp>
            <p:nvGrpSpPr>
              <p:cNvPr id="242" name="Group 40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251" name="Freeform 41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" name="Freeform 42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43" name="Group 43"/>
              <p:cNvGrpSpPr>
                <a:grpSpLocks noChangeAspect="1"/>
              </p:cNvGrpSpPr>
              <p:nvPr/>
            </p:nvGrpSpPr>
            <p:grpSpPr bwMode="auto">
              <a:xfrm>
                <a:off x="720" y="1912"/>
                <a:ext cx="762" cy="646"/>
                <a:chOff x="1471" y="2266"/>
                <a:chExt cx="1709" cy="1449"/>
              </a:xfrm>
            </p:grpSpPr>
            <p:sp>
              <p:nvSpPr>
                <p:cNvPr id="245" name="Freeform 44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51"/>
                    <a:gd name="T130" fmla="*/ 0 h 352"/>
                    <a:gd name="T131" fmla="*/ 351 w 351"/>
                    <a:gd name="T132" fmla="*/ 352 h 3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" name="Freeform 45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57"/>
                    <a:gd name="T163" fmla="*/ 0 h 538"/>
                    <a:gd name="T164" fmla="*/ 357 w 357"/>
                    <a:gd name="T165" fmla="*/ 538 h 53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" name="Freeform 46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2"/>
                    <a:gd name="T172" fmla="*/ 0 h 237"/>
                    <a:gd name="T173" fmla="*/ 812 w 812"/>
                    <a:gd name="T174" fmla="*/ 237 h 2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" name="Freeform 47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80"/>
                    <a:gd name="T148" fmla="*/ 0 h 486"/>
                    <a:gd name="T149" fmla="*/ 480 w 480"/>
                    <a:gd name="T150" fmla="*/ 486 h 4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" name="Freeform 48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04"/>
                    <a:gd name="T178" fmla="*/ 0 h 669"/>
                    <a:gd name="T179" fmla="*/ 804 w 804"/>
                    <a:gd name="T180" fmla="*/ 669 h 66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" name="Freeform 49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8"/>
                    <a:gd name="T157" fmla="*/ 0 h 432"/>
                    <a:gd name="T158" fmla="*/ 788 w 788"/>
                    <a:gd name="T159" fmla="*/ 432 h 4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4" name="Text Box 50"/>
              <p:cNvSpPr txBox="1">
                <a:spLocks noChangeArrowheads="1"/>
              </p:cNvSpPr>
              <p:nvPr/>
            </p:nvSpPr>
            <p:spPr bwMode="auto">
              <a:xfrm>
                <a:off x="1002" y="2073"/>
                <a:ext cx="278" cy="3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</p:grpSp>
        <p:pic>
          <p:nvPicPr>
            <p:cNvPr id="216" name="Picture 51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44" y="1200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7" name="Group 52"/>
            <p:cNvGrpSpPr>
              <a:grpSpLocks noChangeAspect="1"/>
            </p:cNvGrpSpPr>
            <p:nvPr/>
          </p:nvGrpSpPr>
          <p:grpSpPr bwMode="auto">
            <a:xfrm rot="902222">
              <a:off x="48" y="1286"/>
              <a:ext cx="821" cy="682"/>
              <a:chOff x="1471" y="2266"/>
              <a:chExt cx="1746" cy="1449"/>
            </a:xfrm>
          </p:grpSpPr>
          <p:grpSp>
            <p:nvGrpSpPr>
              <p:cNvPr id="232" name="Group 53"/>
              <p:cNvGrpSpPr>
                <a:grpSpLocks noChangeAspect="1"/>
              </p:cNvGrpSpPr>
              <p:nvPr/>
            </p:nvGrpSpPr>
            <p:grpSpPr bwMode="auto">
              <a:xfrm>
                <a:off x="2895" y="2582"/>
                <a:ext cx="322" cy="418"/>
                <a:chOff x="2895" y="2582"/>
                <a:chExt cx="322" cy="418"/>
              </a:xfrm>
            </p:grpSpPr>
            <p:sp>
              <p:nvSpPr>
                <p:cNvPr id="240" name="Freeform 54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" name="Freeform 55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3" name="Group 56"/>
              <p:cNvGrpSpPr>
                <a:grpSpLocks noChangeAspect="1"/>
              </p:cNvGrpSpPr>
              <p:nvPr/>
            </p:nvGrpSpPr>
            <p:grpSpPr bwMode="auto">
              <a:xfrm>
                <a:off x="1471" y="2266"/>
                <a:ext cx="1709" cy="1449"/>
                <a:chOff x="1471" y="2266"/>
                <a:chExt cx="1709" cy="1449"/>
              </a:xfrm>
            </p:grpSpPr>
            <p:sp>
              <p:nvSpPr>
                <p:cNvPr id="234" name="Freeform 57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51"/>
                    <a:gd name="T130" fmla="*/ 0 h 352"/>
                    <a:gd name="T131" fmla="*/ 351 w 351"/>
                    <a:gd name="T132" fmla="*/ 352 h 3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" name="Freeform 58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57"/>
                    <a:gd name="T163" fmla="*/ 0 h 538"/>
                    <a:gd name="T164" fmla="*/ 357 w 357"/>
                    <a:gd name="T165" fmla="*/ 538 h 53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" name="Freeform 59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2"/>
                    <a:gd name="T172" fmla="*/ 0 h 237"/>
                    <a:gd name="T173" fmla="*/ 812 w 812"/>
                    <a:gd name="T174" fmla="*/ 237 h 2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" name="Freeform 60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80"/>
                    <a:gd name="T148" fmla="*/ 0 h 486"/>
                    <a:gd name="T149" fmla="*/ 480 w 480"/>
                    <a:gd name="T150" fmla="*/ 486 h 4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" name="Freeform 61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04"/>
                    <a:gd name="T178" fmla="*/ 0 h 669"/>
                    <a:gd name="T179" fmla="*/ 804 w 804"/>
                    <a:gd name="T180" fmla="*/ 669 h 66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" name="Freeform 62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8"/>
                    <a:gd name="T157" fmla="*/ 0 h 432"/>
                    <a:gd name="T158" fmla="*/ 788 w 788"/>
                    <a:gd name="T159" fmla="*/ 432 h 4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8" name="Text Box 63"/>
            <p:cNvSpPr txBox="1">
              <a:spLocks noChangeArrowheads="1"/>
            </p:cNvSpPr>
            <p:nvPr/>
          </p:nvSpPr>
          <p:spPr bwMode="auto">
            <a:xfrm>
              <a:off x="368" y="1440"/>
              <a:ext cx="325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0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  <p:grpSp>
          <p:nvGrpSpPr>
            <p:cNvPr id="219" name="Group 64"/>
            <p:cNvGrpSpPr>
              <a:grpSpLocks/>
            </p:cNvGrpSpPr>
            <p:nvPr/>
          </p:nvGrpSpPr>
          <p:grpSpPr bwMode="auto">
            <a:xfrm rot="-2627108">
              <a:off x="1918" y="1147"/>
              <a:ext cx="827" cy="603"/>
              <a:chOff x="1320" y="1966"/>
              <a:chExt cx="655" cy="603"/>
            </a:xfrm>
          </p:grpSpPr>
          <p:grpSp>
            <p:nvGrpSpPr>
              <p:cNvPr id="221" name="Group 65"/>
              <p:cNvGrpSpPr>
                <a:grpSpLocks noChangeAspect="1"/>
              </p:cNvGrpSpPr>
              <p:nvPr/>
            </p:nvGrpSpPr>
            <p:grpSpPr bwMode="auto">
              <a:xfrm>
                <a:off x="1320" y="1966"/>
                <a:ext cx="647" cy="603"/>
                <a:chOff x="2836" y="2439"/>
                <a:chExt cx="1451" cy="1352"/>
              </a:xfrm>
            </p:grpSpPr>
            <p:sp>
              <p:nvSpPr>
                <p:cNvPr id="226" name="Freeform 66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6"/>
                    <a:gd name="T133" fmla="*/ 0 h 277"/>
                    <a:gd name="T134" fmla="*/ 406 w 406"/>
                    <a:gd name="T135" fmla="*/ 277 h 27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7" name="Freeform 67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8"/>
                    <a:gd name="T154" fmla="*/ 0 h 512"/>
                    <a:gd name="T155" fmla="*/ 368 w 368"/>
                    <a:gd name="T156" fmla="*/ 512 h 51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8" name="Freeform 68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44"/>
                    <a:gd name="T154" fmla="*/ 0 h 306"/>
                    <a:gd name="T155" fmla="*/ 544 w 544"/>
                    <a:gd name="T156" fmla="*/ 306 h 3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9" name="Freeform 69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760"/>
                    <a:gd name="T160" fmla="*/ 0 h 438"/>
                    <a:gd name="T161" fmla="*/ 760 w 760"/>
                    <a:gd name="T162" fmla="*/ 438 h 43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0" name="Freeform 70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82"/>
                    <a:gd name="T148" fmla="*/ 0 h 256"/>
                    <a:gd name="T149" fmla="*/ 682 w 682"/>
                    <a:gd name="T150" fmla="*/ 256 h 25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Freeform 71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45"/>
                    <a:gd name="T163" fmla="*/ 0 h 686"/>
                    <a:gd name="T164" fmla="*/ 345 w 345"/>
                    <a:gd name="T165" fmla="*/ 686 h 68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2" name="Group 72"/>
              <p:cNvGrpSpPr>
                <a:grpSpLocks noChangeAspect="1"/>
              </p:cNvGrpSpPr>
              <p:nvPr/>
            </p:nvGrpSpPr>
            <p:grpSpPr bwMode="auto">
              <a:xfrm>
                <a:off x="1346" y="2030"/>
                <a:ext cx="144" cy="186"/>
                <a:chOff x="2895" y="2582"/>
                <a:chExt cx="322" cy="418"/>
              </a:xfrm>
            </p:grpSpPr>
            <p:sp>
              <p:nvSpPr>
                <p:cNvPr id="224" name="Freeform 73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Freeform 74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3" name="Text Box 75"/>
              <p:cNvSpPr txBox="1">
                <a:spLocks noChangeArrowheads="1"/>
              </p:cNvSpPr>
              <p:nvPr/>
            </p:nvSpPr>
            <p:spPr bwMode="auto">
              <a:xfrm>
                <a:off x="1521" y="2134"/>
                <a:ext cx="454" cy="3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 dirty="0">
                    <a:solidFill>
                      <a:schemeClr val="bg2"/>
                    </a:solidFill>
                  </a:rPr>
                  <a:t>T+1</a:t>
                </a:r>
                <a:endParaRPr lang="en-CA" altLang="en-US" sz="1400" i="0" dirty="0">
                  <a:solidFill>
                    <a:schemeClr val="bg2"/>
                  </a:solidFill>
                </a:endParaRPr>
              </a:p>
            </p:txBody>
          </p:sp>
        </p:grpSp>
        <p:pic>
          <p:nvPicPr>
            <p:cNvPr id="220" name="Picture 7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0" y="1226"/>
              <a:ext cx="480" cy="4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" name="Group 3"/>
          <p:cNvGrpSpPr/>
          <p:nvPr/>
        </p:nvGrpSpPr>
        <p:grpSpPr>
          <a:xfrm>
            <a:off x="3048000" y="4174911"/>
            <a:ext cx="5898760" cy="2305136"/>
            <a:chOff x="3048000" y="4174911"/>
            <a:chExt cx="5898760" cy="2305136"/>
          </a:xfrm>
        </p:grpSpPr>
        <p:grpSp>
          <p:nvGrpSpPr>
            <p:cNvPr id="282" name="Group 3"/>
            <p:cNvGrpSpPr>
              <a:grpSpLocks/>
            </p:cNvGrpSpPr>
            <p:nvPr/>
          </p:nvGrpSpPr>
          <p:grpSpPr bwMode="auto">
            <a:xfrm>
              <a:off x="3048000" y="4174911"/>
              <a:ext cx="2145459" cy="2305136"/>
              <a:chOff x="-144" y="1147"/>
              <a:chExt cx="3264" cy="3173"/>
            </a:xfrm>
          </p:grpSpPr>
          <p:grpSp>
            <p:nvGrpSpPr>
              <p:cNvPr id="283" name="Group 4"/>
              <p:cNvGrpSpPr>
                <a:grpSpLocks noChangeAspect="1"/>
              </p:cNvGrpSpPr>
              <p:nvPr/>
            </p:nvGrpSpPr>
            <p:grpSpPr bwMode="auto">
              <a:xfrm>
                <a:off x="336" y="2447"/>
                <a:ext cx="1814" cy="1873"/>
                <a:chOff x="384" y="816"/>
                <a:chExt cx="2947" cy="3043"/>
              </a:xfrm>
            </p:grpSpPr>
            <p:sp>
              <p:nvSpPr>
                <p:cNvPr id="353" name="Oval 5" descr="Stationery"/>
                <p:cNvSpPr>
                  <a:spLocks noChangeAspect="1" noChangeArrowheads="1"/>
                </p:cNvSpPr>
                <p:nvPr/>
              </p:nvSpPr>
              <p:spPr bwMode="auto">
                <a:xfrm>
                  <a:off x="384" y="912"/>
                  <a:ext cx="2947" cy="2947"/>
                </a:xfrm>
                <a:prstGeom prst="ellipse">
                  <a:avLst/>
                </a:prstGeom>
                <a:blipFill dpi="0" rotWithShape="0">
                  <a:blip r:embed="rId7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 useBgFill="1">
              <p:nvSpPr>
                <p:cNvPr id="354" name="Oval 6"/>
                <p:cNvSpPr>
                  <a:spLocks noChangeAspect="1" noChangeArrowheads="1"/>
                </p:cNvSpPr>
                <p:nvPr/>
              </p:nvSpPr>
              <p:spPr bwMode="auto">
                <a:xfrm>
                  <a:off x="610" y="1138"/>
                  <a:ext cx="2494" cy="2494"/>
                </a:xfrm>
                <a:prstGeom prst="ellipse">
                  <a:avLst/>
                </a:prstGeom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355" name="Freeform 7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1632" y="816"/>
                  <a:ext cx="445" cy="491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8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84" name="Group 8"/>
              <p:cNvGrpSpPr>
                <a:grpSpLocks noChangeAspect="1"/>
              </p:cNvGrpSpPr>
              <p:nvPr/>
            </p:nvGrpSpPr>
            <p:grpSpPr bwMode="auto">
              <a:xfrm>
                <a:off x="1329" y="1989"/>
                <a:ext cx="647" cy="603"/>
                <a:chOff x="2836" y="2439"/>
                <a:chExt cx="1451" cy="1352"/>
              </a:xfrm>
            </p:grpSpPr>
            <p:sp>
              <p:nvSpPr>
                <p:cNvPr id="347" name="Freeform 9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6"/>
                    <a:gd name="T133" fmla="*/ 0 h 277"/>
                    <a:gd name="T134" fmla="*/ 406 w 406"/>
                    <a:gd name="T135" fmla="*/ 277 h 27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" name="Freeform 10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8"/>
                    <a:gd name="T154" fmla="*/ 0 h 512"/>
                    <a:gd name="T155" fmla="*/ 368 w 368"/>
                    <a:gd name="T156" fmla="*/ 512 h 51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" name="Freeform 11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44"/>
                    <a:gd name="T154" fmla="*/ 0 h 306"/>
                    <a:gd name="T155" fmla="*/ 544 w 544"/>
                    <a:gd name="T156" fmla="*/ 306 h 3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" name="Freeform 12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760"/>
                    <a:gd name="T160" fmla="*/ 0 h 438"/>
                    <a:gd name="T161" fmla="*/ 760 w 760"/>
                    <a:gd name="T162" fmla="*/ 438 h 43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" name="Freeform 13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82"/>
                    <a:gd name="T148" fmla="*/ 0 h 256"/>
                    <a:gd name="T149" fmla="*/ 682 w 682"/>
                    <a:gd name="T150" fmla="*/ 256 h 25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" name="Freeform 14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45"/>
                    <a:gd name="T163" fmla="*/ 0 h 686"/>
                    <a:gd name="T164" fmla="*/ 345 w 345"/>
                    <a:gd name="T165" fmla="*/ 686 h 68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85" name="Group 15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345" name="Freeform 16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" name="Freeform 17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86" name="Group 18"/>
              <p:cNvGrpSpPr>
                <a:grpSpLocks noChangeAspect="1"/>
              </p:cNvGrpSpPr>
              <p:nvPr/>
            </p:nvGrpSpPr>
            <p:grpSpPr bwMode="auto">
              <a:xfrm>
                <a:off x="720" y="1912"/>
                <a:ext cx="762" cy="646"/>
                <a:chOff x="1471" y="2266"/>
                <a:chExt cx="1709" cy="1449"/>
              </a:xfrm>
            </p:grpSpPr>
            <p:sp>
              <p:nvSpPr>
                <p:cNvPr id="339" name="Freeform 19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51"/>
                    <a:gd name="T130" fmla="*/ 0 h 352"/>
                    <a:gd name="T131" fmla="*/ 351 w 351"/>
                    <a:gd name="T132" fmla="*/ 352 h 3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" name="Freeform 20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57"/>
                    <a:gd name="T163" fmla="*/ 0 h 538"/>
                    <a:gd name="T164" fmla="*/ 357 w 357"/>
                    <a:gd name="T165" fmla="*/ 538 h 53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" name="Freeform 21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2"/>
                    <a:gd name="T172" fmla="*/ 0 h 237"/>
                    <a:gd name="T173" fmla="*/ 812 w 812"/>
                    <a:gd name="T174" fmla="*/ 237 h 2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" name="Freeform 22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80"/>
                    <a:gd name="T148" fmla="*/ 0 h 486"/>
                    <a:gd name="T149" fmla="*/ 480 w 480"/>
                    <a:gd name="T150" fmla="*/ 486 h 4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" name="Freeform 23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04"/>
                    <a:gd name="T178" fmla="*/ 0 h 669"/>
                    <a:gd name="T179" fmla="*/ 804 w 804"/>
                    <a:gd name="T180" fmla="*/ 669 h 66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" name="Freeform 24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8"/>
                    <a:gd name="T157" fmla="*/ 0 h 432"/>
                    <a:gd name="T158" fmla="*/ 788 w 788"/>
                    <a:gd name="T159" fmla="*/ 432 h 4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Text Box 25"/>
              <p:cNvSpPr txBox="1">
                <a:spLocks noChangeArrowheads="1"/>
              </p:cNvSpPr>
              <p:nvPr/>
            </p:nvSpPr>
            <p:spPr bwMode="auto">
              <a:xfrm>
                <a:off x="959" y="2064"/>
                <a:ext cx="453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i-1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  <p:sp>
            <p:nvSpPr>
              <p:cNvPr id="288" name="Text Box 26"/>
              <p:cNvSpPr txBox="1">
                <a:spLocks noChangeArrowheads="1"/>
              </p:cNvSpPr>
              <p:nvPr/>
            </p:nvSpPr>
            <p:spPr bwMode="auto">
              <a:xfrm>
                <a:off x="1562" y="2160"/>
                <a:ext cx="277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  <p:grpSp>
            <p:nvGrpSpPr>
              <p:cNvPr id="289" name="Group 27"/>
              <p:cNvGrpSpPr>
                <a:grpSpLocks/>
              </p:cNvGrpSpPr>
              <p:nvPr/>
            </p:nvGrpSpPr>
            <p:grpSpPr bwMode="auto">
              <a:xfrm rot="5563661">
                <a:off x="1850" y="3599"/>
                <a:ext cx="647" cy="603"/>
                <a:chOff x="1329" y="1989"/>
                <a:chExt cx="647" cy="603"/>
              </a:xfrm>
            </p:grpSpPr>
            <p:grpSp>
              <p:nvGrpSpPr>
                <p:cNvPr id="328" name="Group 28"/>
                <p:cNvGrpSpPr>
                  <a:grpSpLocks noChangeAspect="1"/>
                </p:cNvGrpSpPr>
                <p:nvPr/>
              </p:nvGrpSpPr>
              <p:grpSpPr bwMode="auto">
                <a:xfrm>
                  <a:off x="1355" y="2053"/>
                  <a:ext cx="144" cy="186"/>
                  <a:chOff x="2895" y="2582"/>
                  <a:chExt cx="322" cy="418"/>
                </a:xfrm>
              </p:grpSpPr>
              <p:sp>
                <p:nvSpPr>
                  <p:cNvPr id="337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9" name="Group 31"/>
                <p:cNvGrpSpPr>
                  <a:grpSpLocks noChangeAspect="1"/>
                </p:cNvGrpSpPr>
                <p:nvPr/>
              </p:nvGrpSpPr>
              <p:grpSpPr bwMode="auto">
                <a:xfrm>
                  <a:off x="1329" y="1989"/>
                  <a:ext cx="647" cy="603"/>
                  <a:chOff x="2836" y="2439"/>
                  <a:chExt cx="1451" cy="1352"/>
                </a:xfrm>
              </p:grpSpPr>
              <p:sp>
                <p:nvSpPr>
                  <p:cNvPr id="331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3551" y="2439"/>
                    <a:ext cx="406" cy="277"/>
                  </a:xfrm>
                  <a:custGeom>
                    <a:avLst/>
                    <a:gdLst>
                      <a:gd name="T0" fmla="*/ 360 w 406"/>
                      <a:gd name="T1" fmla="*/ 13 h 277"/>
                      <a:gd name="T2" fmla="*/ 319 w 406"/>
                      <a:gd name="T3" fmla="*/ 4 h 277"/>
                      <a:gd name="T4" fmla="*/ 256 w 406"/>
                      <a:gd name="T5" fmla="*/ 4 h 277"/>
                      <a:gd name="T6" fmla="*/ 215 w 406"/>
                      <a:gd name="T7" fmla="*/ 22 h 277"/>
                      <a:gd name="T8" fmla="*/ 193 w 406"/>
                      <a:gd name="T9" fmla="*/ 40 h 277"/>
                      <a:gd name="T10" fmla="*/ 147 w 406"/>
                      <a:gd name="T11" fmla="*/ 96 h 277"/>
                      <a:gd name="T12" fmla="*/ 130 w 406"/>
                      <a:gd name="T13" fmla="*/ 118 h 277"/>
                      <a:gd name="T14" fmla="*/ 121 w 406"/>
                      <a:gd name="T15" fmla="*/ 121 h 277"/>
                      <a:gd name="T16" fmla="*/ 97 w 406"/>
                      <a:gd name="T17" fmla="*/ 127 h 277"/>
                      <a:gd name="T18" fmla="*/ 95 w 406"/>
                      <a:gd name="T19" fmla="*/ 127 h 277"/>
                      <a:gd name="T20" fmla="*/ 73 w 406"/>
                      <a:gd name="T21" fmla="*/ 128 h 277"/>
                      <a:gd name="T22" fmla="*/ 62 w 406"/>
                      <a:gd name="T23" fmla="*/ 128 h 277"/>
                      <a:gd name="T24" fmla="*/ 39 w 406"/>
                      <a:gd name="T25" fmla="*/ 127 h 277"/>
                      <a:gd name="T26" fmla="*/ 18 w 406"/>
                      <a:gd name="T27" fmla="*/ 132 h 277"/>
                      <a:gd name="T28" fmla="*/ 4 w 406"/>
                      <a:gd name="T29" fmla="*/ 143 h 277"/>
                      <a:gd name="T30" fmla="*/ 0 w 406"/>
                      <a:gd name="T31" fmla="*/ 155 h 277"/>
                      <a:gd name="T32" fmla="*/ 4 w 406"/>
                      <a:gd name="T33" fmla="*/ 172 h 277"/>
                      <a:gd name="T34" fmla="*/ 11 w 406"/>
                      <a:gd name="T35" fmla="*/ 178 h 277"/>
                      <a:gd name="T36" fmla="*/ 39 w 406"/>
                      <a:gd name="T37" fmla="*/ 183 h 277"/>
                      <a:gd name="T38" fmla="*/ 41 w 406"/>
                      <a:gd name="T39" fmla="*/ 183 h 277"/>
                      <a:gd name="T40" fmla="*/ 72 w 406"/>
                      <a:gd name="T41" fmla="*/ 183 h 277"/>
                      <a:gd name="T42" fmla="*/ 97 w 406"/>
                      <a:gd name="T43" fmla="*/ 176 h 277"/>
                      <a:gd name="T44" fmla="*/ 119 w 406"/>
                      <a:gd name="T45" fmla="*/ 169 h 277"/>
                      <a:gd name="T46" fmla="*/ 128 w 406"/>
                      <a:gd name="T47" fmla="*/ 182 h 277"/>
                      <a:gd name="T48" fmla="*/ 130 w 406"/>
                      <a:gd name="T49" fmla="*/ 218 h 277"/>
                      <a:gd name="T50" fmla="*/ 134 w 406"/>
                      <a:gd name="T51" fmla="*/ 231 h 277"/>
                      <a:gd name="T52" fmla="*/ 146 w 406"/>
                      <a:gd name="T53" fmla="*/ 252 h 277"/>
                      <a:gd name="T54" fmla="*/ 161 w 406"/>
                      <a:gd name="T55" fmla="*/ 264 h 277"/>
                      <a:gd name="T56" fmla="*/ 181 w 406"/>
                      <a:gd name="T57" fmla="*/ 272 h 277"/>
                      <a:gd name="T58" fmla="*/ 221 w 406"/>
                      <a:gd name="T59" fmla="*/ 277 h 277"/>
                      <a:gd name="T60" fmla="*/ 250 w 406"/>
                      <a:gd name="T61" fmla="*/ 273 h 277"/>
                      <a:gd name="T62" fmla="*/ 279 w 406"/>
                      <a:gd name="T63" fmla="*/ 264 h 277"/>
                      <a:gd name="T64" fmla="*/ 298 w 406"/>
                      <a:gd name="T65" fmla="*/ 254 h 277"/>
                      <a:gd name="T66" fmla="*/ 324 w 406"/>
                      <a:gd name="T67" fmla="*/ 235 h 277"/>
                      <a:gd name="T68" fmla="*/ 333 w 406"/>
                      <a:gd name="T69" fmla="*/ 226 h 277"/>
                      <a:gd name="T70" fmla="*/ 342 w 406"/>
                      <a:gd name="T71" fmla="*/ 217 h 277"/>
                      <a:gd name="T72" fmla="*/ 365 w 406"/>
                      <a:gd name="T73" fmla="*/ 187 h 277"/>
                      <a:gd name="T74" fmla="*/ 388 w 406"/>
                      <a:gd name="T75" fmla="*/ 154 h 277"/>
                      <a:gd name="T76" fmla="*/ 395 w 406"/>
                      <a:gd name="T77" fmla="*/ 142 h 277"/>
                      <a:gd name="T78" fmla="*/ 403 w 406"/>
                      <a:gd name="T79" fmla="*/ 116 h 277"/>
                      <a:gd name="T80" fmla="*/ 406 w 406"/>
                      <a:gd name="T81" fmla="*/ 98 h 277"/>
                      <a:gd name="T82" fmla="*/ 406 w 406"/>
                      <a:gd name="T83" fmla="*/ 89 h 277"/>
                      <a:gd name="T84" fmla="*/ 400 w 406"/>
                      <a:gd name="T85" fmla="*/ 57 h 277"/>
                      <a:gd name="T86" fmla="*/ 384 w 406"/>
                      <a:gd name="T87" fmla="*/ 31 h 277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406"/>
                      <a:gd name="T133" fmla="*/ 0 h 277"/>
                      <a:gd name="T134" fmla="*/ 406 w 406"/>
                      <a:gd name="T135" fmla="*/ 277 h 277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406" h="277">
                        <a:moveTo>
                          <a:pt x="368" y="17"/>
                        </a:moveTo>
                        <a:lnTo>
                          <a:pt x="364" y="15"/>
                        </a:lnTo>
                        <a:lnTo>
                          <a:pt x="360" y="13"/>
                        </a:lnTo>
                        <a:lnTo>
                          <a:pt x="356" y="11"/>
                        </a:lnTo>
                        <a:lnTo>
                          <a:pt x="352" y="10"/>
                        </a:lnTo>
                        <a:lnTo>
                          <a:pt x="319" y="4"/>
                        </a:lnTo>
                        <a:lnTo>
                          <a:pt x="286" y="0"/>
                        </a:lnTo>
                        <a:lnTo>
                          <a:pt x="270" y="2"/>
                        </a:lnTo>
                        <a:lnTo>
                          <a:pt x="256" y="4"/>
                        </a:lnTo>
                        <a:lnTo>
                          <a:pt x="242" y="9"/>
                        </a:lnTo>
                        <a:lnTo>
                          <a:pt x="228" y="15"/>
                        </a:lnTo>
                        <a:lnTo>
                          <a:pt x="215" y="22"/>
                        </a:lnTo>
                        <a:lnTo>
                          <a:pt x="204" y="31"/>
                        </a:lnTo>
                        <a:lnTo>
                          <a:pt x="198" y="35"/>
                        </a:lnTo>
                        <a:lnTo>
                          <a:pt x="193" y="40"/>
                        </a:lnTo>
                        <a:lnTo>
                          <a:pt x="182" y="51"/>
                        </a:lnTo>
                        <a:lnTo>
                          <a:pt x="165" y="73"/>
                        </a:lnTo>
                        <a:lnTo>
                          <a:pt x="147" y="96"/>
                        </a:lnTo>
                        <a:lnTo>
                          <a:pt x="140" y="106"/>
                        </a:lnTo>
                        <a:lnTo>
                          <a:pt x="136" y="116"/>
                        </a:lnTo>
                        <a:lnTo>
                          <a:pt x="130" y="118"/>
                        </a:lnTo>
                        <a:lnTo>
                          <a:pt x="125" y="120"/>
                        </a:lnTo>
                        <a:lnTo>
                          <a:pt x="123" y="121"/>
                        </a:lnTo>
                        <a:lnTo>
                          <a:pt x="121" y="121"/>
                        </a:lnTo>
                        <a:lnTo>
                          <a:pt x="111" y="124"/>
                        </a:lnTo>
                        <a:lnTo>
                          <a:pt x="102" y="126"/>
                        </a:lnTo>
                        <a:lnTo>
                          <a:pt x="97" y="127"/>
                        </a:lnTo>
                        <a:lnTo>
                          <a:pt x="95" y="127"/>
                        </a:lnTo>
                        <a:lnTo>
                          <a:pt x="92" y="128"/>
                        </a:lnTo>
                        <a:lnTo>
                          <a:pt x="82" y="128"/>
                        </a:lnTo>
                        <a:lnTo>
                          <a:pt x="73" y="128"/>
                        </a:lnTo>
                        <a:lnTo>
                          <a:pt x="70" y="128"/>
                        </a:lnTo>
                        <a:lnTo>
                          <a:pt x="67" y="128"/>
                        </a:lnTo>
                        <a:lnTo>
                          <a:pt x="62" y="128"/>
                        </a:lnTo>
                        <a:lnTo>
                          <a:pt x="53" y="128"/>
                        </a:lnTo>
                        <a:lnTo>
                          <a:pt x="46" y="127"/>
                        </a:lnTo>
                        <a:lnTo>
                          <a:pt x="39" y="127"/>
                        </a:lnTo>
                        <a:lnTo>
                          <a:pt x="32" y="128"/>
                        </a:lnTo>
                        <a:lnTo>
                          <a:pt x="26" y="129"/>
                        </a:lnTo>
                        <a:lnTo>
                          <a:pt x="18" y="132"/>
                        </a:lnTo>
                        <a:lnTo>
                          <a:pt x="12" y="135"/>
                        </a:lnTo>
                        <a:lnTo>
                          <a:pt x="7" y="139"/>
                        </a:lnTo>
                        <a:lnTo>
                          <a:pt x="4" y="143"/>
                        </a:lnTo>
                        <a:lnTo>
                          <a:pt x="1" y="148"/>
                        </a:lnTo>
                        <a:lnTo>
                          <a:pt x="0" y="151"/>
                        </a:lnTo>
                        <a:lnTo>
                          <a:pt x="0" y="155"/>
                        </a:lnTo>
                        <a:lnTo>
                          <a:pt x="1" y="161"/>
                        </a:lnTo>
                        <a:lnTo>
                          <a:pt x="3" y="169"/>
                        </a:lnTo>
                        <a:lnTo>
                          <a:pt x="4" y="172"/>
                        </a:lnTo>
                        <a:lnTo>
                          <a:pt x="5" y="175"/>
                        </a:lnTo>
                        <a:lnTo>
                          <a:pt x="8" y="176"/>
                        </a:lnTo>
                        <a:lnTo>
                          <a:pt x="11" y="178"/>
                        </a:lnTo>
                        <a:lnTo>
                          <a:pt x="23" y="182"/>
                        </a:lnTo>
                        <a:lnTo>
                          <a:pt x="35" y="183"/>
                        </a:lnTo>
                        <a:lnTo>
                          <a:pt x="39" y="183"/>
                        </a:lnTo>
                        <a:lnTo>
                          <a:pt x="40" y="183"/>
                        </a:lnTo>
                        <a:lnTo>
                          <a:pt x="41" y="183"/>
                        </a:lnTo>
                        <a:lnTo>
                          <a:pt x="47" y="184"/>
                        </a:lnTo>
                        <a:lnTo>
                          <a:pt x="60" y="184"/>
                        </a:lnTo>
                        <a:lnTo>
                          <a:pt x="72" y="183"/>
                        </a:lnTo>
                        <a:lnTo>
                          <a:pt x="85" y="181"/>
                        </a:lnTo>
                        <a:lnTo>
                          <a:pt x="90" y="178"/>
                        </a:lnTo>
                        <a:lnTo>
                          <a:pt x="97" y="176"/>
                        </a:lnTo>
                        <a:lnTo>
                          <a:pt x="109" y="172"/>
                        </a:lnTo>
                        <a:lnTo>
                          <a:pt x="115" y="169"/>
                        </a:lnTo>
                        <a:lnTo>
                          <a:pt x="119" y="169"/>
                        </a:lnTo>
                        <a:lnTo>
                          <a:pt x="129" y="170"/>
                        </a:lnTo>
                        <a:lnTo>
                          <a:pt x="128" y="176"/>
                        </a:lnTo>
                        <a:lnTo>
                          <a:pt x="128" y="182"/>
                        </a:lnTo>
                        <a:lnTo>
                          <a:pt x="128" y="193"/>
                        </a:lnTo>
                        <a:lnTo>
                          <a:pt x="129" y="205"/>
                        </a:lnTo>
                        <a:lnTo>
                          <a:pt x="130" y="218"/>
                        </a:lnTo>
                        <a:lnTo>
                          <a:pt x="130" y="222"/>
                        </a:lnTo>
                        <a:lnTo>
                          <a:pt x="132" y="227"/>
                        </a:lnTo>
                        <a:lnTo>
                          <a:pt x="134" y="231"/>
                        </a:lnTo>
                        <a:lnTo>
                          <a:pt x="136" y="237"/>
                        </a:lnTo>
                        <a:lnTo>
                          <a:pt x="140" y="245"/>
                        </a:lnTo>
                        <a:lnTo>
                          <a:pt x="146" y="252"/>
                        </a:lnTo>
                        <a:lnTo>
                          <a:pt x="153" y="259"/>
                        </a:lnTo>
                        <a:lnTo>
                          <a:pt x="157" y="261"/>
                        </a:lnTo>
                        <a:lnTo>
                          <a:pt x="161" y="264"/>
                        </a:lnTo>
                        <a:lnTo>
                          <a:pt x="165" y="266"/>
                        </a:lnTo>
                        <a:lnTo>
                          <a:pt x="170" y="268"/>
                        </a:lnTo>
                        <a:lnTo>
                          <a:pt x="181" y="272"/>
                        </a:lnTo>
                        <a:lnTo>
                          <a:pt x="194" y="274"/>
                        </a:lnTo>
                        <a:lnTo>
                          <a:pt x="208" y="276"/>
                        </a:lnTo>
                        <a:lnTo>
                          <a:pt x="221" y="277"/>
                        </a:lnTo>
                        <a:lnTo>
                          <a:pt x="235" y="276"/>
                        </a:lnTo>
                        <a:lnTo>
                          <a:pt x="243" y="275"/>
                        </a:lnTo>
                        <a:lnTo>
                          <a:pt x="250" y="273"/>
                        </a:lnTo>
                        <a:lnTo>
                          <a:pt x="257" y="272"/>
                        </a:lnTo>
                        <a:lnTo>
                          <a:pt x="265" y="270"/>
                        </a:lnTo>
                        <a:lnTo>
                          <a:pt x="279" y="264"/>
                        </a:lnTo>
                        <a:lnTo>
                          <a:pt x="293" y="258"/>
                        </a:lnTo>
                        <a:lnTo>
                          <a:pt x="296" y="256"/>
                        </a:lnTo>
                        <a:lnTo>
                          <a:pt x="298" y="254"/>
                        </a:lnTo>
                        <a:lnTo>
                          <a:pt x="304" y="251"/>
                        </a:lnTo>
                        <a:lnTo>
                          <a:pt x="314" y="243"/>
                        </a:lnTo>
                        <a:lnTo>
                          <a:pt x="324" y="235"/>
                        </a:lnTo>
                        <a:lnTo>
                          <a:pt x="326" y="232"/>
                        </a:lnTo>
                        <a:lnTo>
                          <a:pt x="328" y="231"/>
                        </a:lnTo>
                        <a:lnTo>
                          <a:pt x="333" y="226"/>
                        </a:lnTo>
                        <a:lnTo>
                          <a:pt x="338" y="221"/>
                        </a:lnTo>
                        <a:lnTo>
                          <a:pt x="340" y="219"/>
                        </a:lnTo>
                        <a:lnTo>
                          <a:pt x="342" y="217"/>
                        </a:lnTo>
                        <a:lnTo>
                          <a:pt x="350" y="207"/>
                        </a:lnTo>
                        <a:lnTo>
                          <a:pt x="358" y="197"/>
                        </a:lnTo>
                        <a:lnTo>
                          <a:pt x="365" y="187"/>
                        </a:lnTo>
                        <a:lnTo>
                          <a:pt x="375" y="171"/>
                        </a:lnTo>
                        <a:lnTo>
                          <a:pt x="385" y="158"/>
                        </a:lnTo>
                        <a:lnTo>
                          <a:pt x="388" y="154"/>
                        </a:lnTo>
                        <a:lnTo>
                          <a:pt x="389" y="152"/>
                        </a:lnTo>
                        <a:lnTo>
                          <a:pt x="390" y="150"/>
                        </a:lnTo>
                        <a:lnTo>
                          <a:pt x="395" y="142"/>
                        </a:lnTo>
                        <a:lnTo>
                          <a:pt x="398" y="134"/>
                        </a:lnTo>
                        <a:lnTo>
                          <a:pt x="402" y="126"/>
                        </a:lnTo>
                        <a:lnTo>
                          <a:pt x="403" y="116"/>
                        </a:lnTo>
                        <a:lnTo>
                          <a:pt x="405" y="107"/>
                        </a:lnTo>
                        <a:lnTo>
                          <a:pt x="405" y="103"/>
                        </a:lnTo>
                        <a:lnTo>
                          <a:pt x="406" y="98"/>
                        </a:lnTo>
                        <a:lnTo>
                          <a:pt x="406" y="93"/>
                        </a:lnTo>
                        <a:lnTo>
                          <a:pt x="406" y="91"/>
                        </a:lnTo>
                        <a:lnTo>
                          <a:pt x="406" y="89"/>
                        </a:lnTo>
                        <a:lnTo>
                          <a:pt x="405" y="77"/>
                        </a:lnTo>
                        <a:lnTo>
                          <a:pt x="403" y="67"/>
                        </a:lnTo>
                        <a:lnTo>
                          <a:pt x="400" y="57"/>
                        </a:lnTo>
                        <a:lnTo>
                          <a:pt x="396" y="48"/>
                        </a:lnTo>
                        <a:lnTo>
                          <a:pt x="390" y="39"/>
                        </a:lnTo>
                        <a:lnTo>
                          <a:pt x="384" y="31"/>
                        </a:lnTo>
                        <a:lnTo>
                          <a:pt x="376" y="24"/>
                        </a:lnTo>
                        <a:lnTo>
                          <a:pt x="368" y="17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2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3450" y="2729"/>
                    <a:ext cx="368" cy="512"/>
                  </a:xfrm>
                  <a:custGeom>
                    <a:avLst/>
                    <a:gdLst>
                      <a:gd name="T0" fmla="*/ 188 w 368"/>
                      <a:gd name="T1" fmla="*/ 19 h 512"/>
                      <a:gd name="T2" fmla="*/ 161 w 368"/>
                      <a:gd name="T3" fmla="*/ 38 h 512"/>
                      <a:gd name="T4" fmla="*/ 96 w 368"/>
                      <a:gd name="T5" fmla="*/ 104 h 512"/>
                      <a:gd name="T6" fmla="*/ 63 w 368"/>
                      <a:gd name="T7" fmla="*/ 150 h 512"/>
                      <a:gd name="T8" fmla="*/ 43 w 368"/>
                      <a:gd name="T9" fmla="*/ 189 h 512"/>
                      <a:gd name="T10" fmla="*/ 39 w 368"/>
                      <a:gd name="T11" fmla="*/ 203 h 512"/>
                      <a:gd name="T12" fmla="*/ 16 w 368"/>
                      <a:gd name="T13" fmla="*/ 271 h 512"/>
                      <a:gd name="T14" fmla="*/ 14 w 368"/>
                      <a:gd name="T15" fmla="*/ 282 h 512"/>
                      <a:gd name="T16" fmla="*/ 2 w 368"/>
                      <a:gd name="T17" fmla="*/ 337 h 512"/>
                      <a:gd name="T18" fmla="*/ 0 w 368"/>
                      <a:gd name="T19" fmla="*/ 398 h 512"/>
                      <a:gd name="T20" fmla="*/ 3 w 368"/>
                      <a:gd name="T21" fmla="*/ 418 h 512"/>
                      <a:gd name="T22" fmla="*/ 16 w 368"/>
                      <a:gd name="T23" fmla="*/ 456 h 512"/>
                      <a:gd name="T24" fmla="*/ 31 w 368"/>
                      <a:gd name="T25" fmla="*/ 477 h 512"/>
                      <a:gd name="T26" fmla="*/ 51 w 368"/>
                      <a:gd name="T27" fmla="*/ 497 h 512"/>
                      <a:gd name="T28" fmla="*/ 83 w 368"/>
                      <a:gd name="T29" fmla="*/ 509 h 512"/>
                      <a:gd name="T30" fmla="*/ 117 w 368"/>
                      <a:gd name="T31" fmla="*/ 512 h 512"/>
                      <a:gd name="T32" fmla="*/ 146 w 368"/>
                      <a:gd name="T33" fmla="*/ 507 h 512"/>
                      <a:gd name="T34" fmla="*/ 154 w 368"/>
                      <a:gd name="T35" fmla="*/ 504 h 512"/>
                      <a:gd name="T36" fmla="*/ 167 w 368"/>
                      <a:gd name="T37" fmla="*/ 498 h 512"/>
                      <a:gd name="T38" fmla="*/ 178 w 368"/>
                      <a:gd name="T39" fmla="*/ 491 h 512"/>
                      <a:gd name="T40" fmla="*/ 183 w 368"/>
                      <a:gd name="T41" fmla="*/ 488 h 512"/>
                      <a:gd name="T42" fmla="*/ 197 w 368"/>
                      <a:gd name="T43" fmla="*/ 475 h 512"/>
                      <a:gd name="T44" fmla="*/ 206 w 368"/>
                      <a:gd name="T45" fmla="*/ 464 h 512"/>
                      <a:gd name="T46" fmla="*/ 209 w 368"/>
                      <a:gd name="T47" fmla="*/ 461 h 512"/>
                      <a:gd name="T48" fmla="*/ 211 w 368"/>
                      <a:gd name="T49" fmla="*/ 456 h 512"/>
                      <a:gd name="T50" fmla="*/ 218 w 368"/>
                      <a:gd name="T51" fmla="*/ 445 h 512"/>
                      <a:gd name="T52" fmla="*/ 227 w 368"/>
                      <a:gd name="T53" fmla="*/ 423 h 512"/>
                      <a:gd name="T54" fmla="*/ 231 w 368"/>
                      <a:gd name="T55" fmla="*/ 406 h 512"/>
                      <a:gd name="T56" fmla="*/ 230 w 368"/>
                      <a:gd name="T57" fmla="*/ 379 h 512"/>
                      <a:gd name="T58" fmla="*/ 227 w 368"/>
                      <a:gd name="T59" fmla="*/ 359 h 512"/>
                      <a:gd name="T60" fmla="*/ 220 w 368"/>
                      <a:gd name="T61" fmla="*/ 342 h 512"/>
                      <a:gd name="T62" fmla="*/ 216 w 368"/>
                      <a:gd name="T63" fmla="*/ 319 h 512"/>
                      <a:gd name="T64" fmla="*/ 218 w 368"/>
                      <a:gd name="T65" fmla="*/ 297 h 512"/>
                      <a:gd name="T66" fmla="*/ 229 w 368"/>
                      <a:gd name="T67" fmla="*/ 270 h 512"/>
                      <a:gd name="T68" fmla="*/ 251 w 368"/>
                      <a:gd name="T69" fmla="*/ 248 h 512"/>
                      <a:gd name="T70" fmla="*/ 278 w 368"/>
                      <a:gd name="T71" fmla="*/ 233 h 512"/>
                      <a:gd name="T72" fmla="*/ 301 w 368"/>
                      <a:gd name="T73" fmla="*/ 216 h 512"/>
                      <a:gd name="T74" fmla="*/ 315 w 368"/>
                      <a:gd name="T75" fmla="*/ 203 h 512"/>
                      <a:gd name="T76" fmla="*/ 325 w 368"/>
                      <a:gd name="T77" fmla="*/ 192 h 512"/>
                      <a:gd name="T78" fmla="*/ 334 w 368"/>
                      <a:gd name="T79" fmla="*/ 182 h 512"/>
                      <a:gd name="T80" fmla="*/ 345 w 368"/>
                      <a:gd name="T81" fmla="*/ 166 h 512"/>
                      <a:gd name="T82" fmla="*/ 354 w 368"/>
                      <a:gd name="T83" fmla="*/ 148 h 512"/>
                      <a:gd name="T84" fmla="*/ 366 w 368"/>
                      <a:gd name="T85" fmla="*/ 119 h 512"/>
                      <a:gd name="T86" fmla="*/ 368 w 368"/>
                      <a:gd name="T87" fmla="*/ 88 h 512"/>
                      <a:gd name="T88" fmla="*/ 362 w 368"/>
                      <a:gd name="T89" fmla="*/ 60 h 512"/>
                      <a:gd name="T90" fmla="*/ 350 w 368"/>
                      <a:gd name="T91" fmla="*/ 35 h 512"/>
                      <a:gd name="T92" fmla="*/ 337 w 368"/>
                      <a:gd name="T93" fmla="*/ 21 h 512"/>
                      <a:gd name="T94" fmla="*/ 322 w 368"/>
                      <a:gd name="T95" fmla="*/ 11 h 512"/>
                      <a:gd name="T96" fmla="*/ 300 w 368"/>
                      <a:gd name="T97" fmla="*/ 5 h 512"/>
                      <a:gd name="T98" fmla="*/ 273 w 368"/>
                      <a:gd name="T99" fmla="*/ 1 h 512"/>
                      <a:gd name="T100" fmla="*/ 236 w 368"/>
                      <a:gd name="T101" fmla="*/ 2 h 512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368"/>
                      <a:gd name="T154" fmla="*/ 0 h 512"/>
                      <a:gd name="T155" fmla="*/ 368 w 368"/>
                      <a:gd name="T156" fmla="*/ 512 h 512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368" h="512">
                        <a:moveTo>
                          <a:pt x="208" y="11"/>
                        </a:moveTo>
                        <a:lnTo>
                          <a:pt x="194" y="16"/>
                        </a:lnTo>
                        <a:lnTo>
                          <a:pt x="188" y="19"/>
                        </a:lnTo>
                        <a:lnTo>
                          <a:pt x="183" y="22"/>
                        </a:lnTo>
                        <a:lnTo>
                          <a:pt x="171" y="30"/>
                        </a:lnTo>
                        <a:lnTo>
                          <a:pt x="161" y="38"/>
                        </a:lnTo>
                        <a:lnTo>
                          <a:pt x="133" y="64"/>
                        </a:lnTo>
                        <a:lnTo>
                          <a:pt x="108" y="91"/>
                        </a:lnTo>
                        <a:lnTo>
                          <a:pt x="96" y="104"/>
                        </a:lnTo>
                        <a:lnTo>
                          <a:pt x="85" y="119"/>
                        </a:lnTo>
                        <a:lnTo>
                          <a:pt x="74" y="134"/>
                        </a:lnTo>
                        <a:lnTo>
                          <a:pt x="63" y="150"/>
                        </a:lnTo>
                        <a:lnTo>
                          <a:pt x="55" y="168"/>
                        </a:lnTo>
                        <a:lnTo>
                          <a:pt x="47" y="184"/>
                        </a:lnTo>
                        <a:lnTo>
                          <a:pt x="43" y="189"/>
                        </a:lnTo>
                        <a:lnTo>
                          <a:pt x="40" y="194"/>
                        </a:lnTo>
                        <a:lnTo>
                          <a:pt x="39" y="200"/>
                        </a:lnTo>
                        <a:lnTo>
                          <a:pt x="39" y="203"/>
                        </a:lnTo>
                        <a:lnTo>
                          <a:pt x="36" y="209"/>
                        </a:lnTo>
                        <a:lnTo>
                          <a:pt x="26" y="239"/>
                        </a:lnTo>
                        <a:lnTo>
                          <a:pt x="16" y="271"/>
                        </a:lnTo>
                        <a:lnTo>
                          <a:pt x="15" y="274"/>
                        </a:lnTo>
                        <a:lnTo>
                          <a:pt x="15" y="279"/>
                        </a:lnTo>
                        <a:lnTo>
                          <a:pt x="14" y="282"/>
                        </a:lnTo>
                        <a:lnTo>
                          <a:pt x="12" y="287"/>
                        </a:lnTo>
                        <a:lnTo>
                          <a:pt x="7" y="312"/>
                        </a:lnTo>
                        <a:lnTo>
                          <a:pt x="2" y="337"/>
                        </a:lnTo>
                        <a:lnTo>
                          <a:pt x="0" y="364"/>
                        </a:lnTo>
                        <a:lnTo>
                          <a:pt x="0" y="391"/>
                        </a:lnTo>
                        <a:lnTo>
                          <a:pt x="0" y="398"/>
                        </a:lnTo>
                        <a:lnTo>
                          <a:pt x="1" y="404"/>
                        </a:lnTo>
                        <a:lnTo>
                          <a:pt x="1" y="411"/>
                        </a:lnTo>
                        <a:lnTo>
                          <a:pt x="3" y="418"/>
                        </a:lnTo>
                        <a:lnTo>
                          <a:pt x="7" y="431"/>
                        </a:lnTo>
                        <a:lnTo>
                          <a:pt x="11" y="443"/>
                        </a:lnTo>
                        <a:lnTo>
                          <a:pt x="16" y="456"/>
                        </a:lnTo>
                        <a:lnTo>
                          <a:pt x="20" y="461"/>
                        </a:lnTo>
                        <a:lnTo>
                          <a:pt x="23" y="467"/>
                        </a:lnTo>
                        <a:lnTo>
                          <a:pt x="31" y="477"/>
                        </a:lnTo>
                        <a:lnTo>
                          <a:pt x="41" y="489"/>
                        </a:lnTo>
                        <a:lnTo>
                          <a:pt x="46" y="492"/>
                        </a:lnTo>
                        <a:lnTo>
                          <a:pt x="51" y="497"/>
                        </a:lnTo>
                        <a:lnTo>
                          <a:pt x="62" y="501"/>
                        </a:lnTo>
                        <a:lnTo>
                          <a:pt x="72" y="505"/>
                        </a:lnTo>
                        <a:lnTo>
                          <a:pt x="83" y="509"/>
                        </a:lnTo>
                        <a:lnTo>
                          <a:pt x="94" y="511"/>
                        </a:lnTo>
                        <a:lnTo>
                          <a:pt x="105" y="512"/>
                        </a:lnTo>
                        <a:lnTo>
                          <a:pt x="117" y="512"/>
                        </a:lnTo>
                        <a:lnTo>
                          <a:pt x="128" y="511"/>
                        </a:lnTo>
                        <a:lnTo>
                          <a:pt x="140" y="509"/>
                        </a:lnTo>
                        <a:lnTo>
                          <a:pt x="146" y="507"/>
                        </a:lnTo>
                        <a:lnTo>
                          <a:pt x="149" y="505"/>
                        </a:lnTo>
                        <a:lnTo>
                          <a:pt x="152" y="505"/>
                        </a:lnTo>
                        <a:lnTo>
                          <a:pt x="154" y="504"/>
                        </a:lnTo>
                        <a:lnTo>
                          <a:pt x="157" y="503"/>
                        </a:lnTo>
                        <a:lnTo>
                          <a:pt x="162" y="500"/>
                        </a:lnTo>
                        <a:lnTo>
                          <a:pt x="167" y="498"/>
                        </a:lnTo>
                        <a:lnTo>
                          <a:pt x="173" y="495"/>
                        </a:lnTo>
                        <a:lnTo>
                          <a:pt x="178" y="491"/>
                        </a:lnTo>
                        <a:lnTo>
                          <a:pt x="179" y="490"/>
                        </a:lnTo>
                        <a:lnTo>
                          <a:pt x="180" y="490"/>
                        </a:lnTo>
                        <a:lnTo>
                          <a:pt x="183" y="488"/>
                        </a:lnTo>
                        <a:lnTo>
                          <a:pt x="187" y="484"/>
                        </a:lnTo>
                        <a:lnTo>
                          <a:pt x="193" y="479"/>
                        </a:lnTo>
                        <a:lnTo>
                          <a:pt x="197" y="475"/>
                        </a:lnTo>
                        <a:lnTo>
                          <a:pt x="201" y="470"/>
                        </a:lnTo>
                        <a:lnTo>
                          <a:pt x="205" y="466"/>
                        </a:lnTo>
                        <a:lnTo>
                          <a:pt x="206" y="464"/>
                        </a:lnTo>
                        <a:lnTo>
                          <a:pt x="206" y="463"/>
                        </a:lnTo>
                        <a:lnTo>
                          <a:pt x="207" y="463"/>
                        </a:lnTo>
                        <a:lnTo>
                          <a:pt x="209" y="461"/>
                        </a:lnTo>
                        <a:lnTo>
                          <a:pt x="210" y="458"/>
                        </a:lnTo>
                        <a:lnTo>
                          <a:pt x="211" y="457"/>
                        </a:lnTo>
                        <a:lnTo>
                          <a:pt x="211" y="456"/>
                        </a:lnTo>
                        <a:lnTo>
                          <a:pt x="212" y="456"/>
                        </a:lnTo>
                        <a:lnTo>
                          <a:pt x="215" y="451"/>
                        </a:lnTo>
                        <a:lnTo>
                          <a:pt x="218" y="445"/>
                        </a:lnTo>
                        <a:lnTo>
                          <a:pt x="221" y="441"/>
                        </a:lnTo>
                        <a:lnTo>
                          <a:pt x="225" y="429"/>
                        </a:lnTo>
                        <a:lnTo>
                          <a:pt x="227" y="423"/>
                        </a:lnTo>
                        <a:lnTo>
                          <a:pt x="229" y="418"/>
                        </a:lnTo>
                        <a:lnTo>
                          <a:pt x="229" y="411"/>
                        </a:lnTo>
                        <a:lnTo>
                          <a:pt x="231" y="406"/>
                        </a:lnTo>
                        <a:lnTo>
                          <a:pt x="231" y="399"/>
                        </a:lnTo>
                        <a:lnTo>
                          <a:pt x="231" y="392"/>
                        </a:lnTo>
                        <a:lnTo>
                          <a:pt x="230" y="379"/>
                        </a:lnTo>
                        <a:lnTo>
                          <a:pt x="229" y="372"/>
                        </a:lnTo>
                        <a:lnTo>
                          <a:pt x="229" y="365"/>
                        </a:lnTo>
                        <a:lnTo>
                          <a:pt x="227" y="359"/>
                        </a:lnTo>
                        <a:lnTo>
                          <a:pt x="224" y="353"/>
                        </a:lnTo>
                        <a:lnTo>
                          <a:pt x="222" y="348"/>
                        </a:lnTo>
                        <a:lnTo>
                          <a:pt x="220" y="342"/>
                        </a:lnTo>
                        <a:lnTo>
                          <a:pt x="218" y="330"/>
                        </a:lnTo>
                        <a:lnTo>
                          <a:pt x="217" y="325"/>
                        </a:lnTo>
                        <a:lnTo>
                          <a:pt x="216" y="319"/>
                        </a:lnTo>
                        <a:lnTo>
                          <a:pt x="216" y="313"/>
                        </a:lnTo>
                        <a:lnTo>
                          <a:pt x="217" y="308"/>
                        </a:lnTo>
                        <a:lnTo>
                          <a:pt x="218" y="297"/>
                        </a:lnTo>
                        <a:lnTo>
                          <a:pt x="221" y="288"/>
                        </a:lnTo>
                        <a:lnTo>
                          <a:pt x="224" y="278"/>
                        </a:lnTo>
                        <a:lnTo>
                          <a:pt x="229" y="270"/>
                        </a:lnTo>
                        <a:lnTo>
                          <a:pt x="236" y="262"/>
                        </a:lnTo>
                        <a:lnTo>
                          <a:pt x="243" y="255"/>
                        </a:lnTo>
                        <a:lnTo>
                          <a:pt x="251" y="248"/>
                        </a:lnTo>
                        <a:lnTo>
                          <a:pt x="262" y="243"/>
                        </a:lnTo>
                        <a:lnTo>
                          <a:pt x="270" y="238"/>
                        </a:lnTo>
                        <a:lnTo>
                          <a:pt x="278" y="233"/>
                        </a:lnTo>
                        <a:lnTo>
                          <a:pt x="286" y="227"/>
                        </a:lnTo>
                        <a:lnTo>
                          <a:pt x="294" y="222"/>
                        </a:lnTo>
                        <a:lnTo>
                          <a:pt x="301" y="216"/>
                        </a:lnTo>
                        <a:lnTo>
                          <a:pt x="309" y="210"/>
                        </a:lnTo>
                        <a:lnTo>
                          <a:pt x="312" y="206"/>
                        </a:lnTo>
                        <a:lnTo>
                          <a:pt x="315" y="203"/>
                        </a:lnTo>
                        <a:lnTo>
                          <a:pt x="319" y="199"/>
                        </a:lnTo>
                        <a:lnTo>
                          <a:pt x="322" y="196"/>
                        </a:lnTo>
                        <a:lnTo>
                          <a:pt x="325" y="192"/>
                        </a:lnTo>
                        <a:lnTo>
                          <a:pt x="328" y="189"/>
                        </a:lnTo>
                        <a:lnTo>
                          <a:pt x="331" y="185"/>
                        </a:lnTo>
                        <a:lnTo>
                          <a:pt x="334" y="182"/>
                        </a:lnTo>
                        <a:lnTo>
                          <a:pt x="336" y="177"/>
                        </a:lnTo>
                        <a:lnTo>
                          <a:pt x="340" y="174"/>
                        </a:lnTo>
                        <a:lnTo>
                          <a:pt x="345" y="166"/>
                        </a:lnTo>
                        <a:lnTo>
                          <a:pt x="347" y="161"/>
                        </a:lnTo>
                        <a:lnTo>
                          <a:pt x="349" y="157"/>
                        </a:lnTo>
                        <a:lnTo>
                          <a:pt x="354" y="148"/>
                        </a:lnTo>
                        <a:lnTo>
                          <a:pt x="358" y="140"/>
                        </a:lnTo>
                        <a:lnTo>
                          <a:pt x="362" y="131"/>
                        </a:lnTo>
                        <a:lnTo>
                          <a:pt x="366" y="119"/>
                        </a:lnTo>
                        <a:lnTo>
                          <a:pt x="368" y="107"/>
                        </a:lnTo>
                        <a:lnTo>
                          <a:pt x="368" y="97"/>
                        </a:lnTo>
                        <a:lnTo>
                          <a:pt x="368" y="88"/>
                        </a:lnTo>
                        <a:lnTo>
                          <a:pt x="367" y="78"/>
                        </a:lnTo>
                        <a:lnTo>
                          <a:pt x="365" y="70"/>
                        </a:lnTo>
                        <a:lnTo>
                          <a:pt x="362" y="60"/>
                        </a:lnTo>
                        <a:lnTo>
                          <a:pt x="359" y="51"/>
                        </a:lnTo>
                        <a:lnTo>
                          <a:pt x="354" y="43"/>
                        </a:lnTo>
                        <a:lnTo>
                          <a:pt x="350" y="35"/>
                        </a:lnTo>
                        <a:lnTo>
                          <a:pt x="346" y="29"/>
                        </a:lnTo>
                        <a:lnTo>
                          <a:pt x="341" y="25"/>
                        </a:lnTo>
                        <a:lnTo>
                          <a:pt x="337" y="21"/>
                        </a:lnTo>
                        <a:lnTo>
                          <a:pt x="333" y="17"/>
                        </a:lnTo>
                        <a:lnTo>
                          <a:pt x="327" y="14"/>
                        </a:lnTo>
                        <a:lnTo>
                          <a:pt x="322" y="11"/>
                        </a:lnTo>
                        <a:lnTo>
                          <a:pt x="316" y="9"/>
                        </a:lnTo>
                        <a:lnTo>
                          <a:pt x="310" y="7"/>
                        </a:lnTo>
                        <a:lnTo>
                          <a:pt x="300" y="5"/>
                        </a:lnTo>
                        <a:lnTo>
                          <a:pt x="292" y="3"/>
                        </a:lnTo>
                        <a:lnTo>
                          <a:pt x="282" y="2"/>
                        </a:lnTo>
                        <a:lnTo>
                          <a:pt x="273" y="1"/>
                        </a:lnTo>
                        <a:lnTo>
                          <a:pt x="254" y="0"/>
                        </a:lnTo>
                        <a:lnTo>
                          <a:pt x="244" y="1"/>
                        </a:lnTo>
                        <a:lnTo>
                          <a:pt x="236" y="2"/>
                        </a:lnTo>
                        <a:lnTo>
                          <a:pt x="222" y="6"/>
                        </a:lnTo>
                        <a:lnTo>
                          <a:pt x="208" y="1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3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3743" y="2767"/>
                    <a:ext cx="544" cy="306"/>
                  </a:xfrm>
                  <a:custGeom>
                    <a:avLst/>
                    <a:gdLst>
                      <a:gd name="T0" fmla="*/ 41 w 544"/>
                      <a:gd name="T1" fmla="*/ 158 h 306"/>
                      <a:gd name="T2" fmla="*/ 58 w 544"/>
                      <a:gd name="T3" fmla="*/ 184 h 306"/>
                      <a:gd name="T4" fmla="*/ 96 w 544"/>
                      <a:gd name="T5" fmla="*/ 230 h 306"/>
                      <a:gd name="T6" fmla="*/ 119 w 544"/>
                      <a:gd name="T7" fmla="*/ 270 h 306"/>
                      <a:gd name="T8" fmla="*/ 126 w 544"/>
                      <a:gd name="T9" fmla="*/ 289 h 306"/>
                      <a:gd name="T10" fmla="*/ 139 w 544"/>
                      <a:gd name="T11" fmla="*/ 296 h 306"/>
                      <a:gd name="T12" fmla="*/ 197 w 544"/>
                      <a:gd name="T13" fmla="*/ 296 h 306"/>
                      <a:gd name="T14" fmla="*/ 343 w 544"/>
                      <a:gd name="T15" fmla="*/ 272 h 306"/>
                      <a:gd name="T16" fmla="*/ 353 w 544"/>
                      <a:gd name="T17" fmla="*/ 284 h 306"/>
                      <a:gd name="T18" fmla="*/ 374 w 544"/>
                      <a:gd name="T19" fmla="*/ 300 h 306"/>
                      <a:gd name="T20" fmla="*/ 395 w 544"/>
                      <a:gd name="T21" fmla="*/ 304 h 306"/>
                      <a:gd name="T22" fmla="*/ 399 w 544"/>
                      <a:gd name="T23" fmla="*/ 299 h 306"/>
                      <a:gd name="T24" fmla="*/ 402 w 544"/>
                      <a:gd name="T25" fmla="*/ 291 h 306"/>
                      <a:gd name="T26" fmla="*/ 401 w 544"/>
                      <a:gd name="T27" fmla="*/ 285 h 306"/>
                      <a:gd name="T28" fmla="*/ 416 w 544"/>
                      <a:gd name="T29" fmla="*/ 265 h 306"/>
                      <a:gd name="T30" fmla="*/ 445 w 544"/>
                      <a:gd name="T31" fmla="*/ 291 h 306"/>
                      <a:gd name="T32" fmla="*/ 481 w 544"/>
                      <a:gd name="T33" fmla="*/ 303 h 306"/>
                      <a:gd name="T34" fmla="*/ 484 w 544"/>
                      <a:gd name="T35" fmla="*/ 301 h 306"/>
                      <a:gd name="T36" fmla="*/ 487 w 544"/>
                      <a:gd name="T37" fmla="*/ 299 h 306"/>
                      <a:gd name="T38" fmla="*/ 490 w 544"/>
                      <a:gd name="T39" fmla="*/ 294 h 306"/>
                      <a:gd name="T40" fmla="*/ 490 w 544"/>
                      <a:gd name="T41" fmla="*/ 290 h 306"/>
                      <a:gd name="T42" fmla="*/ 484 w 544"/>
                      <a:gd name="T43" fmla="*/ 273 h 306"/>
                      <a:gd name="T44" fmla="*/ 464 w 544"/>
                      <a:gd name="T45" fmla="*/ 251 h 306"/>
                      <a:gd name="T46" fmla="*/ 458 w 544"/>
                      <a:gd name="T47" fmla="*/ 245 h 306"/>
                      <a:gd name="T48" fmla="*/ 495 w 544"/>
                      <a:gd name="T49" fmla="*/ 256 h 306"/>
                      <a:gd name="T50" fmla="*/ 514 w 544"/>
                      <a:gd name="T51" fmla="*/ 268 h 306"/>
                      <a:gd name="T52" fmla="*/ 527 w 544"/>
                      <a:gd name="T53" fmla="*/ 272 h 306"/>
                      <a:gd name="T54" fmla="*/ 540 w 544"/>
                      <a:gd name="T55" fmla="*/ 267 h 306"/>
                      <a:gd name="T56" fmla="*/ 544 w 544"/>
                      <a:gd name="T57" fmla="*/ 256 h 306"/>
                      <a:gd name="T58" fmla="*/ 531 w 544"/>
                      <a:gd name="T59" fmla="*/ 236 h 306"/>
                      <a:gd name="T60" fmla="*/ 513 w 544"/>
                      <a:gd name="T61" fmla="*/ 219 h 306"/>
                      <a:gd name="T62" fmla="*/ 490 w 544"/>
                      <a:gd name="T63" fmla="*/ 207 h 306"/>
                      <a:gd name="T64" fmla="*/ 463 w 544"/>
                      <a:gd name="T65" fmla="*/ 203 h 306"/>
                      <a:gd name="T66" fmla="*/ 386 w 544"/>
                      <a:gd name="T67" fmla="*/ 216 h 306"/>
                      <a:gd name="T68" fmla="*/ 329 w 544"/>
                      <a:gd name="T69" fmla="*/ 234 h 306"/>
                      <a:gd name="T70" fmla="*/ 313 w 544"/>
                      <a:gd name="T71" fmla="*/ 239 h 306"/>
                      <a:gd name="T72" fmla="*/ 261 w 544"/>
                      <a:gd name="T73" fmla="*/ 248 h 306"/>
                      <a:gd name="T74" fmla="*/ 214 w 544"/>
                      <a:gd name="T75" fmla="*/ 248 h 306"/>
                      <a:gd name="T76" fmla="*/ 198 w 544"/>
                      <a:gd name="T77" fmla="*/ 247 h 306"/>
                      <a:gd name="T78" fmla="*/ 165 w 544"/>
                      <a:gd name="T79" fmla="*/ 226 h 306"/>
                      <a:gd name="T80" fmla="*/ 131 w 544"/>
                      <a:gd name="T81" fmla="*/ 186 h 306"/>
                      <a:gd name="T82" fmla="*/ 106 w 544"/>
                      <a:gd name="T83" fmla="*/ 141 h 306"/>
                      <a:gd name="T84" fmla="*/ 86 w 544"/>
                      <a:gd name="T85" fmla="*/ 54 h 306"/>
                      <a:gd name="T86" fmla="*/ 76 w 544"/>
                      <a:gd name="T87" fmla="*/ 33 h 306"/>
                      <a:gd name="T88" fmla="*/ 60 w 544"/>
                      <a:gd name="T89" fmla="*/ 16 h 306"/>
                      <a:gd name="T90" fmla="*/ 35 w 544"/>
                      <a:gd name="T91" fmla="*/ 3 h 306"/>
                      <a:gd name="T92" fmla="*/ 14 w 544"/>
                      <a:gd name="T93" fmla="*/ 2 h 306"/>
                      <a:gd name="T94" fmla="*/ 7 w 544"/>
                      <a:gd name="T95" fmla="*/ 21 h 306"/>
                      <a:gd name="T96" fmla="*/ 1 w 544"/>
                      <a:gd name="T97" fmla="*/ 44 h 306"/>
                      <a:gd name="T98" fmla="*/ 0 w 544"/>
                      <a:gd name="T99" fmla="*/ 73 h 306"/>
                      <a:gd name="T100" fmla="*/ 14 w 544"/>
                      <a:gd name="T101" fmla="*/ 114 h 30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544"/>
                      <a:gd name="T154" fmla="*/ 0 h 306"/>
                      <a:gd name="T155" fmla="*/ 544 w 544"/>
                      <a:gd name="T156" fmla="*/ 306 h 30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544" h="306">
                        <a:moveTo>
                          <a:pt x="32" y="138"/>
                        </a:moveTo>
                        <a:lnTo>
                          <a:pt x="34" y="145"/>
                        </a:lnTo>
                        <a:lnTo>
                          <a:pt x="37" y="152"/>
                        </a:lnTo>
                        <a:lnTo>
                          <a:pt x="41" y="158"/>
                        </a:lnTo>
                        <a:lnTo>
                          <a:pt x="45" y="165"/>
                        </a:lnTo>
                        <a:lnTo>
                          <a:pt x="49" y="171"/>
                        </a:lnTo>
                        <a:lnTo>
                          <a:pt x="53" y="178"/>
                        </a:lnTo>
                        <a:lnTo>
                          <a:pt x="58" y="184"/>
                        </a:lnTo>
                        <a:lnTo>
                          <a:pt x="64" y="190"/>
                        </a:lnTo>
                        <a:lnTo>
                          <a:pt x="76" y="203"/>
                        </a:lnTo>
                        <a:lnTo>
                          <a:pt x="86" y="216"/>
                        </a:lnTo>
                        <a:lnTo>
                          <a:pt x="96" y="230"/>
                        </a:lnTo>
                        <a:lnTo>
                          <a:pt x="106" y="245"/>
                        </a:lnTo>
                        <a:lnTo>
                          <a:pt x="111" y="253"/>
                        </a:lnTo>
                        <a:lnTo>
                          <a:pt x="115" y="262"/>
                        </a:lnTo>
                        <a:lnTo>
                          <a:pt x="119" y="270"/>
                        </a:lnTo>
                        <a:lnTo>
                          <a:pt x="121" y="279"/>
                        </a:lnTo>
                        <a:lnTo>
                          <a:pt x="122" y="283"/>
                        </a:lnTo>
                        <a:lnTo>
                          <a:pt x="124" y="286"/>
                        </a:lnTo>
                        <a:lnTo>
                          <a:pt x="126" y="289"/>
                        </a:lnTo>
                        <a:lnTo>
                          <a:pt x="128" y="292"/>
                        </a:lnTo>
                        <a:lnTo>
                          <a:pt x="131" y="293"/>
                        </a:lnTo>
                        <a:lnTo>
                          <a:pt x="134" y="295"/>
                        </a:lnTo>
                        <a:lnTo>
                          <a:pt x="139" y="296"/>
                        </a:lnTo>
                        <a:lnTo>
                          <a:pt x="143" y="297"/>
                        </a:lnTo>
                        <a:lnTo>
                          <a:pt x="164" y="298"/>
                        </a:lnTo>
                        <a:lnTo>
                          <a:pt x="186" y="298"/>
                        </a:lnTo>
                        <a:lnTo>
                          <a:pt x="197" y="296"/>
                        </a:lnTo>
                        <a:lnTo>
                          <a:pt x="207" y="296"/>
                        </a:lnTo>
                        <a:lnTo>
                          <a:pt x="229" y="292"/>
                        </a:lnTo>
                        <a:lnTo>
                          <a:pt x="285" y="283"/>
                        </a:lnTo>
                        <a:lnTo>
                          <a:pt x="343" y="272"/>
                        </a:lnTo>
                        <a:lnTo>
                          <a:pt x="346" y="275"/>
                        </a:lnTo>
                        <a:lnTo>
                          <a:pt x="348" y="277"/>
                        </a:lnTo>
                        <a:lnTo>
                          <a:pt x="350" y="278"/>
                        </a:lnTo>
                        <a:lnTo>
                          <a:pt x="353" y="284"/>
                        </a:lnTo>
                        <a:lnTo>
                          <a:pt x="359" y="289"/>
                        </a:lnTo>
                        <a:lnTo>
                          <a:pt x="363" y="293"/>
                        </a:lnTo>
                        <a:lnTo>
                          <a:pt x="368" y="298"/>
                        </a:lnTo>
                        <a:lnTo>
                          <a:pt x="374" y="300"/>
                        </a:lnTo>
                        <a:lnTo>
                          <a:pt x="380" y="303"/>
                        </a:lnTo>
                        <a:lnTo>
                          <a:pt x="385" y="305"/>
                        </a:lnTo>
                        <a:lnTo>
                          <a:pt x="392" y="306"/>
                        </a:lnTo>
                        <a:lnTo>
                          <a:pt x="395" y="304"/>
                        </a:lnTo>
                        <a:lnTo>
                          <a:pt x="397" y="302"/>
                        </a:lnTo>
                        <a:lnTo>
                          <a:pt x="398" y="300"/>
                        </a:lnTo>
                        <a:lnTo>
                          <a:pt x="398" y="299"/>
                        </a:lnTo>
                        <a:lnTo>
                          <a:pt x="399" y="299"/>
                        </a:lnTo>
                        <a:lnTo>
                          <a:pt x="401" y="298"/>
                        </a:lnTo>
                        <a:lnTo>
                          <a:pt x="402" y="294"/>
                        </a:lnTo>
                        <a:lnTo>
                          <a:pt x="402" y="292"/>
                        </a:lnTo>
                        <a:lnTo>
                          <a:pt x="402" y="291"/>
                        </a:lnTo>
                        <a:lnTo>
                          <a:pt x="402" y="290"/>
                        </a:lnTo>
                        <a:lnTo>
                          <a:pt x="402" y="289"/>
                        </a:lnTo>
                        <a:lnTo>
                          <a:pt x="401" y="285"/>
                        </a:lnTo>
                        <a:lnTo>
                          <a:pt x="398" y="280"/>
                        </a:lnTo>
                        <a:lnTo>
                          <a:pt x="396" y="275"/>
                        </a:lnTo>
                        <a:lnTo>
                          <a:pt x="389" y="265"/>
                        </a:lnTo>
                        <a:lnTo>
                          <a:pt x="416" y="265"/>
                        </a:lnTo>
                        <a:lnTo>
                          <a:pt x="422" y="272"/>
                        </a:lnTo>
                        <a:lnTo>
                          <a:pt x="430" y="279"/>
                        </a:lnTo>
                        <a:lnTo>
                          <a:pt x="437" y="285"/>
                        </a:lnTo>
                        <a:lnTo>
                          <a:pt x="445" y="291"/>
                        </a:lnTo>
                        <a:lnTo>
                          <a:pt x="454" y="294"/>
                        </a:lnTo>
                        <a:lnTo>
                          <a:pt x="463" y="298"/>
                        </a:lnTo>
                        <a:lnTo>
                          <a:pt x="472" y="301"/>
                        </a:lnTo>
                        <a:lnTo>
                          <a:pt x="481" y="303"/>
                        </a:lnTo>
                        <a:lnTo>
                          <a:pt x="482" y="303"/>
                        </a:lnTo>
                        <a:lnTo>
                          <a:pt x="482" y="302"/>
                        </a:lnTo>
                        <a:lnTo>
                          <a:pt x="484" y="301"/>
                        </a:lnTo>
                        <a:lnTo>
                          <a:pt x="485" y="300"/>
                        </a:lnTo>
                        <a:lnTo>
                          <a:pt x="487" y="299"/>
                        </a:lnTo>
                        <a:lnTo>
                          <a:pt x="487" y="298"/>
                        </a:lnTo>
                        <a:lnTo>
                          <a:pt x="489" y="297"/>
                        </a:lnTo>
                        <a:lnTo>
                          <a:pt x="490" y="294"/>
                        </a:lnTo>
                        <a:lnTo>
                          <a:pt x="490" y="292"/>
                        </a:lnTo>
                        <a:lnTo>
                          <a:pt x="491" y="291"/>
                        </a:lnTo>
                        <a:lnTo>
                          <a:pt x="490" y="290"/>
                        </a:lnTo>
                        <a:lnTo>
                          <a:pt x="490" y="289"/>
                        </a:lnTo>
                        <a:lnTo>
                          <a:pt x="490" y="287"/>
                        </a:lnTo>
                        <a:lnTo>
                          <a:pt x="487" y="280"/>
                        </a:lnTo>
                        <a:lnTo>
                          <a:pt x="484" y="273"/>
                        </a:lnTo>
                        <a:lnTo>
                          <a:pt x="480" y="267"/>
                        </a:lnTo>
                        <a:lnTo>
                          <a:pt x="475" y="261"/>
                        </a:lnTo>
                        <a:lnTo>
                          <a:pt x="470" y="256"/>
                        </a:lnTo>
                        <a:lnTo>
                          <a:pt x="464" y="251"/>
                        </a:lnTo>
                        <a:lnTo>
                          <a:pt x="458" y="247"/>
                        </a:lnTo>
                        <a:lnTo>
                          <a:pt x="451" y="243"/>
                        </a:lnTo>
                        <a:lnTo>
                          <a:pt x="454" y="243"/>
                        </a:lnTo>
                        <a:lnTo>
                          <a:pt x="458" y="245"/>
                        </a:lnTo>
                        <a:lnTo>
                          <a:pt x="466" y="249"/>
                        </a:lnTo>
                        <a:lnTo>
                          <a:pt x="476" y="252"/>
                        </a:lnTo>
                        <a:lnTo>
                          <a:pt x="486" y="255"/>
                        </a:lnTo>
                        <a:lnTo>
                          <a:pt x="495" y="256"/>
                        </a:lnTo>
                        <a:lnTo>
                          <a:pt x="498" y="258"/>
                        </a:lnTo>
                        <a:lnTo>
                          <a:pt x="509" y="262"/>
                        </a:lnTo>
                        <a:lnTo>
                          <a:pt x="512" y="265"/>
                        </a:lnTo>
                        <a:lnTo>
                          <a:pt x="514" y="268"/>
                        </a:lnTo>
                        <a:lnTo>
                          <a:pt x="516" y="270"/>
                        </a:lnTo>
                        <a:lnTo>
                          <a:pt x="518" y="270"/>
                        </a:lnTo>
                        <a:lnTo>
                          <a:pt x="522" y="272"/>
                        </a:lnTo>
                        <a:lnTo>
                          <a:pt x="527" y="272"/>
                        </a:lnTo>
                        <a:lnTo>
                          <a:pt x="534" y="272"/>
                        </a:lnTo>
                        <a:lnTo>
                          <a:pt x="536" y="270"/>
                        </a:lnTo>
                        <a:lnTo>
                          <a:pt x="538" y="269"/>
                        </a:lnTo>
                        <a:lnTo>
                          <a:pt x="540" y="267"/>
                        </a:lnTo>
                        <a:lnTo>
                          <a:pt x="543" y="265"/>
                        </a:lnTo>
                        <a:lnTo>
                          <a:pt x="544" y="262"/>
                        </a:lnTo>
                        <a:lnTo>
                          <a:pt x="544" y="259"/>
                        </a:lnTo>
                        <a:lnTo>
                          <a:pt x="544" y="256"/>
                        </a:lnTo>
                        <a:lnTo>
                          <a:pt x="543" y="254"/>
                        </a:lnTo>
                        <a:lnTo>
                          <a:pt x="539" y="248"/>
                        </a:lnTo>
                        <a:lnTo>
                          <a:pt x="536" y="242"/>
                        </a:lnTo>
                        <a:lnTo>
                          <a:pt x="531" y="236"/>
                        </a:lnTo>
                        <a:lnTo>
                          <a:pt x="527" y="231"/>
                        </a:lnTo>
                        <a:lnTo>
                          <a:pt x="523" y="227"/>
                        </a:lnTo>
                        <a:lnTo>
                          <a:pt x="518" y="222"/>
                        </a:lnTo>
                        <a:lnTo>
                          <a:pt x="513" y="219"/>
                        </a:lnTo>
                        <a:lnTo>
                          <a:pt x="508" y="215"/>
                        </a:lnTo>
                        <a:lnTo>
                          <a:pt x="502" y="212"/>
                        </a:lnTo>
                        <a:lnTo>
                          <a:pt x="496" y="210"/>
                        </a:lnTo>
                        <a:lnTo>
                          <a:pt x="490" y="207"/>
                        </a:lnTo>
                        <a:lnTo>
                          <a:pt x="484" y="206"/>
                        </a:lnTo>
                        <a:lnTo>
                          <a:pt x="477" y="204"/>
                        </a:lnTo>
                        <a:lnTo>
                          <a:pt x="470" y="203"/>
                        </a:lnTo>
                        <a:lnTo>
                          <a:pt x="463" y="203"/>
                        </a:lnTo>
                        <a:lnTo>
                          <a:pt x="455" y="203"/>
                        </a:lnTo>
                        <a:lnTo>
                          <a:pt x="439" y="204"/>
                        </a:lnTo>
                        <a:lnTo>
                          <a:pt x="424" y="206"/>
                        </a:lnTo>
                        <a:lnTo>
                          <a:pt x="386" y="216"/>
                        </a:lnTo>
                        <a:lnTo>
                          <a:pt x="367" y="222"/>
                        </a:lnTo>
                        <a:lnTo>
                          <a:pt x="348" y="228"/>
                        </a:lnTo>
                        <a:lnTo>
                          <a:pt x="331" y="234"/>
                        </a:lnTo>
                        <a:lnTo>
                          <a:pt x="329" y="234"/>
                        </a:lnTo>
                        <a:lnTo>
                          <a:pt x="328" y="235"/>
                        </a:lnTo>
                        <a:lnTo>
                          <a:pt x="325" y="235"/>
                        </a:lnTo>
                        <a:lnTo>
                          <a:pt x="322" y="236"/>
                        </a:lnTo>
                        <a:lnTo>
                          <a:pt x="313" y="239"/>
                        </a:lnTo>
                        <a:lnTo>
                          <a:pt x="296" y="242"/>
                        </a:lnTo>
                        <a:lnTo>
                          <a:pt x="287" y="244"/>
                        </a:lnTo>
                        <a:lnTo>
                          <a:pt x="279" y="246"/>
                        </a:lnTo>
                        <a:lnTo>
                          <a:pt x="261" y="248"/>
                        </a:lnTo>
                        <a:lnTo>
                          <a:pt x="243" y="249"/>
                        </a:lnTo>
                        <a:lnTo>
                          <a:pt x="225" y="249"/>
                        </a:lnTo>
                        <a:lnTo>
                          <a:pt x="216" y="249"/>
                        </a:lnTo>
                        <a:lnTo>
                          <a:pt x="214" y="248"/>
                        </a:lnTo>
                        <a:lnTo>
                          <a:pt x="213" y="248"/>
                        </a:lnTo>
                        <a:lnTo>
                          <a:pt x="211" y="248"/>
                        </a:lnTo>
                        <a:lnTo>
                          <a:pt x="207" y="248"/>
                        </a:lnTo>
                        <a:lnTo>
                          <a:pt x="198" y="247"/>
                        </a:lnTo>
                        <a:lnTo>
                          <a:pt x="191" y="244"/>
                        </a:lnTo>
                        <a:lnTo>
                          <a:pt x="183" y="241"/>
                        </a:lnTo>
                        <a:lnTo>
                          <a:pt x="177" y="235"/>
                        </a:lnTo>
                        <a:lnTo>
                          <a:pt x="165" y="226"/>
                        </a:lnTo>
                        <a:lnTo>
                          <a:pt x="154" y="215"/>
                        </a:lnTo>
                        <a:lnTo>
                          <a:pt x="144" y="204"/>
                        </a:lnTo>
                        <a:lnTo>
                          <a:pt x="135" y="192"/>
                        </a:lnTo>
                        <a:lnTo>
                          <a:pt x="131" y="186"/>
                        </a:lnTo>
                        <a:lnTo>
                          <a:pt x="127" y="180"/>
                        </a:lnTo>
                        <a:lnTo>
                          <a:pt x="120" y="167"/>
                        </a:lnTo>
                        <a:lnTo>
                          <a:pt x="113" y="154"/>
                        </a:lnTo>
                        <a:lnTo>
                          <a:pt x="106" y="141"/>
                        </a:lnTo>
                        <a:lnTo>
                          <a:pt x="103" y="118"/>
                        </a:lnTo>
                        <a:lnTo>
                          <a:pt x="99" y="96"/>
                        </a:lnTo>
                        <a:lnTo>
                          <a:pt x="92" y="75"/>
                        </a:lnTo>
                        <a:lnTo>
                          <a:pt x="86" y="54"/>
                        </a:lnTo>
                        <a:lnTo>
                          <a:pt x="84" y="48"/>
                        </a:lnTo>
                        <a:lnTo>
                          <a:pt x="81" y="43"/>
                        </a:lnTo>
                        <a:lnTo>
                          <a:pt x="78" y="37"/>
                        </a:lnTo>
                        <a:lnTo>
                          <a:pt x="76" y="33"/>
                        </a:lnTo>
                        <a:lnTo>
                          <a:pt x="72" y="28"/>
                        </a:lnTo>
                        <a:lnTo>
                          <a:pt x="69" y="23"/>
                        </a:lnTo>
                        <a:lnTo>
                          <a:pt x="64" y="20"/>
                        </a:lnTo>
                        <a:lnTo>
                          <a:pt x="60" y="16"/>
                        </a:lnTo>
                        <a:lnTo>
                          <a:pt x="56" y="13"/>
                        </a:lnTo>
                        <a:lnTo>
                          <a:pt x="51" y="10"/>
                        </a:lnTo>
                        <a:lnTo>
                          <a:pt x="41" y="6"/>
                        </a:lnTo>
                        <a:lnTo>
                          <a:pt x="35" y="3"/>
                        </a:lnTo>
                        <a:lnTo>
                          <a:pt x="29" y="2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4" y="2"/>
                        </a:lnTo>
                        <a:lnTo>
                          <a:pt x="11" y="5"/>
                        </a:lnTo>
                        <a:lnTo>
                          <a:pt x="9" y="8"/>
                        </a:lnTo>
                        <a:lnTo>
                          <a:pt x="8" y="13"/>
                        </a:lnTo>
                        <a:lnTo>
                          <a:pt x="7" y="21"/>
                        </a:lnTo>
                        <a:lnTo>
                          <a:pt x="6" y="22"/>
                        </a:lnTo>
                        <a:lnTo>
                          <a:pt x="6" y="24"/>
                        </a:lnTo>
                        <a:lnTo>
                          <a:pt x="5" y="28"/>
                        </a:lnTo>
                        <a:lnTo>
                          <a:pt x="1" y="44"/>
                        </a:lnTo>
                        <a:lnTo>
                          <a:pt x="0" y="51"/>
                        </a:lnTo>
                        <a:lnTo>
                          <a:pt x="0" y="59"/>
                        </a:lnTo>
                        <a:lnTo>
                          <a:pt x="0" y="66"/>
                        </a:lnTo>
                        <a:lnTo>
                          <a:pt x="0" y="73"/>
                        </a:lnTo>
                        <a:lnTo>
                          <a:pt x="4" y="87"/>
                        </a:lnTo>
                        <a:lnTo>
                          <a:pt x="7" y="100"/>
                        </a:lnTo>
                        <a:lnTo>
                          <a:pt x="10" y="107"/>
                        </a:lnTo>
                        <a:lnTo>
                          <a:pt x="14" y="114"/>
                        </a:lnTo>
                        <a:lnTo>
                          <a:pt x="21" y="126"/>
                        </a:lnTo>
                        <a:lnTo>
                          <a:pt x="26" y="132"/>
                        </a:lnTo>
                        <a:lnTo>
                          <a:pt x="32" y="13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4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2836" y="3137"/>
                    <a:ext cx="760" cy="438"/>
                  </a:xfrm>
                  <a:custGeom>
                    <a:avLst/>
                    <a:gdLst>
                      <a:gd name="T0" fmla="*/ 753 w 760"/>
                      <a:gd name="T1" fmla="*/ 23 h 438"/>
                      <a:gd name="T2" fmla="*/ 731 w 760"/>
                      <a:gd name="T3" fmla="*/ 4 h 438"/>
                      <a:gd name="T4" fmla="*/ 704 w 760"/>
                      <a:gd name="T5" fmla="*/ 0 h 438"/>
                      <a:gd name="T6" fmla="*/ 659 w 760"/>
                      <a:gd name="T7" fmla="*/ 16 h 438"/>
                      <a:gd name="T8" fmla="*/ 632 w 760"/>
                      <a:gd name="T9" fmla="*/ 46 h 438"/>
                      <a:gd name="T10" fmla="*/ 576 w 760"/>
                      <a:gd name="T11" fmla="*/ 208 h 438"/>
                      <a:gd name="T12" fmla="*/ 532 w 760"/>
                      <a:gd name="T13" fmla="*/ 313 h 438"/>
                      <a:gd name="T14" fmla="*/ 517 w 760"/>
                      <a:gd name="T15" fmla="*/ 341 h 438"/>
                      <a:gd name="T16" fmla="*/ 499 w 760"/>
                      <a:gd name="T17" fmla="*/ 357 h 438"/>
                      <a:gd name="T18" fmla="*/ 484 w 760"/>
                      <a:gd name="T19" fmla="*/ 364 h 438"/>
                      <a:gd name="T20" fmla="*/ 467 w 760"/>
                      <a:gd name="T21" fmla="*/ 364 h 438"/>
                      <a:gd name="T22" fmla="*/ 432 w 760"/>
                      <a:gd name="T23" fmla="*/ 330 h 438"/>
                      <a:gd name="T24" fmla="*/ 378 w 760"/>
                      <a:gd name="T25" fmla="*/ 283 h 438"/>
                      <a:gd name="T26" fmla="*/ 322 w 760"/>
                      <a:gd name="T27" fmla="*/ 250 h 438"/>
                      <a:gd name="T28" fmla="*/ 292 w 760"/>
                      <a:gd name="T29" fmla="*/ 224 h 438"/>
                      <a:gd name="T30" fmla="*/ 262 w 760"/>
                      <a:gd name="T31" fmla="*/ 182 h 438"/>
                      <a:gd name="T32" fmla="*/ 246 w 760"/>
                      <a:gd name="T33" fmla="*/ 126 h 438"/>
                      <a:gd name="T34" fmla="*/ 231 w 760"/>
                      <a:gd name="T35" fmla="*/ 97 h 438"/>
                      <a:gd name="T36" fmla="*/ 196 w 760"/>
                      <a:gd name="T37" fmla="*/ 89 h 438"/>
                      <a:gd name="T38" fmla="*/ 164 w 760"/>
                      <a:gd name="T39" fmla="*/ 111 h 438"/>
                      <a:gd name="T40" fmla="*/ 106 w 760"/>
                      <a:gd name="T41" fmla="*/ 174 h 438"/>
                      <a:gd name="T42" fmla="*/ 66 w 760"/>
                      <a:gd name="T43" fmla="*/ 208 h 438"/>
                      <a:gd name="T44" fmla="*/ 47 w 760"/>
                      <a:gd name="T45" fmla="*/ 219 h 438"/>
                      <a:gd name="T46" fmla="*/ 32 w 760"/>
                      <a:gd name="T47" fmla="*/ 225 h 438"/>
                      <a:gd name="T48" fmla="*/ 13 w 760"/>
                      <a:gd name="T49" fmla="*/ 237 h 438"/>
                      <a:gd name="T50" fmla="*/ 2 w 760"/>
                      <a:gd name="T51" fmla="*/ 269 h 438"/>
                      <a:gd name="T52" fmla="*/ 4 w 760"/>
                      <a:gd name="T53" fmla="*/ 314 h 438"/>
                      <a:gd name="T54" fmla="*/ 15 w 760"/>
                      <a:gd name="T55" fmla="*/ 336 h 438"/>
                      <a:gd name="T56" fmla="*/ 38 w 760"/>
                      <a:gd name="T57" fmla="*/ 352 h 438"/>
                      <a:gd name="T58" fmla="*/ 63 w 760"/>
                      <a:gd name="T59" fmla="*/ 356 h 438"/>
                      <a:gd name="T60" fmla="*/ 88 w 760"/>
                      <a:gd name="T61" fmla="*/ 344 h 438"/>
                      <a:gd name="T62" fmla="*/ 89 w 760"/>
                      <a:gd name="T63" fmla="*/ 341 h 438"/>
                      <a:gd name="T64" fmla="*/ 129 w 760"/>
                      <a:gd name="T65" fmla="*/ 258 h 438"/>
                      <a:gd name="T66" fmla="*/ 140 w 760"/>
                      <a:gd name="T67" fmla="*/ 239 h 438"/>
                      <a:gd name="T68" fmla="*/ 169 w 760"/>
                      <a:gd name="T69" fmla="*/ 204 h 438"/>
                      <a:gd name="T70" fmla="*/ 222 w 760"/>
                      <a:gd name="T71" fmla="*/ 234 h 438"/>
                      <a:gd name="T72" fmla="*/ 294 w 760"/>
                      <a:gd name="T73" fmla="*/ 334 h 438"/>
                      <a:gd name="T74" fmla="*/ 338 w 760"/>
                      <a:gd name="T75" fmla="*/ 381 h 438"/>
                      <a:gd name="T76" fmla="*/ 387 w 760"/>
                      <a:gd name="T77" fmla="*/ 412 h 438"/>
                      <a:gd name="T78" fmla="*/ 457 w 760"/>
                      <a:gd name="T79" fmla="*/ 435 h 438"/>
                      <a:gd name="T80" fmla="*/ 501 w 760"/>
                      <a:gd name="T81" fmla="*/ 435 h 438"/>
                      <a:gd name="T82" fmla="*/ 529 w 760"/>
                      <a:gd name="T83" fmla="*/ 426 h 438"/>
                      <a:gd name="T84" fmla="*/ 542 w 760"/>
                      <a:gd name="T85" fmla="*/ 419 h 438"/>
                      <a:gd name="T86" fmla="*/ 588 w 760"/>
                      <a:gd name="T87" fmla="*/ 377 h 438"/>
                      <a:gd name="T88" fmla="*/ 623 w 760"/>
                      <a:gd name="T89" fmla="*/ 332 h 438"/>
                      <a:gd name="T90" fmla="*/ 666 w 760"/>
                      <a:gd name="T91" fmla="*/ 264 h 438"/>
                      <a:gd name="T92" fmla="*/ 687 w 760"/>
                      <a:gd name="T93" fmla="*/ 224 h 438"/>
                      <a:gd name="T94" fmla="*/ 730 w 760"/>
                      <a:gd name="T95" fmla="*/ 159 h 438"/>
                      <a:gd name="T96" fmla="*/ 733 w 760"/>
                      <a:gd name="T97" fmla="*/ 157 h 438"/>
                      <a:gd name="T98" fmla="*/ 749 w 760"/>
                      <a:gd name="T99" fmla="*/ 123 h 438"/>
                      <a:gd name="T100" fmla="*/ 751 w 760"/>
                      <a:gd name="T101" fmla="*/ 113 h 438"/>
                      <a:gd name="T102" fmla="*/ 758 w 760"/>
                      <a:gd name="T103" fmla="*/ 79 h 438"/>
                      <a:gd name="T104" fmla="*/ 760 w 760"/>
                      <a:gd name="T105" fmla="*/ 59 h 438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w 760"/>
                      <a:gd name="T160" fmla="*/ 0 h 438"/>
                      <a:gd name="T161" fmla="*/ 760 w 760"/>
                      <a:gd name="T162" fmla="*/ 438 h 438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T159" t="T160" r="T161" b="T162"/>
                    <a:pathLst>
                      <a:path w="760" h="438">
                        <a:moveTo>
                          <a:pt x="759" y="39"/>
                        </a:moveTo>
                        <a:lnTo>
                          <a:pt x="757" y="34"/>
                        </a:lnTo>
                        <a:lnTo>
                          <a:pt x="756" y="30"/>
                        </a:lnTo>
                        <a:lnTo>
                          <a:pt x="755" y="26"/>
                        </a:lnTo>
                        <a:lnTo>
                          <a:pt x="753" y="23"/>
                        </a:lnTo>
                        <a:lnTo>
                          <a:pt x="749" y="16"/>
                        </a:lnTo>
                        <a:lnTo>
                          <a:pt x="744" y="11"/>
                        </a:lnTo>
                        <a:lnTo>
                          <a:pt x="737" y="6"/>
                        </a:lnTo>
                        <a:lnTo>
                          <a:pt x="734" y="4"/>
                        </a:lnTo>
                        <a:lnTo>
                          <a:pt x="731" y="4"/>
                        </a:lnTo>
                        <a:lnTo>
                          <a:pt x="727" y="2"/>
                        </a:lnTo>
                        <a:lnTo>
                          <a:pt x="723" y="1"/>
                        </a:lnTo>
                        <a:lnTo>
                          <a:pt x="719" y="0"/>
                        </a:lnTo>
                        <a:lnTo>
                          <a:pt x="714" y="0"/>
                        </a:lnTo>
                        <a:lnTo>
                          <a:pt x="704" y="0"/>
                        </a:lnTo>
                        <a:lnTo>
                          <a:pt x="694" y="2"/>
                        </a:lnTo>
                        <a:lnTo>
                          <a:pt x="685" y="4"/>
                        </a:lnTo>
                        <a:lnTo>
                          <a:pt x="676" y="7"/>
                        </a:lnTo>
                        <a:lnTo>
                          <a:pt x="668" y="11"/>
                        </a:lnTo>
                        <a:lnTo>
                          <a:pt x="659" y="16"/>
                        </a:lnTo>
                        <a:lnTo>
                          <a:pt x="652" y="21"/>
                        </a:lnTo>
                        <a:lnTo>
                          <a:pt x="645" y="29"/>
                        </a:lnTo>
                        <a:lnTo>
                          <a:pt x="640" y="34"/>
                        </a:lnTo>
                        <a:lnTo>
                          <a:pt x="636" y="40"/>
                        </a:lnTo>
                        <a:lnTo>
                          <a:pt x="632" y="46"/>
                        </a:lnTo>
                        <a:lnTo>
                          <a:pt x="630" y="53"/>
                        </a:lnTo>
                        <a:lnTo>
                          <a:pt x="617" y="88"/>
                        </a:lnTo>
                        <a:lnTo>
                          <a:pt x="605" y="123"/>
                        </a:lnTo>
                        <a:lnTo>
                          <a:pt x="591" y="166"/>
                        </a:lnTo>
                        <a:lnTo>
                          <a:pt x="576" y="208"/>
                        </a:lnTo>
                        <a:lnTo>
                          <a:pt x="553" y="269"/>
                        </a:lnTo>
                        <a:lnTo>
                          <a:pt x="545" y="287"/>
                        </a:lnTo>
                        <a:lnTo>
                          <a:pt x="541" y="296"/>
                        </a:lnTo>
                        <a:lnTo>
                          <a:pt x="538" y="305"/>
                        </a:lnTo>
                        <a:lnTo>
                          <a:pt x="532" y="313"/>
                        </a:lnTo>
                        <a:lnTo>
                          <a:pt x="531" y="317"/>
                        </a:lnTo>
                        <a:lnTo>
                          <a:pt x="528" y="321"/>
                        </a:lnTo>
                        <a:lnTo>
                          <a:pt x="518" y="339"/>
                        </a:lnTo>
                        <a:lnTo>
                          <a:pt x="517" y="339"/>
                        </a:lnTo>
                        <a:lnTo>
                          <a:pt x="517" y="341"/>
                        </a:lnTo>
                        <a:lnTo>
                          <a:pt x="516" y="343"/>
                        </a:lnTo>
                        <a:lnTo>
                          <a:pt x="513" y="346"/>
                        </a:lnTo>
                        <a:lnTo>
                          <a:pt x="510" y="350"/>
                        </a:lnTo>
                        <a:lnTo>
                          <a:pt x="506" y="353"/>
                        </a:lnTo>
                        <a:lnTo>
                          <a:pt x="499" y="357"/>
                        </a:lnTo>
                        <a:lnTo>
                          <a:pt x="496" y="360"/>
                        </a:lnTo>
                        <a:lnTo>
                          <a:pt x="492" y="362"/>
                        </a:lnTo>
                        <a:lnTo>
                          <a:pt x="488" y="363"/>
                        </a:lnTo>
                        <a:lnTo>
                          <a:pt x="486" y="364"/>
                        </a:lnTo>
                        <a:lnTo>
                          <a:pt x="484" y="364"/>
                        </a:lnTo>
                        <a:lnTo>
                          <a:pt x="475" y="364"/>
                        </a:lnTo>
                        <a:lnTo>
                          <a:pt x="473" y="364"/>
                        </a:lnTo>
                        <a:lnTo>
                          <a:pt x="471" y="364"/>
                        </a:lnTo>
                        <a:lnTo>
                          <a:pt x="467" y="364"/>
                        </a:lnTo>
                        <a:lnTo>
                          <a:pt x="462" y="364"/>
                        </a:lnTo>
                        <a:lnTo>
                          <a:pt x="458" y="363"/>
                        </a:lnTo>
                        <a:lnTo>
                          <a:pt x="445" y="346"/>
                        </a:lnTo>
                        <a:lnTo>
                          <a:pt x="438" y="338"/>
                        </a:lnTo>
                        <a:lnTo>
                          <a:pt x="432" y="330"/>
                        </a:lnTo>
                        <a:lnTo>
                          <a:pt x="424" y="323"/>
                        </a:lnTo>
                        <a:lnTo>
                          <a:pt x="417" y="316"/>
                        </a:lnTo>
                        <a:lnTo>
                          <a:pt x="402" y="302"/>
                        </a:lnTo>
                        <a:lnTo>
                          <a:pt x="386" y="289"/>
                        </a:lnTo>
                        <a:lnTo>
                          <a:pt x="378" y="283"/>
                        </a:lnTo>
                        <a:lnTo>
                          <a:pt x="370" y="278"/>
                        </a:lnTo>
                        <a:lnTo>
                          <a:pt x="353" y="266"/>
                        </a:lnTo>
                        <a:lnTo>
                          <a:pt x="344" y="262"/>
                        </a:lnTo>
                        <a:lnTo>
                          <a:pt x="335" y="257"/>
                        </a:lnTo>
                        <a:lnTo>
                          <a:pt x="322" y="250"/>
                        </a:lnTo>
                        <a:lnTo>
                          <a:pt x="316" y="245"/>
                        </a:lnTo>
                        <a:lnTo>
                          <a:pt x="310" y="241"/>
                        </a:lnTo>
                        <a:lnTo>
                          <a:pt x="304" y="236"/>
                        </a:lnTo>
                        <a:lnTo>
                          <a:pt x="298" y="230"/>
                        </a:lnTo>
                        <a:lnTo>
                          <a:pt x="292" y="224"/>
                        </a:lnTo>
                        <a:lnTo>
                          <a:pt x="287" y="219"/>
                        </a:lnTo>
                        <a:lnTo>
                          <a:pt x="282" y="214"/>
                        </a:lnTo>
                        <a:lnTo>
                          <a:pt x="278" y="208"/>
                        </a:lnTo>
                        <a:lnTo>
                          <a:pt x="270" y="195"/>
                        </a:lnTo>
                        <a:lnTo>
                          <a:pt x="262" y="182"/>
                        </a:lnTo>
                        <a:lnTo>
                          <a:pt x="259" y="175"/>
                        </a:lnTo>
                        <a:lnTo>
                          <a:pt x="257" y="169"/>
                        </a:lnTo>
                        <a:lnTo>
                          <a:pt x="252" y="155"/>
                        </a:lnTo>
                        <a:lnTo>
                          <a:pt x="250" y="140"/>
                        </a:lnTo>
                        <a:lnTo>
                          <a:pt x="246" y="126"/>
                        </a:lnTo>
                        <a:lnTo>
                          <a:pt x="243" y="114"/>
                        </a:lnTo>
                        <a:lnTo>
                          <a:pt x="241" y="109"/>
                        </a:lnTo>
                        <a:lnTo>
                          <a:pt x="238" y="104"/>
                        </a:lnTo>
                        <a:lnTo>
                          <a:pt x="235" y="101"/>
                        </a:lnTo>
                        <a:lnTo>
                          <a:pt x="231" y="97"/>
                        </a:lnTo>
                        <a:lnTo>
                          <a:pt x="227" y="95"/>
                        </a:lnTo>
                        <a:lnTo>
                          <a:pt x="222" y="93"/>
                        </a:lnTo>
                        <a:lnTo>
                          <a:pt x="212" y="90"/>
                        </a:lnTo>
                        <a:lnTo>
                          <a:pt x="204" y="89"/>
                        </a:lnTo>
                        <a:lnTo>
                          <a:pt x="196" y="89"/>
                        </a:lnTo>
                        <a:lnTo>
                          <a:pt x="189" y="91"/>
                        </a:lnTo>
                        <a:lnTo>
                          <a:pt x="181" y="95"/>
                        </a:lnTo>
                        <a:lnTo>
                          <a:pt x="175" y="98"/>
                        </a:lnTo>
                        <a:lnTo>
                          <a:pt x="169" y="104"/>
                        </a:lnTo>
                        <a:lnTo>
                          <a:pt x="164" y="111"/>
                        </a:lnTo>
                        <a:lnTo>
                          <a:pt x="153" y="124"/>
                        </a:lnTo>
                        <a:lnTo>
                          <a:pt x="142" y="138"/>
                        </a:lnTo>
                        <a:lnTo>
                          <a:pt x="130" y="150"/>
                        </a:lnTo>
                        <a:lnTo>
                          <a:pt x="118" y="162"/>
                        </a:lnTo>
                        <a:lnTo>
                          <a:pt x="106" y="174"/>
                        </a:lnTo>
                        <a:lnTo>
                          <a:pt x="99" y="180"/>
                        </a:lnTo>
                        <a:lnTo>
                          <a:pt x="93" y="186"/>
                        </a:lnTo>
                        <a:lnTo>
                          <a:pt x="80" y="197"/>
                        </a:lnTo>
                        <a:lnTo>
                          <a:pt x="73" y="202"/>
                        </a:lnTo>
                        <a:lnTo>
                          <a:pt x="66" y="208"/>
                        </a:lnTo>
                        <a:lnTo>
                          <a:pt x="61" y="210"/>
                        </a:lnTo>
                        <a:lnTo>
                          <a:pt x="59" y="212"/>
                        </a:lnTo>
                        <a:lnTo>
                          <a:pt x="56" y="214"/>
                        </a:lnTo>
                        <a:lnTo>
                          <a:pt x="52" y="216"/>
                        </a:lnTo>
                        <a:lnTo>
                          <a:pt x="47" y="219"/>
                        </a:lnTo>
                        <a:lnTo>
                          <a:pt x="42" y="221"/>
                        </a:lnTo>
                        <a:lnTo>
                          <a:pt x="37" y="223"/>
                        </a:lnTo>
                        <a:lnTo>
                          <a:pt x="34" y="223"/>
                        </a:lnTo>
                        <a:lnTo>
                          <a:pt x="32" y="224"/>
                        </a:lnTo>
                        <a:lnTo>
                          <a:pt x="32" y="225"/>
                        </a:lnTo>
                        <a:lnTo>
                          <a:pt x="27" y="227"/>
                        </a:lnTo>
                        <a:lnTo>
                          <a:pt x="24" y="228"/>
                        </a:lnTo>
                        <a:lnTo>
                          <a:pt x="21" y="229"/>
                        </a:lnTo>
                        <a:lnTo>
                          <a:pt x="17" y="232"/>
                        </a:lnTo>
                        <a:lnTo>
                          <a:pt x="13" y="237"/>
                        </a:lnTo>
                        <a:lnTo>
                          <a:pt x="11" y="239"/>
                        </a:lnTo>
                        <a:lnTo>
                          <a:pt x="10" y="242"/>
                        </a:lnTo>
                        <a:lnTo>
                          <a:pt x="6" y="251"/>
                        </a:lnTo>
                        <a:lnTo>
                          <a:pt x="4" y="260"/>
                        </a:lnTo>
                        <a:lnTo>
                          <a:pt x="2" y="269"/>
                        </a:lnTo>
                        <a:lnTo>
                          <a:pt x="1" y="279"/>
                        </a:lnTo>
                        <a:lnTo>
                          <a:pt x="0" y="287"/>
                        </a:lnTo>
                        <a:lnTo>
                          <a:pt x="1" y="296"/>
                        </a:lnTo>
                        <a:lnTo>
                          <a:pt x="2" y="306"/>
                        </a:lnTo>
                        <a:lnTo>
                          <a:pt x="4" y="314"/>
                        </a:lnTo>
                        <a:lnTo>
                          <a:pt x="5" y="319"/>
                        </a:lnTo>
                        <a:lnTo>
                          <a:pt x="8" y="323"/>
                        </a:lnTo>
                        <a:lnTo>
                          <a:pt x="10" y="328"/>
                        </a:lnTo>
                        <a:lnTo>
                          <a:pt x="12" y="332"/>
                        </a:lnTo>
                        <a:lnTo>
                          <a:pt x="15" y="336"/>
                        </a:lnTo>
                        <a:lnTo>
                          <a:pt x="18" y="339"/>
                        </a:lnTo>
                        <a:lnTo>
                          <a:pt x="22" y="343"/>
                        </a:lnTo>
                        <a:lnTo>
                          <a:pt x="27" y="346"/>
                        </a:lnTo>
                        <a:lnTo>
                          <a:pt x="34" y="350"/>
                        </a:lnTo>
                        <a:lnTo>
                          <a:pt x="38" y="352"/>
                        </a:lnTo>
                        <a:lnTo>
                          <a:pt x="39" y="353"/>
                        </a:lnTo>
                        <a:lnTo>
                          <a:pt x="41" y="354"/>
                        </a:lnTo>
                        <a:lnTo>
                          <a:pt x="48" y="356"/>
                        </a:lnTo>
                        <a:lnTo>
                          <a:pt x="56" y="357"/>
                        </a:lnTo>
                        <a:lnTo>
                          <a:pt x="63" y="356"/>
                        </a:lnTo>
                        <a:lnTo>
                          <a:pt x="67" y="355"/>
                        </a:lnTo>
                        <a:lnTo>
                          <a:pt x="70" y="355"/>
                        </a:lnTo>
                        <a:lnTo>
                          <a:pt x="77" y="351"/>
                        </a:lnTo>
                        <a:lnTo>
                          <a:pt x="85" y="347"/>
                        </a:lnTo>
                        <a:lnTo>
                          <a:pt x="88" y="344"/>
                        </a:lnTo>
                        <a:lnTo>
                          <a:pt x="88" y="343"/>
                        </a:lnTo>
                        <a:lnTo>
                          <a:pt x="89" y="341"/>
                        </a:lnTo>
                        <a:lnTo>
                          <a:pt x="100" y="311"/>
                        </a:lnTo>
                        <a:lnTo>
                          <a:pt x="105" y="297"/>
                        </a:lnTo>
                        <a:lnTo>
                          <a:pt x="111" y="284"/>
                        </a:lnTo>
                        <a:lnTo>
                          <a:pt x="119" y="271"/>
                        </a:lnTo>
                        <a:lnTo>
                          <a:pt x="129" y="258"/>
                        </a:lnTo>
                        <a:lnTo>
                          <a:pt x="131" y="253"/>
                        </a:lnTo>
                        <a:lnTo>
                          <a:pt x="133" y="251"/>
                        </a:lnTo>
                        <a:lnTo>
                          <a:pt x="135" y="249"/>
                        </a:lnTo>
                        <a:lnTo>
                          <a:pt x="137" y="244"/>
                        </a:lnTo>
                        <a:lnTo>
                          <a:pt x="140" y="239"/>
                        </a:lnTo>
                        <a:lnTo>
                          <a:pt x="144" y="230"/>
                        </a:lnTo>
                        <a:lnTo>
                          <a:pt x="150" y="223"/>
                        </a:lnTo>
                        <a:lnTo>
                          <a:pt x="156" y="215"/>
                        </a:lnTo>
                        <a:lnTo>
                          <a:pt x="162" y="209"/>
                        </a:lnTo>
                        <a:lnTo>
                          <a:pt x="169" y="204"/>
                        </a:lnTo>
                        <a:lnTo>
                          <a:pt x="177" y="200"/>
                        </a:lnTo>
                        <a:lnTo>
                          <a:pt x="186" y="195"/>
                        </a:lnTo>
                        <a:lnTo>
                          <a:pt x="195" y="193"/>
                        </a:lnTo>
                        <a:lnTo>
                          <a:pt x="208" y="214"/>
                        </a:lnTo>
                        <a:lnTo>
                          <a:pt x="222" y="234"/>
                        </a:lnTo>
                        <a:lnTo>
                          <a:pt x="236" y="255"/>
                        </a:lnTo>
                        <a:lnTo>
                          <a:pt x="250" y="275"/>
                        </a:lnTo>
                        <a:lnTo>
                          <a:pt x="264" y="294"/>
                        </a:lnTo>
                        <a:lnTo>
                          <a:pt x="278" y="314"/>
                        </a:lnTo>
                        <a:lnTo>
                          <a:pt x="294" y="334"/>
                        </a:lnTo>
                        <a:lnTo>
                          <a:pt x="310" y="353"/>
                        </a:lnTo>
                        <a:lnTo>
                          <a:pt x="317" y="361"/>
                        </a:lnTo>
                        <a:lnTo>
                          <a:pt x="324" y="368"/>
                        </a:lnTo>
                        <a:lnTo>
                          <a:pt x="331" y="374"/>
                        </a:lnTo>
                        <a:lnTo>
                          <a:pt x="338" y="381"/>
                        </a:lnTo>
                        <a:lnTo>
                          <a:pt x="348" y="388"/>
                        </a:lnTo>
                        <a:lnTo>
                          <a:pt x="357" y="394"/>
                        </a:lnTo>
                        <a:lnTo>
                          <a:pt x="367" y="400"/>
                        </a:lnTo>
                        <a:lnTo>
                          <a:pt x="377" y="406"/>
                        </a:lnTo>
                        <a:lnTo>
                          <a:pt x="387" y="412"/>
                        </a:lnTo>
                        <a:lnTo>
                          <a:pt x="398" y="417"/>
                        </a:lnTo>
                        <a:lnTo>
                          <a:pt x="409" y="421"/>
                        </a:lnTo>
                        <a:lnTo>
                          <a:pt x="420" y="426"/>
                        </a:lnTo>
                        <a:lnTo>
                          <a:pt x="434" y="429"/>
                        </a:lnTo>
                        <a:lnTo>
                          <a:pt x="457" y="435"/>
                        </a:lnTo>
                        <a:lnTo>
                          <a:pt x="465" y="437"/>
                        </a:lnTo>
                        <a:lnTo>
                          <a:pt x="473" y="438"/>
                        </a:lnTo>
                        <a:lnTo>
                          <a:pt x="481" y="438"/>
                        </a:lnTo>
                        <a:lnTo>
                          <a:pt x="489" y="437"/>
                        </a:lnTo>
                        <a:lnTo>
                          <a:pt x="501" y="435"/>
                        </a:lnTo>
                        <a:lnTo>
                          <a:pt x="506" y="434"/>
                        </a:lnTo>
                        <a:lnTo>
                          <a:pt x="512" y="432"/>
                        </a:lnTo>
                        <a:lnTo>
                          <a:pt x="524" y="428"/>
                        </a:lnTo>
                        <a:lnTo>
                          <a:pt x="526" y="427"/>
                        </a:lnTo>
                        <a:lnTo>
                          <a:pt x="529" y="426"/>
                        </a:lnTo>
                        <a:lnTo>
                          <a:pt x="534" y="423"/>
                        </a:lnTo>
                        <a:lnTo>
                          <a:pt x="539" y="420"/>
                        </a:lnTo>
                        <a:lnTo>
                          <a:pt x="540" y="420"/>
                        </a:lnTo>
                        <a:lnTo>
                          <a:pt x="542" y="419"/>
                        </a:lnTo>
                        <a:lnTo>
                          <a:pt x="545" y="417"/>
                        </a:lnTo>
                        <a:lnTo>
                          <a:pt x="554" y="411"/>
                        </a:lnTo>
                        <a:lnTo>
                          <a:pt x="564" y="403"/>
                        </a:lnTo>
                        <a:lnTo>
                          <a:pt x="573" y="394"/>
                        </a:lnTo>
                        <a:lnTo>
                          <a:pt x="588" y="377"/>
                        </a:lnTo>
                        <a:lnTo>
                          <a:pt x="595" y="368"/>
                        </a:lnTo>
                        <a:lnTo>
                          <a:pt x="602" y="359"/>
                        </a:lnTo>
                        <a:lnTo>
                          <a:pt x="616" y="341"/>
                        </a:lnTo>
                        <a:lnTo>
                          <a:pt x="620" y="336"/>
                        </a:lnTo>
                        <a:lnTo>
                          <a:pt x="623" y="332"/>
                        </a:lnTo>
                        <a:lnTo>
                          <a:pt x="630" y="322"/>
                        </a:lnTo>
                        <a:lnTo>
                          <a:pt x="643" y="303"/>
                        </a:lnTo>
                        <a:lnTo>
                          <a:pt x="655" y="284"/>
                        </a:lnTo>
                        <a:lnTo>
                          <a:pt x="661" y="273"/>
                        </a:lnTo>
                        <a:lnTo>
                          <a:pt x="666" y="264"/>
                        </a:lnTo>
                        <a:lnTo>
                          <a:pt x="668" y="261"/>
                        </a:lnTo>
                        <a:lnTo>
                          <a:pt x="669" y="258"/>
                        </a:lnTo>
                        <a:lnTo>
                          <a:pt x="672" y="254"/>
                        </a:lnTo>
                        <a:lnTo>
                          <a:pt x="678" y="244"/>
                        </a:lnTo>
                        <a:lnTo>
                          <a:pt x="687" y="224"/>
                        </a:lnTo>
                        <a:lnTo>
                          <a:pt x="699" y="206"/>
                        </a:lnTo>
                        <a:lnTo>
                          <a:pt x="711" y="187"/>
                        </a:lnTo>
                        <a:lnTo>
                          <a:pt x="724" y="170"/>
                        </a:lnTo>
                        <a:lnTo>
                          <a:pt x="728" y="163"/>
                        </a:lnTo>
                        <a:lnTo>
                          <a:pt x="730" y="159"/>
                        </a:lnTo>
                        <a:lnTo>
                          <a:pt x="731" y="159"/>
                        </a:lnTo>
                        <a:lnTo>
                          <a:pt x="732" y="158"/>
                        </a:lnTo>
                        <a:lnTo>
                          <a:pt x="733" y="157"/>
                        </a:lnTo>
                        <a:lnTo>
                          <a:pt x="737" y="150"/>
                        </a:lnTo>
                        <a:lnTo>
                          <a:pt x="741" y="143"/>
                        </a:lnTo>
                        <a:lnTo>
                          <a:pt x="746" y="130"/>
                        </a:lnTo>
                        <a:lnTo>
                          <a:pt x="749" y="124"/>
                        </a:lnTo>
                        <a:lnTo>
                          <a:pt x="749" y="123"/>
                        </a:lnTo>
                        <a:lnTo>
                          <a:pt x="749" y="122"/>
                        </a:lnTo>
                        <a:lnTo>
                          <a:pt x="749" y="121"/>
                        </a:lnTo>
                        <a:lnTo>
                          <a:pt x="751" y="117"/>
                        </a:lnTo>
                        <a:lnTo>
                          <a:pt x="751" y="114"/>
                        </a:lnTo>
                        <a:lnTo>
                          <a:pt x="751" y="113"/>
                        </a:lnTo>
                        <a:lnTo>
                          <a:pt x="752" y="112"/>
                        </a:lnTo>
                        <a:lnTo>
                          <a:pt x="753" y="111"/>
                        </a:lnTo>
                        <a:lnTo>
                          <a:pt x="755" y="105"/>
                        </a:lnTo>
                        <a:lnTo>
                          <a:pt x="757" y="92"/>
                        </a:lnTo>
                        <a:lnTo>
                          <a:pt x="758" y="79"/>
                        </a:lnTo>
                        <a:lnTo>
                          <a:pt x="758" y="75"/>
                        </a:lnTo>
                        <a:lnTo>
                          <a:pt x="758" y="74"/>
                        </a:lnTo>
                        <a:lnTo>
                          <a:pt x="759" y="73"/>
                        </a:lnTo>
                        <a:lnTo>
                          <a:pt x="760" y="66"/>
                        </a:lnTo>
                        <a:lnTo>
                          <a:pt x="760" y="59"/>
                        </a:lnTo>
                        <a:lnTo>
                          <a:pt x="760" y="53"/>
                        </a:lnTo>
                        <a:lnTo>
                          <a:pt x="759" y="3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5" name="Freeform 36"/>
                  <p:cNvSpPr>
                    <a:spLocks noChangeAspect="1"/>
                  </p:cNvSpPr>
                  <p:nvPr/>
                </p:nvSpPr>
                <p:spPr bwMode="auto">
                  <a:xfrm>
                    <a:off x="3004" y="2741"/>
                    <a:ext cx="682" cy="256"/>
                  </a:xfrm>
                  <a:custGeom>
                    <a:avLst/>
                    <a:gdLst>
                      <a:gd name="T0" fmla="*/ 635 w 682"/>
                      <a:gd name="T1" fmla="*/ 0 h 256"/>
                      <a:gd name="T2" fmla="*/ 605 w 682"/>
                      <a:gd name="T3" fmla="*/ 4 h 256"/>
                      <a:gd name="T4" fmla="*/ 552 w 682"/>
                      <a:gd name="T5" fmla="*/ 31 h 256"/>
                      <a:gd name="T6" fmla="*/ 472 w 682"/>
                      <a:gd name="T7" fmla="*/ 81 h 256"/>
                      <a:gd name="T8" fmla="*/ 343 w 682"/>
                      <a:gd name="T9" fmla="*/ 172 h 256"/>
                      <a:gd name="T10" fmla="*/ 314 w 682"/>
                      <a:gd name="T11" fmla="*/ 191 h 256"/>
                      <a:gd name="T12" fmla="*/ 306 w 682"/>
                      <a:gd name="T13" fmla="*/ 195 h 256"/>
                      <a:gd name="T14" fmla="*/ 298 w 682"/>
                      <a:gd name="T15" fmla="*/ 197 h 256"/>
                      <a:gd name="T16" fmla="*/ 295 w 682"/>
                      <a:gd name="T17" fmla="*/ 198 h 256"/>
                      <a:gd name="T18" fmla="*/ 269 w 682"/>
                      <a:gd name="T19" fmla="*/ 199 h 256"/>
                      <a:gd name="T20" fmla="*/ 227 w 682"/>
                      <a:gd name="T21" fmla="*/ 186 h 256"/>
                      <a:gd name="T22" fmla="*/ 181 w 682"/>
                      <a:gd name="T23" fmla="*/ 174 h 256"/>
                      <a:gd name="T24" fmla="*/ 142 w 682"/>
                      <a:gd name="T25" fmla="*/ 168 h 256"/>
                      <a:gd name="T26" fmla="*/ 98 w 682"/>
                      <a:gd name="T27" fmla="*/ 159 h 256"/>
                      <a:gd name="T28" fmla="*/ 90 w 682"/>
                      <a:gd name="T29" fmla="*/ 153 h 256"/>
                      <a:gd name="T30" fmla="*/ 90 w 682"/>
                      <a:gd name="T31" fmla="*/ 132 h 256"/>
                      <a:gd name="T32" fmla="*/ 91 w 682"/>
                      <a:gd name="T33" fmla="*/ 105 h 256"/>
                      <a:gd name="T34" fmla="*/ 87 w 682"/>
                      <a:gd name="T35" fmla="*/ 81 h 256"/>
                      <a:gd name="T36" fmla="*/ 78 w 682"/>
                      <a:gd name="T37" fmla="*/ 65 h 256"/>
                      <a:gd name="T38" fmla="*/ 65 w 682"/>
                      <a:gd name="T39" fmla="*/ 56 h 256"/>
                      <a:gd name="T40" fmla="*/ 50 w 682"/>
                      <a:gd name="T41" fmla="*/ 53 h 256"/>
                      <a:gd name="T42" fmla="*/ 38 w 682"/>
                      <a:gd name="T43" fmla="*/ 60 h 256"/>
                      <a:gd name="T44" fmla="*/ 33 w 682"/>
                      <a:gd name="T45" fmla="*/ 70 h 256"/>
                      <a:gd name="T46" fmla="*/ 37 w 682"/>
                      <a:gd name="T47" fmla="*/ 160 h 256"/>
                      <a:gd name="T48" fmla="*/ 4 w 682"/>
                      <a:gd name="T49" fmla="*/ 203 h 256"/>
                      <a:gd name="T50" fmla="*/ 1 w 682"/>
                      <a:gd name="T51" fmla="*/ 215 h 256"/>
                      <a:gd name="T52" fmla="*/ 10 w 682"/>
                      <a:gd name="T53" fmla="*/ 226 h 256"/>
                      <a:gd name="T54" fmla="*/ 87 w 682"/>
                      <a:gd name="T55" fmla="*/ 204 h 256"/>
                      <a:gd name="T56" fmla="*/ 135 w 682"/>
                      <a:gd name="T57" fmla="*/ 213 h 256"/>
                      <a:gd name="T58" fmla="*/ 207 w 682"/>
                      <a:gd name="T59" fmla="*/ 237 h 256"/>
                      <a:gd name="T60" fmla="*/ 284 w 682"/>
                      <a:gd name="T61" fmla="*/ 256 h 256"/>
                      <a:gd name="T62" fmla="*/ 305 w 682"/>
                      <a:gd name="T63" fmla="*/ 255 h 256"/>
                      <a:gd name="T64" fmla="*/ 326 w 682"/>
                      <a:gd name="T65" fmla="*/ 248 h 256"/>
                      <a:gd name="T66" fmla="*/ 345 w 682"/>
                      <a:gd name="T67" fmla="*/ 238 h 256"/>
                      <a:gd name="T68" fmla="*/ 399 w 682"/>
                      <a:gd name="T69" fmla="*/ 203 h 256"/>
                      <a:gd name="T70" fmla="*/ 469 w 682"/>
                      <a:gd name="T71" fmla="*/ 172 h 256"/>
                      <a:gd name="T72" fmla="*/ 571 w 682"/>
                      <a:gd name="T73" fmla="*/ 133 h 256"/>
                      <a:gd name="T74" fmla="*/ 595 w 682"/>
                      <a:gd name="T75" fmla="*/ 123 h 256"/>
                      <a:gd name="T76" fmla="*/ 620 w 682"/>
                      <a:gd name="T77" fmla="*/ 107 h 256"/>
                      <a:gd name="T78" fmla="*/ 638 w 682"/>
                      <a:gd name="T79" fmla="*/ 94 h 256"/>
                      <a:gd name="T80" fmla="*/ 656 w 682"/>
                      <a:gd name="T81" fmla="*/ 76 h 256"/>
                      <a:gd name="T82" fmla="*/ 675 w 682"/>
                      <a:gd name="T83" fmla="*/ 57 h 256"/>
                      <a:gd name="T84" fmla="*/ 681 w 682"/>
                      <a:gd name="T85" fmla="*/ 45 h 256"/>
                      <a:gd name="T86" fmla="*/ 682 w 682"/>
                      <a:gd name="T87" fmla="*/ 39 h 256"/>
                      <a:gd name="T88" fmla="*/ 682 w 682"/>
                      <a:gd name="T89" fmla="*/ 31 h 256"/>
                      <a:gd name="T90" fmla="*/ 681 w 682"/>
                      <a:gd name="T91" fmla="*/ 24 h 256"/>
                      <a:gd name="T92" fmla="*/ 675 w 682"/>
                      <a:gd name="T93" fmla="*/ 14 h 256"/>
                      <a:gd name="T94" fmla="*/ 666 w 682"/>
                      <a:gd name="T95" fmla="*/ 7 h 256"/>
                      <a:gd name="T96" fmla="*/ 647 w 682"/>
                      <a:gd name="T97" fmla="*/ 4 h 25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682"/>
                      <a:gd name="T148" fmla="*/ 0 h 256"/>
                      <a:gd name="T149" fmla="*/ 682 w 682"/>
                      <a:gd name="T150" fmla="*/ 256 h 25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682" h="256">
                        <a:moveTo>
                          <a:pt x="647" y="4"/>
                        </a:moveTo>
                        <a:lnTo>
                          <a:pt x="641" y="1"/>
                        </a:lnTo>
                        <a:lnTo>
                          <a:pt x="635" y="0"/>
                        </a:lnTo>
                        <a:lnTo>
                          <a:pt x="623" y="0"/>
                        </a:lnTo>
                        <a:lnTo>
                          <a:pt x="611" y="2"/>
                        </a:lnTo>
                        <a:lnTo>
                          <a:pt x="605" y="4"/>
                        </a:lnTo>
                        <a:lnTo>
                          <a:pt x="599" y="6"/>
                        </a:lnTo>
                        <a:lnTo>
                          <a:pt x="575" y="18"/>
                        </a:lnTo>
                        <a:lnTo>
                          <a:pt x="552" y="31"/>
                        </a:lnTo>
                        <a:lnTo>
                          <a:pt x="528" y="44"/>
                        </a:lnTo>
                        <a:lnTo>
                          <a:pt x="506" y="59"/>
                        </a:lnTo>
                        <a:lnTo>
                          <a:pt x="472" y="81"/>
                        </a:lnTo>
                        <a:lnTo>
                          <a:pt x="440" y="103"/>
                        </a:lnTo>
                        <a:lnTo>
                          <a:pt x="352" y="165"/>
                        </a:lnTo>
                        <a:lnTo>
                          <a:pt x="343" y="172"/>
                        </a:lnTo>
                        <a:lnTo>
                          <a:pt x="337" y="174"/>
                        </a:lnTo>
                        <a:lnTo>
                          <a:pt x="333" y="178"/>
                        </a:lnTo>
                        <a:lnTo>
                          <a:pt x="314" y="191"/>
                        </a:lnTo>
                        <a:lnTo>
                          <a:pt x="308" y="194"/>
                        </a:lnTo>
                        <a:lnTo>
                          <a:pt x="307" y="194"/>
                        </a:lnTo>
                        <a:lnTo>
                          <a:pt x="306" y="195"/>
                        </a:lnTo>
                        <a:lnTo>
                          <a:pt x="305" y="195"/>
                        </a:lnTo>
                        <a:lnTo>
                          <a:pt x="302" y="196"/>
                        </a:lnTo>
                        <a:lnTo>
                          <a:pt x="298" y="197"/>
                        </a:lnTo>
                        <a:lnTo>
                          <a:pt x="297" y="197"/>
                        </a:lnTo>
                        <a:lnTo>
                          <a:pt x="296" y="197"/>
                        </a:lnTo>
                        <a:lnTo>
                          <a:pt x="295" y="198"/>
                        </a:lnTo>
                        <a:lnTo>
                          <a:pt x="288" y="200"/>
                        </a:lnTo>
                        <a:lnTo>
                          <a:pt x="279" y="200"/>
                        </a:lnTo>
                        <a:lnTo>
                          <a:pt x="269" y="199"/>
                        </a:lnTo>
                        <a:lnTo>
                          <a:pt x="260" y="197"/>
                        </a:lnTo>
                        <a:lnTo>
                          <a:pt x="251" y="195"/>
                        </a:lnTo>
                        <a:lnTo>
                          <a:pt x="227" y="186"/>
                        </a:lnTo>
                        <a:lnTo>
                          <a:pt x="204" y="180"/>
                        </a:lnTo>
                        <a:lnTo>
                          <a:pt x="192" y="177"/>
                        </a:lnTo>
                        <a:lnTo>
                          <a:pt x="181" y="174"/>
                        </a:lnTo>
                        <a:lnTo>
                          <a:pt x="169" y="173"/>
                        </a:lnTo>
                        <a:lnTo>
                          <a:pt x="158" y="171"/>
                        </a:lnTo>
                        <a:lnTo>
                          <a:pt x="142" y="168"/>
                        </a:lnTo>
                        <a:lnTo>
                          <a:pt x="127" y="166"/>
                        </a:lnTo>
                        <a:lnTo>
                          <a:pt x="112" y="162"/>
                        </a:lnTo>
                        <a:lnTo>
                          <a:pt x="98" y="159"/>
                        </a:lnTo>
                        <a:lnTo>
                          <a:pt x="93" y="157"/>
                        </a:lnTo>
                        <a:lnTo>
                          <a:pt x="91" y="155"/>
                        </a:lnTo>
                        <a:lnTo>
                          <a:pt x="90" y="153"/>
                        </a:lnTo>
                        <a:lnTo>
                          <a:pt x="86" y="149"/>
                        </a:lnTo>
                        <a:lnTo>
                          <a:pt x="88" y="139"/>
                        </a:lnTo>
                        <a:lnTo>
                          <a:pt x="90" y="132"/>
                        </a:lnTo>
                        <a:lnTo>
                          <a:pt x="91" y="123"/>
                        </a:lnTo>
                        <a:lnTo>
                          <a:pt x="91" y="114"/>
                        </a:lnTo>
                        <a:lnTo>
                          <a:pt x="91" y="105"/>
                        </a:lnTo>
                        <a:lnTo>
                          <a:pt x="90" y="97"/>
                        </a:lnTo>
                        <a:lnTo>
                          <a:pt x="89" y="89"/>
                        </a:lnTo>
                        <a:lnTo>
                          <a:pt x="87" y="81"/>
                        </a:lnTo>
                        <a:lnTo>
                          <a:pt x="84" y="74"/>
                        </a:lnTo>
                        <a:lnTo>
                          <a:pt x="80" y="68"/>
                        </a:lnTo>
                        <a:lnTo>
                          <a:pt x="78" y="65"/>
                        </a:lnTo>
                        <a:lnTo>
                          <a:pt x="76" y="62"/>
                        </a:lnTo>
                        <a:lnTo>
                          <a:pt x="71" y="59"/>
                        </a:lnTo>
                        <a:lnTo>
                          <a:pt x="65" y="56"/>
                        </a:lnTo>
                        <a:lnTo>
                          <a:pt x="60" y="54"/>
                        </a:lnTo>
                        <a:lnTo>
                          <a:pt x="55" y="53"/>
                        </a:lnTo>
                        <a:lnTo>
                          <a:pt x="50" y="53"/>
                        </a:lnTo>
                        <a:lnTo>
                          <a:pt x="45" y="55"/>
                        </a:lnTo>
                        <a:lnTo>
                          <a:pt x="42" y="58"/>
                        </a:lnTo>
                        <a:lnTo>
                          <a:pt x="38" y="60"/>
                        </a:lnTo>
                        <a:lnTo>
                          <a:pt x="35" y="63"/>
                        </a:lnTo>
                        <a:lnTo>
                          <a:pt x="34" y="66"/>
                        </a:lnTo>
                        <a:lnTo>
                          <a:pt x="33" y="70"/>
                        </a:lnTo>
                        <a:lnTo>
                          <a:pt x="56" y="132"/>
                        </a:lnTo>
                        <a:lnTo>
                          <a:pt x="50" y="147"/>
                        </a:lnTo>
                        <a:lnTo>
                          <a:pt x="37" y="160"/>
                        </a:lnTo>
                        <a:lnTo>
                          <a:pt x="26" y="174"/>
                        </a:lnTo>
                        <a:lnTo>
                          <a:pt x="14" y="188"/>
                        </a:lnTo>
                        <a:lnTo>
                          <a:pt x="4" y="203"/>
                        </a:lnTo>
                        <a:lnTo>
                          <a:pt x="1" y="206"/>
                        </a:lnTo>
                        <a:lnTo>
                          <a:pt x="0" y="210"/>
                        </a:lnTo>
                        <a:lnTo>
                          <a:pt x="1" y="215"/>
                        </a:lnTo>
                        <a:lnTo>
                          <a:pt x="3" y="218"/>
                        </a:lnTo>
                        <a:lnTo>
                          <a:pt x="7" y="222"/>
                        </a:lnTo>
                        <a:lnTo>
                          <a:pt x="10" y="226"/>
                        </a:lnTo>
                        <a:lnTo>
                          <a:pt x="55" y="202"/>
                        </a:lnTo>
                        <a:lnTo>
                          <a:pt x="70" y="203"/>
                        </a:lnTo>
                        <a:lnTo>
                          <a:pt x="87" y="204"/>
                        </a:lnTo>
                        <a:lnTo>
                          <a:pt x="103" y="207"/>
                        </a:lnTo>
                        <a:lnTo>
                          <a:pt x="120" y="210"/>
                        </a:lnTo>
                        <a:lnTo>
                          <a:pt x="135" y="213"/>
                        </a:lnTo>
                        <a:lnTo>
                          <a:pt x="151" y="217"/>
                        </a:lnTo>
                        <a:lnTo>
                          <a:pt x="183" y="228"/>
                        </a:lnTo>
                        <a:lnTo>
                          <a:pt x="207" y="237"/>
                        </a:lnTo>
                        <a:lnTo>
                          <a:pt x="232" y="245"/>
                        </a:lnTo>
                        <a:lnTo>
                          <a:pt x="258" y="251"/>
                        </a:lnTo>
                        <a:lnTo>
                          <a:pt x="284" y="256"/>
                        </a:lnTo>
                        <a:lnTo>
                          <a:pt x="295" y="256"/>
                        </a:lnTo>
                        <a:lnTo>
                          <a:pt x="300" y="256"/>
                        </a:lnTo>
                        <a:lnTo>
                          <a:pt x="305" y="255"/>
                        </a:lnTo>
                        <a:lnTo>
                          <a:pt x="312" y="253"/>
                        </a:lnTo>
                        <a:lnTo>
                          <a:pt x="320" y="252"/>
                        </a:lnTo>
                        <a:lnTo>
                          <a:pt x="326" y="248"/>
                        </a:lnTo>
                        <a:lnTo>
                          <a:pt x="333" y="245"/>
                        </a:lnTo>
                        <a:lnTo>
                          <a:pt x="338" y="241"/>
                        </a:lnTo>
                        <a:lnTo>
                          <a:pt x="345" y="238"/>
                        </a:lnTo>
                        <a:lnTo>
                          <a:pt x="362" y="225"/>
                        </a:lnTo>
                        <a:lnTo>
                          <a:pt x="380" y="214"/>
                        </a:lnTo>
                        <a:lnTo>
                          <a:pt x="399" y="203"/>
                        </a:lnTo>
                        <a:lnTo>
                          <a:pt x="418" y="193"/>
                        </a:lnTo>
                        <a:lnTo>
                          <a:pt x="443" y="181"/>
                        </a:lnTo>
                        <a:lnTo>
                          <a:pt x="469" y="172"/>
                        </a:lnTo>
                        <a:lnTo>
                          <a:pt x="516" y="154"/>
                        </a:lnTo>
                        <a:lnTo>
                          <a:pt x="563" y="137"/>
                        </a:lnTo>
                        <a:lnTo>
                          <a:pt x="571" y="133"/>
                        </a:lnTo>
                        <a:lnTo>
                          <a:pt x="579" y="130"/>
                        </a:lnTo>
                        <a:lnTo>
                          <a:pt x="587" y="126"/>
                        </a:lnTo>
                        <a:lnTo>
                          <a:pt x="595" y="123"/>
                        </a:lnTo>
                        <a:lnTo>
                          <a:pt x="610" y="114"/>
                        </a:lnTo>
                        <a:lnTo>
                          <a:pt x="617" y="109"/>
                        </a:lnTo>
                        <a:lnTo>
                          <a:pt x="620" y="107"/>
                        </a:lnTo>
                        <a:lnTo>
                          <a:pt x="624" y="104"/>
                        </a:lnTo>
                        <a:lnTo>
                          <a:pt x="631" y="99"/>
                        </a:lnTo>
                        <a:lnTo>
                          <a:pt x="638" y="94"/>
                        </a:lnTo>
                        <a:lnTo>
                          <a:pt x="644" y="88"/>
                        </a:lnTo>
                        <a:lnTo>
                          <a:pt x="651" y="82"/>
                        </a:lnTo>
                        <a:lnTo>
                          <a:pt x="656" y="76"/>
                        </a:lnTo>
                        <a:lnTo>
                          <a:pt x="663" y="70"/>
                        </a:lnTo>
                        <a:lnTo>
                          <a:pt x="668" y="63"/>
                        </a:lnTo>
                        <a:lnTo>
                          <a:pt x="675" y="57"/>
                        </a:lnTo>
                        <a:lnTo>
                          <a:pt x="677" y="53"/>
                        </a:lnTo>
                        <a:lnTo>
                          <a:pt x="679" y="49"/>
                        </a:lnTo>
                        <a:lnTo>
                          <a:pt x="681" y="45"/>
                        </a:lnTo>
                        <a:lnTo>
                          <a:pt x="681" y="43"/>
                        </a:lnTo>
                        <a:lnTo>
                          <a:pt x="682" y="41"/>
                        </a:lnTo>
                        <a:lnTo>
                          <a:pt x="682" y="39"/>
                        </a:lnTo>
                        <a:lnTo>
                          <a:pt x="682" y="36"/>
                        </a:lnTo>
                        <a:lnTo>
                          <a:pt x="682" y="32"/>
                        </a:lnTo>
                        <a:lnTo>
                          <a:pt x="682" y="31"/>
                        </a:lnTo>
                        <a:lnTo>
                          <a:pt x="682" y="30"/>
                        </a:lnTo>
                        <a:lnTo>
                          <a:pt x="682" y="27"/>
                        </a:lnTo>
                        <a:lnTo>
                          <a:pt x="681" y="24"/>
                        </a:lnTo>
                        <a:lnTo>
                          <a:pt x="679" y="20"/>
                        </a:lnTo>
                        <a:lnTo>
                          <a:pt x="678" y="18"/>
                        </a:lnTo>
                        <a:lnTo>
                          <a:pt x="675" y="14"/>
                        </a:lnTo>
                        <a:lnTo>
                          <a:pt x="674" y="12"/>
                        </a:lnTo>
                        <a:lnTo>
                          <a:pt x="669" y="9"/>
                        </a:lnTo>
                        <a:lnTo>
                          <a:pt x="666" y="7"/>
                        </a:lnTo>
                        <a:lnTo>
                          <a:pt x="663" y="6"/>
                        </a:lnTo>
                        <a:lnTo>
                          <a:pt x="655" y="4"/>
                        </a:lnTo>
                        <a:lnTo>
                          <a:pt x="647" y="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6" name="Freeform 37"/>
                  <p:cNvSpPr>
                    <a:spLocks noChangeAspect="1"/>
                  </p:cNvSpPr>
                  <p:nvPr/>
                </p:nvSpPr>
                <p:spPr bwMode="auto">
                  <a:xfrm>
                    <a:off x="3580" y="3105"/>
                    <a:ext cx="345" cy="686"/>
                  </a:xfrm>
                  <a:custGeom>
                    <a:avLst/>
                    <a:gdLst>
                      <a:gd name="T0" fmla="*/ 57 w 345"/>
                      <a:gd name="T1" fmla="*/ 2 h 686"/>
                      <a:gd name="T2" fmla="*/ 89 w 345"/>
                      <a:gd name="T3" fmla="*/ 0 h 686"/>
                      <a:gd name="T4" fmla="*/ 113 w 345"/>
                      <a:gd name="T5" fmla="*/ 15 h 686"/>
                      <a:gd name="T6" fmla="*/ 169 w 345"/>
                      <a:gd name="T7" fmla="*/ 64 h 686"/>
                      <a:gd name="T8" fmla="*/ 227 w 345"/>
                      <a:gd name="T9" fmla="*/ 121 h 686"/>
                      <a:gd name="T10" fmla="*/ 278 w 345"/>
                      <a:gd name="T11" fmla="*/ 176 h 686"/>
                      <a:gd name="T12" fmla="*/ 315 w 345"/>
                      <a:gd name="T13" fmla="*/ 225 h 686"/>
                      <a:gd name="T14" fmla="*/ 337 w 345"/>
                      <a:gd name="T15" fmla="*/ 263 h 686"/>
                      <a:gd name="T16" fmla="*/ 345 w 345"/>
                      <a:gd name="T17" fmla="*/ 293 h 686"/>
                      <a:gd name="T18" fmla="*/ 341 w 345"/>
                      <a:gd name="T19" fmla="*/ 321 h 686"/>
                      <a:gd name="T20" fmla="*/ 329 w 345"/>
                      <a:gd name="T21" fmla="*/ 349 h 686"/>
                      <a:gd name="T22" fmla="*/ 302 w 345"/>
                      <a:gd name="T23" fmla="*/ 382 h 686"/>
                      <a:gd name="T24" fmla="*/ 262 w 345"/>
                      <a:gd name="T25" fmla="*/ 416 h 686"/>
                      <a:gd name="T26" fmla="*/ 201 w 345"/>
                      <a:gd name="T27" fmla="*/ 467 h 686"/>
                      <a:gd name="T28" fmla="*/ 154 w 345"/>
                      <a:gd name="T29" fmla="*/ 496 h 686"/>
                      <a:gd name="T30" fmla="*/ 127 w 345"/>
                      <a:gd name="T31" fmla="*/ 521 h 686"/>
                      <a:gd name="T32" fmla="*/ 115 w 345"/>
                      <a:gd name="T33" fmla="*/ 544 h 686"/>
                      <a:gd name="T34" fmla="*/ 117 w 345"/>
                      <a:gd name="T35" fmla="*/ 559 h 686"/>
                      <a:gd name="T36" fmla="*/ 133 w 345"/>
                      <a:gd name="T37" fmla="*/ 575 h 686"/>
                      <a:gd name="T38" fmla="*/ 171 w 345"/>
                      <a:gd name="T39" fmla="*/ 600 h 686"/>
                      <a:gd name="T40" fmla="*/ 203 w 345"/>
                      <a:gd name="T41" fmla="*/ 619 h 686"/>
                      <a:gd name="T42" fmla="*/ 241 w 345"/>
                      <a:gd name="T43" fmla="*/ 631 h 686"/>
                      <a:gd name="T44" fmla="*/ 264 w 345"/>
                      <a:gd name="T45" fmla="*/ 638 h 686"/>
                      <a:gd name="T46" fmla="*/ 269 w 345"/>
                      <a:gd name="T47" fmla="*/ 654 h 686"/>
                      <a:gd name="T48" fmla="*/ 262 w 345"/>
                      <a:gd name="T49" fmla="*/ 664 h 686"/>
                      <a:gd name="T50" fmla="*/ 229 w 345"/>
                      <a:gd name="T51" fmla="*/ 678 h 686"/>
                      <a:gd name="T52" fmla="*/ 224 w 345"/>
                      <a:gd name="T53" fmla="*/ 680 h 686"/>
                      <a:gd name="T54" fmla="*/ 180 w 345"/>
                      <a:gd name="T55" fmla="*/ 686 h 686"/>
                      <a:gd name="T56" fmla="*/ 157 w 345"/>
                      <a:gd name="T57" fmla="*/ 686 h 686"/>
                      <a:gd name="T58" fmla="*/ 134 w 345"/>
                      <a:gd name="T59" fmla="*/ 668 h 686"/>
                      <a:gd name="T60" fmla="*/ 112 w 345"/>
                      <a:gd name="T61" fmla="*/ 635 h 686"/>
                      <a:gd name="T62" fmla="*/ 89 w 345"/>
                      <a:gd name="T63" fmla="*/ 614 h 686"/>
                      <a:gd name="T64" fmla="*/ 56 w 345"/>
                      <a:gd name="T65" fmla="*/ 596 h 686"/>
                      <a:gd name="T66" fmla="*/ 33 w 345"/>
                      <a:gd name="T67" fmla="*/ 575 h 686"/>
                      <a:gd name="T68" fmla="*/ 31 w 345"/>
                      <a:gd name="T69" fmla="*/ 547 h 686"/>
                      <a:gd name="T70" fmla="*/ 36 w 345"/>
                      <a:gd name="T71" fmla="*/ 526 h 686"/>
                      <a:gd name="T72" fmla="*/ 57 w 345"/>
                      <a:gd name="T73" fmla="*/ 505 h 686"/>
                      <a:gd name="T74" fmla="*/ 91 w 345"/>
                      <a:gd name="T75" fmla="*/ 486 h 686"/>
                      <a:gd name="T76" fmla="*/ 119 w 345"/>
                      <a:gd name="T77" fmla="*/ 463 h 686"/>
                      <a:gd name="T78" fmla="*/ 145 w 345"/>
                      <a:gd name="T79" fmla="*/ 424 h 686"/>
                      <a:gd name="T80" fmla="*/ 169 w 345"/>
                      <a:gd name="T81" fmla="*/ 381 h 686"/>
                      <a:gd name="T82" fmla="*/ 201 w 345"/>
                      <a:gd name="T83" fmla="*/ 339 h 686"/>
                      <a:gd name="T84" fmla="*/ 234 w 345"/>
                      <a:gd name="T85" fmla="*/ 314 h 686"/>
                      <a:gd name="T86" fmla="*/ 252 w 345"/>
                      <a:gd name="T87" fmla="*/ 302 h 686"/>
                      <a:gd name="T88" fmla="*/ 255 w 345"/>
                      <a:gd name="T89" fmla="*/ 291 h 686"/>
                      <a:gd name="T90" fmla="*/ 238 w 345"/>
                      <a:gd name="T91" fmla="*/ 279 h 686"/>
                      <a:gd name="T92" fmla="*/ 185 w 345"/>
                      <a:gd name="T93" fmla="*/ 237 h 686"/>
                      <a:gd name="T94" fmla="*/ 115 w 345"/>
                      <a:gd name="T95" fmla="*/ 193 h 686"/>
                      <a:gd name="T96" fmla="*/ 63 w 345"/>
                      <a:gd name="T97" fmla="*/ 153 h 686"/>
                      <a:gd name="T98" fmla="*/ 19 w 345"/>
                      <a:gd name="T99" fmla="*/ 102 h 686"/>
                      <a:gd name="T100" fmla="*/ 0 w 345"/>
                      <a:gd name="T101" fmla="*/ 53 h 686"/>
                      <a:gd name="T102" fmla="*/ 7 w 345"/>
                      <a:gd name="T103" fmla="*/ 27 h 686"/>
                      <a:gd name="T104" fmla="*/ 33 w 345"/>
                      <a:gd name="T105" fmla="*/ 9 h 686"/>
                      <a:gd name="T106" fmla="*/ 57 w 345"/>
                      <a:gd name="T107" fmla="*/ 2 h 68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45"/>
                      <a:gd name="T163" fmla="*/ 0 h 686"/>
                      <a:gd name="T164" fmla="*/ 345 w 345"/>
                      <a:gd name="T165" fmla="*/ 686 h 68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45" h="686">
                        <a:moveTo>
                          <a:pt x="57" y="2"/>
                        </a:moveTo>
                        <a:lnTo>
                          <a:pt x="89" y="0"/>
                        </a:lnTo>
                        <a:lnTo>
                          <a:pt x="113" y="15"/>
                        </a:lnTo>
                        <a:lnTo>
                          <a:pt x="169" y="64"/>
                        </a:lnTo>
                        <a:lnTo>
                          <a:pt x="227" y="121"/>
                        </a:lnTo>
                        <a:lnTo>
                          <a:pt x="278" y="176"/>
                        </a:lnTo>
                        <a:lnTo>
                          <a:pt x="315" y="225"/>
                        </a:lnTo>
                        <a:lnTo>
                          <a:pt x="337" y="263"/>
                        </a:lnTo>
                        <a:lnTo>
                          <a:pt x="345" y="293"/>
                        </a:lnTo>
                        <a:lnTo>
                          <a:pt x="341" y="321"/>
                        </a:lnTo>
                        <a:lnTo>
                          <a:pt x="329" y="349"/>
                        </a:lnTo>
                        <a:lnTo>
                          <a:pt x="302" y="382"/>
                        </a:lnTo>
                        <a:lnTo>
                          <a:pt x="262" y="416"/>
                        </a:lnTo>
                        <a:lnTo>
                          <a:pt x="201" y="467"/>
                        </a:lnTo>
                        <a:lnTo>
                          <a:pt x="154" y="496"/>
                        </a:lnTo>
                        <a:lnTo>
                          <a:pt x="127" y="521"/>
                        </a:lnTo>
                        <a:lnTo>
                          <a:pt x="115" y="544"/>
                        </a:lnTo>
                        <a:lnTo>
                          <a:pt x="117" y="559"/>
                        </a:lnTo>
                        <a:lnTo>
                          <a:pt x="133" y="575"/>
                        </a:lnTo>
                        <a:lnTo>
                          <a:pt x="171" y="600"/>
                        </a:lnTo>
                        <a:lnTo>
                          <a:pt x="203" y="619"/>
                        </a:lnTo>
                        <a:lnTo>
                          <a:pt x="241" y="631"/>
                        </a:lnTo>
                        <a:lnTo>
                          <a:pt x="264" y="638"/>
                        </a:lnTo>
                        <a:lnTo>
                          <a:pt x="269" y="654"/>
                        </a:lnTo>
                        <a:lnTo>
                          <a:pt x="262" y="664"/>
                        </a:lnTo>
                        <a:lnTo>
                          <a:pt x="229" y="678"/>
                        </a:lnTo>
                        <a:lnTo>
                          <a:pt x="224" y="680"/>
                        </a:lnTo>
                        <a:lnTo>
                          <a:pt x="180" y="686"/>
                        </a:lnTo>
                        <a:lnTo>
                          <a:pt x="157" y="686"/>
                        </a:lnTo>
                        <a:lnTo>
                          <a:pt x="134" y="668"/>
                        </a:lnTo>
                        <a:lnTo>
                          <a:pt x="112" y="635"/>
                        </a:lnTo>
                        <a:lnTo>
                          <a:pt x="89" y="614"/>
                        </a:lnTo>
                        <a:lnTo>
                          <a:pt x="56" y="596"/>
                        </a:lnTo>
                        <a:lnTo>
                          <a:pt x="33" y="575"/>
                        </a:lnTo>
                        <a:lnTo>
                          <a:pt x="31" y="547"/>
                        </a:lnTo>
                        <a:lnTo>
                          <a:pt x="36" y="526"/>
                        </a:lnTo>
                        <a:lnTo>
                          <a:pt x="57" y="505"/>
                        </a:lnTo>
                        <a:lnTo>
                          <a:pt x="91" y="486"/>
                        </a:lnTo>
                        <a:lnTo>
                          <a:pt x="119" y="463"/>
                        </a:lnTo>
                        <a:lnTo>
                          <a:pt x="145" y="424"/>
                        </a:lnTo>
                        <a:lnTo>
                          <a:pt x="169" y="381"/>
                        </a:lnTo>
                        <a:lnTo>
                          <a:pt x="201" y="339"/>
                        </a:lnTo>
                        <a:lnTo>
                          <a:pt x="234" y="314"/>
                        </a:lnTo>
                        <a:lnTo>
                          <a:pt x="252" y="302"/>
                        </a:lnTo>
                        <a:lnTo>
                          <a:pt x="255" y="291"/>
                        </a:lnTo>
                        <a:lnTo>
                          <a:pt x="238" y="279"/>
                        </a:lnTo>
                        <a:lnTo>
                          <a:pt x="185" y="237"/>
                        </a:lnTo>
                        <a:lnTo>
                          <a:pt x="115" y="193"/>
                        </a:lnTo>
                        <a:lnTo>
                          <a:pt x="63" y="153"/>
                        </a:lnTo>
                        <a:lnTo>
                          <a:pt x="19" y="102"/>
                        </a:lnTo>
                        <a:lnTo>
                          <a:pt x="0" y="53"/>
                        </a:lnTo>
                        <a:lnTo>
                          <a:pt x="7" y="27"/>
                        </a:lnTo>
                        <a:lnTo>
                          <a:pt x="33" y="9"/>
                        </a:lnTo>
                        <a:lnTo>
                          <a:pt x="57" y="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30" name="Text Box 38"/>
                <p:cNvSpPr txBox="1">
                  <a:spLocks noChangeArrowheads="1"/>
                </p:cNvSpPr>
                <p:nvPr/>
              </p:nvSpPr>
              <p:spPr bwMode="auto">
                <a:xfrm>
                  <a:off x="1558" y="2168"/>
                  <a:ext cx="271" cy="3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i="0">
                      <a:solidFill>
                        <a:schemeClr val="bg2"/>
                      </a:solidFill>
                    </a:rPr>
                    <a:t>i</a:t>
                  </a:r>
                  <a:endParaRPr lang="en-CA" altLang="en-US" sz="1400" i="0">
                    <a:solidFill>
                      <a:schemeClr val="bg2"/>
                    </a:solidFill>
                  </a:endParaRPr>
                </a:p>
              </p:txBody>
            </p:sp>
          </p:grpSp>
          <p:grpSp>
            <p:nvGrpSpPr>
              <p:cNvPr id="290" name="Group 39"/>
              <p:cNvGrpSpPr>
                <a:grpSpLocks/>
              </p:cNvGrpSpPr>
              <p:nvPr/>
            </p:nvGrpSpPr>
            <p:grpSpPr bwMode="auto">
              <a:xfrm rot="-8307170">
                <a:off x="37" y="3600"/>
                <a:ext cx="779" cy="646"/>
                <a:chOff x="720" y="1912"/>
                <a:chExt cx="779" cy="646"/>
              </a:xfrm>
            </p:grpSpPr>
            <p:grpSp>
              <p:nvGrpSpPr>
                <p:cNvPr id="317" name="Group 40"/>
                <p:cNvGrpSpPr>
                  <a:grpSpLocks noChangeAspect="1"/>
                </p:cNvGrpSpPr>
                <p:nvPr/>
              </p:nvGrpSpPr>
              <p:grpSpPr bwMode="auto">
                <a:xfrm>
                  <a:off x="1355" y="2053"/>
                  <a:ext cx="144" cy="186"/>
                  <a:chOff x="2895" y="2582"/>
                  <a:chExt cx="322" cy="418"/>
                </a:xfrm>
              </p:grpSpPr>
              <p:sp>
                <p:nvSpPr>
                  <p:cNvPr id="326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8" name="Group 43"/>
                <p:cNvGrpSpPr>
                  <a:grpSpLocks noChangeAspect="1"/>
                </p:cNvGrpSpPr>
                <p:nvPr/>
              </p:nvGrpSpPr>
              <p:grpSpPr bwMode="auto">
                <a:xfrm>
                  <a:off x="720" y="1912"/>
                  <a:ext cx="762" cy="646"/>
                  <a:chOff x="1471" y="2266"/>
                  <a:chExt cx="1709" cy="1449"/>
                </a:xfrm>
              </p:grpSpPr>
              <p:sp>
                <p:nvSpPr>
                  <p:cNvPr id="320" name="Freeform 44"/>
                  <p:cNvSpPr>
                    <a:spLocks noChangeAspect="1"/>
                  </p:cNvSpPr>
                  <p:nvPr/>
                </p:nvSpPr>
                <p:spPr bwMode="auto">
                  <a:xfrm>
                    <a:off x="2351" y="2266"/>
                    <a:ext cx="351" cy="352"/>
                  </a:xfrm>
                  <a:custGeom>
                    <a:avLst/>
                    <a:gdLst>
                      <a:gd name="T0" fmla="*/ 201 w 351"/>
                      <a:gd name="T1" fmla="*/ 22 h 352"/>
                      <a:gd name="T2" fmla="*/ 175 w 351"/>
                      <a:gd name="T3" fmla="*/ 7 h 352"/>
                      <a:gd name="T4" fmla="*/ 151 w 351"/>
                      <a:gd name="T5" fmla="*/ 1 h 352"/>
                      <a:gd name="T6" fmla="*/ 127 w 351"/>
                      <a:gd name="T7" fmla="*/ 0 h 352"/>
                      <a:gd name="T8" fmla="*/ 100 w 351"/>
                      <a:gd name="T9" fmla="*/ 7 h 352"/>
                      <a:gd name="T10" fmla="*/ 73 w 351"/>
                      <a:gd name="T11" fmla="*/ 20 h 352"/>
                      <a:gd name="T12" fmla="*/ 55 w 351"/>
                      <a:gd name="T13" fmla="*/ 35 h 352"/>
                      <a:gd name="T14" fmla="*/ 33 w 351"/>
                      <a:gd name="T15" fmla="*/ 61 h 352"/>
                      <a:gd name="T16" fmla="*/ 15 w 351"/>
                      <a:gd name="T17" fmla="*/ 95 h 352"/>
                      <a:gd name="T18" fmla="*/ 4 w 351"/>
                      <a:gd name="T19" fmla="*/ 133 h 352"/>
                      <a:gd name="T20" fmla="*/ 0 w 351"/>
                      <a:gd name="T21" fmla="*/ 204 h 352"/>
                      <a:gd name="T22" fmla="*/ 10 w 351"/>
                      <a:gd name="T23" fmla="*/ 254 h 352"/>
                      <a:gd name="T24" fmla="*/ 24 w 351"/>
                      <a:gd name="T25" fmla="*/ 289 h 352"/>
                      <a:gd name="T26" fmla="*/ 39 w 351"/>
                      <a:gd name="T27" fmla="*/ 310 h 352"/>
                      <a:gd name="T28" fmla="*/ 53 w 351"/>
                      <a:gd name="T29" fmla="*/ 324 h 352"/>
                      <a:gd name="T30" fmla="*/ 69 w 351"/>
                      <a:gd name="T31" fmla="*/ 337 h 352"/>
                      <a:gd name="T32" fmla="*/ 93 w 351"/>
                      <a:gd name="T33" fmla="*/ 348 h 352"/>
                      <a:gd name="T34" fmla="*/ 131 w 351"/>
                      <a:gd name="T35" fmla="*/ 352 h 352"/>
                      <a:gd name="T36" fmla="*/ 158 w 351"/>
                      <a:gd name="T37" fmla="*/ 345 h 352"/>
                      <a:gd name="T38" fmla="*/ 167 w 351"/>
                      <a:gd name="T39" fmla="*/ 340 h 352"/>
                      <a:gd name="T40" fmla="*/ 180 w 351"/>
                      <a:gd name="T41" fmla="*/ 332 h 352"/>
                      <a:gd name="T42" fmla="*/ 189 w 351"/>
                      <a:gd name="T43" fmla="*/ 324 h 352"/>
                      <a:gd name="T44" fmla="*/ 198 w 351"/>
                      <a:gd name="T45" fmla="*/ 314 h 352"/>
                      <a:gd name="T46" fmla="*/ 225 w 351"/>
                      <a:gd name="T47" fmla="*/ 266 h 352"/>
                      <a:gd name="T48" fmla="*/ 248 w 351"/>
                      <a:gd name="T49" fmla="*/ 225 h 352"/>
                      <a:gd name="T50" fmla="*/ 259 w 351"/>
                      <a:gd name="T51" fmla="*/ 228 h 352"/>
                      <a:gd name="T52" fmla="*/ 269 w 351"/>
                      <a:gd name="T53" fmla="*/ 236 h 352"/>
                      <a:gd name="T54" fmla="*/ 284 w 351"/>
                      <a:gd name="T55" fmla="*/ 253 h 352"/>
                      <a:gd name="T56" fmla="*/ 296 w 351"/>
                      <a:gd name="T57" fmla="*/ 261 h 352"/>
                      <a:gd name="T58" fmla="*/ 311 w 351"/>
                      <a:gd name="T59" fmla="*/ 265 h 352"/>
                      <a:gd name="T60" fmla="*/ 325 w 351"/>
                      <a:gd name="T61" fmla="*/ 264 h 352"/>
                      <a:gd name="T62" fmla="*/ 335 w 351"/>
                      <a:gd name="T63" fmla="*/ 259 h 352"/>
                      <a:gd name="T64" fmla="*/ 344 w 351"/>
                      <a:gd name="T65" fmla="*/ 252 h 352"/>
                      <a:gd name="T66" fmla="*/ 350 w 351"/>
                      <a:gd name="T67" fmla="*/ 237 h 352"/>
                      <a:gd name="T68" fmla="*/ 349 w 351"/>
                      <a:gd name="T69" fmla="*/ 222 h 352"/>
                      <a:gd name="T70" fmla="*/ 340 w 351"/>
                      <a:gd name="T71" fmla="*/ 208 h 352"/>
                      <a:gd name="T72" fmla="*/ 328 w 351"/>
                      <a:gd name="T73" fmla="*/ 199 h 352"/>
                      <a:gd name="T74" fmla="*/ 297 w 351"/>
                      <a:gd name="T75" fmla="*/ 186 h 352"/>
                      <a:gd name="T76" fmla="*/ 277 w 351"/>
                      <a:gd name="T77" fmla="*/ 176 h 352"/>
                      <a:gd name="T78" fmla="*/ 262 w 351"/>
                      <a:gd name="T79" fmla="*/ 159 h 352"/>
                      <a:gd name="T80" fmla="*/ 253 w 351"/>
                      <a:gd name="T81" fmla="*/ 131 h 352"/>
                      <a:gd name="T82" fmla="*/ 244 w 351"/>
                      <a:gd name="T83" fmla="*/ 90 h 352"/>
                      <a:gd name="T84" fmla="*/ 227 w 351"/>
                      <a:gd name="T85" fmla="*/ 53 h 35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351"/>
                      <a:gd name="T130" fmla="*/ 0 h 352"/>
                      <a:gd name="T131" fmla="*/ 351 w 351"/>
                      <a:gd name="T132" fmla="*/ 352 h 352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351" h="352">
                        <a:moveTo>
                          <a:pt x="210" y="31"/>
                        </a:moveTo>
                        <a:lnTo>
                          <a:pt x="206" y="26"/>
                        </a:lnTo>
                        <a:lnTo>
                          <a:pt x="201" y="22"/>
                        </a:lnTo>
                        <a:lnTo>
                          <a:pt x="196" y="18"/>
                        </a:lnTo>
                        <a:lnTo>
                          <a:pt x="192" y="14"/>
                        </a:lnTo>
                        <a:lnTo>
                          <a:pt x="175" y="7"/>
                        </a:lnTo>
                        <a:lnTo>
                          <a:pt x="167" y="5"/>
                        </a:lnTo>
                        <a:lnTo>
                          <a:pt x="159" y="3"/>
                        </a:lnTo>
                        <a:lnTo>
                          <a:pt x="151" y="1"/>
                        </a:lnTo>
                        <a:lnTo>
                          <a:pt x="143" y="0"/>
                        </a:lnTo>
                        <a:lnTo>
                          <a:pt x="135" y="0"/>
                        </a:lnTo>
                        <a:lnTo>
                          <a:pt x="127" y="0"/>
                        </a:lnTo>
                        <a:lnTo>
                          <a:pt x="112" y="2"/>
                        </a:lnTo>
                        <a:lnTo>
                          <a:pt x="106" y="4"/>
                        </a:lnTo>
                        <a:lnTo>
                          <a:pt x="100" y="7"/>
                        </a:lnTo>
                        <a:lnTo>
                          <a:pt x="85" y="13"/>
                        </a:lnTo>
                        <a:lnTo>
                          <a:pt x="79" y="16"/>
                        </a:lnTo>
                        <a:lnTo>
                          <a:pt x="73" y="20"/>
                        </a:lnTo>
                        <a:lnTo>
                          <a:pt x="66" y="24"/>
                        </a:lnTo>
                        <a:lnTo>
                          <a:pt x="60" y="29"/>
                        </a:lnTo>
                        <a:lnTo>
                          <a:pt x="55" y="35"/>
                        </a:lnTo>
                        <a:lnTo>
                          <a:pt x="50" y="40"/>
                        </a:lnTo>
                        <a:lnTo>
                          <a:pt x="41" y="50"/>
                        </a:lnTo>
                        <a:lnTo>
                          <a:pt x="33" y="61"/>
                        </a:lnTo>
                        <a:lnTo>
                          <a:pt x="26" y="71"/>
                        </a:lnTo>
                        <a:lnTo>
                          <a:pt x="20" y="83"/>
                        </a:lnTo>
                        <a:lnTo>
                          <a:pt x="15" y="95"/>
                        </a:lnTo>
                        <a:lnTo>
                          <a:pt x="10" y="107"/>
                        </a:lnTo>
                        <a:lnTo>
                          <a:pt x="7" y="120"/>
                        </a:lnTo>
                        <a:lnTo>
                          <a:pt x="4" y="133"/>
                        </a:lnTo>
                        <a:lnTo>
                          <a:pt x="1" y="157"/>
                        </a:lnTo>
                        <a:lnTo>
                          <a:pt x="0" y="180"/>
                        </a:lnTo>
                        <a:lnTo>
                          <a:pt x="0" y="204"/>
                        </a:lnTo>
                        <a:lnTo>
                          <a:pt x="3" y="228"/>
                        </a:lnTo>
                        <a:lnTo>
                          <a:pt x="6" y="241"/>
                        </a:lnTo>
                        <a:lnTo>
                          <a:pt x="10" y="254"/>
                        </a:lnTo>
                        <a:lnTo>
                          <a:pt x="13" y="265"/>
                        </a:lnTo>
                        <a:lnTo>
                          <a:pt x="18" y="277"/>
                        </a:lnTo>
                        <a:lnTo>
                          <a:pt x="24" y="289"/>
                        </a:lnTo>
                        <a:lnTo>
                          <a:pt x="28" y="294"/>
                        </a:lnTo>
                        <a:lnTo>
                          <a:pt x="31" y="299"/>
                        </a:lnTo>
                        <a:lnTo>
                          <a:pt x="39" y="310"/>
                        </a:lnTo>
                        <a:lnTo>
                          <a:pt x="44" y="314"/>
                        </a:lnTo>
                        <a:lnTo>
                          <a:pt x="48" y="319"/>
                        </a:lnTo>
                        <a:lnTo>
                          <a:pt x="53" y="324"/>
                        </a:lnTo>
                        <a:lnTo>
                          <a:pt x="59" y="329"/>
                        </a:lnTo>
                        <a:lnTo>
                          <a:pt x="64" y="333"/>
                        </a:lnTo>
                        <a:lnTo>
                          <a:pt x="69" y="337"/>
                        </a:lnTo>
                        <a:lnTo>
                          <a:pt x="74" y="340"/>
                        </a:lnTo>
                        <a:lnTo>
                          <a:pt x="80" y="343"/>
                        </a:lnTo>
                        <a:lnTo>
                          <a:pt x="93" y="348"/>
                        </a:lnTo>
                        <a:lnTo>
                          <a:pt x="105" y="351"/>
                        </a:lnTo>
                        <a:lnTo>
                          <a:pt x="117" y="352"/>
                        </a:lnTo>
                        <a:lnTo>
                          <a:pt x="131" y="352"/>
                        </a:lnTo>
                        <a:lnTo>
                          <a:pt x="145" y="349"/>
                        </a:lnTo>
                        <a:lnTo>
                          <a:pt x="154" y="346"/>
                        </a:lnTo>
                        <a:lnTo>
                          <a:pt x="158" y="345"/>
                        </a:lnTo>
                        <a:lnTo>
                          <a:pt x="163" y="343"/>
                        </a:lnTo>
                        <a:lnTo>
                          <a:pt x="164" y="341"/>
                        </a:lnTo>
                        <a:lnTo>
                          <a:pt x="167" y="340"/>
                        </a:lnTo>
                        <a:lnTo>
                          <a:pt x="171" y="338"/>
                        </a:lnTo>
                        <a:lnTo>
                          <a:pt x="179" y="334"/>
                        </a:lnTo>
                        <a:lnTo>
                          <a:pt x="180" y="332"/>
                        </a:lnTo>
                        <a:lnTo>
                          <a:pt x="182" y="331"/>
                        </a:lnTo>
                        <a:lnTo>
                          <a:pt x="186" y="328"/>
                        </a:lnTo>
                        <a:lnTo>
                          <a:pt x="189" y="324"/>
                        </a:lnTo>
                        <a:lnTo>
                          <a:pt x="193" y="321"/>
                        </a:lnTo>
                        <a:lnTo>
                          <a:pt x="195" y="317"/>
                        </a:lnTo>
                        <a:lnTo>
                          <a:pt x="198" y="314"/>
                        </a:lnTo>
                        <a:lnTo>
                          <a:pt x="204" y="306"/>
                        </a:lnTo>
                        <a:lnTo>
                          <a:pt x="214" y="286"/>
                        </a:lnTo>
                        <a:lnTo>
                          <a:pt x="225" y="266"/>
                        </a:lnTo>
                        <a:lnTo>
                          <a:pt x="235" y="245"/>
                        </a:lnTo>
                        <a:lnTo>
                          <a:pt x="244" y="225"/>
                        </a:lnTo>
                        <a:lnTo>
                          <a:pt x="248" y="225"/>
                        </a:lnTo>
                        <a:lnTo>
                          <a:pt x="252" y="226"/>
                        </a:lnTo>
                        <a:lnTo>
                          <a:pt x="256" y="227"/>
                        </a:lnTo>
                        <a:lnTo>
                          <a:pt x="259" y="228"/>
                        </a:lnTo>
                        <a:lnTo>
                          <a:pt x="263" y="230"/>
                        </a:lnTo>
                        <a:lnTo>
                          <a:pt x="266" y="234"/>
                        </a:lnTo>
                        <a:lnTo>
                          <a:pt x="269" y="236"/>
                        </a:lnTo>
                        <a:lnTo>
                          <a:pt x="272" y="240"/>
                        </a:lnTo>
                        <a:lnTo>
                          <a:pt x="280" y="249"/>
                        </a:lnTo>
                        <a:lnTo>
                          <a:pt x="284" y="253"/>
                        </a:lnTo>
                        <a:lnTo>
                          <a:pt x="287" y="255"/>
                        </a:lnTo>
                        <a:lnTo>
                          <a:pt x="291" y="259"/>
                        </a:lnTo>
                        <a:lnTo>
                          <a:pt x="296" y="261"/>
                        </a:lnTo>
                        <a:lnTo>
                          <a:pt x="300" y="262"/>
                        </a:lnTo>
                        <a:lnTo>
                          <a:pt x="305" y="264"/>
                        </a:lnTo>
                        <a:lnTo>
                          <a:pt x="311" y="265"/>
                        </a:lnTo>
                        <a:lnTo>
                          <a:pt x="317" y="265"/>
                        </a:lnTo>
                        <a:lnTo>
                          <a:pt x="320" y="264"/>
                        </a:lnTo>
                        <a:lnTo>
                          <a:pt x="325" y="264"/>
                        </a:lnTo>
                        <a:lnTo>
                          <a:pt x="328" y="262"/>
                        </a:lnTo>
                        <a:lnTo>
                          <a:pt x="333" y="262"/>
                        </a:lnTo>
                        <a:lnTo>
                          <a:pt x="335" y="259"/>
                        </a:lnTo>
                        <a:lnTo>
                          <a:pt x="339" y="257"/>
                        </a:lnTo>
                        <a:lnTo>
                          <a:pt x="341" y="255"/>
                        </a:lnTo>
                        <a:lnTo>
                          <a:pt x="344" y="252"/>
                        </a:lnTo>
                        <a:lnTo>
                          <a:pt x="347" y="247"/>
                        </a:lnTo>
                        <a:lnTo>
                          <a:pt x="349" y="241"/>
                        </a:lnTo>
                        <a:lnTo>
                          <a:pt x="350" y="237"/>
                        </a:lnTo>
                        <a:lnTo>
                          <a:pt x="351" y="232"/>
                        </a:lnTo>
                        <a:lnTo>
                          <a:pt x="350" y="227"/>
                        </a:lnTo>
                        <a:lnTo>
                          <a:pt x="349" y="222"/>
                        </a:lnTo>
                        <a:lnTo>
                          <a:pt x="347" y="217"/>
                        </a:lnTo>
                        <a:lnTo>
                          <a:pt x="345" y="213"/>
                        </a:lnTo>
                        <a:lnTo>
                          <a:pt x="340" y="208"/>
                        </a:lnTo>
                        <a:lnTo>
                          <a:pt x="337" y="205"/>
                        </a:lnTo>
                        <a:lnTo>
                          <a:pt x="333" y="201"/>
                        </a:lnTo>
                        <a:lnTo>
                          <a:pt x="328" y="199"/>
                        </a:lnTo>
                        <a:lnTo>
                          <a:pt x="316" y="193"/>
                        </a:lnTo>
                        <a:lnTo>
                          <a:pt x="305" y="189"/>
                        </a:lnTo>
                        <a:lnTo>
                          <a:pt x="297" y="186"/>
                        </a:lnTo>
                        <a:lnTo>
                          <a:pt x="289" y="184"/>
                        </a:lnTo>
                        <a:lnTo>
                          <a:pt x="283" y="180"/>
                        </a:lnTo>
                        <a:lnTo>
                          <a:pt x="277" y="176"/>
                        </a:lnTo>
                        <a:lnTo>
                          <a:pt x="270" y="171"/>
                        </a:lnTo>
                        <a:lnTo>
                          <a:pt x="266" y="166"/>
                        </a:lnTo>
                        <a:lnTo>
                          <a:pt x="262" y="159"/>
                        </a:lnTo>
                        <a:lnTo>
                          <a:pt x="258" y="153"/>
                        </a:lnTo>
                        <a:lnTo>
                          <a:pt x="255" y="142"/>
                        </a:lnTo>
                        <a:lnTo>
                          <a:pt x="253" y="131"/>
                        </a:lnTo>
                        <a:lnTo>
                          <a:pt x="251" y="117"/>
                        </a:lnTo>
                        <a:lnTo>
                          <a:pt x="248" y="104"/>
                        </a:lnTo>
                        <a:lnTo>
                          <a:pt x="244" y="90"/>
                        </a:lnTo>
                        <a:lnTo>
                          <a:pt x="239" y="77"/>
                        </a:lnTo>
                        <a:lnTo>
                          <a:pt x="234" y="65"/>
                        </a:lnTo>
                        <a:lnTo>
                          <a:pt x="227" y="53"/>
                        </a:lnTo>
                        <a:lnTo>
                          <a:pt x="219" y="42"/>
                        </a:lnTo>
                        <a:lnTo>
                          <a:pt x="210" y="3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" name="Freeform 45"/>
                  <p:cNvSpPr>
                    <a:spLocks noChangeAspect="1"/>
                  </p:cNvSpPr>
                  <p:nvPr/>
                </p:nvSpPr>
                <p:spPr bwMode="auto">
                  <a:xfrm>
                    <a:off x="2122" y="2623"/>
                    <a:ext cx="357" cy="538"/>
                  </a:xfrm>
                  <a:custGeom>
                    <a:avLst/>
                    <a:gdLst>
                      <a:gd name="T0" fmla="*/ 229 w 357"/>
                      <a:gd name="T1" fmla="*/ 2 h 538"/>
                      <a:gd name="T2" fmla="*/ 191 w 357"/>
                      <a:gd name="T3" fmla="*/ 4 h 538"/>
                      <a:gd name="T4" fmla="*/ 151 w 357"/>
                      <a:gd name="T5" fmla="*/ 18 h 538"/>
                      <a:gd name="T6" fmla="*/ 116 w 357"/>
                      <a:gd name="T7" fmla="*/ 41 h 538"/>
                      <a:gd name="T8" fmla="*/ 87 w 357"/>
                      <a:gd name="T9" fmla="*/ 67 h 538"/>
                      <a:gd name="T10" fmla="*/ 54 w 357"/>
                      <a:gd name="T11" fmla="*/ 113 h 538"/>
                      <a:gd name="T12" fmla="*/ 31 w 357"/>
                      <a:gd name="T13" fmla="*/ 159 h 538"/>
                      <a:gd name="T14" fmla="*/ 18 w 357"/>
                      <a:gd name="T15" fmla="*/ 191 h 538"/>
                      <a:gd name="T16" fmla="*/ 8 w 357"/>
                      <a:gd name="T17" fmla="*/ 237 h 538"/>
                      <a:gd name="T18" fmla="*/ 7 w 357"/>
                      <a:gd name="T19" fmla="*/ 276 h 538"/>
                      <a:gd name="T20" fmla="*/ 5 w 357"/>
                      <a:gd name="T21" fmla="*/ 307 h 538"/>
                      <a:gd name="T22" fmla="*/ 1 w 357"/>
                      <a:gd name="T23" fmla="*/ 351 h 538"/>
                      <a:gd name="T24" fmla="*/ 5 w 357"/>
                      <a:gd name="T25" fmla="*/ 406 h 538"/>
                      <a:gd name="T26" fmla="*/ 8 w 357"/>
                      <a:gd name="T27" fmla="*/ 415 h 538"/>
                      <a:gd name="T28" fmla="*/ 13 w 357"/>
                      <a:gd name="T29" fmla="*/ 433 h 538"/>
                      <a:gd name="T30" fmla="*/ 18 w 357"/>
                      <a:gd name="T31" fmla="*/ 452 h 538"/>
                      <a:gd name="T32" fmla="*/ 28 w 357"/>
                      <a:gd name="T33" fmla="*/ 472 h 538"/>
                      <a:gd name="T34" fmla="*/ 38 w 357"/>
                      <a:gd name="T35" fmla="*/ 487 h 538"/>
                      <a:gd name="T36" fmla="*/ 57 w 357"/>
                      <a:gd name="T37" fmla="*/ 504 h 538"/>
                      <a:gd name="T38" fmla="*/ 81 w 357"/>
                      <a:gd name="T39" fmla="*/ 520 h 538"/>
                      <a:gd name="T40" fmla="*/ 108 w 357"/>
                      <a:gd name="T41" fmla="*/ 531 h 538"/>
                      <a:gd name="T42" fmla="*/ 133 w 357"/>
                      <a:gd name="T43" fmla="*/ 537 h 538"/>
                      <a:gd name="T44" fmla="*/ 155 w 357"/>
                      <a:gd name="T45" fmla="*/ 538 h 538"/>
                      <a:gd name="T46" fmla="*/ 177 w 357"/>
                      <a:gd name="T47" fmla="*/ 534 h 538"/>
                      <a:gd name="T48" fmla="*/ 203 w 357"/>
                      <a:gd name="T49" fmla="*/ 526 h 538"/>
                      <a:gd name="T50" fmla="*/ 219 w 357"/>
                      <a:gd name="T51" fmla="*/ 518 h 538"/>
                      <a:gd name="T52" fmla="*/ 236 w 357"/>
                      <a:gd name="T53" fmla="*/ 500 h 538"/>
                      <a:gd name="T54" fmla="*/ 245 w 357"/>
                      <a:gd name="T55" fmla="*/ 488 h 538"/>
                      <a:gd name="T56" fmla="*/ 249 w 357"/>
                      <a:gd name="T57" fmla="*/ 485 h 538"/>
                      <a:gd name="T58" fmla="*/ 252 w 357"/>
                      <a:gd name="T59" fmla="*/ 480 h 538"/>
                      <a:gd name="T60" fmla="*/ 259 w 357"/>
                      <a:gd name="T61" fmla="*/ 464 h 538"/>
                      <a:gd name="T62" fmla="*/ 264 w 357"/>
                      <a:gd name="T63" fmla="*/ 454 h 538"/>
                      <a:gd name="T64" fmla="*/ 268 w 357"/>
                      <a:gd name="T65" fmla="*/ 440 h 538"/>
                      <a:gd name="T66" fmla="*/ 269 w 357"/>
                      <a:gd name="T67" fmla="*/ 433 h 538"/>
                      <a:gd name="T68" fmla="*/ 272 w 357"/>
                      <a:gd name="T69" fmla="*/ 412 h 538"/>
                      <a:gd name="T70" fmla="*/ 271 w 357"/>
                      <a:gd name="T71" fmla="*/ 401 h 538"/>
                      <a:gd name="T72" fmla="*/ 268 w 357"/>
                      <a:gd name="T73" fmla="*/ 379 h 538"/>
                      <a:gd name="T74" fmla="*/ 267 w 357"/>
                      <a:gd name="T75" fmla="*/ 371 h 538"/>
                      <a:gd name="T76" fmla="*/ 257 w 357"/>
                      <a:gd name="T77" fmla="*/ 342 h 538"/>
                      <a:gd name="T78" fmla="*/ 252 w 357"/>
                      <a:gd name="T79" fmla="*/ 313 h 538"/>
                      <a:gd name="T80" fmla="*/ 256 w 357"/>
                      <a:gd name="T81" fmla="*/ 283 h 538"/>
                      <a:gd name="T82" fmla="*/ 266 w 357"/>
                      <a:gd name="T83" fmla="*/ 257 h 538"/>
                      <a:gd name="T84" fmla="*/ 280 w 357"/>
                      <a:gd name="T85" fmla="*/ 234 h 538"/>
                      <a:gd name="T86" fmla="*/ 300 w 357"/>
                      <a:gd name="T87" fmla="*/ 214 h 538"/>
                      <a:gd name="T88" fmla="*/ 314 w 357"/>
                      <a:gd name="T89" fmla="*/ 200 h 538"/>
                      <a:gd name="T90" fmla="*/ 327 w 357"/>
                      <a:gd name="T91" fmla="*/ 184 h 538"/>
                      <a:gd name="T92" fmla="*/ 343 w 357"/>
                      <a:gd name="T93" fmla="*/ 158 h 538"/>
                      <a:gd name="T94" fmla="*/ 352 w 357"/>
                      <a:gd name="T95" fmla="*/ 137 h 538"/>
                      <a:gd name="T96" fmla="*/ 357 w 357"/>
                      <a:gd name="T97" fmla="*/ 110 h 538"/>
                      <a:gd name="T98" fmla="*/ 357 w 357"/>
                      <a:gd name="T99" fmla="*/ 96 h 538"/>
                      <a:gd name="T100" fmla="*/ 353 w 357"/>
                      <a:gd name="T101" fmla="*/ 77 h 538"/>
                      <a:gd name="T102" fmla="*/ 345 w 357"/>
                      <a:gd name="T103" fmla="*/ 60 h 538"/>
                      <a:gd name="T104" fmla="*/ 330 w 357"/>
                      <a:gd name="T105" fmla="*/ 43 h 538"/>
                      <a:gd name="T106" fmla="*/ 315 w 357"/>
                      <a:gd name="T107" fmla="*/ 32 h 538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57"/>
                      <a:gd name="T163" fmla="*/ 0 h 538"/>
                      <a:gd name="T164" fmla="*/ 357 w 357"/>
                      <a:gd name="T165" fmla="*/ 538 h 538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57" h="538">
                        <a:moveTo>
                          <a:pt x="304" y="26"/>
                        </a:moveTo>
                        <a:lnTo>
                          <a:pt x="266" y="13"/>
                        </a:lnTo>
                        <a:lnTo>
                          <a:pt x="229" y="2"/>
                        </a:lnTo>
                        <a:lnTo>
                          <a:pt x="221" y="0"/>
                        </a:lnTo>
                        <a:lnTo>
                          <a:pt x="214" y="0"/>
                        </a:lnTo>
                        <a:lnTo>
                          <a:pt x="191" y="4"/>
                        </a:lnTo>
                        <a:lnTo>
                          <a:pt x="181" y="5"/>
                        </a:lnTo>
                        <a:lnTo>
                          <a:pt x="170" y="10"/>
                        </a:lnTo>
                        <a:lnTo>
                          <a:pt x="151" y="18"/>
                        </a:lnTo>
                        <a:lnTo>
                          <a:pt x="141" y="24"/>
                        </a:lnTo>
                        <a:lnTo>
                          <a:pt x="132" y="30"/>
                        </a:lnTo>
                        <a:lnTo>
                          <a:pt x="116" y="41"/>
                        </a:lnTo>
                        <a:lnTo>
                          <a:pt x="108" y="47"/>
                        </a:lnTo>
                        <a:lnTo>
                          <a:pt x="101" y="54"/>
                        </a:lnTo>
                        <a:lnTo>
                          <a:pt x="87" y="67"/>
                        </a:lnTo>
                        <a:lnTo>
                          <a:pt x="75" y="82"/>
                        </a:lnTo>
                        <a:lnTo>
                          <a:pt x="63" y="97"/>
                        </a:lnTo>
                        <a:lnTo>
                          <a:pt x="54" y="113"/>
                        </a:lnTo>
                        <a:lnTo>
                          <a:pt x="44" y="130"/>
                        </a:lnTo>
                        <a:lnTo>
                          <a:pt x="36" y="147"/>
                        </a:lnTo>
                        <a:lnTo>
                          <a:pt x="31" y="159"/>
                        </a:lnTo>
                        <a:lnTo>
                          <a:pt x="27" y="169"/>
                        </a:lnTo>
                        <a:lnTo>
                          <a:pt x="21" y="181"/>
                        </a:lnTo>
                        <a:lnTo>
                          <a:pt x="18" y="191"/>
                        </a:lnTo>
                        <a:lnTo>
                          <a:pt x="12" y="215"/>
                        </a:lnTo>
                        <a:lnTo>
                          <a:pt x="9" y="225"/>
                        </a:lnTo>
                        <a:lnTo>
                          <a:pt x="8" y="237"/>
                        </a:lnTo>
                        <a:lnTo>
                          <a:pt x="7" y="250"/>
                        </a:lnTo>
                        <a:lnTo>
                          <a:pt x="8" y="261"/>
                        </a:lnTo>
                        <a:lnTo>
                          <a:pt x="7" y="276"/>
                        </a:lnTo>
                        <a:lnTo>
                          <a:pt x="7" y="292"/>
                        </a:lnTo>
                        <a:lnTo>
                          <a:pt x="6" y="300"/>
                        </a:lnTo>
                        <a:lnTo>
                          <a:pt x="5" y="307"/>
                        </a:lnTo>
                        <a:lnTo>
                          <a:pt x="7" y="323"/>
                        </a:lnTo>
                        <a:lnTo>
                          <a:pt x="4" y="334"/>
                        </a:lnTo>
                        <a:lnTo>
                          <a:pt x="1" y="351"/>
                        </a:lnTo>
                        <a:lnTo>
                          <a:pt x="0" y="370"/>
                        </a:lnTo>
                        <a:lnTo>
                          <a:pt x="2" y="388"/>
                        </a:lnTo>
                        <a:lnTo>
                          <a:pt x="5" y="406"/>
                        </a:lnTo>
                        <a:lnTo>
                          <a:pt x="6" y="409"/>
                        </a:lnTo>
                        <a:lnTo>
                          <a:pt x="7" y="413"/>
                        </a:lnTo>
                        <a:lnTo>
                          <a:pt x="8" y="415"/>
                        </a:lnTo>
                        <a:lnTo>
                          <a:pt x="11" y="418"/>
                        </a:lnTo>
                        <a:lnTo>
                          <a:pt x="12" y="425"/>
                        </a:lnTo>
                        <a:lnTo>
                          <a:pt x="13" y="433"/>
                        </a:lnTo>
                        <a:lnTo>
                          <a:pt x="14" y="439"/>
                        </a:lnTo>
                        <a:lnTo>
                          <a:pt x="16" y="446"/>
                        </a:lnTo>
                        <a:lnTo>
                          <a:pt x="18" y="452"/>
                        </a:lnTo>
                        <a:lnTo>
                          <a:pt x="21" y="459"/>
                        </a:lnTo>
                        <a:lnTo>
                          <a:pt x="24" y="465"/>
                        </a:lnTo>
                        <a:lnTo>
                          <a:pt x="28" y="472"/>
                        </a:lnTo>
                        <a:lnTo>
                          <a:pt x="30" y="478"/>
                        </a:lnTo>
                        <a:lnTo>
                          <a:pt x="35" y="483"/>
                        </a:lnTo>
                        <a:lnTo>
                          <a:pt x="38" y="487"/>
                        </a:lnTo>
                        <a:lnTo>
                          <a:pt x="43" y="492"/>
                        </a:lnTo>
                        <a:lnTo>
                          <a:pt x="49" y="498"/>
                        </a:lnTo>
                        <a:lnTo>
                          <a:pt x="57" y="504"/>
                        </a:lnTo>
                        <a:lnTo>
                          <a:pt x="64" y="509"/>
                        </a:lnTo>
                        <a:lnTo>
                          <a:pt x="73" y="514"/>
                        </a:lnTo>
                        <a:lnTo>
                          <a:pt x="81" y="520"/>
                        </a:lnTo>
                        <a:lnTo>
                          <a:pt x="91" y="524"/>
                        </a:lnTo>
                        <a:lnTo>
                          <a:pt x="98" y="527"/>
                        </a:lnTo>
                        <a:lnTo>
                          <a:pt x="108" y="531"/>
                        </a:lnTo>
                        <a:lnTo>
                          <a:pt x="116" y="534"/>
                        </a:lnTo>
                        <a:lnTo>
                          <a:pt x="126" y="536"/>
                        </a:lnTo>
                        <a:lnTo>
                          <a:pt x="133" y="537"/>
                        </a:lnTo>
                        <a:lnTo>
                          <a:pt x="143" y="538"/>
                        </a:lnTo>
                        <a:lnTo>
                          <a:pt x="151" y="538"/>
                        </a:lnTo>
                        <a:lnTo>
                          <a:pt x="155" y="538"/>
                        </a:lnTo>
                        <a:lnTo>
                          <a:pt x="160" y="538"/>
                        </a:lnTo>
                        <a:lnTo>
                          <a:pt x="168" y="536"/>
                        </a:lnTo>
                        <a:lnTo>
                          <a:pt x="177" y="534"/>
                        </a:lnTo>
                        <a:lnTo>
                          <a:pt x="186" y="533"/>
                        </a:lnTo>
                        <a:lnTo>
                          <a:pt x="195" y="529"/>
                        </a:lnTo>
                        <a:lnTo>
                          <a:pt x="203" y="526"/>
                        </a:lnTo>
                        <a:lnTo>
                          <a:pt x="212" y="522"/>
                        </a:lnTo>
                        <a:lnTo>
                          <a:pt x="217" y="520"/>
                        </a:lnTo>
                        <a:lnTo>
                          <a:pt x="219" y="518"/>
                        </a:lnTo>
                        <a:lnTo>
                          <a:pt x="221" y="516"/>
                        </a:lnTo>
                        <a:lnTo>
                          <a:pt x="229" y="508"/>
                        </a:lnTo>
                        <a:lnTo>
                          <a:pt x="236" y="500"/>
                        </a:lnTo>
                        <a:lnTo>
                          <a:pt x="239" y="496"/>
                        </a:lnTo>
                        <a:lnTo>
                          <a:pt x="243" y="492"/>
                        </a:lnTo>
                        <a:lnTo>
                          <a:pt x="245" y="488"/>
                        </a:lnTo>
                        <a:lnTo>
                          <a:pt x="247" y="486"/>
                        </a:lnTo>
                        <a:lnTo>
                          <a:pt x="248" y="485"/>
                        </a:lnTo>
                        <a:lnTo>
                          <a:pt x="249" y="485"/>
                        </a:lnTo>
                        <a:lnTo>
                          <a:pt x="249" y="483"/>
                        </a:lnTo>
                        <a:lnTo>
                          <a:pt x="250" y="482"/>
                        </a:lnTo>
                        <a:lnTo>
                          <a:pt x="252" y="480"/>
                        </a:lnTo>
                        <a:lnTo>
                          <a:pt x="254" y="476"/>
                        </a:lnTo>
                        <a:lnTo>
                          <a:pt x="259" y="467"/>
                        </a:lnTo>
                        <a:lnTo>
                          <a:pt x="259" y="464"/>
                        </a:lnTo>
                        <a:lnTo>
                          <a:pt x="260" y="463"/>
                        </a:lnTo>
                        <a:lnTo>
                          <a:pt x="262" y="458"/>
                        </a:lnTo>
                        <a:lnTo>
                          <a:pt x="264" y="454"/>
                        </a:lnTo>
                        <a:lnTo>
                          <a:pt x="266" y="450"/>
                        </a:lnTo>
                        <a:lnTo>
                          <a:pt x="266" y="445"/>
                        </a:lnTo>
                        <a:lnTo>
                          <a:pt x="268" y="440"/>
                        </a:lnTo>
                        <a:lnTo>
                          <a:pt x="269" y="435"/>
                        </a:lnTo>
                        <a:lnTo>
                          <a:pt x="269" y="434"/>
                        </a:lnTo>
                        <a:lnTo>
                          <a:pt x="269" y="433"/>
                        </a:lnTo>
                        <a:lnTo>
                          <a:pt x="270" y="431"/>
                        </a:lnTo>
                        <a:lnTo>
                          <a:pt x="271" y="421"/>
                        </a:lnTo>
                        <a:lnTo>
                          <a:pt x="272" y="412"/>
                        </a:lnTo>
                        <a:lnTo>
                          <a:pt x="271" y="409"/>
                        </a:lnTo>
                        <a:lnTo>
                          <a:pt x="271" y="407"/>
                        </a:lnTo>
                        <a:lnTo>
                          <a:pt x="271" y="401"/>
                        </a:lnTo>
                        <a:lnTo>
                          <a:pt x="271" y="392"/>
                        </a:lnTo>
                        <a:lnTo>
                          <a:pt x="269" y="381"/>
                        </a:lnTo>
                        <a:lnTo>
                          <a:pt x="268" y="379"/>
                        </a:lnTo>
                        <a:lnTo>
                          <a:pt x="267" y="377"/>
                        </a:lnTo>
                        <a:lnTo>
                          <a:pt x="267" y="376"/>
                        </a:lnTo>
                        <a:lnTo>
                          <a:pt x="267" y="371"/>
                        </a:lnTo>
                        <a:lnTo>
                          <a:pt x="264" y="361"/>
                        </a:lnTo>
                        <a:lnTo>
                          <a:pt x="261" y="351"/>
                        </a:lnTo>
                        <a:lnTo>
                          <a:pt x="257" y="342"/>
                        </a:lnTo>
                        <a:lnTo>
                          <a:pt x="254" y="332"/>
                        </a:lnTo>
                        <a:lnTo>
                          <a:pt x="252" y="322"/>
                        </a:lnTo>
                        <a:lnTo>
                          <a:pt x="252" y="313"/>
                        </a:lnTo>
                        <a:lnTo>
                          <a:pt x="252" y="302"/>
                        </a:lnTo>
                        <a:lnTo>
                          <a:pt x="253" y="293"/>
                        </a:lnTo>
                        <a:lnTo>
                          <a:pt x="256" y="283"/>
                        </a:lnTo>
                        <a:lnTo>
                          <a:pt x="259" y="274"/>
                        </a:lnTo>
                        <a:lnTo>
                          <a:pt x="263" y="265"/>
                        </a:lnTo>
                        <a:lnTo>
                          <a:pt x="266" y="257"/>
                        </a:lnTo>
                        <a:lnTo>
                          <a:pt x="271" y="249"/>
                        </a:lnTo>
                        <a:lnTo>
                          <a:pt x="276" y="241"/>
                        </a:lnTo>
                        <a:lnTo>
                          <a:pt x="280" y="234"/>
                        </a:lnTo>
                        <a:lnTo>
                          <a:pt x="287" y="227"/>
                        </a:lnTo>
                        <a:lnTo>
                          <a:pt x="293" y="220"/>
                        </a:lnTo>
                        <a:lnTo>
                          <a:pt x="300" y="214"/>
                        </a:lnTo>
                        <a:lnTo>
                          <a:pt x="303" y="210"/>
                        </a:lnTo>
                        <a:lnTo>
                          <a:pt x="307" y="207"/>
                        </a:lnTo>
                        <a:lnTo>
                          <a:pt x="314" y="200"/>
                        </a:lnTo>
                        <a:lnTo>
                          <a:pt x="317" y="195"/>
                        </a:lnTo>
                        <a:lnTo>
                          <a:pt x="321" y="191"/>
                        </a:lnTo>
                        <a:lnTo>
                          <a:pt x="327" y="184"/>
                        </a:lnTo>
                        <a:lnTo>
                          <a:pt x="333" y="175"/>
                        </a:lnTo>
                        <a:lnTo>
                          <a:pt x="338" y="166"/>
                        </a:lnTo>
                        <a:lnTo>
                          <a:pt x="343" y="158"/>
                        </a:lnTo>
                        <a:lnTo>
                          <a:pt x="349" y="148"/>
                        </a:lnTo>
                        <a:lnTo>
                          <a:pt x="350" y="143"/>
                        </a:lnTo>
                        <a:lnTo>
                          <a:pt x="352" y="137"/>
                        </a:lnTo>
                        <a:lnTo>
                          <a:pt x="356" y="125"/>
                        </a:lnTo>
                        <a:lnTo>
                          <a:pt x="357" y="114"/>
                        </a:lnTo>
                        <a:lnTo>
                          <a:pt x="357" y="110"/>
                        </a:lnTo>
                        <a:lnTo>
                          <a:pt x="357" y="108"/>
                        </a:lnTo>
                        <a:lnTo>
                          <a:pt x="357" y="103"/>
                        </a:lnTo>
                        <a:lnTo>
                          <a:pt x="357" y="96"/>
                        </a:lnTo>
                        <a:lnTo>
                          <a:pt x="356" y="89"/>
                        </a:lnTo>
                        <a:lnTo>
                          <a:pt x="354" y="82"/>
                        </a:lnTo>
                        <a:lnTo>
                          <a:pt x="353" y="77"/>
                        </a:lnTo>
                        <a:lnTo>
                          <a:pt x="350" y="71"/>
                        </a:lnTo>
                        <a:lnTo>
                          <a:pt x="348" y="66"/>
                        </a:lnTo>
                        <a:lnTo>
                          <a:pt x="345" y="60"/>
                        </a:lnTo>
                        <a:lnTo>
                          <a:pt x="343" y="56"/>
                        </a:lnTo>
                        <a:lnTo>
                          <a:pt x="335" y="46"/>
                        </a:lnTo>
                        <a:lnTo>
                          <a:pt x="330" y="43"/>
                        </a:lnTo>
                        <a:lnTo>
                          <a:pt x="326" y="39"/>
                        </a:lnTo>
                        <a:lnTo>
                          <a:pt x="321" y="35"/>
                        </a:lnTo>
                        <a:lnTo>
                          <a:pt x="315" y="32"/>
                        </a:lnTo>
                        <a:lnTo>
                          <a:pt x="310" y="29"/>
                        </a:lnTo>
                        <a:lnTo>
                          <a:pt x="304" y="2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2368" y="2629"/>
                    <a:ext cx="812" cy="237"/>
                  </a:xfrm>
                  <a:custGeom>
                    <a:avLst/>
                    <a:gdLst>
                      <a:gd name="T0" fmla="*/ 368 w 812"/>
                      <a:gd name="T1" fmla="*/ 166 h 237"/>
                      <a:gd name="T2" fmla="*/ 318 w 812"/>
                      <a:gd name="T3" fmla="*/ 151 h 237"/>
                      <a:gd name="T4" fmla="*/ 243 w 812"/>
                      <a:gd name="T5" fmla="*/ 112 h 237"/>
                      <a:gd name="T6" fmla="*/ 198 w 812"/>
                      <a:gd name="T7" fmla="*/ 86 h 237"/>
                      <a:gd name="T8" fmla="*/ 155 w 812"/>
                      <a:gd name="T9" fmla="*/ 61 h 237"/>
                      <a:gd name="T10" fmla="*/ 101 w 812"/>
                      <a:gd name="T11" fmla="*/ 41 h 237"/>
                      <a:gd name="T12" fmla="*/ 60 w 812"/>
                      <a:gd name="T13" fmla="*/ 35 h 237"/>
                      <a:gd name="T14" fmla="*/ 29 w 812"/>
                      <a:gd name="T15" fmla="*/ 39 h 237"/>
                      <a:gd name="T16" fmla="*/ 8 w 812"/>
                      <a:gd name="T17" fmla="*/ 53 h 237"/>
                      <a:gd name="T18" fmla="*/ 0 w 812"/>
                      <a:gd name="T19" fmla="*/ 77 h 237"/>
                      <a:gd name="T20" fmla="*/ 8 w 812"/>
                      <a:gd name="T21" fmla="*/ 102 h 237"/>
                      <a:gd name="T22" fmla="*/ 23 w 812"/>
                      <a:gd name="T23" fmla="*/ 116 h 237"/>
                      <a:gd name="T24" fmla="*/ 79 w 812"/>
                      <a:gd name="T25" fmla="*/ 137 h 237"/>
                      <a:gd name="T26" fmla="*/ 170 w 812"/>
                      <a:gd name="T27" fmla="*/ 165 h 237"/>
                      <a:gd name="T28" fmla="*/ 261 w 812"/>
                      <a:gd name="T29" fmla="*/ 203 h 237"/>
                      <a:gd name="T30" fmla="*/ 319 w 812"/>
                      <a:gd name="T31" fmla="*/ 231 h 237"/>
                      <a:gd name="T32" fmla="*/ 353 w 812"/>
                      <a:gd name="T33" fmla="*/ 237 h 237"/>
                      <a:gd name="T34" fmla="*/ 400 w 812"/>
                      <a:gd name="T35" fmla="*/ 235 h 237"/>
                      <a:gd name="T36" fmla="*/ 434 w 812"/>
                      <a:gd name="T37" fmla="*/ 226 h 237"/>
                      <a:gd name="T38" fmla="*/ 605 w 812"/>
                      <a:gd name="T39" fmla="*/ 156 h 237"/>
                      <a:gd name="T40" fmla="*/ 637 w 812"/>
                      <a:gd name="T41" fmla="*/ 156 h 237"/>
                      <a:gd name="T42" fmla="*/ 645 w 812"/>
                      <a:gd name="T43" fmla="*/ 152 h 237"/>
                      <a:gd name="T44" fmla="*/ 657 w 812"/>
                      <a:gd name="T45" fmla="*/ 143 h 237"/>
                      <a:gd name="T46" fmla="*/ 662 w 812"/>
                      <a:gd name="T47" fmla="*/ 135 h 237"/>
                      <a:gd name="T48" fmla="*/ 686 w 812"/>
                      <a:gd name="T49" fmla="*/ 113 h 237"/>
                      <a:gd name="T50" fmla="*/ 718 w 812"/>
                      <a:gd name="T51" fmla="*/ 115 h 237"/>
                      <a:gd name="T52" fmla="*/ 743 w 812"/>
                      <a:gd name="T53" fmla="*/ 127 h 237"/>
                      <a:gd name="T54" fmla="*/ 761 w 812"/>
                      <a:gd name="T55" fmla="*/ 127 h 237"/>
                      <a:gd name="T56" fmla="*/ 779 w 812"/>
                      <a:gd name="T57" fmla="*/ 116 h 237"/>
                      <a:gd name="T58" fmla="*/ 783 w 812"/>
                      <a:gd name="T59" fmla="*/ 110 h 237"/>
                      <a:gd name="T60" fmla="*/ 784 w 812"/>
                      <a:gd name="T61" fmla="*/ 107 h 237"/>
                      <a:gd name="T62" fmla="*/ 777 w 812"/>
                      <a:gd name="T63" fmla="*/ 91 h 237"/>
                      <a:gd name="T64" fmla="*/ 762 w 812"/>
                      <a:gd name="T65" fmla="*/ 75 h 237"/>
                      <a:gd name="T66" fmla="*/ 741 w 812"/>
                      <a:gd name="T67" fmla="*/ 68 h 237"/>
                      <a:gd name="T68" fmla="*/ 727 w 812"/>
                      <a:gd name="T69" fmla="*/ 60 h 237"/>
                      <a:gd name="T70" fmla="*/ 763 w 812"/>
                      <a:gd name="T71" fmla="*/ 50 h 237"/>
                      <a:gd name="T72" fmla="*/ 782 w 812"/>
                      <a:gd name="T73" fmla="*/ 48 h 237"/>
                      <a:gd name="T74" fmla="*/ 802 w 812"/>
                      <a:gd name="T75" fmla="*/ 44 h 237"/>
                      <a:gd name="T76" fmla="*/ 806 w 812"/>
                      <a:gd name="T77" fmla="*/ 41 h 237"/>
                      <a:gd name="T78" fmla="*/ 812 w 812"/>
                      <a:gd name="T79" fmla="*/ 34 h 237"/>
                      <a:gd name="T80" fmla="*/ 812 w 812"/>
                      <a:gd name="T81" fmla="*/ 25 h 237"/>
                      <a:gd name="T82" fmla="*/ 811 w 812"/>
                      <a:gd name="T83" fmla="*/ 20 h 237"/>
                      <a:gd name="T84" fmla="*/ 803 w 812"/>
                      <a:gd name="T85" fmla="*/ 6 h 237"/>
                      <a:gd name="T86" fmla="*/ 787 w 812"/>
                      <a:gd name="T87" fmla="*/ 0 h 237"/>
                      <a:gd name="T88" fmla="*/ 752 w 812"/>
                      <a:gd name="T89" fmla="*/ 7 h 237"/>
                      <a:gd name="T90" fmla="*/ 712 w 812"/>
                      <a:gd name="T91" fmla="*/ 30 h 237"/>
                      <a:gd name="T92" fmla="*/ 688 w 812"/>
                      <a:gd name="T93" fmla="*/ 55 h 237"/>
                      <a:gd name="T94" fmla="*/ 684 w 812"/>
                      <a:gd name="T95" fmla="*/ 59 h 237"/>
                      <a:gd name="T96" fmla="*/ 672 w 812"/>
                      <a:gd name="T97" fmla="*/ 68 h 237"/>
                      <a:gd name="T98" fmla="*/ 657 w 812"/>
                      <a:gd name="T99" fmla="*/ 75 h 237"/>
                      <a:gd name="T100" fmla="*/ 647 w 812"/>
                      <a:gd name="T101" fmla="*/ 80 h 237"/>
                      <a:gd name="T102" fmla="*/ 620 w 812"/>
                      <a:gd name="T103" fmla="*/ 89 h 237"/>
                      <a:gd name="T104" fmla="*/ 594 w 812"/>
                      <a:gd name="T105" fmla="*/ 104 h 237"/>
                      <a:gd name="T106" fmla="*/ 576 w 812"/>
                      <a:gd name="T107" fmla="*/ 111 h 237"/>
                      <a:gd name="T108" fmla="*/ 535 w 812"/>
                      <a:gd name="T109" fmla="*/ 128 h 237"/>
                      <a:gd name="T110" fmla="*/ 474 w 812"/>
                      <a:gd name="T111" fmla="*/ 148 h 237"/>
                      <a:gd name="T112" fmla="*/ 400 w 812"/>
                      <a:gd name="T113" fmla="*/ 164 h 237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812"/>
                      <a:gd name="T172" fmla="*/ 0 h 237"/>
                      <a:gd name="T173" fmla="*/ 812 w 812"/>
                      <a:gd name="T174" fmla="*/ 237 h 237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812" h="237">
                        <a:moveTo>
                          <a:pt x="400" y="164"/>
                        </a:moveTo>
                        <a:lnTo>
                          <a:pt x="384" y="166"/>
                        </a:lnTo>
                        <a:lnTo>
                          <a:pt x="376" y="166"/>
                        </a:lnTo>
                        <a:lnTo>
                          <a:pt x="368" y="166"/>
                        </a:lnTo>
                        <a:lnTo>
                          <a:pt x="353" y="163"/>
                        </a:lnTo>
                        <a:lnTo>
                          <a:pt x="346" y="161"/>
                        </a:lnTo>
                        <a:lnTo>
                          <a:pt x="339" y="159"/>
                        </a:lnTo>
                        <a:lnTo>
                          <a:pt x="318" y="151"/>
                        </a:lnTo>
                        <a:lnTo>
                          <a:pt x="297" y="143"/>
                        </a:lnTo>
                        <a:lnTo>
                          <a:pt x="278" y="132"/>
                        </a:lnTo>
                        <a:lnTo>
                          <a:pt x="259" y="122"/>
                        </a:lnTo>
                        <a:lnTo>
                          <a:pt x="243" y="112"/>
                        </a:lnTo>
                        <a:lnTo>
                          <a:pt x="228" y="103"/>
                        </a:lnTo>
                        <a:lnTo>
                          <a:pt x="218" y="98"/>
                        </a:lnTo>
                        <a:lnTo>
                          <a:pt x="208" y="93"/>
                        </a:lnTo>
                        <a:lnTo>
                          <a:pt x="198" y="86"/>
                        </a:lnTo>
                        <a:lnTo>
                          <a:pt x="188" y="79"/>
                        </a:lnTo>
                        <a:lnTo>
                          <a:pt x="177" y="73"/>
                        </a:lnTo>
                        <a:lnTo>
                          <a:pt x="167" y="67"/>
                        </a:lnTo>
                        <a:lnTo>
                          <a:pt x="155" y="61"/>
                        </a:lnTo>
                        <a:lnTo>
                          <a:pt x="145" y="56"/>
                        </a:lnTo>
                        <a:lnTo>
                          <a:pt x="134" y="52"/>
                        </a:lnTo>
                        <a:lnTo>
                          <a:pt x="122" y="48"/>
                        </a:lnTo>
                        <a:lnTo>
                          <a:pt x="101" y="41"/>
                        </a:lnTo>
                        <a:lnTo>
                          <a:pt x="91" y="38"/>
                        </a:lnTo>
                        <a:lnTo>
                          <a:pt x="81" y="37"/>
                        </a:lnTo>
                        <a:lnTo>
                          <a:pt x="71" y="36"/>
                        </a:lnTo>
                        <a:lnTo>
                          <a:pt x="60" y="35"/>
                        </a:lnTo>
                        <a:lnTo>
                          <a:pt x="49" y="36"/>
                        </a:lnTo>
                        <a:lnTo>
                          <a:pt x="39" y="37"/>
                        </a:lnTo>
                        <a:lnTo>
                          <a:pt x="34" y="37"/>
                        </a:lnTo>
                        <a:lnTo>
                          <a:pt x="29" y="39"/>
                        </a:lnTo>
                        <a:lnTo>
                          <a:pt x="24" y="41"/>
                        </a:lnTo>
                        <a:lnTo>
                          <a:pt x="20" y="43"/>
                        </a:lnTo>
                        <a:lnTo>
                          <a:pt x="14" y="48"/>
                        </a:lnTo>
                        <a:lnTo>
                          <a:pt x="8" y="53"/>
                        </a:lnTo>
                        <a:lnTo>
                          <a:pt x="4" y="58"/>
                        </a:lnTo>
                        <a:lnTo>
                          <a:pt x="2" y="64"/>
                        </a:lnTo>
                        <a:lnTo>
                          <a:pt x="0" y="70"/>
                        </a:lnTo>
                        <a:lnTo>
                          <a:pt x="0" y="77"/>
                        </a:lnTo>
                        <a:lnTo>
                          <a:pt x="1" y="84"/>
                        </a:lnTo>
                        <a:lnTo>
                          <a:pt x="4" y="91"/>
                        </a:lnTo>
                        <a:lnTo>
                          <a:pt x="6" y="96"/>
                        </a:lnTo>
                        <a:lnTo>
                          <a:pt x="8" y="102"/>
                        </a:lnTo>
                        <a:lnTo>
                          <a:pt x="12" y="105"/>
                        </a:lnTo>
                        <a:lnTo>
                          <a:pt x="15" y="109"/>
                        </a:lnTo>
                        <a:lnTo>
                          <a:pt x="19" y="113"/>
                        </a:lnTo>
                        <a:lnTo>
                          <a:pt x="23" y="116"/>
                        </a:lnTo>
                        <a:lnTo>
                          <a:pt x="28" y="118"/>
                        </a:lnTo>
                        <a:lnTo>
                          <a:pt x="34" y="121"/>
                        </a:lnTo>
                        <a:lnTo>
                          <a:pt x="56" y="129"/>
                        </a:lnTo>
                        <a:lnTo>
                          <a:pt x="79" y="137"/>
                        </a:lnTo>
                        <a:lnTo>
                          <a:pt x="102" y="144"/>
                        </a:lnTo>
                        <a:lnTo>
                          <a:pt x="126" y="151"/>
                        </a:lnTo>
                        <a:lnTo>
                          <a:pt x="148" y="157"/>
                        </a:lnTo>
                        <a:lnTo>
                          <a:pt x="170" y="165"/>
                        </a:lnTo>
                        <a:lnTo>
                          <a:pt x="192" y="173"/>
                        </a:lnTo>
                        <a:lnTo>
                          <a:pt x="214" y="182"/>
                        </a:lnTo>
                        <a:lnTo>
                          <a:pt x="237" y="192"/>
                        </a:lnTo>
                        <a:lnTo>
                          <a:pt x="261" y="203"/>
                        </a:lnTo>
                        <a:lnTo>
                          <a:pt x="283" y="214"/>
                        </a:lnTo>
                        <a:lnTo>
                          <a:pt x="306" y="226"/>
                        </a:lnTo>
                        <a:lnTo>
                          <a:pt x="312" y="229"/>
                        </a:lnTo>
                        <a:lnTo>
                          <a:pt x="319" y="231"/>
                        </a:lnTo>
                        <a:lnTo>
                          <a:pt x="326" y="233"/>
                        </a:lnTo>
                        <a:lnTo>
                          <a:pt x="334" y="235"/>
                        </a:lnTo>
                        <a:lnTo>
                          <a:pt x="344" y="237"/>
                        </a:lnTo>
                        <a:lnTo>
                          <a:pt x="353" y="237"/>
                        </a:lnTo>
                        <a:lnTo>
                          <a:pt x="373" y="237"/>
                        </a:lnTo>
                        <a:lnTo>
                          <a:pt x="381" y="237"/>
                        </a:lnTo>
                        <a:lnTo>
                          <a:pt x="391" y="237"/>
                        </a:lnTo>
                        <a:lnTo>
                          <a:pt x="400" y="235"/>
                        </a:lnTo>
                        <a:lnTo>
                          <a:pt x="409" y="233"/>
                        </a:lnTo>
                        <a:lnTo>
                          <a:pt x="417" y="231"/>
                        </a:lnTo>
                        <a:lnTo>
                          <a:pt x="425" y="230"/>
                        </a:lnTo>
                        <a:lnTo>
                          <a:pt x="434" y="226"/>
                        </a:lnTo>
                        <a:lnTo>
                          <a:pt x="443" y="224"/>
                        </a:lnTo>
                        <a:lnTo>
                          <a:pt x="483" y="207"/>
                        </a:lnTo>
                        <a:lnTo>
                          <a:pt x="524" y="190"/>
                        </a:lnTo>
                        <a:lnTo>
                          <a:pt x="605" y="156"/>
                        </a:lnTo>
                        <a:lnTo>
                          <a:pt x="613" y="152"/>
                        </a:lnTo>
                        <a:lnTo>
                          <a:pt x="622" y="149"/>
                        </a:lnTo>
                        <a:lnTo>
                          <a:pt x="631" y="157"/>
                        </a:lnTo>
                        <a:lnTo>
                          <a:pt x="637" y="156"/>
                        </a:lnTo>
                        <a:lnTo>
                          <a:pt x="643" y="154"/>
                        </a:lnTo>
                        <a:lnTo>
                          <a:pt x="643" y="153"/>
                        </a:lnTo>
                        <a:lnTo>
                          <a:pt x="645" y="152"/>
                        </a:lnTo>
                        <a:lnTo>
                          <a:pt x="648" y="150"/>
                        </a:lnTo>
                        <a:lnTo>
                          <a:pt x="650" y="149"/>
                        </a:lnTo>
                        <a:lnTo>
                          <a:pt x="653" y="147"/>
                        </a:lnTo>
                        <a:lnTo>
                          <a:pt x="657" y="143"/>
                        </a:lnTo>
                        <a:lnTo>
                          <a:pt x="657" y="141"/>
                        </a:lnTo>
                        <a:lnTo>
                          <a:pt x="658" y="139"/>
                        </a:lnTo>
                        <a:lnTo>
                          <a:pt x="659" y="139"/>
                        </a:lnTo>
                        <a:lnTo>
                          <a:pt x="662" y="135"/>
                        </a:lnTo>
                        <a:lnTo>
                          <a:pt x="664" y="130"/>
                        </a:lnTo>
                        <a:lnTo>
                          <a:pt x="671" y="117"/>
                        </a:lnTo>
                        <a:lnTo>
                          <a:pt x="679" y="115"/>
                        </a:lnTo>
                        <a:lnTo>
                          <a:pt x="686" y="113"/>
                        </a:lnTo>
                        <a:lnTo>
                          <a:pt x="694" y="112"/>
                        </a:lnTo>
                        <a:lnTo>
                          <a:pt x="703" y="112"/>
                        </a:lnTo>
                        <a:lnTo>
                          <a:pt x="711" y="113"/>
                        </a:lnTo>
                        <a:lnTo>
                          <a:pt x="718" y="115"/>
                        </a:lnTo>
                        <a:lnTo>
                          <a:pt x="726" y="118"/>
                        </a:lnTo>
                        <a:lnTo>
                          <a:pt x="734" y="122"/>
                        </a:lnTo>
                        <a:lnTo>
                          <a:pt x="738" y="125"/>
                        </a:lnTo>
                        <a:lnTo>
                          <a:pt x="743" y="127"/>
                        </a:lnTo>
                        <a:lnTo>
                          <a:pt x="747" y="128"/>
                        </a:lnTo>
                        <a:lnTo>
                          <a:pt x="752" y="129"/>
                        </a:lnTo>
                        <a:lnTo>
                          <a:pt x="756" y="128"/>
                        </a:lnTo>
                        <a:lnTo>
                          <a:pt x="761" y="127"/>
                        </a:lnTo>
                        <a:lnTo>
                          <a:pt x="766" y="125"/>
                        </a:lnTo>
                        <a:lnTo>
                          <a:pt x="770" y="123"/>
                        </a:lnTo>
                        <a:lnTo>
                          <a:pt x="776" y="120"/>
                        </a:lnTo>
                        <a:lnTo>
                          <a:pt x="779" y="116"/>
                        </a:lnTo>
                        <a:lnTo>
                          <a:pt x="780" y="115"/>
                        </a:lnTo>
                        <a:lnTo>
                          <a:pt x="782" y="113"/>
                        </a:lnTo>
                        <a:lnTo>
                          <a:pt x="783" y="111"/>
                        </a:lnTo>
                        <a:lnTo>
                          <a:pt x="783" y="110"/>
                        </a:lnTo>
                        <a:lnTo>
                          <a:pt x="784" y="109"/>
                        </a:lnTo>
                        <a:lnTo>
                          <a:pt x="784" y="107"/>
                        </a:lnTo>
                        <a:lnTo>
                          <a:pt x="784" y="105"/>
                        </a:lnTo>
                        <a:lnTo>
                          <a:pt x="783" y="101"/>
                        </a:lnTo>
                        <a:lnTo>
                          <a:pt x="781" y="95"/>
                        </a:lnTo>
                        <a:lnTo>
                          <a:pt x="777" y="91"/>
                        </a:lnTo>
                        <a:lnTo>
                          <a:pt x="774" y="86"/>
                        </a:lnTo>
                        <a:lnTo>
                          <a:pt x="770" y="82"/>
                        </a:lnTo>
                        <a:lnTo>
                          <a:pt x="766" y="78"/>
                        </a:lnTo>
                        <a:lnTo>
                          <a:pt x="762" y="75"/>
                        </a:lnTo>
                        <a:lnTo>
                          <a:pt x="756" y="72"/>
                        </a:lnTo>
                        <a:lnTo>
                          <a:pt x="752" y="70"/>
                        </a:lnTo>
                        <a:lnTo>
                          <a:pt x="746" y="68"/>
                        </a:lnTo>
                        <a:lnTo>
                          <a:pt x="741" y="68"/>
                        </a:lnTo>
                        <a:lnTo>
                          <a:pt x="728" y="67"/>
                        </a:lnTo>
                        <a:lnTo>
                          <a:pt x="721" y="67"/>
                        </a:lnTo>
                        <a:lnTo>
                          <a:pt x="715" y="68"/>
                        </a:lnTo>
                        <a:lnTo>
                          <a:pt x="727" y="60"/>
                        </a:lnTo>
                        <a:lnTo>
                          <a:pt x="734" y="57"/>
                        </a:lnTo>
                        <a:lnTo>
                          <a:pt x="741" y="55"/>
                        </a:lnTo>
                        <a:lnTo>
                          <a:pt x="756" y="51"/>
                        </a:lnTo>
                        <a:lnTo>
                          <a:pt x="763" y="50"/>
                        </a:lnTo>
                        <a:lnTo>
                          <a:pt x="770" y="50"/>
                        </a:lnTo>
                        <a:lnTo>
                          <a:pt x="777" y="49"/>
                        </a:lnTo>
                        <a:lnTo>
                          <a:pt x="779" y="48"/>
                        </a:lnTo>
                        <a:lnTo>
                          <a:pt x="782" y="48"/>
                        </a:lnTo>
                        <a:lnTo>
                          <a:pt x="794" y="47"/>
                        </a:lnTo>
                        <a:lnTo>
                          <a:pt x="797" y="46"/>
                        </a:lnTo>
                        <a:lnTo>
                          <a:pt x="799" y="45"/>
                        </a:lnTo>
                        <a:lnTo>
                          <a:pt x="802" y="44"/>
                        </a:lnTo>
                        <a:lnTo>
                          <a:pt x="803" y="43"/>
                        </a:lnTo>
                        <a:lnTo>
                          <a:pt x="805" y="43"/>
                        </a:lnTo>
                        <a:lnTo>
                          <a:pt x="805" y="41"/>
                        </a:lnTo>
                        <a:lnTo>
                          <a:pt x="806" y="41"/>
                        </a:lnTo>
                        <a:lnTo>
                          <a:pt x="808" y="40"/>
                        </a:lnTo>
                        <a:lnTo>
                          <a:pt x="809" y="38"/>
                        </a:lnTo>
                        <a:lnTo>
                          <a:pt x="811" y="36"/>
                        </a:lnTo>
                        <a:lnTo>
                          <a:pt x="812" y="34"/>
                        </a:lnTo>
                        <a:lnTo>
                          <a:pt x="812" y="32"/>
                        </a:lnTo>
                        <a:lnTo>
                          <a:pt x="812" y="29"/>
                        </a:lnTo>
                        <a:lnTo>
                          <a:pt x="812" y="28"/>
                        </a:lnTo>
                        <a:lnTo>
                          <a:pt x="812" y="25"/>
                        </a:lnTo>
                        <a:lnTo>
                          <a:pt x="812" y="23"/>
                        </a:lnTo>
                        <a:lnTo>
                          <a:pt x="812" y="22"/>
                        </a:lnTo>
                        <a:lnTo>
                          <a:pt x="811" y="21"/>
                        </a:lnTo>
                        <a:lnTo>
                          <a:pt x="811" y="20"/>
                        </a:lnTo>
                        <a:lnTo>
                          <a:pt x="810" y="16"/>
                        </a:lnTo>
                        <a:lnTo>
                          <a:pt x="808" y="12"/>
                        </a:lnTo>
                        <a:lnTo>
                          <a:pt x="805" y="8"/>
                        </a:lnTo>
                        <a:lnTo>
                          <a:pt x="803" y="6"/>
                        </a:lnTo>
                        <a:lnTo>
                          <a:pt x="799" y="3"/>
                        </a:lnTo>
                        <a:lnTo>
                          <a:pt x="796" y="1"/>
                        </a:lnTo>
                        <a:lnTo>
                          <a:pt x="791" y="0"/>
                        </a:lnTo>
                        <a:lnTo>
                          <a:pt x="787" y="0"/>
                        </a:lnTo>
                        <a:lnTo>
                          <a:pt x="783" y="0"/>
                        </a:lnTo>
                        <a:lnTo>
                          <a:pt x="767" y="3"/>
                        </a:lnTo>
                        <a:lnTo>
                          <a:pt x="759" y="5"/>
                        </a:lnTo>
                        <a:lnTo>
                          <a:pt x="752" y="7"/>
                        </a:lnTo>
                        <a:lnTo>
                          <a:pt x="738" y="13"/>
                        </a:lnTo>
                        <a:lnTo>
                          <a:pt x="725" y="21"/>
                        </a:lnTo>
                        <a:lnTo>
                          <a:pt x="718" y="25"/>
                        </a:lnTo>
                        <a:lnTo>
                          <a:pt x="712" y="30"/>
                        </a:lnTo>
                        <a:lnTo>
                          <a:pt x="706" y="35"/>
                        </a:lnTo>
                        <a:lnTo>
                          <a:pt x="700" y="41"/>
                        </a:lnTo>
                        <a:lnTo>
                          <a:pt x="692" y="50"/>
                        </a:lnTo>
                        <a:lnTo>
                          <a:pt x="688" y="55"/>
                        </a:lnTo>
                        <a:lnTo>
                          <a:pt x="685" y="56"/>
                        </a:lnTo>
                        <a:lnTo>
                          <a:pt x="685" y="57"/>
                        </a:lnTo>
                        <a:lnTo>
                          <a:pt x="684" y="59"/>
                        </a:lnTo>
                        <a:lnTo>
                          <a:pt x="682" y="60"/>
                        </a:lnTo>
                        <a:lnTo>
                          <a:pt x="681" y="61"/>
                        </a:lnTo>
                        <a:lnTo>
                          <a:pt x="676" y="64"/>
                        </a:lnTo>
                        <a:lnTo>
                          <a:pt x="672" y="68"/>
                        </a:lnTo>
                        <a:lnTo>
                          <a:pt x="667" y="70"/>
                        </a:lnTo>
                        <a:lnTo>
                          <a:pt x="664" y="72"/>
                        </a:lnTo>
                        <a:lnTo>
                          <a:pt x="663" y="74"/>
                        </a:lnTo>
                        <a:lnTo>
                          <a:pt x="657" y="75"/>
                        </a:lnTo>
                        <a:lnTo>
                          <a:pt x="652" y="78"/>
                        </a:lnTo>
                        <a:lnTo>
                          <a:pt x="650" y="79"/>
                        </a:lnTo>
                        <a:lnTo>
                          <a:pt x="648" y="79"/>
                        </a:lnTo>
                        <a:lnTo>
                          <a:pt x="647" y="80"/>
                        </a:lnTo>
                        <a:lnTo>
                          <a:pt x="643" y="82"/>
                        </a:lnTo>
                        <a:lnTo>
                          <a:pt x="630" y="85"/>
                        </a:lnTo>
                        <a:lnTo>
                          <a:pt x="625" y="87"/>
                        </a:lnTo>
                        <a:lnTo>
                          <a:pt x="620" y="89"/>
                        </a:lnTo>
                        <a:lnTo>
                          <a:pt x="613" y="93"/>
                        </a:lnTo>
                        <a:lnTo>
                          <a:pt x="607" y="96"/>
                        </a:lnTo>
                        <a:lnTo>
                          <a:pt x="600" y="100"/>
                        </a:lnTo>
                        <a:lnTo>
                          <a:pt x="594" y="104"/>
                        </a:lnTo>
                        <a:lnTo>
                          <a:pt x="582" y="109"/>
                        </a:lnTo>
                        <a:lnTo>
                          <a:pt x="580" y="109"/>
                        </a:lnTo>
                        <a:lnTo>
                          <a:pt x="579" y="110"/>
                        </a:lnTo>
                        <a:lnTo>
                          <a:pt x="576" y="111"/>
                        </a:lnTo>
                        <a:lnTo>
                          <a:pt x="571" y="114"/>
                        </a:lnTo>
                        <a:lnTo>
                          <a:pt x="558" y="119"/>
                        </a:lnTo>
                        <a:lnTo>
                          <a:pt x="547" y="123"/>
                        </a:lnTo>
                        <a:lnTo>
                          <a:pt x="535" y="128"/>
                        </a:lnTo>
                        <a:lnTo>
                          <a:pt x="523" y="132"/>
                        </a:lnTo>
                        <a:lnTo>
                          <a:pt x="499" y="141"/>
                        </a:lnTo>
                        <a:lnTo>
                          <a:pt x="487" y="144"/>
                        </a:lnTo>
                        <a:lnTo>
                          <a:pt x="474" y="148"/>
                        </a:lnTo>
                        <a:lnTo>
                          <a:pt x="450" y="154"/>
                        </a:lnTo>
                        <a:lnTo>
                          <a:pt x="424" y="159"/>
                        </a:lnTo>
                        <a:lnTo>
                          <a:pt x="412" y="162"/>
                        </a:lnTo>
                        <a:lnTo>
                          <a:pt x="400" y="1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" name="Freeform 47"/>
                  <p:cNvSpPr>
                    <a:spLocks noChangeAspect="1"/>
                  </p:cNvSpPr>
                  <p:nvPr/>
                </p:nvSpPr>
                <p:spPr bwMode="auto">
                  <a:xfrm>
                    <a:off x="1861" y="2608"/>
                    <a:ext cx="480" cy="486"/>
                  </a:xfrm>
                  <a:custGeom>
                    <a:avLst/>
                    <a:gdLst>
                      <a:gd name="T0" fmla="*/ 12 w 480"/>
                      <a:gd name="T1" fmla="*/ 76 h 486"/>
                      <a:gd name="T2" fmla="*/ 2 w 480"/>
                      <a:gd name="T3" fmla="*/ 99 h 486"/>
                      <a:gd name="T4" fmla="*/ 2 w 480"/>
                      <a:gd name="T5" fmla="*/ 156 h 486"/>
                      <a:gd name="T6" fmla="*/ 11 w 480"/>
                      <a:gd name="T7" fmla="*/ 205 h 486"/>
                      <a:gd name="T8" fmla="*/ 32 w 480"/>
                      <a:gd name="T9" fmla="*/ 272 h 486"/>
                      <a:gd name="T10" fmla="*/ 60 w 480"/>
                      <a:gd name="T11" fmla="*/ 338 h 486"/>
                      <a:gd name="T12" fmla="*/ 81 w 480"/>
                      <a:gd name="T13" fmla="*/ 361 h 486"/>
                      <a:gd name="T14" fmla="*/ 106 w 480"/>
                      <a:gd name="T15" fmla="*/ 375 h 486"/>
                      <a:gd name="T16" fmla="*/ 127 w 480"/>
                      <a:gd name="T17" fmla="*/ 398 h 486"/>
                      <a:gd name="T18" fmla="*/ 106 w 480"/>
                      <a:gd name="T19" fmla="*/ 437 h 486"/>
                      <a:gd name="T20" fmla="*/ 105 w 480"/>
                      <a:gd name="T21" fmla="*/ 452 h 486"/>
                      <a:gd name="T22" fmla="*/ 116 w 480"/>
                      <a:gd name="T23" fmla="*/ 465 h 486"/>
                      <a:gd name="T24" fmla="*/ 161 w 480"/>
                      <a:gd name="T25" fmla="*/ 458 h 486"/>
                      <a:gd name="T26" fmla="*/ 173 w 480"/>
                      <a:gd name="T27" fmla="*/ 484 h 486"/>
                      <a:gd name="T28" fmla="*/ 182 w 480"/>
                      <a:gd name="T29" fmla="*/ 486 h 486"/>
                      <a:gd name="T30" fmla="*/ 187 w 480"/>
                      <a:gd name="T31" fmla="*/ 486 h 486"/>
                      <a:gd name="T32" fmla="*/ 194 w 480"/>
                      <a:gd name="T33" fmla="*/ 484 h 486"/>
                      <a:gd name="T34" fmla="*/ 205 w 480"/>
                      <a:gd name="T35" fmla="*/ 474 h 486"/>
                      <a:gd name="T36" fmla="*/ 244 w 480"/>
                      <a:gd name="T37" fmla="*/ 479 h 486"/>
                      <a:gd name="T38" fmla="*/ 248 w 480"/>
                      <a:gd name="T39" fmla="*/ 474 h 486"/>
                      <a:gd name="T40" fmla="*/ 254 w 480"/>
                      <a:gd name="T41" fmla="*/ 463 h 486"/>
                      <a:gd name="T42" fmla="*/ 254 w 480"/>
                      <a:gd name="T43" fmla="*/ 458 h 486"/>
                      <a:gd name="T44" fmla="*/ 252 w 480"/>
                      <a:gd name="T45" fmla="*/ 447 h 486"/>
                      <a:gd name="T46" fmla="*/ 247 w 480"/>
                      <a:gd name="T47" fmla="*/ 430 h 486"/>
                      <a:gd name="T48" fmla="*/ 245 w 480"/>
                      <a:gd name="T49" fmla="*/ 396 h 486"/>
                      <a:gd name="T50" fmla="*/ 235 w 480"/>
                      <a:gd name="T51" fmla="*/ 371 h 486"/>
                      <a:gd name="T52" fmla="*/ 194 w 480"/>
                      <a:gd name="T53" fmla="*/ 344 h 486"/>
                      <a:gd name="T54" fmla="*/ 136 w 480"/>
                      <a:gd name="T55" fmla="*/ 323 h 486"/>
                      <a:gd name="T56" fmla="*/ 117 w 480"/>
                      <a:gd name="T57" fmla="*/ 312 h 486"/>
                      <a:gd name="T58" fmla="*/ 100 w 480"/>
                      <a:gd name="T59" fmla="*/ 290 h 486"/>
                      <a:gd name="T60" fmla="*/ 85 w 480"/>
                      <a:gd name="T61" fmla="*/ 243 h 486"/>
                      <a:gd name="T62" fmla="*/ 75 w 480"/>
                      <a:gd name="T63" fmla="*/ 187 h 486"/>
                      <a:gd name="T64" fmla="*/ 71 w 480"/>
                      <a:gd name="T65" fmla="*/ 138 h 486"/>
                      <a:gd name="T66" fmla="*/ 101 w 480"/>
                      <a:gd name="T67" fmla="*/ 103 h 486"/>
                      <a:gd name="T68" fmla="*/ 176 w 480"/>
                      <a:gd name="T69" fmla="*/ 87 h 486"/>
                      <a:gd name="T70" fmla="*/ 235 w 480"/>
                      <a:gd name="T71" fmla="*/ 88 h 486"/>
                      <a:gd name="T72" fmla="*/ 344 w 480"/>
                      <a:gd name="T73" fmla="*/ 110 h 486"/>
                      <a:gd name="T74" fmla="*/ 427 w 480"/>
                      <a:gd name="T75" fmla="*/ 125 h 486"/>
                      <a:gd name="T76" fmla="*/ 439 w 480"/>
                      <a:gd name="T77" fmla="*/ 123 h 486"/>
                      <a:gd name="T78" fmla="*/ 454 w 480"/>
                      <a:gd name="T79" fmla="*/ 116 h 486"/>
                      <a:gd name="T80" fmla="*/ 467 w 480"/>
                      <a:gd name="T81" fmla="*/ 105 h 486"/>
                      <a:gd name="T82" fmla="*/ 478 w 480"/>
                      <a:gd name="T83" fmla="*/ 79 h 486"/>
                      <a:gd name="T84" fmla="*/ 476 w 480"/>
                      <a:gd name="T85" fmla="*/ 44 h 486"/>
                      <a:gd name="T86" fmla="*/ 475 w 480"/>
                      <a:gd name="T87" fmla="*/ 40 h 486"/>
                      <a:gd name="T88" fmla="*/ 458 w 480"/>
                      <a:gd name="T89" fmla="*/ 21 h 486"/>
                      <a:gd name="T90" fmla="*/ 403 w 480"/>
                      <a:gd name="T91" fmla="*/ 8 h 486"/>
                      <a:gd name="T92" fmla="*/ 329 w 480"/>
                      <a:gd name="T93" fmla="*/ 0 h 486"/>
                      <a:gd name="T94" fmla="*/ 256 w 480"/>
                      <a:gd name="T95" fmla="*/ 4 h 486"/>
                      <a:gd name="T96" fmla="*/ 95 w 480"/>
                      <a:gd name="T97" fmla="*/ 40 h 48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480"/>
                      <a:gd name="T148" fmla="*/ 0 h 486"/>
                      <a:gd name="T149" fmla="*/ 480 w 480"/>
                      <a:gd name="T150" fmla="*/ 486 h 48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480" h="486">
                        <a:moveTo>
                          <a:pt x="28" y="65"/>
                        </a:moveTo>
                        <a:lnTo>
                          <a:pt x="22" y="68"/>
                        </a:lnTo>
                        <a:lnTo>
                          <a:pt x="17" y="72"/>
                        </a:lnTo>
                        <a:lnTo>
                          <a:pt x="12" y="76"/>
                        </a:lnTo>
                        <a:lnTo>
                          <a:pt x="9" y="81"/>
                        </a:lnTo>
                        <a:lnTo>
                          <a:pt x="5" y="86"/>
                        </a:lnTo>
                        <a:lnTo>
                          <a:pt x="4" y="92"/>
                        </a:lnTo>
                        <a:lnTo>
                          <a:pt x="2" y="99"/>
                        </a:lnTo>
                        <a:lnTo>
                          <a:pt x="2" y="106"/>
                        </a:lnTo>
                        <a:lnTo>
                          <a:pt x="0" y="119"/>
                        </a:lnTo>
                        <a:lnTo>
                          <a:pt x="0" y="131"/>
                        </a:lnTo>
                        <a:lnTo>
                          <a:pt x="2" y="156"/>
                        </a:lnTo>
                        <a:lnTo>
                          <a:pt x="3" y="169"/>
                        </a:lnTo>
                        <a:lnTo>
                          <a:pt x="4" y="181"/>
                        </a:lnTo>
                        <a:lnTo>
                          <a:pt x="7" y="193"/>
                        </a:lnTo>
                        <a:lnTo>
                          <a:pt x="11" y="205"/>
                        </a:lnTo>
                        <a:lnTo>
                          <a:pt x="15" y="222"/>
                        </a:lnTo>
                        <a:lnTo>
                          <a:pt x="20" y="239"/>
                        </a:lnTo>
                        <a:lnTo>
                          <a:pt x="26" y="256"/>
                        </a:lnTo>
                        <a:lnTo>
                          <a:pt x="32" y="272"/>
                        </a:lnTo>
                        <a:lnTo>
                          <a:pt x="42" y="297"/>
                        </a:lnTo>
                        <a:lnTo>
                          <a:pt x="53" y="323"/>
                        </a:lnTo>
                        <a:lnTo>
                          <a:pt x="56" y="331"/>
                        </a:lnTo>
                        <a:lnTo>
                          <a:pt x="60" y="338"/>
                        </a:lnTo>
                        <a:lnTo>
                          <a:pt x="64" y="345"/>
                        </a:lnTo>
                        <a:lnTo>
                          <a:pt x="69" y="351"/>
                        </a:lnTo>
                        <a:lnTo>
                          <a:pt x="75" y="356"/>
                        </a:lnTo>
                        <a:lnTo>
                          <a:pt x="81" y="361"/>
                        </a:lnTo>
                        <a:lnTo>
                          <a:pt x="88" y="366"/>
                        </a:lnTo>
                        <a:lnTo>
                          <a:pt x="97" y="370"/>
                        </a:lnTo>
                        <a:lnTo>
                          <a:pt x="102" y="373"/>
                        </a:lnTo>
                        <a:lnTo>
                          <a:pt x="106" y="375"/>
                        </a:lnTo>
                        <a:lnTo>
                          <a:pt x="114" y="381"/>
                        </a:lnTo>
                        <a:lnTo>
                          <a:pt x="121" y="389"/>
                        </a:lnTo>
                        <a:lnTo>
                          <a:pt x="124" y="394"/>
                        </a:lnTo>
                        <a:lnTo>
                          <a:pt x="127" y="398"/>
                        </a:lnTo>
                        <a:lnTo>
                          <a:pt x="119" y="407"/>
                        </a:lnTo>
                        <a:lnTo>
                          <a:pt x="114" y="416"/>
                        </a:lnTo>
                        <a:lnTo>
                          <a:pt x="109" y="426"/>
                        </a:lnTo>
                        <a:lnTo>
                          <a:pt x="106" y="437"/>
                        </a:lnTo>
                        <a:lnTo>
                          <a:pt x="104" y="440"/>
                        </a:lnTo>
                        <a:lnTo>
                          <a:pt x="104" y="445"/>
                        </a:lnTo>
                        <a:lnTo>
                          <a:pt x="104" y="449"/>
                        </a:lnTo>
                        <a:lnTo>
                          <a:pt x="105" y="452"/>
                        </a:lnTo>
                        <a:lnTo>
                          <a:pt x="107" y="456"/>
                        </a:lnTo>
                        <a:lnTo>
                          <a:pt x="109" y="459"/>
                        </a:lnTo>
                        <a:lnTo>
                          <a:pt x="112" y="462"/>
                        </a:lnTo>
                        <a:lnTo>
                          <a:pt x="116" y="465"/>
                        </a:lnTo>
                        <a:lnTo>
                          <a:pt x="123" y="468"/>
                        </a:lnTo>
                        <a:lnTo>
                          <a:pt x="131" y="471"/>
                        </a:lnTo>
                        <a:lnTo>
                          <a:pt x="140" y="472"/>
                        </a:lnTo>
                        <a:lnTo>
                          <a:pt x="161" y="458"/>
                        </a:lnTo>
                        <a:lnTo>
                          <a:pt x="162" y="474"/>
                        </a:lnTo>
                        <a:lnTo>
                          <a:pt x="165" y="478"/>
                        </a:lnTo>
                        <a:lnTo>
                          <a:pt x="169" y="481"/>
                        </a:lnTo>
                        <a:lnTo>
                          <a:pt x="173" y="484"/>
                        </a:lnTo>
                        <a:lnTo>
                          <a:pt x="177" y="486"/>
                        </a:lnTo>
                        <a:lnTo>
                          <a:pt x="180" y="486"/>
                        </a:lnTo>
                        <a:lnTo>
                          <a:pt x="181" y="486"/>
                        </a:lnTo>
                        <a:lnTo>
                          <a:pt x="182" y="486"/>
                        </a:lnTo>
                        <a:lnTo>
                          <a:pt x="183" y="486"/>
                        </a:lnTo>
                        <a:lnTo>
                          <a:pt x="186" y="486"/>
                        </a:lnTo>
                        <a:lnTo>
                          <a:pt x="187" y="486"/>
                        </a:lnTo>
                        <a:lnTo>
                          <a:pt x="189" y="486"/>
                        </a:lnTo>
                        <a:lnTo>
                          <a:pt x="190" y="485"/>
                        </a:lnTo>
                        <a:lnTo>
                          <a:pt x="191" y="485"/>
                        </a:lnTo>
                        <a:lnTo>
                          <a:pt x="194" y="484"/>
                        </a:lnTo>
                        <a:lnTo>
                          <a:pt x="196" y="482"/>
                        </a:lnTo>
                        <a:lnTo>
                          <a:pt x="200" y="480"/>
                        </a:lnTo>
                        <a:lnTo>
                          <a:pt x="202" y="478"/>
                        </a:lnTo>
                        <a:lnTo>
                          <a:pt x="205" y="474"/>
                        </a:lnTo>
                        <a:lnTo>
                          <a:pt x="210" y="474"/>
                        </a:lnTo>
                        <a:lnTo>
                          <a:pt x="222" y="482"/>
                        </a:lnTo>
                        <a:lnTo>
                          <a:pt x="242" y="481"/>
                        </a:lnTo>
                        <a:lnTo>
                          <a:pt x="244" y="479"/>
                        </a:lnTo>
                        <a:lnTo>
                          <a:pt x="246" y="477"/>
                        </a:lnTo>
                        <a:lnTo>
                          <a:pt x="247" y="475"/>
                        </a:lnTo>
                        <a:lnTo>
                          <a:pt x="247" y="474"/>
                        </a:lnTo>
                        <a:lnTo>
                          <a:pt x="248" y="474"/>
                        </a:lnTo>
                        <a:lnTo>
                          <a:pt x="250" y="472"/>
                        </a:lnTo>
                        <a:lnTo>
                          <a:pt x="252" y="467"/>
                        </a:lnTo>
                        <a:lnTo>
                          <a:pt x="253" y="465"/>
                        </a:lnTo>
                        <a:lnTo>
                          <a:pt x="254" y="463"/>
                        </a:lnTo>
                        <a:lnTo>
                          <a:pt x="254" y="460"/>
                        </a:lnTo>
                        <a:lnTo>
                          <a:pt x="254" y="458"/>
                        </a:lnTo>
                        <a:lnTo>
                          <a:pt x="254" y="455"/>
                        </a:lnTo>
                        <a:lnTo>
                          <a:pt x="254" y="452"/>
                        </a:lnTo>
                        <a:lnTo>
                          <a:pt x="252" y="447"/>
                        </a:lnTo>
                        <a:lnTo>
                          <a:pt x="251" y="441"/>
                        </a:lnTo>
                        <a:lnTo>
                          <a:pt x="248" y="435"/>
                        </a:lnTo>
                        <a:lnTo>
                          <a:pt x="247" y="432"/>
                        </a:lnTo>
                        <a:lnTo>
                          <a:pt x="247" y="430"/>
                        </a:lnTo>
                        <a:lnTo>
                          <a:pt x="246" y="423"/>
                        </a:lnTo>
                        <a:lnTo>
                          <a:pt x="247" y="416"/>
                        </a:lnTo>
                        <a:lnTo>
                          <a:pt x="247" y="406"/>
                        </a:lnTo>
                        <a:lnTo>
                          <a:pt x="245" y="396"/>
                        </a:lnTo>
                        <a:lnTo>
                          <a:pt x="244" y="391"/>
                        </a:lnTo>
                        <a:lnTo>
                          <a:pt x="244" y="387"/>
                        </a:lnTo>
                        <a:lnTo>
                          <a:pt x="240" y="379"/>
                        </a:lnTo>
                        <a:lnTo>
                          <a:pt x="235" y="371"/>
                        </a:lnTo>
                        <a:lnTo>
                          <a:pt x="229" y="364"/>
                        </a:lnTo>
                        <a:lnTo>
                          <a:pt x="222" y="359"/>
                        </a:lnTo>
                        <a:lnTo>
                          <a:pt x="214" y="353"/>
                        </a:lnTo>
                        <a:lnTo>
                          <a:pt x="194" y="344"/>
                        </a:lnTo>
                        <a:lnTo>
                          <a:pt x="176" y="335"/>
                        </a:lnTo>
                        <a:lnTo>
                          <a:pt x="156" y="328"/>
                        </a:lnTo>
                        <a:lnTo>
                          <a:pt x="146" y="325"/>
                        </a:lnTo>
                        <a:lnTo>
                          <a:pt x="136" y="323"/>
                        </a:lnTo>
                        <a:lnTo>
                          <a:pt x="132" y="322"/>
                        </a:lnTo>
                        <a:lnTo>
                          <a:pt x="129" y="321"/>
                        </a:lnTo>
                        <a:lnTo>
                          <a:pt x="124" y="317"/>
                        </a:lnTo>
                        <a:lnTo>
                          <a:pt x="117" y="312"/>
                        </a:lnTo>
                        <a:lnTo>
                          <a:pt x="112" y="308"/>
                        </a:lnTo>
                        <a:lnTo>
                          <a:pt x="108" y="302"/>
                        </a:lnTo>
                        <a:lnTo>
                          <a:pt x="103" y="296"/>
                        </a:lnTo>
                        <a:lnTo>
                          <a:pt x="100" y="290"/>
                        </a:lnTo>
                        <a:lnTo>
                          <a:pt x="96" y="283"/>
                        </a:lnTo>
                        <a:lnTo>
                          <a:pt x="94" y="276"/>
                        </a:lnTo>
                        <a:lnTo>
                          <a:pt x="92" y="270"/>
                        </a:lnTo>
                        <a:lnTo>
                          <a:pt x="85" y="243"/>
                        </a:lnTo>
                        <a:lnTo>
                          <a:pt x="81" y="229"/>
                        </a:lnTo>
                        <a:lnTo>
                          <a:pt x="80" y="215"/>
                        </a:lnTo>
                        <a:lnTo>
                          <a:pt x="77" y="201"/>
                        </a:lnTo>
                        <a:lnTo>
                          <a:pt x="75" y="187"/>
                        </a:lnTo>
                        <a:lnTo>
                          <a:pt x="74" y="173"/>
                        </a:lnTo>
                        <a:lnTo>
                          <a:pt x="74" y="159"/>
                        </a:lnTo>
                        <a:lnTo>
                          <a:pt x="73" y="148"/>
                        </a:lnTo>
                        <a:lnTo>
                          <a:pt x="71" y="138"/>
                        </a:lnTo>
                        <a:lnTo>
                          <a:pt x="67" y="119"/>
                        </a:lnTo>
                        <a:lnTo>
                          <a:pt x="78" y="113"/>
                        </a:lnTo>
                        <a:lnTo>
                          <a:pt x="89" y="108"/>
                        </a:lnTo>
                        <a:lnTo>
                          <a:pt x="101" y="103"/>
                        </a:lnTo>
                        <a:lnTo>
                          <a:pt x="112" y="99"/>
                        </a:lnTo>
                        <a:lnTo>
                          <a:pt x="137" y="92"/>
                        </a:lnTo>
                        <a:lnTo>
                          <a:pt x="162" y="89"/>
                        </a:lnTo>
                        <a:lnTo>
                          <a:pt x="176" y="87"/>
                        </a:lnTo>
                        <a:lnTo>
                          <a:pt x="191" y="86"/>
                        </a:lnTo>
                        <a:lnTo>
                          <a:pt x="206" y="85"/>
                        </a:lnTo>
                        <a:lnTo>
                          <a:pt x="221" y="86"/>
                        </a:lnTo>
                        <a:lnTo>
                          <a:pt x="235" y="88"/>
                        </a:lnTo>
                        <a:lnTo>
                          <a:pt x="250" y="90"/>
                        </a:lnTo>
                        <a:lnTo>
                          <a:pt x="265" y="92"/>
                        </a:lnTo>
                        <a:lnTo>
                          <a:pt x="279" y="96"/>
                        </a:lnTo>
                        <a:lnTo>
                          <a:pt x="344" y="110"/>
                        </a:lnTo>
                        <a:lnTo>
                          <a:pt x="377" y="117"/>
                        </a:lnTo>
                        <a:lnTo>
                          <a:pt x="410" y="123"/>
                        </a:lnTo>
                        <a:lnTo>
                          <a:pt x="418" y="124"/>
                        </a:lnTo>
                        <a:lnTo>
                          <a:pt x="427" y="125"/>
                        </a:lnTo>
                        <a:lnTo>
                          <a:pt x="433" y="124"/>
                        </a:lnTo>
                        <a:lnTo>
                          <a:pt x="435" y="123"/>
                        </a:lnTo>
                        <a:lnTo>
                          <a:pt x="437" y="123"/>
                        </a:lnTo>
                        <a:lnTo>
                          <a:pt x="439" y="123"/>
                        </a:lnTo>
                        <a:lnTo>
                          <a:pt x="444" y="121"/>
                        </a:lnTo>
                        <a:lnTo>
                          <a:pt x="449" y="119"/>
                        </a:lnTo>
                        <a:lnTo>
                          <a:pt x="452" y="117"/>
                        </a:lnTo>
                        <a:lnTo>
                          <a:pt x="454" y="116"/>
                        </a:lnTo>
                        <a:lnTo>
                          <a:pt x="456" y="114"/>
                        </a:lnTo>
                        <a:lnTo>
                          <a:pt x="459" y="113"/>
                        </a:lnTo>
                        <a:lnTo>
                          <a:pt x="462" y="109"/>
                        </a:lnTo>
                        <a:lnTo>
                          <a:pt x="467" y="105"/>
                        </a:lnTo>
                        <a:lnTo>
                          <a:pt x="472" y="96"/>
                        </a:lnTo>
                        <a:lnTo>
                          <a:pt x="476" y="88"/>
                        </a:lnTo>
                        <a:lnTo>
                          <a:pt x="477" y="83"/>
                        </a:lnTo>
                        <a:lnTo>
                          <a:pt x="478" y="79"/>
                        </a:lnTo>
                        <a:lnTo>
                          <a:pt x="480" y="70"/>
                        </a:lnTo>
                        <a:lnTo>
                          <a:pt x="480" y="62"/>
                        </a:lnTo>
                        <a:lnTo>
                          <a:pt x="478" y="53"/>
                        </a:lnTo>
                        <a:lnTo>
                          <a:pt x="476" y="44"/>
                        </a:lnTo>
                        <a:lnTo>
                          <a:pt x="476" y="42"/>
                        </a:lnTo>
                        <a:lnTo>
                          <a:pt x="475" y="42"/>
                        </a:lnTo>
                        <a:lnTo>
                          <a:pt x="475" y="40"/>
                        </a:lnTo>
                        <a:lnTo>
                          <a:pt x="473" y="35"/>
                        </a:lnTo>
                        <a:lnTo>
                          <a:pt x="469" y="29"/>
                        </a:lnTo>
                        <a:lnTo>
                          <a:pt x="464" y="25"/>
                        </a:lnTo>
                        <a:lnTo>
                          <a:pt x="458" y="21"/>
                        </a:lnTo>
                        <a:lnTo>
                          <a:pt x="455" y="20"/>
                        </a:lnTo>
                        <a:lnTo>
                          <a:pt x="452" y="19"/>
                        </a:lnTo>
                        <a:lnTo>
                          <a:pt x="427" y="13"/>
                        </a:lnTo>
                        <a:lnTo>
                          <a:pt x="403" y="8"/>
                        </a:lnTo>
                        <a:lnTo>
                          <a:pt x="378" y="4"/>
                        </a:lnTo>
                        <a:lnTo>
                          <a:pt x="354" y="2"/>
                        </a:lnTo>
                        <a:lnTo>
                          <a:pt x="342" y="1"/>
                        </a:lnTo>
                        <a:lnTo>
                          <a:pt x="329" y="0"/>
                        </a:lnTo>
                        <a:lnTo>
                          <a:pt x="305" y="0"/>
                        </a:lnTo>
                        <a:lnTo>
                          <a:pt x="292" y="0"/>
                        </a:lnTo>
                        <a:lnTo>
                          <a:pt x="280" y="1"/>
                        </a:lnTo>
                        <a:lnTo>
                          <a:pt x="256" y="4"/>
                        </a:lnTo>
                        <a:lnTo>
                          <a:pt x="214" y="9"/>
                        </a:lnTo>
                        <a:lnTo>
                          <a:pt x="174" y="17"/>
                        </a:lnTo>
                        <a:lnTo>
                          <a:pt x="134" y="28"/>
                        </a:lnTo>
                        <a:lnTo>
                          <a:pt x="95" y="40"/>
                        </a:lnTo>
                        <a:lnTo>
                          <a:pt x="61" y="52"/>
                        </a:lnTo>
                        <a:lnTo>
                          <a:pt x="28" y="6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2282" y="3046"/>
                    <a:ext cx="804" cy="669"/>
                  </a:xfrm>
                  <a:custGeom>
                    <a:avLst/>
                    <a:gdLst>
                      <a:gd name="T0" fmla="*/ 4 w 804"/>
                      <a:gd name="T1" fmla="*/ 81 h 669"/>
                      <a:gd name="T2" fmla="*/ 14 w 804"/>
                      <a:gd name="T3" fmla="*/ 102 h 669"/>
                      <a:gd name="T4" fmla="*/ 33 w 804"/>
                      <a:gd name="T5" fmla="*/ 117 h 669"/>
                      <a:gd name="T6" fmla="*/ 77 w 804"/>
                      <a:gd name="T7" fmla="*/ 137 h 669"/>
                      <a:gd name="T8" fmla="*/ 292 w 804"/>
                      <a:gd name="T9" fmla="*/ 202 h 669"/>
                      <a:gd name="T10" fmla="*/ 338 w 804"/>
                      <a:gd name="T11" fmla="*/ 225 h 669"/>
                      <a:gd name="T12" fmla="*/ 351 w 804"/>
                      <a:gd name="T13" fmla="*/ 247 h 669"/>
                      <a:gd name="T14" fmla="*/ 354 w 804"/>
                      <a:gd name="T15" fmla="*/ 275 h 669"/>
                      <a:gd name="T16" fmla="*/ 346 w 804"/>
                      <a:gd name="T17" fmla="*/ 315 h 669"/>
                      <a:gd name="T18" fmla="*/ 346 w 804"/>
                      <a:gd name="T19" fmla="*/ 356 h 669"/>
                      <a:gd name="T20" fmla="*/ 358 w 804"/>
                      <a:gd name="T21" fmla="*/ 376 h 669"/>
                      <a:gd name="T22" fmla="*/ 384 w 804"/>
                      <a:gd name="T23" fmla="*/ 427 h 669"/>
                      <a:gd name="T24" fmla="*/ 429 w 804"/>
                      <a:gd name="T25" fmla="*/ 494 h 669"/>
                      <a:gd name="T26" fmla="*/ 455 w 804"/>
                      <a:gd name="T27" fmla="*/ 535 h 669"/>
                      <a:gd name="T28" fmla="*/ 482 w 804"/>
                      <a:gd name="T29" fmla="*/ 580 h 669"/>
                      <a:gd name="T30" fmla="*/ 498 w 804"/>
                      <a:gd name="T31" fmla="*/ 624 h 669"/>
                      <a:gd name="T32" fmla="*/ 510 w 804"/>
                      <a:gd name="T33" fmla="*/ 645 h 669"/>
                      <a:gd name="T34" fmla="*/ 525 w 804"/>
                      <a:gd name="T35" fmla="*/ 659 h 669"/>
                      <a:gd name="T36" fmla="*/ 547 w 804"/>
                      <a:gd name="T37" fmla="*/ 667 h 669"/>
                      <a:gd name="T38" fmla="*/ 573 w 804"/>
                      <a:gd name="T39" fmla="*/ 667 h 669"/>
                      <a:gd name="T40" fmla="*/ 577 w 804"/>
                      <a:gd name="T41" fmla="*/ 664 h 669"/>
                      <a:gd name="T42" fmla="*/ 581 w 804"/>
                      <a:gd name="T43" fmla="*/ 661 h 669"/>
                      <a:gd name="T44" fmla="*/ 600 w 804"/>
                      <a:gd name="T45" fmla="*/ 626 h 669"/>
                      <a:gd name="T46" fmla="*/ 605 w 804"/>
                      <a:gd name="T47" fmla="*/ 615 h 669"/>
                      <a:gd name="T48" fmla="*/ 621 w 804"/>
                      <a:gd name="T49" fmla="*/ 588 h 669"/>
                      <a:gd name="T50" fmla="*/ 673 w 804"/>
                      <a:gd name="T51" fmla="*/ 551 h 669"/>
                      <a:gd name="T52" fmla="*/ 732 w 804"/>
                      <a:gd name="T53" fmla="*/ 531 h 669"/>
                      <a:gd name="T54" fmla="*/ 779 w 804"/>
                      <a:gd name="T55" fmla="*/ 529 h 669"/>
                      <a:gd name="T56" fmla="*/ 784 w 804"/>
                      <a:gd name="T57" fmla="*/ 528 h 669"/>
                      <a:gd name="T58" fmla="*/ 796 w 804"/>
                      <a:gd name="T59" fmla="*/ 520 h 669"/>
                      <a:gd name="T60" fmla="*/ 803 w 804"/>
                      <a:gd name="T61" fmla="*/ 509 h 669"/>
                      <a:gd name="T62" fmla="*/ 804 w 804"/>
                      <a:gd name="T63" fmla="*/ 503 h 669"/>
                      <a:gd name="T64" fmla="*/ 803 w 804"/>
                      <a:gd name="T65" fmla="*/ 490 h 669"/>
                      <a:gd name="T66" fmla="*/ 798 w 804"/>
                      <a:gd name="T67" fmla="*/ 479 h 669"/>
                      <a:gd name="T68" fmla="*/ 789 w 804"/>
                      <a:gd name="T69" fmla="*/ 459 h 669"/>
                      <a:gd name="T70" fmla="*/ 765 w 804"/>
                      <a:gd name="T71" fmla="*/ 437 h 669"/>
                      <a:gd name="T72" fmla="*/ 741 w 804"/>
                      <a:gd name="T73" fmla="*/ 430 h 669"/>
                      <a:gd name="T74" fmla="*/ 703 w 804"/>
                      <a:gd name="T75" fmla="*/ 437 h 669"/>
                      <a:gd name="T76" fmla="*/ 670 w 804"/>
                      <a:gd name="T77" fmla="*/ 456 h 669"/>
                      <a:gd name="T78" fmla="*/ 597 w 804"/>
                      <a:gd name="T79" fmla="*/ 513 h 669"/>
                      <a:gd name="T80" fmla="*/ 571 w 804"/>
                      <a:gd name="T81" fmla="*/ 546 h 669"/>
                      <a:gd name="T82" fmla="*/ 557 w 804"/>
                      <a:gd name="T83" fmla="*/ 565 h 669"/>
                      <a:gd name="T84" fmla="*/ 529 w 804"/>
                      <a:gd name="T85" fmla="*/ 530 h 669"/>
                      <a:gd name="T86" fmla="*/ 501 w 804"/>
                      <a:gd name="T87" fmla="*/ 478 h 669"/>
                      <a:gd name="T88" fmla="*/ 471 w 804"/>
                      <a:gd name="T89" fmla="*/ 406 h 669"/>
                      <a:gd name="T90" fmla="*/ 447 w 804"/>
                      <a:gd name="T91" fmla="*/ 335 h 669"/>
                      <a:gd name="T92" fmla="*/ 438 w 804"/>
                      <a:gd name="T93" fmla="*/ 281 h 669"/>
                      <a:gd name="T94" fmla="*/ 437 w 804"/>
                      <a:gd name="T95" fmla="*/ 225 h 669"/>
                      <a:gd name="T96" fmla="*/ 439 w 804"/>
                      <a:gd name="T97" fmla="*/ 197 h 669"/>
                      <a:gd name="T98" fmla="*/ 426 w 804"/>
                      <a:gd name="T99" fmla="*/ 174 h 669"/>
                      <a:gd name="T100" fmla="*/ 388 w 804"/>
                      <a:gd name="T101" fmla="*/ 139 h 669"/>
                      <a:gd name="T102" fmla="*/ 343 w 804"/>
                      <a:gd name="T103" fmla="*/ 118 h 669"/>
                      <a:gd name="T104" fmla="*/ 328 w 804"/>
                      <a:gd name="T105" fmla="*/ 108 h 669"/>
                      <a:gd name="T106" fmla="*/ 189 w 804"/>
                      <a:gd name="T107" fmla="*/ 41 h 669"/>
                      <a:gd name="T108" fmla="*/ 135 w 804"/>
                      <a:gd name="T109" fmla="*/ 17 h 669"/>
                      <a:gd name="T110" fmla="*/ 60 w 804"/>
                      <a:gd name="T111" fmla="*/ 1 h 669"/>
                      <a:gd name="T112" fmla="*/ 26 w 804"/>
                      <a:gd name="T113" fmla="*/ 6 h 669"/>
                      <a:gd name="T114" fmla="*/ 7 w 804"/>
                      <a:gd name="T115" fmla="*/ 25 h 669"/>
                      <a:gd name="T116" fmla="*/ 0 w 804"/>
                      <a:gd name="T117" fmla="*/ 49 h 669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804"/>
                      <a:gd name="T178" fmla="*/ 0 h 669"/>
                      <a:gd name="T179" fmla="*/ 804 w 804"/>
                      <a:gd name="T180" fmla="*/ 669 h 669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804" h="669">
                        <a:moveTo>
                          <a:pt x="0" y="60"/>
                        </a:moveTo>
                        <a:lnTo>
                          <a:pt x="0" y="65"/>
                        </a:lnTo>
                        <a:lnTo>
                          <a:pt x="1" y="70"/>
                        </a:lnTo>
                        <a:lnTo>
                          <a:pt x="4" y="81"/>
                        </a:lnTo>
                        <a:lnTo>
                          <a:pt x="7" y="89"/>
                        </a:lnTo>
                        <a:lnTo>
                          <a:pt x="9" y="93"/>
                        </a:lnTo>
                        <a:lnTo>
                          <a:pt x="12" y="98"/>
                        </a:lnTo>
                        <a:lnTo>
                          <a:pt x="14" y="102"/>
                        </a:lnTo>
                        <a:lnTo>
                          <a:pt x="17" y="105"/>
                        </a:lnTo>
                        <a:lnTo>
                          <a:pt x="21" y="108"/>
                        </a:lnTo>
                        <a:lnTo>
                          <a:pt x="24" y="111"/>
                        </a:lnTo>
                        <a:lnTo>
                          <a:pt x="33" y="117"/>
                        </a:lnTo>
                        <a:lnTo>
                          <a:pt x="42" y="124"/>
                        </a:lnTo>
                        <a:lnTo>
                          <a:pt x="44" y="125"/>
                        </a:lnTo>
                        <a:lnTo>
                          <a:pt x="47" y="127"/>
                        </a:lnTo>
                        <a:lnTo>
                          <a:pt x="77" y="137"/>
                        </a:lnTo>
                        <a:lnTo>
                          <a:pt x="108" y="147"/>
                        </a:lnTo>
                        <a:lnTo>
                          <a:pt x="196" y="174"/>
                        </a:lnTo>
                        <a:lnTo>
                          <a:pt x="285" y="201"/>
                        </a:lnTo>
                        <a:lnTo>
                          <a:pt x="292" y="202"/>
                        </a:lnTo>
                        <a:lnTo>
                          <a:pt x="299" y="204"/>
                        </a:lnTo>
                        <a:lnTo>
                          <a:pt x="312" y="210"/>
                        </a:lnTo>
                        <a:lnTo>
                          <a:pt x="325" y="217"/>
                        </a:lnTo>
                        <a:lnTo>
                          <a:pt x="338" y="225"/>
                        </a:lnTo>
                        <a:lnTo>
                          <a:pt x="340" y="229"/>
                        </a:lnTo>
                        <a:lnTo>
                          <a:pt x="344" y="235"/>
                        </a:lnTo>
                        <a:lnTo>
                          <a:pt x="349" y="242"/>
                        </a:lnTo>
                        <a:lnTo>
                          <a:pt x="351" y="247"/>
                        </a:lnTo>
                        <a:lnTo>
                          <a:pt x="353" y="254"/>
                        </a:lnTo>
                        <a:lnTo>
                          <a:pt x="354" y="261"/>
                        </a:lnTo>
                        <a:lnTo>
                          <a:pt x="355" y="268"/>
                        </a:lnTo>
                        <a:lnTo>
                          <a:pt x="354" y="275"/>
                        </a:lnTo>
                        <a:lnTo>
                          <a:pt x="353" y="282"/>
                        </a:lnTo>
                        <a:lnTo>
                          <a:pt x="350" y="284"/>
                        </a:lnTo>
                        <a:lnTo>
                          <a:pt x="350" y="288"/>
                        </a:lnTo>
                        <a:lnTo>
                          <a:pt x="346" y="315"/>
                        </a:lnTo>
                        <a:lnTo>
                          <a:pt x="345" y="343"/>
                        </a:lnTo>
                        <a:lnTo>
                          <a:pt x="345" y="347"/>
                        </a:lnTo>
                        <a:lnTo>
                          <a:pt x="345" y="352"/>
                        </a:lnTo>
                        <a:lnTo>
                          <a:pt x="346" y="356"/>
                        </a:lnTo>
                        <a:lnTo>
                          <a:pt x="348" y="360"/>
                        </a:lnTo>
                        <a:lnTo>
                          <a:pt x="350" y="365"/>
                        </a:lnTo>
                        <a:lnTo>
                          <a:pt x="352" y="368"/>
                        </a:lnTo>
                        <a:lnTo>
                          <a:pt x="358" y="376"/>
                        </a:lnTo>
                        <a:lnTo>
                          <a:pt x="365" y="394"/>
                        </a:lnTo>
                        <a:lnTo>
                          <a:pt x="374" y="411"/>
                        </a:lnTo>
                        <a:lnTo>
                          <a:pt x="378" y="419"/>
                        </a:lnTo>
                        <a:lnTo>
                          <a:pt x="384" y="427"/>
                        </a:lnTo>
                        <a:lnTo>
                          <a:pt x="395" y="444"/>
                        </a:lnTo>
                        <a:lnTo>
                          <a:pt x="407" y="460"/>
                        </a:lnTo>
                        <a:lnTo>
                          <a:pt x="419" y="477"/>
                        </a:lnTo>
                        <a:lnTo>
                          <a:pt x="429" y="494"/>
                        </a:lnTo>
                        <a:lnTo>
                          <a:pt x="440" y="512"/>
                        </a:lnTo>
                        <a:lnTo>
                          <a:pt x="443" y="518"/>
                        </a:lnTo>
                        <a:lnTo>
                          <a:pt x="447" y="524"/>
                        </a:lnTo>
                        <a:lnTo>
                          <a:pt x="455" y="535"/>
                        </a:lnTo>
                        <a:lnTo>
                          <a:pt x="463" y="545"/>
                        </a:lnTo>
                        <a:lnTo>
                          <a:pt x="470" y="557"/>
                        </a:lnTo>
                        <a:lnTo>
                          <a:pt x="476" y="568"/>
                        </a:lnTo>
                        <a:lnTo>
                          <a:pt x="482" y="580"/>
                        </a:lnTo>
                        <a:lnTo>
                          <a:pt x="488" y="593"/>
                        </a:lnTo>
                        <a:lnTo>
                          <a:pt x="492" y="605"/>
                        </a:lnTo>
                        <a:lnTo>
                          <a:pt x="496" y="618"/>
                        </a:lnTo>
                        <a:lnTo>
                          <a:pt x="498" y="624"/>
                        </a:lnTo>
                        <a:lnTo>
                          <a:pt x="501" y="629"/>
                        </a:lnTo>
                        <a:lnTo>
                          <a:pt x="503" y="636"/>
                        </a:lnTo>
                        <a:lnTo>
                          <a:pt x="506" y="641"/>
                        </a:lnTo>
                        <a:lnTo>
                          <a:pt x="510" y="645"/>
                        </a:lnTo>
                        <a:lnTo>
                          <a:pt x="513" y="650"/>
                        </a:lnTo>
                        <a:lnTo>
                          <a:pt x="517" y="653"/>
                        </a:lnTo>
                        <a:lnTo>
                          <a:pt x="521" y="657"/>
                        </a:lnTo>
                        <a:lnTo>
                          <a:pt x="525" y="659"/>
                        </a:lnTo>
                        <a:lnTo>
                          <a:pt x="531" y="662"/>
                        </a:lnTo>
                        <a:lnTo>
                          <a:pt x="536" y="664"/>
                        </a:lnTo>
                        <a:lnTo>
                          <a:pt x="541" y="666"/>
                        </a:lnTo>
                        <a:lnTo>
                          <a:pt x="547" y="667"/>
                        </a:lnTo>
                        <a:lnTo>
                          <a:pt x="553" y="668"/>
                        </a:lnTo>
                        <a:lnTo>
                          <a:pt x="567" y="669"/>
                        </a:lnTo>
                        <a:lnTo>
                          <a:pt x="571" y="668"/>
                        </a:lnTo>
                        <a:lnTo>
                          <a:pt x="573" y="667"/>
                        </a:lnTo>
                        <a:lnTo>
                          <a:pt x="575" y="666"/>
                        </a:lnTo>
                        <a:lnTo>
                          <a:pt x="576" y="665"/>
                        </a:lnTo>
                        <a:lnTo>
                          <a:pt x="577" y="665"/>
                        </a:lnTo>
                        <a:lnTo>
                          <a:pt x="577" y="664"/>
                        </a:lnTo>
                        <a:lnTo>
                          <a:pt x="578" y="664"/>
                        </a:lnTo>
                        <a:lnTo>
                          <a:pt x="580" y="662"/>
                        </a:lnTo>
                        <a:lnTo>
                          <a:pt x="581" y="661"/>
                        </a:lnTo>
                        <a:lnTo>
                          <a:pt x="588" y="650"/>
                        </a:lnTo>
                        <a:lnTo>
                          <a:pt x="594" y="638"/>
                        </a:lnTo>
                        <a:lnTo>
                          <a:pt x="600" y="627"/>
                        </a:lnTo>
                        <a:lnTo>
                          <a:pt x="600" y="626"/>
                        </a:lnTo>
                        <a:lnTo>
                          <a:pt x="600" y="625"/>
                        </a:lnTo>
                        <a:lnTo>
                          <a:pt x="601" y="623"/>
                        </a:lnTo>
                        <a:lnTo>
                          <a:pt x="601" y="621"/>
                        </a:lnTo>
                        <a:lnTo>
                          <a:pt x="605" y="615"/>
                        </a:lnTo>
                        <a:lnTo>
                          <a:pt x="607" y="610"/>
                        </a:lnTo>
                        <a:lnTo>
                          <a:pt x="608" y="605"/>
                        </a:lnTo>
                        <a:lnTo>
                          <a:pt x="615" y="597"/>
                        </a:lnTo>
                        <a:lnTo>
                          <a:pt x="621" y="588"/>
                        </a:lnTo>
                        <a:lnTo>
                          <a:pt x="629" y="581"/>
                        </a:lnTo>
                        <a:lnTo>
                          <a:pt x="643" y="569"/>
                        </a:lnTo>
                        <a:lnTo>
                          <a:pt x="659" y="558"/>
                        </a:lnTo>
                        <a:lnTo>
                          <a:pt x="673" y="551"/>
                        </a:lnTo>
                        <a:lnTo>
                          <a:pt x="687" y="544"/>
                        </a:lnTo>
                        <a:lnTo>
                          <a:pt x="702" y="539"/>
                        </a:lnTo>
                        <a:lnTo>
                          <a:pt x="717" y="535"/>
                        </a:lnTo>
                        <a:lnTo>
                          <a:pt x="732" y="531"/>
                        </a:lnTo>
                        <a:lnTo>
                          <a:pt x="748" y="530"/>
                        </a:lnTo>
                        <a:lnTo>
                          <a:pt x="763" y="529"/>
                        </a:lnTo>
                        <a:lnTo>
                          <a:pt x="779" y="529"/>
                        </a:lnTo>
                        <a:lnTo>
                          <a:pt x="780" y="529"/>
                        </a:lnTo>
                        <a:lnTo>
                          <a:pt x="781" y="529"/>
                        </a:lnTo>
                        <a:lnTo>
                          <a:pt x="782" y="529"/>
                        </a:lnTo>
                        <a:lnTo>
                          <a:pt x="784" y="528"/>
                        </a:lnTo>
                        <a:lnTo>
                          <a:pt x="786" y="528"/>
                        </a:lnTo>
                        <a:lnTo>
                          <a:pt x="787" y="527"/>
                        </a:lnTo>
                        <a:lnTo>
                          <a:pt x="790" y="526"/>
                        </a:lnTo>
                        <a:lnTo>
                          <a:pt x="796" y="520"/>
                        </a:lnTo>
                        <a:lnTo>
                          <a:pt x="798" y="517"/>
                        </a:lnTo>
                        <a:lnTo>
                          <a:pt x="800" y="515"/>
                        </a:lnTo>
                        <a:lnTo>
                          <a:pt x="802" y="512"/>
                        </a:lnTo>
                        <a:lnTo>
                          <a:pt x="803" y="509"/>
                        </a:lnTo>
                        <a:lnTo>
                          <a:pt x="803" y="508"/>
                        </a:lnTo>
                        <a:lnTo>
                          <a:pt x="804" y="506"/>
                        </a:lnTo>
                        <a:lnTo>
                          <a:pt x="804" y="503"/>
                        </a:lnTo>
                        <a:lnTo>
                          <a:pt x="804" y="500"/>
                        </a:lnTo>
                        <a:lnTo>
                          <a:pt x="804" y="496"/>
                        </a:lnTo>
                        <a:lnTo>
                          <a:pt x="804" y="493"/>
                        </a:lnTo>
                        <a:lnTo>
                          <a:pt x="803" y="490"/>
                        </a:lnTo>
                        <a:lnTo>
                          <a:pt x="802" y="486"/>
                        </a:lnTo>
                        <a:lnTo>
                          <a:pt x="800" y="482"/>
                        </a:lnTo>
                        <a:lnTo>
                          <a:pt x="799" y="480"/>
                        </a:lnTo>
                        <a:lnTo>
                          <a:pt x="798" y="479"/>
                        </a:lnTo>
                        <a:lnTo>
                          <a:pt x="797" y="475"/>
                        </a:lnTo>
                        <a:lnTo>
                          <a:pt x="795" y="471"/>
                        </a:lnTo>
                        <a:lnTo>
                          <a:pt x="793" y="466"/>
                        </a:lnTo>
                        <a:lnTo>
                          <a:pt x="789" y="459"/>
                        </a:lnTo>
                        <a:lnTo>
                          <a:pt x="783" y="452"/>
                        </a:lnTo>
                        <a:lnTo>
                          <a:pt x="778" y="447"/>
                        </a:lnTo>
                        <a:lnTo>
                          <a:pt x="772" y="442"/>
                        </a:lnTo>
                        <a:lnTo>
                          <a:pt x="765" y="437"/>
                        </a:lnTo>
                        <a:lnTo>
                          <a:pt x="757" y="433"/>
                        </a:lnTo>
                        <a:lnTo>
                          <a:pt x="749" y="430"/>
                        </a:lnTo>
                        <a:lnTo>
                          <a:pt x="745" y="430"/>
                        </a:lnTo>
                        <a:lnTo>
                          <a:pt x="741" y="430"/>
                        </a:lnTo>
                        <a:lnTo>
                          <a:pt x="731" y="430"/>
                        </a:lnTo>
                        <a:lnTo>
                          <a:pt x="721" y="431"/>
                        </a:lnTo>
                        <a:lnTo>
                          <a:pt x="712" y="433"/>
                        </a:lnTo>
                        <a:lnTo>
                          <a:pt x="703" y="437"/>
                        </a:lnTo>
                        <a:lnTo>
                          <a:pt x="694" y="440"/>
                        </a:lnTo>
                        <a:lnTo>
                          <a:pt x="685" y="444"/>
                        </a:lnTo>
                        <a:lnTo>
                          <a:pt x="678" y="450"/>
                        </a:lnTo>
                        <a:lnTo>
                          <a:pt x="670" y="456"/>
                        </a:lnTo>
                        <a:lnTo>
                          <a:pt x="642" y="478"/>
                        </a:lnTo>
                        <a:lnTo>
                          <a:pt x="614" y="499"/>
                        </a:lnTo>
                        <a:lnTo>
                          <a:pt x="605" y="506"/>
                        </a:lnTo>
                        <a:lnTo>
                          <a:pt x="597" y="513"/>
                        </a:lnTo>
                        <a:lnTo>
                          <a:pt x="589" y="521"/>
                        </a:lnTo>
                        <a:lnTo>
                          <a:pt x="583" y="529"/>
                        </a:lnTo>
                        <a:lnTo>
                          <a:pt x="576" y="537"/>
                        </a:lnTo>
                        <a:lnTo>
                          <a:pt x="571" y="546"/>
                        </a:lnTo>
                        <a:lnTo>
                          <a:pt x="566" y="556"/>
                        </a:lnTo>
                        <a:lnTo>
                          <a:pt x="560" y="565"/>
                        </a:lnTo>
                        <a:lnTo>
                          <a:pt x="557" y="565"/>
                        </a:lnTo>
                        <a:lnTo>
                          <a:pt x="556" y="565"/>
                        </a:lnTo>
                        <a:lnTo>
                          <a:pt x="546" y="554"/>
                        </a:lnTo>
                        <a:lnTo>
                          <a:pt x="538" y="542"/>
                        </a:lnTo>
                        <a:lnTo>
                          <a:pt x="529" y="530"/>
                        </a:lnTo>
                        <a:lnTo>
                          <a:pt x="521" y="517"/>
                        </a:lnTo>
                        <a:lnTo>
                          <a:pt x="513" y="504"/>
                        </a:lnTo>
                        <a:lnTo>
                          <a:pt x="507" y="492"/>
                        </a:lnTo>
                        <a:lnTo>
                          <a:pt x="501" y="478"/>
                        </a:lnTo>
                        <a:lnTo>
                          <a:pt x="496" y="465"/>
                        </a:lnTo>
                        <a:lnTo>
                          <a:pt x="489" y="446"/>
                        </a:lnTo>
                        <a:lnTo>
                          <a:pt x="481" y="430"/>
                        </a:lnTo>
                        <a:lnTo>
                          <a:pt x="471" y="406"/>
                        </a:lnTo>
                        <a:lnTo>
                          <a:pt x="466" y="394"/>
                        </a:lnTo>
                        <a:lnTo>
                          <a:pt x="461" y="382"/>
                        </a:lnTo>
                        <a:lnTo>
                          <a:pt x="454" y="359"/>
                        </a:lnTo>
                        <a:lnTo>
                          <a:pt x="447" y="335"/>
                        </a:lnTo>
                        <a:lnTo>
                          <a:pt x="446" y="329"/>
                        </a:lnTo>
                        <a:lnTo>
                          <a:pt x="445" y="324"/>
                        </a:lnTo>
                        <a:lnTo>
                          <a:pt x="440" y="302"/>
                        </a:lnTo>
                        <a:lnTo>
                          <a:pt x="438" y="281"/>
                        </a:lnTo>
                        <a:lnTo>
                          <a:pt x="436" y="258"/>
                        </a:lnTo>
                        <a:lnTo>
                          <a:pt x="436" y="236"/>
                        </a:lnTo>
                        <a:lnTo>
                          <a:pt x="436" y="231"/>
                        </a:lnTo>
                        <a:lnTo>
                          <a:pt x="437" y="225"/>
                        </a:lnTo>
                        <a:lnTo>
                          <a:pt x="439" y="217"/>
                        </a:lnTo>
                        <a:lnTo>
                          <a:pt x="440" y="210"/>
                        </a:lnTo>
                        <a:lnTo>
                          <a:pt x="439" y="203"/>
                        </a:lnTo>
                        <a:lnTo>
                          <a:pt x="439" y="197"/>
                        </a:lnTo>
                        <a:lnTo>
                          <a:pt x="436" y="190"/>
                        </a:lnTo>
                        <a:lnTo>
                          <a:pt x="433" y="184"/>
                        </a:lnTo>
                        <a:lnTo>
                          <a:pt x="430" y="179"/>
                        </a:lnTo>
                        <a:lnTo>
                          <a:pt x="426" y="174"/>
                        </a:lnTo>
                        <a:lnTo>
                          <a:pt x="418" y="164"/>
                        </a:lnTo>
                        <a:lnTo>
                          <a:pt x="408" y="155"/>
                        </a:lnTo>
                        <a:lnTo>
                          <a:pt x="399" y="147"/>
                        </a:lnTo>
                        <a:lnTo>
                          <a:pt x="388" y="139"/>
                        </a:lnTo>
                        <a:lnTo>
                          <a:pt x="378" y="133"/>
                        </a:lnTo>
                        <a:lnTo>
                          <a:pt x="366" y="127"/>
                        </a:lnTo>
                        <a:lnTo>
                          <a:pt x="355" y="122"/>
                        </a:lnTo>
                        <a:lnTo>
                          <a:pt x="343" y="118"/>
                        </a:lnTo>
                        <a:lnTo>
                          <a:pt x="339" y="115"/>
                        </a:lnTo>
                        <a:lnTo>
                          <a:pt x="336" y="112"/>
                        </a:lnTo>
                        <a:lnTo>
                          <a:pt x="331" y="110"/>
                        </a:lnTo>
                        <a:lnTo>
                          <a:pt x="328" y="108"/>
                        </a:lnTo>
                        <a:lnTo>
                          <a:pt x="292" y="92"/>
                        </a:lnTo>
                        <a:lnTo>
                          <a:pt x="258" y="76"/>
                        </a:lnTo>
                        <a:lnTo>
                          <a:pt x="223" y="59"/>
                        </a:lnTo>
                        <a:lnTo>
                          <a:pt x="189" y="41"/>
                        </a:lnTo>
                        <a:lnTo>
                          <a:pt x="172" y="32"/>
                        </a:lnTo>
                        <a:lnTo>
                          <a:pt x="154" y="24"/>
                        </a:lnTo>
                        <a:lnTo>
                          <a:pt x="144" y="20"/>
                        </a:lnTo>
                        <a:lnTo>
                          <a:pt x="135" y="17"/>
                        </a:lnTo>
                        <a:lnTo>
                          <a:pt x="117" y="11"/>
                        </a:lnTo>
                        <a:lnTo>
                          <a:pt x="98" y="7"/>
                        </a:lnTo>
                        <a:lnTo>
                          <a:pt x="79" y="3"/>
                        </a:lnTo>
                        <a:lnTo>
                          <a:pt x="60" y="1"/>
                        </a:lnTo>
                        <a:lnTo>
                          <a:pt x="50" y="0"/>
                        </a:lnTo>
                        <a:lnTo>
                          <a:pt x="41" y="0"/>
                        </a:lnTo>
                        <a:lnTo>
                          <a:pt x="30" y="4"/>
                        </a:lnTo>
                        <a:lnTo>
                          <a:pt x="26" y="6"/>
                        </a:lnTo>
                        <a:lnTo>
                          <a:pt x="21" y="9"/>
                        </a:lnTo>
                        <a:lnTo>
                          <a:pt x="14" y="15"/>
                        </a:lnTo>
                        <a:lnTo>
                          <a:pt x="9" y="22"/>
                        </a:lnTo>
                        <a:lnTo>
                          <a:pt x="7" y="25"/>
                        </a:lnTo>
                        <a:lnTo>
                          <a:pt x="5" y="30"/>
                        </a:lnTo>
                        <a:lnTo>
                          <a:pt x="3" y="34"/>
                        </a:lnTo>
                        <a:lnTo>
                          <a:pt x="2" y="39"/>
                        </a:lnTo>
                        <a:lnTo>
                          <a:pt x="0" y="49"/>
                        </a:lnTo>
                        <a:lnTo>
                          <a:pt x="0" y="54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1471" y="3026"/>
                    <a:ext cx="788" cy="432"/>
                  </a:xfrm>
                  <a:custGeom>
                    <a:avLst/>
                    <a:gdLst>
                      <a:gd name="T0" fmla="*/ 787 w 788"/>
                      <a:gd name="T1" fmla="*/ 82 h 432"/>
                      <a:gd name="T2" fmla="*/ 777 w 788"/>
                      <a:gd name="T3" fmla="*/ 48 h 432"/>
                      <a:gd name="T4" fmla="*/ 750 w 788"/>
                      <a:gd name="T5" fmla="*/ 26 h 432"/>
                      <a:gd name="T6" fmla="*/ 714 w 788"/>
                      <a:gd name="T7" fmla="*/ 22 h 432"/>
                      <a:gd name="T8" fmla="*/ 691 w 788"/>
                      <a:gd name="T9" fmla="*/ 34 h 432"/>
                      <a:gd name="T10" fmla="*/ 634 w 788"/>
                      <a:gd name="T11" fmla="*/ 105 h 432"/>
                      <a:gd name="T12" fmla="*/ 566 w 788"/>
                      <a:gd name="T13" fmla="*/ 213 h 432"/>
                      <a:gd name="T14" fmla="*/ 530 w 788"/>
                      <a:gd name="T15" fmla="*/ 286 h 432"/>
                      <a:gd name="T16" fmla="*/ 510 w 788"/>
                      <a:gd name="T17" fmla="*/ 314 h 432"/>
                      <a:gd name="T18" fmla="*/ 478 w 788"/>
                      <a:gd name="T19" fmla="*/ 331 h 432"/>
                      <a:gd name="T20" fmla="*/ 431 w 788"/>
                      <a:gd name="T21" fmla="*/ 280 h 432"/>
                      <a:gd name="T22" fmla="*/ 371 w 788"/>
                      <a:gd name="T23" fmla="*/ 226 h 432"/>
                      <a:gd name="T24" fmla="*/ 300 w 788"/>
                      <a:gd name="T25" fmla="*/ 178 h 432"/>
                      <a:gd name="T26" fmla="*/ 257 w 788"/>
                      <a:gd name="T27" fmla="*/ 144 h 432"/>
                      <a:gd name="T28" fmla="*/ 228 w 788"/>
                      <a:gd name="T29" fmla="*/ 94 h 432"/>
                      <a:gd name="T30" fmla="*/ 198 w 788"/>
                      <a:gd name="T31" fmla="*/ 21 h 432"/>
                      <a:gd name="T32" fmla="*/ 184 w 788"/>
                      <a:gd name="T33" fmla="*/ 6 h 432"/>
                      <a:gd name="T34" fmla="*/ 155 w 788"/>
                      <a:gd name="T35" fmla="*/ 0 h 432"/>
                      <a:gd name="T36" fmla="*/ 123 w 788"/>
                      <a:gd name="T37" fmla="*/ 22 h 432"/>
                      <a:gd name="T38" fmla="*/ 120 w 788"/>
                      <a:gd name="T39" fmla="*/ 57 h 432"/>
                      <a:gd name="T40" fmla="*/ 118 w 788"/>
                      <a:gd name="T41" fmla="*/ 89 h 432"/>
                      <a:gd name="T42" fmla="*/ 106 w 788"/>
                      <a:gd name="T43" fmla="*/ 127 h 432"/>
                      <a:gd name="T44" fmla="*/ 95 w 788"/>
                      <a:gd name="T45" fmla="*/ 146 h 432"/>
                      <a:gd name="T46" fmla="*/ 80 w 788"/>
                      <a:gd name="T47" fmla="*/ 162 h 432"/>
                      <a:gd name="T48" fmla="*/ 25 w 788"/>
                      <a:gd name="T49" fmla="*/ 219 h 432"/>
                      <a:gd name="T50" fmla="*/ 0 w 788"/>
                      <a:gd name="T51" fmla="*/ 266 h 432"/>
                      <a:gd name="T52" fmla="*/ 3 w 788"/>
                      <a:gd name="T53" fmla="*/ 287 h 432"/>
                      <a:gd name="T54" fmla="*/ 32 w 788"/>
                      <a:gd name="T55" fmla="*/ 300 h 432"/>
                      <a:gd name="T56" fmla="*/ 50 w 788"/>
                      <a:gd name="T57" fmla="*/ 295 h 432"/>
                      <a:gd name="T58" fmla="*/ 74 w 788"/>
                      <a:gd name="T59" fmla="*/ 283 h 432"/>
                      <a:gd name="T60" fmla="*/ 91 w 788"/>
                      <a:gd name="T61" fmla="*/ 269 h 432"/>
                      <a:gd name="T62" fmla="*/ 97 w 788"/>
                      <a:gd name="T63" fmla="*/ 264 h 432"/>
                      <a:gd name="T64" fmla="*/ 118 w 788"/>
                      <a:gd name="T65" fmla="*/ 237 h 432"/>
                      <a:gd name="T66" fmla="*/ 130 w 788"/>
                      <a:gd name="T67" fmla="*/ 211 h 432"/>
                      <a:gd name="T68" fmla="*/ 140 w 788"/>
                      <a:gd name="T69" fmla="*/ 169 h 432"/>
                      <a:gd name="T70" fmla="*/ 150 w 788"/>
                      <a:gd name="T71" fmla="*/ 131 h 432"/>
                      <a:gd name="T72" fmla="*/ 172 w 788"/>
                      <a:gd name="T73" fmla="*/ 116 h 432"/>
                      <a:gd name="T74" fmla="*/ 190 w 788"/>
                      <a:gd name="T75" fmla="*/ 130 h 432"/>
                      <a:gd name="T76" fmla="*/ 207 w 788"/>
                      <a:gd name="T77" fmla="*/ 158 h 432"/>
                      <a:gd name="T78" fmla="*/ 250 w 788"/>
                      <a:gd name="T79" fmla="*/ 223 h 432"/>
                      <a:gd name="T80" fmla="*/ 373 w 788"/>
                      <a:gd name="T81" fmla="*/ 329 h 432"/>
                      <a:gd name="T82" fmla="*/ 433 w 788"/>
                      <a:gd name="T83" fmla="*/ 377 h 432"/>
                      <a:gd name="T84" fmla="*/ 454 w 788"/>
                      <a:gd name="T85" fmla="*/ 413 h 432"/>
                      <a:gd name="T86" fmla="*/ 496 w 788"/>
                      <a:gd name="T87" fmla="*/ 432 h 432"/>
                      <a:gd name="T88" fmla="*/ 517 w 788"/>
                      <a:gd name="T89" fmla="*/ 427 h 432"/>
                      <a:gd name="T90" fmla="*/ 561 w 788"/>
                      <a:gd name="T91" fmla="*/ 399 h 432"/>
                      <a:gd name="T92" fmla="*/ 577 w 788"/>
                      <a:gd name="T93" fmla="*/ 384 h 432"/>
                      <a:gd name="T94" fmla="*/ 646 w 788"/>
                      <a:gd name="T95" fmla="*/ 310 h 432"/>
                      <a:gd name="T96" fmla="*/ 693 w 788"/>
                      <a:gd name="T97" fmla="*/ 253 h 432"/>
                      <a:gd name="T98" fmla="*/ 714 w 788"/>
                      <a:gd name="T99" fmla="*/ 225 h 432"/>
                      <a:gd name="T100" fmla="*/ 753 w 788"/>
                      <a:gd name="T101" fmla="*/ 165 h 432"/>
                      <a:gd name="T102" fmla="*/ 782 w 788"/>
                      <a:gd name="T103" fmla="*/ 106 h 432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788"/>
                      <a:gd name="T157" fmla="*/ 0 h 432"/>
                      <a:gd name="T158" fmla="*/ 788 w 788"/>
                      <a:gd name="T159" fmla="*/ 432 h 432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788" h="432">
                        <a:moveTo>
                          <a:pt x="782" y="106"/>
                        </a:moveTo>
                        <a:lnTo>
                          <a:pt x="784" y="98"/>
                        </a:lnTo>
                        <a:lnTo>
                          <a:pt x="786" y="91"/>
                        </a:lnTo>
                        <a:lnTo>
                          <a:pt x="786" y="87"/>
                        </a:lnTo>
                        <a:lnTo>
                          <a:pt x="787" y="82"/>
                        </a:lnTo>
                        <a:lnTo>
                          <a:pt x="788" y="75"/>
                        </a:lnTo>
                        <a:lnTo>
                          <a:pt x="785" y="64"/>
                        </a:lnTo>
                        <a:lnTo>
                          <a:pt x="784" y="60"/>
                        </a:lnTo>
                        <a:lnTo>
                          <a:pt x="782" y="55"/>
                        </a:lnTo>
                        <a:lnTo>
                          <a:pt x="777" y="48"/>
                        </a:lnTo>
                        <a:lnTo>
                          <a:pt x="770" y="39"/>
                        </a:lnTo>
                        <a:lnTo>
                          <a:pt x="766" y="35"/>
                        </a:lnTo>
                        <a:lnTo>
                          <a:pt x="763" y="33"/>
                        </a:lnTo>
                        <a:lnTo>
                          <a:pt x="755" y="27"/>
                        </a:lnTo>
                        <a:lnTo>
                          <a:pt x="750" y="26"/>
                        </a:lnTo>
                        <a:lnTo>
                          <a:pt x="747" y="24"/>
                        </a:lnTo>
                        <a:lnTo>
                          <a:pt x="738" y="21"/>
                        </a:lnTo>
                        <a:lnTo>
                          <a:pt x="728" y="21"/>
                        </a:lnTo>
                        <a:lnTo>
                          <a:pt x="719" y="21"/>
                        </a:lnTo>
                        <a:lnTo>
                          <a:pt x="714" y="22"/>
                        </a:lnTo>
                        <a:lnTo>
                          <a:pt x="708" y="24"/>
                        </a:lnTo>
                        <a:lnTo>
                          <a:pt x="703" y="25"/>
                        </a:lnTo>
                        <a:lnTo>
                          <a:pt x="699" y="27"/>
                        </a:lnTo>
                        <a:lnTo>
                          <a:pt x="694" y="31"/>
                        </a:lnTo>
                        <a:lnTo>
                          <a:pt x="691" y="34"/>
                        </a:lnTo>
                        <a:lnTo>
                          <a:pt x="679" y="48"/>
                        </a:lnTo>
                        <a:lnTo>
                          <a:pt x="667" y="62"/>
                        </a:lnTo>
                        <a:lnTo>
                          <a:pt x="656" y="76"/>
                        </a:lnTo>
                        <a:lnTo>
                          <a:pt x="644" y="90"/>
                        </a:lnTo>
                        <a:lnTo>
                          <a:pt x="634" y="105"/>
                        </a:lnTo>
                        <a:lnTo>
                          <a:pt x="623" y="120"/>
                        </a:lnTo>
                        <a:lnTo>
                          <a:pt x="603" y="150"/>
                        </a:lnTo>
                        <a:lnTo>
                          <a:pt x="583" y="182"/>
                        </a:lnTo>
                        <a:lnTo>
                          <a:pt x="573" y="198"/>
                        </a:lnTo>
                        <a:lnTo>
                          <a:pt x="566" y="213"/>
                        </a:lnTo>
                        <a:lnTo>
                          <a:pt x="558" y="232"/>
                        </a:lnTo>
                        <a:lnTo>
                          <a:pt x="549" y="250"/>
                        </a:lnTo>
                        <a:lnTo>
                          <a:pt x="544" y="259"/>
                        </a:lnTo>
                        <a:lnTo>
                          <a:pt x="539" y="267"/>
                        </a:lnTo>
                        <a:lnTo>
                          <a:pt x="530" y="286"/>
                        </a:lnTo>
                        <a:lnTo>
                          <a:pt x="525" y="293"/>
                        </a:lnTo>
                        <a:lnTo>
                          <a:pt x="523" y="296"/>
                        </a:lnTo>
                        <a:lnTo>
                          <a:pt x="521" y="300"/>
                        </a:lnTo>
                        <a:lnTo>
                          <a:pt x="516" y="307"/>
                        </a:lnTo>
                        <a:lnTo>
                          <a:pt x="510" y="314"/>
                        </a:lnTo>
                        <a:lnTo>
                          <a:pt x="504" y="320"/>
                        </a:lnTo>
                        <a:lnTo>
                          <a:pt x="499" y="327"/>
                        </a:lnTo>
                        <a:lnTo>
                          <a:pt x="493" y="333"/>
                        </a:lnTo>
                        <a:lnTo>
                          <a:pt x="486" y="339"/>
                        </a:lnTo>
                        <a:lnTo>
                          <a:pt x="478" y="331"/>
                        </a:lnTo>
                        <a:lnTo>
                          <a:pt x="470" y="324"/>
                        </a:lnTo>
                        <a:lnTo>
                          <a:pt x="455" y="309"/>
                        </a:lnTo>
                        <a:lnTo>
                          <a:pt x="448" y="301"/>
                        </a:lnTo>
                        <a:lnTo>
                          <a:pt x="441" y="292"/>
                        </a:lnTo>
                        <a:lnTo>
                          <a:pt x="431" y="280"/>
                        </a:lnTo>
                        <a:lnTo>
                          <a:pt x="419" y="267"/>
                        </a:lnTo>
                        <a:lnTo>
                          <a:pt x="408" y="256"/>
                        </a:lnTo>
                        <a:lnTo>
                          <a:pt x="397" y="246"/>
                        </a:lnTo>
                        <a:lnTo>
                          <a:pt x="383" y="235"/>
                        </a:lnTo>
                        <a:lnTo>
                          <a:pt x="371" y="226"/>
                        </a:lnTo>
                        <a:lnTo>
                          <a:pt x="358" y="216"/>
                        </a:lnTo>
                        <a:lnTo>
                          <a:pt x="344" y="208"/>
                        </a:lnTo>
                        <a:lnTo>
                          <a:pt x="328" y="198"/>
                        </a:lnTo>
                        <a:lnTo>
                          <a:pt x="313" y="188"/>
                        </a:lnTo>
                        <a:lnTo>
                          <a:pt x="300" y="178"/>
                        </a:lnTo>
                        <a:lnTo>
                          <a:pt x="288" y="170"/>
                        </a:lnTo>
                        <a:lnTo>
                          <a:pt x="276" y="160"/>
                        </a:lnTo>
                        <a:lnTo>
                          <a:pt x="264" y="151"/>
                        </a:lnTo>
                        <a:lnTo>
                          <a:pt x="260" y="147"/>
                        </a:lnTo>
                        <a:lnTo>
                          <a:pt x="257" y="144"/>
                        </a:lnTo>
                        <a:lnTo>
                          <a:pt x="254" y="139"/>
                        </a:lnTo>
                        <a:lnTo>
                          <a:pt x="251" y="136"/>
                        </a:lnTo>
                        <a:lnTo>
                          <a:pt x="243" y="122"/>
                        </a:lnTo>
                        <a:lnTo>
                          <a:pt x="235" y="108"/>
                        </a:lnTo>
                        <a:lnTo>
                          <a:pt x="228" y="94"/>
                        </a:lnTo>
                        <a:lnTo>
                          <a:pt x="221" y="80"/>
                        </a:lnTo>
                        <a:lnTo>
                          <a:pt x="215" y="65"/>
                        </a:lnTo>
                        <a:lnTo>
                          <a:pt x="208" y="51"/>
                        </a:lnTo>
                        <a:lnTo>
                          <a:pt x="203" y="36"/>
                        </a:lnTo>
                        <a:lnTo>
                          <a:pt x="198" y="21"/>
                        </a:lnTo>
                        <a:lnTo>
                          <a:pt x="196" y="17"/>
                        </a:lnTo>
                        <a:lnTo>
                          <a:pt x="193" y="14"/>
                        </a:lnTo>
                        <a:lnTo>
                          <a:pt x="190" y="10"/>
                        </a:lnTo>
                        <a:lnTo>
                          <a:pt x="187" y="7"/>
                        </a:lnTo>
                        <a:lnTo>
                          <a:pt x="184" y="6"/>
                        </a:lnTo>
                        <a:lnTo>
                          <a:pt x="180" y="4"/>
                        </a:lnTo>
                        <a:lnTo>
                          <a:pt x="176" y="2"/>
                        </a:lnTo>
                        <a:lnTo>
                          <a:pt x="172" y="1"/>
                        </a:lnTo>
                        <a:lnTo>
                          <a:pt x="163" y="0"/>
                        </a:lnTo>
                        <a:lnTo>
                          <a:pt x="155" y="0"/>
                        </a:lnTo>
                        <a:lnTo>
                          <a:pt x="148" y="2"/>
                        </a:lnTo>
                        <a:lnTo>
                          <a:pt x="141" y="5"/>
                        </a:lnTo>
                        <a:lnTo>
                          <a:pt x="135" y="9"/>
                        </a:lnTo>
                        <a:lnTo>
                          <a:pt x="128" y="15"/>
                        </a:lnTo>
                        <a:lnTo>
                          <a:pt x="123" y="22"/>
                        </a:lnTo>
                        <a:lnTo>
                          <a:pt x="120" y="26"/>
                        </a:lnTo>
                        <a:lnTo>
                          <a:pt x="118" y="30"/>
                        </a:lnTo>
                        <a:lnTo>
                          <a:pt x="116" y="39"/>
                        </a:lnTo>
                        <a:lnTo>
                          <a:pt x="118" y="48"/>
                        </a:lnTo>
                        <a:lnTo>
                          <a:pt x="120" y="57"/>
                        </a:lnTo>
                        <a:lnTo>
                          <a:pt x="121" y="68"/>
                        </a:lnTo>
                        <a:lnTo>
                          <a:pt x="121" y="77"/>
                        </a:lnTo>
                        <a:lnTo>
                          <a:pt x="120" y="83"/>
                        </a:lnTo>
                        <a:lnTo>
                          <a:pt x="119" y="86"/>
                        </a:lnTo>
                        <a:lnTo>
                          <a:pt x="118" y="89"/>
                        </a:lnTo>
                        <a:lnTo>
                          <a:pt x="116" y="96"/>
                        </a:lnTo>
                        <a:lnTo>
                          <a:pt x="116" y="103"/>
                        </a:lnTo>
                        <a:lnTo>
                          <a:pt x="113" y="109"/>
                        </a:lnTo>
                        <a:lnTo>
                          <a:pt x="111" y="115"/>
                        </a:lnTo>
                        <a:lnTo>
                          <a:pt x="106" y="127"/>
                        </a:lnTo>
                        <a:lnTo>
                          <a:pt x="103" y="131"/>
                        </a:lnTo>
                        <a:lnTo>
                          <a:pt x="101" y="137"/>
                        </a:lnTo>
                        <a:lnTo>
                          <a:pt x="99" y="138"/>
                        </a:lnTo>
                        <a:lnTo>
                          <a:pt x="97" y="141"/>
                        </a:lnTo>
                        <a:lnTo>
                          <a:pt x="95" y="146"/>
                        </a:lnTo>
                        <a:lnTo>
                          <a:pt x="90" y="150"/>
                        </a:lnTo>
                        <a:lnTo>
                          <a:pt x="87" y="154"/>
                        </a:lnTo>
                        <a:lnTo>
                          <a:pt x="85" y="156"/>
                        </a:lnTo>
                        <a:lnTo>
                          <a:pt x="83" y="158"/>
                        </a:lnTo>
                        <a:lnTo>
                          <a:pt x="80" y="162"/>
                        </a:lnTo>
                        <a:lnTo>
                          <a:pt x="64" y="177"/>
                        </a:lnTo>
                        <a:lnTo>
                          <a:pt x="49" y="192"/>
                        </a:lnTo>
                        <a:lnTo>
                          <a:pt x="38" y="204"/>
                        </a:lnTo>
                        <a:lnTo>
                          <a:pt x="32" y="210"/>
                        </a:lnTo>
                        <a:lnTo>
                          <a:pt x="25" y="219"/>
                        </a:lnTo>
                        <a:lnTo>
                          <a:pt x="18" y="228"/>
                        </a:lnTo>
                        <a:lnTo>
                          <a:pt x="11" y="241"/>
                        </a:lnTo>
                        <a:lnTo>
                          <a:pt x="4" y="254"/>
                        </a:lnTo>
                        <a:lnTo>
                          <a:pt x="2" y="260"/>
                        </a:lnTo>
                        <a:lnTo>
                          <a:pt x="0" y="266"/>
                        </a:lnTo>
                        <a:lnTo>
                          <a:pt x="0" y="267"/>
                        </a:lnTo>
                        <a:lnTo>
                          <a:pt x="0" y="271"/>
                        </a:lnTo>
                        <a:lnTo>
                          <a:pt x="0" y="276"/>
                        </a:lnTo>
                        <a:lnTo>
                          <a:pt x="1" y="281"/>
                        </a:lnTo>
                        <a:lnTo>
                          <a:pt x="3" y="287"/>
                        </a:lnTo>
                        <a:lnTo>
                          <a:pt x="5" y="291"/>
                        </a:lnTo>
                        <a:lnTo>
                          <a:pt x="9" y="297"/>
                        </a:lnTo>
                        <a:lnTo>
                          <a:pt x="18" y="299"/>
                        </a:lnTo>
                        <a:lnTo>
                          <a:pt x="28" y="300"/>
                        </a:lnTo>
                        <a:lnTo>
                          <a:pt x="32" y="300"/>
                        </a:lnTo>
                        <a:lnTo>
                          <a:pt x="37" y="300"/>
                        </a:lnTo>
                        <a:lnTo>
                          <a:pt x="42" y="299"/>
                        </a:lnTo>
                        <a:lnTo>
                          <a:pt x="47" y="297"/>
                        </a:lnTo>
                        <a:lnTo>
                          <a:pt x="48" y="296"/>
                        </a:lnTo>
                        <a:lnTo>
                          <a:pt x="50" y="295"/>
                        </a:lnTo>
                        <a:lnTo>
                          <a:pt x="53" y="294"/>
                        </a:lnTo>
                        <a:lnTo>
                          <a:pt x="60" y="291"/>
                        </a:lnTo>
                        <a:lnTo>
                          <a:pt x="67" y="288"/>
                        </a:lnTo>
                        <a:lnTo>
                          <a:pt x="70" y="285"/>
                        </a:lnTo>
                        <a:lnTo>
                          <a:pt x="74" y="283"/>
                        </a:lnTo>
                        <a:lnTo>
                          <a:pt x="76" y="281"/>
                        </a:lnTo>
                        <a:lnTo>
                          <a:pt x="80" y="279"/>
                        </a:lnTo>
                        <a:lnTo>
                          <a:pt x="82" y="276"/>
                        </a:lnTo>
                        <a:lnTo>
                          <a:pt x="85" y="274"/>
                        </a:lnTo>
                        <a:lnTo>
                          <a:pt x="91" y="269"/>
                        </a:lnTo>
                        <a:lnTo>
                          <a:pt x="94" y="267"/>
                        </a:lnTo>
                        <a:lnTo>
                          <a:pt x="95" y="266"/>
                        </a:lnTo>
                        <a:lnTo>
                          <a:pt x="95" y="265"/>
                        </a:lnTo>
                        <a:lnTo>
                          <a:pt x="96" y="264"/>
                        </a:lnTo>
                        <a:lnTo>
                          <a:pt x="97" y="264"/>
                        </a:lnTo>
                        <a:lnTo>
                          <a:pt x="104" y="255"/>
                        </a:lnTo>
                        <a:lnTo>
                          <a:pt x="113" y="247"/>
                        </a:lnTo>
                        <a:lnTo>
                          <a:pt x="117" y="240"/>
                        </a:lnTo>
                        <a:lnTo>
                          <a:pt x="118" y="237"/>
                        </a:lnTo>
                        <a:lnTo>
                          <a:pt x="118" y="236"/>
                        </a:lnTo>
                        <a:lnTo>
                          <a:pt x="119" y="235"/>
                        </a:lnTo>
                        <a:lnTo>
                          <a:pt x="122" y="232"/>
                        </a:lnTo>
                        <a:lnTo>
                          <a:pt x="130" y="211"/>
                        </a:lnTo>
                        <a:lnTo>
                          <a:pt x="133" y="199"/>
                        </a:lnTo>
                        <a:lnTo>
                          <a:pt x="135" y="194"/>
                        </a:lnTo>
                        <a:lnTo>
                          <a:pt x="137" y="189"/>
                        </a:lnTo>
                        <a:lnTo>
                          <a:pt x="139" y="178"/>
                        </a:lnTo>
                        <a:lnTo>
                          <a:pt x="140" y="169"/>
                        </a:lnTo>
                        <a:lnTo>
                          <a:pt x="141" y="161"/>
                        </a:lnTo>
                        <a:lnTo>
                          <a:pt x="142" y="153"/>
                        </a:lnTo>
                        <a:lnTo>
                          <a:pt x="144" y="145"/>
                        </a:lnTo>
                        <a:lnTo>
                          <a:pt x="146" y="138"/>
                        </a:lnTo>
                        <a:lnTo>
                          <a:pt x="150" y="131"/>
                        </a:lnTo>
                        <a:lnTo>
                          <a:pt x="153" y="125"/>
                        </a:lnTo>
                        <a:lnTo>
                          <a:pt x="158" y="119"/>
                        </a:lnTo>
                        <a:lnTo>
                          <a:pt x="163" y="113"/>
                        </a:lnTo>
                        <a:lnTo>
                          <a:pt x="168" y="114"/>
                        </a:lnTo>
                        <a:lnTo>
                          <a:pt x="172" y="116"/>
                        </a:lnTo>
                        <a:lnTo>
                          <a:pt x="177" y="117"/>
                        </a:lnTo>
                        <a:lnTo>
                          <a:pt x="180" y="120"/>
                        </a:lnTo>
                        <a:lnTo>
                          <a:pt x="184" y="123"/>
                        </a:lnTo>
                        <a:lnTo>
                          <a:pt x="187" y="126"/>
                        </a:lnTo>
                        <a:lnTo>
                          <a:pt x="190" y="130"/>
                        </a:lnTo>
                        <a:lnTo>
                          <a:pt x="193" y="135"/>
                        </a:lnTo>
                        <a:lnTo>
                          <a:pt x="196" y="141"/>
                        </a:lnTo>
                        <a:lnTo>
                          <a:pt x="200" y="147"/>
                        </a:lnTo>
                        <a:lnTo>
                          <a:pt x="203" y="152"/>
                        </a:lnTo>
                        <a:lnTo>
                          <a:pt x="207" y="158"/>
                        </a:lnTo>
                        <a:lnTo>
                          <a:pt x="215" y="174"/>
                        </a:lnTo>
                        <a:lnTo>
                          <a:pt x="225" y="190"/>
                        </a:lnTo>
                        <a:lnTo>
                          <a:pt x="235" y="204"/>
                        </a:lnTo>
                        <a:lnTo>
                          <a:pt x="245" y="217"/>
                        </a:lnTo>
                        <a:lnTo>
                          <a:pt x="250" y="223"/>
                        </a:lnTo>
                        <a:lnTo>
                          <a:pt x="257" y="230"/>
                        </a:lnTo>
                        <a:lnTo>
                          <a:pt x="270" y="242"/>
                        </a:lnTo>
                        <a:lnTo>
                          <a:pt x="327" y="293"/>
                        </a:lnTo>
                        <a:lnTo>
                          <a:pt x="357" y="317"/>
                        </a:lnTo>
                        <a:lnTo>
                          <a:pt x="373" y="329"/>
                        </a:lnTo>
                        <a:lnTo>
                          <a:pt x="389" y="341"/>
                        </a:lnTo>
                        <a:lnTo>
                          <a:pt x="400" y="349"/>
                        </a:lnTo>
                        <a:lnTo>
                          <a:pt x="412" y="358"/>
                        </a:lnTo>
                        <a:lnTo>
                          <a:pt x="422" y="367"/>
                        </a:lnTo>
                        <a:lnTo>
                          <a:pt x="433" y="377"/>
                        </a:lnTo>
                        <a:lnTo>
                          <a:pt x="436" y="381"/>
                        </a:lnTo>
                        <a:lnTo>
                          <a:pt x="440" y="385"/>
                        </a:lnTo>
                        <a:lnTo>
                          <a:pt x="446" y="394"/>
                        </a:lnTo>
                        <a:lnTo>
                          <a:pt x="450" y="403"/>
                        </a:lnTo>
                        <a:lnTo>
                          <a:pt x="454" y="413"/>
                        </a:lnTo>
                        <a:lnTo>
                          <a:pt x="462" y="419"/>
                        </a:lnTo>
                        <a:lnTo>
                          <a:pt x="470" y="425"/>
                        </a:lnTo>
                        <a:lnTo>
                          <a:pt x="479" y="428"/>
                        </a:lnTo>
                        <a:lnTo>
                          <a:pt x="489" y="432"/>
                        </a:lnTo>
                        <a:lnTo>
                          <a:pt x="496" y="432"/>
                        </a:lnTo>
                        <a:lnTo>
                          <a:pt x="500" y="432"/>
                        </a:lnTo>
                        <a:lnTo>
                          <a:pt x="503" y="432"/>
                        </a:lnTo>
                        <a:lnTo>
                          <a:pt x="510" y="431"/>
                        </a:lnTo>
                        <a:lnTo>
                          <a:pt x="514" y="429"/>
                        </a:lnTo>
                        <a:lnTo>
                          <a:pt x="517" y="427"/>
                        </a:lnTo>
                        <a:lnTo>
                          <a:pt x="523" y="424"/>
                        </a:lnTo>
                        <a:lnTo>
                          <a:pt x="529" y="421"/>
                        </a:lnTo>
                        <a:lnTo>
                          <a:pt x="540" y="414"/>
                        </a:lnTo>
                        <a:lnTo>
                          <a:pt x="551" y="406"/>
                        </a:lnTo>
                        <a:lnTo>
                          <a:pt x="561" y="399"/>
                        </a:lnTo>
                        <a:lnTo>
                          <a:pt x="570" y="391"/>
                        </a:lnTo>
                        <a:lnTo>
                          <a:pt x="573" y="387"/>
                        </a:lnTo>
                        <a:lnTo>
                          <a:pt x="576" y="385"/>
                        </a:lnTo>
                        <a:lnTo>
                          <a:pt x="576" y="384"/>
                        </a:lnTo>
                        <a:lnTo>
                          <a:pt x="577" y="384"/>
                        </a:lnTo>
                        <a:lnTo>
                          <a:pt x="578" y="384"/>
                        </a:lnTo>
                        <a:lnTo>
                          <a:pt x="587" y="375"/>
                        </a:lnTo>
                        <a:lnTo>
                          <a:pt x="595" y="367"/>
                        </a:lnTo>
                        <a:lnTo>
                          <a:pt x="621" y="338"/>
                        </a:lnTo>
                        <a:lnTo>
                          <a:pt x="646" y="310"/>
                        </a:lnTo>
                        <a:lnTo>
                          <a:pt x="653" y="301"/>
                        </a:lnTo>
                        <a:lnTo>
                          <a:pt x="658" y="295"/>
                        </a:lnTo>
                        <a:lnTo>
                          <a:pt x="662" y="291"/>
                        </a:lnTo>
                        <a:lnTo>
                          <a:pt x="677" y="273"/>
                        </a:lnTo>
                        <a:lnTo>
                          <a:pt x="693" y="253"/>
                        </a:lnTo>
                        <a:lnTo>
                          <a:pt x="700" y="243"/>
                        </a:lnTo>
                        <a:lnTo>
                          <a:pt x="704" y="239"/>
                        </a:lnTo>
                        <a:lnTo>
                          <a:pt x="708" y="233"/>
                        </a:lnTo>
                        <a:lnTo>
                          <a:pt x="713" y="227"/>
                        </a:lnTo>
                        <a:lnTo>
                          <a:pt x="714" y="225"/>
                        </a:lnTo>
                        <a:lnTo>
                          <a:pt x="717" y="221"/>
                        </a:lnTo>
                        <a:lnTo>
                          <a:pt x="726" y="210"/>
                        </a:lnTo>
                        <a:lnTo>
                          <a:pt x="734" y="198"/>
                        </a:lnTo>
                        <a:lnTo>
                          <a:pt x="742" y="185"/>
                        </a:lnTo>
                        <a:lnTo>
                          <a:pt x="753" y="165"/>
                        </a:lnTo>
                        <a:lnTo>
                          <a:pt x="763" y="146"/>
                        </a:lnTo>
                        <a:lnTo>
                          <a:pt x="766" y="141"/>
                        </a:lnTo>
                        <a:lnTo>
                          <a:pt x="768" y="136"/>
                        </a:lnTo>
                        <a:lnTo>
                          <a:pt x="773" y="126"/>
                        </a:lnTo>
                        <a:lnTo>
                          <a:pt x="782" y="10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9" name="Text Box 50"/>
                <p:cNvSpPr txBox="1">
                  <a:spLocks noChangeArrowheads="1"/>
                </p:cNvSpPr>
                <p:nvPr/>
              </p:nvSpPr>
              <p:spPr bwMode="auto">
                <a:xfrm>
                  <a:off x="1002" y="2073"/>
                  <a:ext cx="278" cy="3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i="0">
                      <a:solidFill>
                        <a:schemeClr val="bg2"/>
                      </a:solidFill>
                    </a:rPr>
                    <a:t>i</a:t>
                  </a:r>
                  <a:endParaRPr lang="en-CA" altLang="en-US" sz="1400" i="0">
                    <a:solidFill>
                      <a:schemeClr val="bg2"/>
                    </a:solidFill>
                  </a:endParaRPr>
                </a:p>
              </p:txBody>
            </p:sp>
          </p:grpSp>
          <p:pic>
            <p:nvPicPr>
              <p:cNvPr id="291" name="Picture 51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144" y="1200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92" name="Group 52"/>
              <p:cNvGrpSpPr>
                <a:grpSpLocks noChangeAspect="1"/>
              </p:cNvGrpSpPr>
              <p:nvPr/>
            </p:nvGrpSpPr>
            <p:grpSpPr bwMode="auto">
              <a:xfrm rot="902222">
                <a:off x="48" y="1286"/>
                <a:ext cx="821" cy="682"/>
                <a:chOff x="1471" y="2266"/>
                <a:chExt cx="1746" cy="1449"/>
              </a:xfrm>
            </p:grpSpPr>
            <p:grpSp>
              <p:nvGrpSpPr>
                <p:cNvPr id="307" name="Group 53"/>
                <p:cNvGrpSpPr>
                  <a:grpSpLocks noChangeAspect="1"/>
                </p:cNvGrpSpPr>
                <p:nvPr/>
              </p:nvGrpSpPr>
              <p:grpSpPr bwMode="auto">
                <a:xfrm>
                  <a:off x="2895" y="2582"/>
                  <a:ext cx="322" cy="418"/>
                  <a:chOff x="2895" y="2582"/>
                  <a:chExt cx="322" cy="418"/>
                </a:xfrm>
              </p:grpSpPr>
              <p:sp>
                <p:nvSpPr>
                  <p:cNvPr id="315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6" name="Freeform 55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8" name="Group 56"/>
                <p:cNvGrpSpPr>
                  <a:grpSpLocks noChangeAspect="1"/>
                </p:cNvGrpSpPr>
                <p:nvPr/>
              </p:nvGrpSpPr>
              <p:grpSpPr bwMode="auto">
                <a:xfrm>
                  <a:off x="1471" y="2266"/>
                  <a:ext cx="1709" cy="1449"/>
                  <a:chOff x="1471" y="2266"/>
                  <a:chExt cx="1709" cy="1449"/>
                </a:xfrm>
              </p:grpSpPr>
              <p:sp>
                <p:nvSpPr>
                  <p:cNvPr id="309" name="Freeform 57"/>
                  <p:cNvSpPr>
                    <a:spLocks noChangeAspect="1"/>
                  </p:cNvSpPr>
                  <p:nvPr/>
                </p:nvSpPr>
                <p:spPr bwMode="auto">
                  <a:xfrm>
                    <a:off x="2351" y="2266"/>
                    <a:ext cx="351" cy="352"/>
                  </a:xfrm>
                  <a:custGeom>
                    <a:avLst/>
                    <a:gdLst>
                      <a:gd name="T0" fmla="*/ 201 w 351"/>
                      <a:gd name="T1" fmla="*/ 22 h 352"/>
                      <a:gd name="T2" fmla="*/ 175 w 351"/>
                      <a:gd name="T3" fmla="*/ 7 h 352"/>
                      <a:gd name="T4" fmla="*/ 151 w 351"/>
                      <a:gd name="T5" fmla="*/ 1 h 352"/>
                      <a:gd name="T6" fmla="*/ 127 w 351"/>
                      <a:gd name="T7" fmla="*/ 0 h 352"/>
                      <a:gd name="T8" fmla="*/ 100 w 351"/>
                      <a:gd name="T9" fmla="*/ 7 h 352"/>
                      <a:gd name="T10" fmla="*/ 73 w 351"/>
                      <a:gd name="T11" fmla="*/ 20 h 352"/>
                      <a:gd name="T12" fmla="*/ 55 w 351"/>
                      <a:gd name="T13" fmla="*/ 35 h 352"/>
                      <a:gd name="T14" fmla="*/ 33 w 351"/>
                      <a:gd name="T15" fmla="*/ 61 h 352"/>
                      <a:gd name="T16" fmla="*/ 15 w 351"/>
                      <a:gd name="T17" fmla="*/ 95 h 352"/>
                      <a:gd name="T18" fmla="*/ 4 w 351"/>
                      <a:gd name="T19" fmla="*/ 133 h 352"/>
                      <a:gd name="T20" fmla="*/ 0 w 351"/>
                      <a:gd name="T21" fmla="*/ 204 h 352"/>
                      <a:gd name="T22" fmla="*/ 10 w 351"/>
                      <a:gd name="T23" fmla="*/ 254 h 352"/>
                      <a:gd name="T24" fmla="*/ 24 w 351"/>
                      <a:gd name="T25" fmla="*/ 289 h 352"/>
                      <a:gd name="T26" fmla="*/ 39 w 351"/>
                      <a:gd name="T27" fmla="*/ 310 h 352"/>
                      <a:gd name="T28" fmla="*/ 53 w 351"/>
                      <a:gd name="T29" fmla="*/ 324 h 352"/>
                      <a:gd name="T30" fmla="*/ 69 w 351"/>
                      <a:gd name="T31" fmla="*/ 337 h 352"/>
                      <a:gd name="T32" fmla="*/ 93 w 351"/>
                      <a:gd name="T33" fmla="*/ 348 h 352"/>
                      <a:gd name="T34" fmla="*/ 131 w 351"/>
                      <a:gd name="T35" fmla="*/ 352 h 352"/>
                      <a:gd name="T36" fmla="*/ 158 w 351"/>
                      <a:gd name="T37" fmla="*/ 345 h 352"/>
                      <a:gd name="T38" fmla="*/ 167 w 351"/>
                      <a:gd name="T39" fmla="*/ 340 h 352"/>
                      <a:gd name="T40" fmla="*/ 180 w 351"/>
                      <a:gd name="T41" fmla="*/ 332 h 352"/>
                      <a:gd name="T42" fmla="*/ 189 w 351"/>
                      <a:gd name="T43" fmla="*/ 324 h 352"/>
                      <a:gd name="T44" fmla="*/ 198 w 351"/>
                      <a:gd name="T45" fmla="*/ 314 h 352"/>
                      <a:gd name="T46" fmla="*/ 225 w 351"/>
                      <a:gd name="T47" fmla="*/ 266 h 352"/>
                      <a:gd name="T48" fmla="*/ 248 w 351"/>
                      <a:gd name="T49" fmla="*/ 225 h 352"/>
                      <a:gd name="T50" fmla="*/ 259 w 351"/>
                      <a:gd name="T51" fmla="*/ 228 h 352"/>
                      <a:gd name="T52" fmla="*/ 269 w 351"/>
                      <a:gd name="T53" fmla="*/ 236 h 352"/>
                      <a:gd name="T54" fmla="*/ 284 w 351"/>
                      <a:gd name="T55" fmla="*/ 253 h 352"/>
                      <a:gd name="T56" fmla="*/ 296 w 351"/>
                      <a:gd name="T57" fmla="*/ 261 h 352"/>
                      <a:gd name="T58" fmla="*/ 311 w 351"/>
                      <a:gd name="T59" fmla="*/ 265 h 352"/>
                      <a:gd name="T60" fmla="*/ 325 w 351"/>
                      <a:gd name="T61" fmla="*/ 264 h 352"/>
                      <a:gd name="T62" fmla="*/ 335 w 351"/>
                      <a:gd name="T63" fmla="*/ 259 h 352"/>
                      <a:gd name="T64" fmla="*/ 344 w 351"/>
                      <a:gd name="T65" fmla="*/ 252 h 352"/>
                      <a:gd name="T66" fmla="*/ 350 w 351"/>
                      <a:gd name="T67" fmla="*/ 237 h 352"/>
                      <a:gd name="T68" fmla="*/ 349 w 351"/>
                      <a:gd name="T69" fmla="*/ 222 h 352"/>
                      <a:gd name="T70" fmla="*/ 340 w 351"/>
                      <a:gd name="T71" fmla="*/ 208 h 352"/>
                      <a:gd name="T72" fmla="*/ 328 w 351"/>
                      <a:gd name="T73" fmla="*/ 199 h 352"/>
                      <a:gd name="T74" fmla="*/ 297 w 351"/>
                      <a:gd name="T75" fmla="*/ 186 h 352"/>
                      <a:gd name="T76" fmla="*/ 277 w 351"/>
                      <a:gd name="T77" fmla="*/ 176 h 352"/>
                      <a:gd name="T78" fmla="*/ 262 w 351"/>
                      <a:gd name="T79" fmla="*/ 159 h 352"/>
                      <a:gd name="T80" fmla="*/ 253 w 351"/>
                      <a:gd name="T81" fmla="*/ 131 h 352"/>
                      <a:gd name="T82" fmla="*/ 244 w 351"/>
                      <a:gd name="T83" fmla="*/ 90 h 352"/>
                      <a:gd name="T84" fmla="*/ 227 w 351"/>
                      <a:gd name="T85" fmla="*/ 53 h 35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351"/>
                      <a:gd name="T130" fmla="*/ 0 h 352"/>
                      <a:gd name="T131" fmla="*/ 351 w 351"/>
                      <a:gd name="T132" fmla="*/ 352 h 352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351" h="352">
                        <a:moveTo>
                          <a:pt x="210" y="31"/>
                        </a:moveTo>
                        <a:lnTo>
                          <a:pt x="206" y="26"/>
                        </a:lnTo>
                        <a:lnTo>
                          <a:pt x="201" y="22"/>
                        </a:lnTo>
                        <a:lnTo>
                          <a:pt x="196" y="18"/>
                        </a:lnTo>
                        <a:lnTo>
                          <a:pt x="192" y="14"/>
                        </a:lnTo>
                        <a:lnTo>
                          <a:pt x="175" y="7"/>
                        </a:lnTo>
                        <a:lnTo>
                          <a:pt x="167" y="5"/>
                        </a:lnTo>
                        <a:lnTo>
                          <a:pt x="159" y="3"/>
                        </a:lnTo>
                        <a:lnTo>
                          <a:pt x="151" y="1"/>
                        </a:lnTo>
                        <a:lnTo>
                          <a:pt x="143" y="0"/>
                        </a:lnTo>
                        <a:lnTo>
                          <a:pt x="135" y="0"/>
                        </a:lnTo>
                        <a:lnTo>
                          <a:pt x="127" y="0"/>
                        </a:lnTo>
                        <a:lnTo>
                          <a:pt x="112" y="2"/>
                        </a:lnTo>
                        <a:lnTo>
                          <a:pt x="106" y="4"/>
                        </a:lnTo>
                        <a:lnTo>
                          <a:pt x="100" y="7"/>
                        </a:lnTo>
                        <a:lnTo>
                          <a:pt x="85" y="13"/>
                        </a:lnTo>
                        <a:lnTo>
                          <a:pt x="79" y="16"/>
                        </a:lnTo>
                        <a:lnTo>
                          <a:pt x="73" y="20"/>
                        </a:lnTo>
                        <a:lnTo>
                          <a:pt x="66" y="24"/>
                        </a:lnTo>
                        <a:lnTo>
                          <a:pt x="60" y="29"/>
                        </a:lnTo>
                        <a:lnTo>
                          <a:pt x="55" y="35"/>
                        </a:lnTo>
                        <a:lnTo>
                          <a:pt x="50" y="40"/>
                        </a:lnTo>
                        <a:lnTo>
                          <a:pt x="41" y="50"/>
                        </a:lnTo>
                        <a:lnTo>
                          <a:pt x="33" y="61"/>
                        </a:lnTo>
                        <a:lnTo>
                          <a:pt x="26" y="71"/>
                        </a:lnTo>
                        <a:lnTo>
                          <a:pt x="20" y="83"/>
                        </a:lnTo>
                        <a:lnTo>
                          <a:pt x="15" y="95"/>
                        </a:lnTo>
                        <a:lnTo>
                          <a:pt x="10" y="107"/>
                        </a:lnTo>
                        <a:lnTo>
                          <a:pt x="7" y="120"/>
                        </a:lnTo>
                        <a:lnTo>
                          <a:pt x="4" y="133"/>
                        </a:lnTo>
                        <a:lnTo>
                          <a:pt x="1" y="157"/>
                        </a:lnTo>
                        <a:lnTo>
                          <a:pt x="0" y="180"/>
                        </a:lnTo>
                        <a:lnTo>
                          <a:pt x="0" y="204"/>
                        </a:lnTo>
                        <a:lnTo>
                          <a:pt x="3" y="228"/>
                        </a:lnTo>
                        <a:lnTo>
                          <a:pt x="6" y="241"/>
                        </a:lnTo>
                        <a:lnTo>
                          <a:pt x="10" y="254"/>
                        </a:lnTo>
                        <a:lnTo>
                          <a:pt x="13" y="265"/>
                        </a:lnTo>
                        <a:lnTo>
                          <a:pt x="18" y="277"/>
                        </a:lnTo>
                        <a:lnTo>
                          <a:pt x="24" y="289"/>
                        </a:lnTo>
                        <a:lnTo>
                          <a:pt x="28" y="294"/>
                        </a:lnTo>
                        <a:lnTo>
                          <a:pt x="31" y="299"/>
                        </a:lnTo>
                        <a:lnTo>
                          <a:pt x="39" y="310"/>
                        </a:lnTo>
                        <a:lnTo>
                          <a:pt x="44" y="314"/>
                        </a:lnTo>
                        <a:lnTo>
                          <a:pt x="48" y="319"/>
                        </a:lnTo>
                        <a:lnTo>
                          <a:pt x="53" y="324"/>
                        </a:lnTo>
                        <a:lnTo>
                          <a:pt x="59" y="329"/>
                        </a:lnTo>
                        <a:lnTo>
                          <a:pt x="64" y="333"/>
                        </a:lnTo>
                        <a:lnTo>
                          <a:pt x="69" y="337"/>
                        </a:lnTo>
                        <a:lnTo>
                          <a:pt x="74" y="340"/>
                        </a:lnTo>
                        <a:lnTo>
                          <a:pt x="80" y="343"/>
                        </a:lnTo>
                        <a:lnTo>
                          <a:pt x="93" y="348"/>
                        </a:lnTo>
                        <a:lnTo>
                          <a:pt x="105" y="351"/>
                        </a:lnTo>
                        <a:lnTo>
                          <a:pt x="117" y="352"/>
                        </a:lnTo>
                        <a:lnTo>
                          <a:pt x="131" y="352"/>
                        </a:lnTo>
                        <a:lnTo>
                          <a:pt x="145" y="349"/>
                        </a:lnTo>
                        <a:lnTo>
                          <a:pt x="154" y="346"/>
                        </a:lnTo>
                        <a:lnTo>
                          <a:pt x="158" y="345"/>
                        </a:lnTo>
                        <a:lnTo>
                          <a:pt x="163" y="343"/>
                        </a:lnTo>
                        <a:lnTo>
                          <a:pt x="164" y="341"/>
                        </a:lnTo>
                        <a:lnTo>
                          <a:pt x="167" y="340"/>
                        </a:lnTo>
                        <a:lnTo>
                          <a:pt x="171" y="338"/>
                        </a:lnTo>
                        <a:lnTo>
                          <a:pt x="179" y="334"/>
                        </a:lnTo>
                        <a:lnTo>
                          <a:pt x="180" y="332"/>
                        </a:lnTo>
                        <a:lnTo>
                          <a:pt x="182" y="331"/>
                        </a:lnTo>
                        <a:lnTo>
                          <a:pt x="186" y="328"/>
                        </a:lnTo>
                        <a:lnTo>
                          <a:pt x="189" y="324"/>
                        </a:lnTo>
                        <a:lnTo>
                          <a:pt x="193" y="321"/>
                        </a:lnTo>
                        <a:lnTo>
                          <a:pt x="195" y="317"/>
                        </a:lnTo>
                        <a:lnTo>
                          <a:pt x="198" y="314"/>
                        </a:lnTo>
                        <a:lnTo>
                          <a:pt x="204" y="306"/>
                        </a:lnTo>
                        <a:lnTo>
                          <a:pt x="214" y="286"/>
                        </a:lnTo>
                        <a:lnTo>
                          <a:pt x="225" y="266"/>
                        </a:lnTo>
                        <a:lnTo>
                          <a:pt x="235" y="245"/>
                        </a:lnTo>
                        <a:lnTo>
                          <a:pt x="244" y="225"/>
                        </a:lnTo>
                        <a:lnTo>
                          <a:pt x="248" y="225"/>
                        </a:lnTo>
                        <a:lnTo>
                          <a:pt x="252" y="226"/>
                        </a:lnTo>
                        <a:lnTo>
                          <a:pt x="256" y="227"/>
                        </a:lnTo>
                        <a:lnTo>
                          <a:pt x="259" y="228"/>
                        </a:lnTo>
                        <a:lnTo>
                          <a:pt x="263" y="230"/>
                        </a:lnTo>
                        <a:lnTo>
                          <a:pt x="266" y="234"/>
                        </a:lnTo>
                        <a:lnTo>
                          <a:pt x="269" y="236"/>
                        </a:lnTo>
                        <a:lnTo>
                          <a:pt x="272" y="240"/>
                        </a:lnTo>
                        <a:lnTo>
                          <a:pt x="280" y="249"/>
                        </a:lnTo>
                        <a:lnTo>
                          <a:pt x="284" y="253"/>
                        </a:lnTo>
                        <a:lnTo>
                          <a:pt x="287" y="255"/>
                        </a:lnTo>
                        <a:lnTo>
                          <a:pt x="291" y="259"/>
                        </a:lnTo>
                        <a:lnTo>
                          <a:pt x="296" y="261"/>
                        </a:lnTo>
                        <a:lnTo>
                          <a:pt x="300" y="262"/>
                        </a:lnTo>
                        <a:lnTo>
                          <a:pt x="305" y="264"/>
                        </a:lnTo>
                        <a:lnTo>
                          <a:pt x="311" y="265"/>
                        </a:lnTo>
                        <a:lnTo>
                          <a:pt x="317" y="265"/>
                        </a:lnTo>
                        <a:lnTo>
                          <a:pt x="320" y="264"/>
                        </a:lnTo>
                        <a:lnTo>
                          <a:pt x="325" y="264"/>
                        </a:lnTo>
                        <a:lnTo>
                          <a:pt x="328" y="262"/>
                        </a:lnTo>
                        <a:lnTo>
                          <a:pt x="333" y="262"/>
                        </a:lnTo>
                        <a:lnTo>
                          <a:pt x="335" y="259"/>
                        </a:lnTo>
                        <a:lnTo>
                          <a:pt x="339" y="257"/>
                        </a:lnTo>
                        <a:lnTo>
                          <a:pt x="341" y="255"/>
                        </a:lnTo>
                        <a:lnTo>
                          <a:pt x="344" y="252"/>
                        </a:lnTo>
                        <a:lnTo>
                          <a:pt x="347" y="247"/>
                        </a:lnTo>
                        <a:lnTo>
                          <a:pt x="349" y="241"/>
                        </a:lnTo>
                        <a:lnTo>
                          <a:pt x="350" y="237"/>
                        </a:lnTo>
                        <a:lnTo>
                          <a:pt x="351" y="232"/>
                        </a:lnTo>
                        <a:lnTo>
                          <a:pt x="350" y="227"/>
                        </a:lnTo>
                        <a:lnTo>
                          <a:pt x="349" y="222"/>
                        </a:lnTo>
                        <a:lnTo>
                          <a:pt x="347" y="217"/>
                        </a:lnTo>
                        <a:lnTo>
                          <a:pt x="345" y="213"/>
                        </a:lnTo>
                        <a:lnTo>
                          <a:pt x="340" y="208"/>
                        </a:lnTo>
                        <a:lnTo>
                          <a:pt x="337" y="205"/>
                        </a:lnTo>
                        <a:lnTo>
                          <a:pt x="333" y="201"/>
                        </a:lnTo>
                        <a:lnTo>
                          <a:pt x="328" y="199"/>
                        </a:lnTo>
                        <a:lnTo>
                          <a:pt x="316" y="193"/>
                        </a:lnTo>
                        <a:lnTo>
                          <a:pt x="305" y="189"/>
                        </a:lnTo>
                        <a:lnTo>
                          <a:pt x="297" y="186"/>
                        </a:lnTo>
                        <a:lnTo>
                          <a:pt x="289" y="184"/>
                        </a:lnTo>
                        <a:lnTo>
                          <a:pt x="283" y="180"/>
                        </a:lnTo>
                        <a:lnTo>
                          <a:pt x="277" y="176"/>
                        </a:lnTo>
                        <a:lnTo>
                          <a:pt x="270" y="171"/>
                        </a:lnTo>
                        <a:lnTo>
                          <a:pt x="266" y="166"/>
                        </a:lnTo>
                        <a:lnTo>
                          <a:pt x="262" y="159"/>
                        </a:lnTo>
                        <a:lnTo>
                          <a:pt x="258" y="153"/>
                        </a:lnTo>
                        <a:lnTo>
                          <a:pt x="255" y="142"/>
                        </a:lnTo>
                        <a:lnTo>
                          <a:pt x="253" y="131"/>
                        </a:lnTo>
                        <a:lnTo>
                          <a:pt x="251" y="117"/>
                        </a:lnTo>
                        <a:lnTo>
                          <a:pt x="248" y="104"/>
                        </a:lnTo>
                        <a:lnTo>
                          <a:pt x="244" y="90"/>
                        </a:lnTo>
                        <a:lnTo>
                          <a:pt x="239" y="77"/>
                        </a:lnTo>
                        <a:lnTo>
                          <a:pt x="234" y="65"/>
                        </a:lnTo>
                        <a:lnTo>
                          <a:pt x="227" y="53"/>
                        </a:lnTo>
                        <a:lnTo>
                          <a:pt x="219" y="42"/>
                        </a:lnTo>
                        <a:lnTo>
                          <a:pt x="210" y="3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0" name="Freeform 58"/>
                  <p:cNvSpPr>
                    <a:spLocks noChangeAspect="1"/>
                  </p:cNvSpPr>
                  <p:nvPr/>
                </p:nvSpPr>
                <p:spPr bwMode="auto">
                  <a:xfrm>
                    <a:off x="2122" y="2623"/>
                    <a:ext cx="357" cy="538"/>
                  </a:xfrm>
                  <a:custGeom>
                    <a:avLst/>
                    <a:gdLst>
                      <a:gd name="T0" fmla="*/ 229 w 357"/>
                      <a:gd name="T1" fmla="*/ 2 h 538"/>
                      <a:gd name="T2" fmla="*/ 191 w 357"/>
                      <a:gd name="T3" fmla="*/ 4 h 538"/>
                      <a:gd name="T4" fmla="*/ 151 w 357"/>
                      <a:gd name="T5" fmla="*/ 18 h 538"/>
                      <a:gd name="T6" fmla="*/ 116 w 357"/>
                      <a:gd name="T7" fmla="*/ 41 h 538"/>
                      <a:gd name="T8" fmla="*/ 87 w 357"/>
                      <a:gd name="T9" fmla="*/ 67 h 538"/>
                      <a:gd name="T10" fmla="*/ 54 w 357"/>
                      <a:gd name="T11" fmla="*/ 113 h 538"/>
                      <a:gd name="T12" fmla="*/ 31 w 357"/>
                      <a:gd name="T13" fmla="*/ 159 h 538"/>
                      <a:gd name="T14" fmla="*/ 18 w 357"/>
                      <a:gd name="T15" fmla="*/ 191 h 538"/>
                      <a:gd name="T16" fmla="*/ 8 w 357"/>
                      <a:gd name="T17" fmla="*/ 237 h 538"/>
                      <a:gd name="T18" fmla="*/ 7 w 357"/>
                      <a:gd name="T19" fmla="*/ 276 h 538"/>
                      <a:gd name="T20" fmla="*/ 5 w 357"/>
                      <a:gd name="T21" fmla="*/ 307 h 538"/>
                      <a:gd name="T22" fmla="*/ 1 w 357"/>
                      <a:gd name="T23" fmla="*/ 351 h 538"/>
                      <a:gd name="T24" fmla="*/ 5 w 357"/>
                      <a:gd name="T25" fmla="*/ 406 h 538"/>
                      <a:gd name="T26" fmla="*/ 8 w 357"/>
                      <a:gd name="T27" fmla="*/ 415 h 538"/>
                      <a:gd name="T28" fmla="*/ 13 w 357"/>
                      <a:gd name="T29" fmla="*/ 433 h 538"/>
                      <a:gd name="T30" fmla="*/ 18 w 357"/>
                      <a:gd name="T31" fmla="*/ 452 h 538"/>
                      <a:gd name="T32" fmla="*/ 28 w 357"/>
                      <a:gd name="T33" fmla="*/ 472 h 538"/>
                      <a:gd name="T34" fmla="*/ 38 w 357"/>
                      <a:gd name="T35" fmla="*/ 487 h 538"/>
                      <a:gd name="T36" fmla="*/ 57 w 357"/>
                      <a:gd name="T37" fmla="*/ 504 h 538"/>
                      <a:gd name="T38" fmla="*/ 81 w 357"/>
                      <a:gd name="T39" fmla="*/ 520 h 538"/>
                      <a:gd name="T40" fmla="*/ 108 w 357"/>
                      <a:gd name="T41" fmla="*/ 531 h 538"/>
                      <a:gd name="T42" fmla="*/ 133 w 357"/>
                      <a:gd name="T43" fmla="*/ 537 h 538"/>
                      <a:gd name="T44" fmla="*/ 155 w 357"/>
                      <a:gd name="T45" fmla="*/ 538 h 538"/>
                      <a:gd name="T46" fmla="*/ 177 w 357"/>
                      <a:gd name="T47" fmla="*/ 534 h 538"/>
                      <a:gd name="T48" fmla="*/ 203 w 357"/>
                      <a:gd name="T49" fmla="*/ 526 h 538"/>
                      <a:gd name="T50" fmla="*/ 219 w 357"/>
                      <a:gd name="T51" fmla="*/ 518 h 538"/>
                      <a:gd name="T52" fmla="*/ 236 w 357"/>
                      <a:gd name="T53" fmla="*/ 500 h 538"/>
                      <a:gd name="T54" fmla="*/ 245 w 357"/>
                      <a:gd name="T55" fmla="*/ 488 h 538"/>
                      <a:gd name="T56" fmla="*/ 249 w 357"/>
                      <a:gd name="T57" fmla="*/ 485 h 538"/>
                      <a:gd name="T58" fmla="*/ 252 w 357"/>
                      <a:gd name="T59" fmla="*/ 480 h 538"/>
                      <a:gd name="T60" fmla="*/ 259 w 357"/>
                      <a:gd name="T61" fmla="*/ 464 h 538"/>
                      <a:gd name="T62" fmla="*/ 264 w 357"/>
                      <a:gd name="T63" fmla="*/ 454 h 538"/>
                      <a:gd name="T64" fmla="*/ 268 w 357"/>
                      <a:gd name="T65" fmla="*/ 440 h 538"/>
                      <a:gd name="T66" fmla="*/ 269 w 357"/>
                      <a:gd name="T67" fmla="*/ 433 h 538"/>
                      <a:gd name="T68" fmla="*/ 272 w 357"/>
                      <a:gd name="T69" fmla="*/ 412 h 538"/>
                      <a:gd name="T70" fmla="*/ 271 w 357"/>
                      <a:gd name="T71" fmla="*/ 401 h 538"/>
                      <a:gd name="T72" fmla="*/ 268 w 357"/>
                      <a:gd name="T73" fmla="*/ 379 h 538"/>
                      <a:gd name="T74" fmla="*/ 267 w 357"/>
                      <a:gd name="T75" fmla="*/ 371 h 538"/>
                      <a:gd name="T76" fmla="*/ 257 w 357"/>
                      <a:gd name="T77" fmla="*/ 342 h 538"/>
                      <a:gd name="T78" fmla="*/ 252 w 357"/>
                      <a:gd name="T79" fmla="*/ 313 h 538"/>
                      <a:gd name="T80" fmla="*/ 256 w 357"/>
                      <a:gd name="T81" fmla="*/ 283 h 538"/>
                      <a:gd name="T82" fmla="*/ 266 w 357"/>
                      <a:gd name="T83" fmla="*/ 257 h 538"/>
                      <a:gd name="T84" fmla="*/ 280 w 357"/>
                      <a:gd name="T85" fmla="*/ 234 h 538"/>
                      <a:gd name="T86" fmla="*/ 300 w 357"/>
                      <a:gd name="T87" fmla="*/ 214 h 538"/>
                      <a:gd name="T88" fmla="*/ 314 w 357"/>
                      <a:gd name="T89" fmla="*/ 200 h 538"/>
                      <a:gd name="T90" fmla="*/ 327 w 357"/>
                      <a:gd name="T91" fmla="*/ 184 h 538"/>
                      <a:gd name="T92" fmla="*/ 343 w 357"/>
                      <a:gd name="T93" fmla="*/ 158 h 538"/>
                      <a:gd name="T94" fmla="*/ 352 w 357"/>
                      <a:gd name="T95" fmla="*/ 137 h 538"/>
                      <a:gd name="T96" fmla="*/ 357 w 357"/>
                      <a:gd name="T97" fmla="*/ 110 h 538"/>
                      <a:gd name="T98" fmla="*/ 357 w 357"/>
                      <a:gd name="T99" fmla="*/ 96 h 538"/>
                      <a:gd name="T100" fmla="*/ 353 w 357"/>
                      <a:gd name="T101" fmla="*/ 77 h 538"/>
                      <a:gd name="T102" fmla="*/ 345 w 357"/>
                      <a:gd name="T103" fmla="*/ 60 h 538"/>
                      <a:gd name="T104" fmla="*/ 330 w 357"/>
                      <a:gd name="T105" fmla="*/ 43 h 538"/>
                      <a:gd name="T106" fmla="*/ 315 w 357"/>
                      <a:gd name="T107" fmla="*/ 32 h 538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57"/>
                      <a:gd name="T163" fmla="*/ 0 h 538"/>
                      <a:gd name="T164" fmla="*/ 357 w 357"/>
                      <a:gd name="T165" fmla="*/ 538 h 538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57" h="538">
                        <a:moveTo>
                          <a:pt x="304" y="26"/>
                        </a:moveTo>
                        <a:lnTo>
                          <a:pt x="266" y="13"/>
                        </a:lnTo>
                        <a:lnTo>
                          <a:pt x="229" y="2"/>
                        </a:lnTo>
                        <a:lnTo>
                          <a:pt x="221" y="0"/>
                        </a:lnTo>
                        <a:lnTo>
                          <a:pt x="214" y="0"/>
                        </a:lnTo>
                        <a:lnTo>
                          <a:pt x="191" y="4"/>
                        </a:lnTo>
                        <a:lnTo>
                          <a:pt x="181" y="5"/>
                        </a:lnTo>
                        <a:lnTo>
                          <a:pt x="170" y="10"/>
                        </a:lnTo>
                        <a:lnTo>
                          <a:pt x="151" y="18"/>
                        </a:lnTo>
                        <a:lnTo>
                          <a:pt x="141" y="24"/>
                        </a:lnTo>
                        <a:lnTo>
                          <a:pt x="132" y="30"/>
                        </a:lnTo>
                        <a:lnTo>
                          <a:pt x="116" y="41"/>
                        </a:lnTo>
                        <a:lnTo>
                          <a:pt x="108" y="47"/>
                        </a:lnTo>
                        <a:lnTo>
                          <a:pt x="101" y="54"/>
                        </a:lnTo>
                        <a:lnTo>
                          <a:pt x="87" y="67"/>
                        </a:lnTo>
                        <a:lnTo>
                          <a:pt x="75" y="82"/>
                        </a:lnTo>
                        <a:lnTo>
                          <a:pt x="63" y="97"/>
                        </a:lnTo>
                        <a:lnTo>
                          <a:pt x="54" y="113"/>
                        </a:lnTo>
                        <a:lnTo>
                          <a:pt x="44" y="130"/>
                        </a:lnTo>
                        <a:lnTo>
                          <a:pt x="36" y="147"/>
                        </a:lnTo>
                        <a:lnTo>
                          <a:pt x="31" y="159"/>
                        </a:lnTo>
                        <a:lnTo>
                          <a:pt x="27" y="169"/>
                        </a:lnTo>
                        <a:lnTo>
                          <a:pt x="21" y="181"/>
                        </a:lnTo>
                        <a:lnTo>
                          <a:pt x="18" y="191"/>
                        </a:lnTo>
                        <a:lnTo>
                          <a:pt x="12" y="215"/>
                        </a:lnTo>
                        <a:lnTo>
                          <a:pt x="9" y="225"/>
                        </a:lnTo>
                        <a:lnTo>
                          <a:pt x="8" y="237"/>
                        </a:lnTo>
                        <a:lnTo>
                          <a:pt x="7" y="250"/>
                        </a:lnTo>
                        <a:lnTo>
                          <a:pt x="8" y="261"/>
                        </a:lnTo>
                        <a:lnTo>
                          <a:pt x="7" y="276"/>
                        </a:lnTo>
                        <a:lnTo>
                          <a:pt x="7" y="292"/>
                        </a:lnTo>
                        <a:lnTo>
                          <a:pt x="6" y="300"/>
                        </a:lnTo>
                        <a:lnTo>
                          <a:pt x="5" y="307"/>
                        </a:lnTo>
                        <a:lnTo>
                          <a:pt x="7" y="323"/>
                        </a:lnTo>
                        <a:lnTo>
                          <a:pt x="4" y="334"/>
                        </a:lnTo>
                        <a:lnTo>
                          <a:pt x="1" y="351"/>
                        </a:lnTo>
                        <a:lnTo>
                          <a:pt x="0" y="370"/>
                        </a:lnTo>
                        <a:lnTo>
                          <a:pt x="2" y="388"/>
                        </a:lnTo>
                        <a:lnTo>
                          <a:pt x="5" y="406"/>
                        </a:lnTo>
                        <a:lnTo>
                          <a:pt x="6" y="409"/>
                        </a:lnTo>
                        <a:lnTo>
                          <a:pt x="7" y="413"/>
                        </a:lnTo>
                        <a:lnTo>
                          <a:pt x="8" y="415"/>
                        </a:lnTo>
                        <a:lnTo>
                          <a:pt x="11" y="418"/>
                        </a:lnTo>
                        <a:lnTo>
                          <a:pt x="12" y="425"/>
                        </a:lnTo>
                        <a:lnTo>
                          <a:pt x="13" y="433"/>
                        </a:lnTo>
                        <a:lnTo>
                          <a:pt x="14" y="439"/>
                        </a:lnTo>
                        <a:lnTo>
                          <a:pt x="16" y="446"/>
                        </a:lnTo>
                        <a:lnTo>
                          <a:pt x="18" y="452"/>
                        </a:lnTo>
                        <a:lnTo>
                          <a:pt x="21" y="459"/>
                        </a:lnTo>
                        <a:lnTo>
                          <a:pt x="24" y="465"/>
                        </a:lnTo>
                        <a:lnTo>
                          <a:pt x="28" y="472"/>
                        </a:lnTo>
                        <a:lnTo>
                          <a:pt x="30" y="478"/>
                        </a:lnTo>
                        <a:lnTo>
                          <a:pt x="35" y="483"/>
                        </a:lnTo>
                        <a:lnTo>
                          <a:pt x="38" y="487"/>
                        </a:lnTo>
                        <a:lnTo>
                          <a:pt x="43" y="492"/>
                        </a:lnTo>
                        <a:lnTo>
                          <a:pt x="49" y="498"/>
                        </a:lnTo>
                        <a:lnTo>
                          <a:pt x="57" y="504"/>
                        </a:lnTo>
                        <a:lnTo>
                          <a:pt x="64" y="509"/>
                        </a:lnTo>
                        <a:lnTo>
                          <a:pt x="73" y="514"/>
                        </a:lnTo>
                        <a:lnTo>
                          <a:pt x="81" y="520"/>
                        </a:lnTo>
                        <a:lnTo>
                          <a:pt x="91" y="524"/>
                        </a:lnTo>
                        <a:lnTo>
                          <a:pt x="98" y="527"/>
                        </a:lnTo>
                        <a:lnTo>
                          <a:pt x="108" y="531"/>
                        </a:lnTo>
                        <a:lnTo>
                          <a:pt x="116" y="534"/>
                        </a:lnTo>
                        <a:lnTo>
                          <a:pt x="126" y="536"/>
                        </a:lnTo>
                        <a:lnTo>
                          <a:pt x="133" y="537"/>
                        </a:lnTo>
                        <a:lnTo>
                          <a:pt x="143" y="538"/>
                        </a:lnTo>
                        <a:lnTo>
                          <a:pt x="151" y="538"/>
                        </a:lnTo>
                        <a:lnTo>
                          <a:pt x="155" y="538"/>
                        </a:lnTo>
                        <a:lnTo>
                          <a:pt x="160" y="538"/>
                        </a:lnTo>
                        <a:lnTo>
                          <a:pt x="168" y="536"/>
                        </a:lnTo>
                        <a:lnTo>
                          <a:pt x="177" y="534"/>
                        </a:lnTo>
                        <a:lnTo>
                          <a:pt x="186" y="533"/>
                        </a:lnTo>
                        <a:lnTo>
                          <a:pt x="195" y="529"/>
                        </a:lnTo>
                        <a:lnTo>
                          <a:pt x="203" y="526"/>
                        </a:lnTo>
                        <a:lnTo>
                          <a:pt x="212" y="522"/>
                        </a:lnTo>
                        <a:lnTo>
                          <a:pt x="217" y="520"/>
                        </a:lnTo>
                        <a:lnTo>
                          <a:pt x="219" y="518"/>
                        </a:lnTo>
                        <a:lnTo>
                          <a:pt x="221" y="516"/>
                        </a:lnTo>
                        <a:lnTo>
                          <a:pt x="229" y="508"/>
                        </a:lnTo>
                        <a:lnTo>
                          <a:pt x="236" y="500"/>
                        </a:lnTo>
                        <a:lnTo>
                          <a:pt x="239" y="496"/>
                        </a:lnTo>
                        <a:lnTo>
                          <a:pt x="243" y="492"/>
                        </a:lnTo>
                        <a:lnTo>
                          <a:pt x="245" y="488"/>
                        </a:lnTo>
                        <a:lnTo>
                          <a:pt x="247" y="486"/>
                        </a:lnTo>
                        <a:lnTo>
                          <a:pt x="248" y="485"/>
                        </a:lnTo>
                        <a:lnTo>
                          <a:pt x="249" y="485"/>
                        </a:lnTo>
                        <a:lnTo>
                          <a:pt x="249" y="483"/>
                        </a:lnTo>
                        <a:lnTo>
                          <a:pt x="250" y="482"/>
                        </a:lnTo>
                        <a:lnTo>
                          <a:pt x="252" y="480"/>
                        </a:lnTo>
                        <a:lnTo>
                          <a:pt x="254" y="476"/>
                        </a:lnTo>
                        <a:lnTo>
                          <a:pt x="259" y="467"/>
                        </a:lnTo>
                        <a:lnTo>
                          <a:pt x="259" y="464"/>
                        </a:lnTo>
                        <a:lnTo>
                          <a:pt x="260" y="463"/>
                        </a:lnTo>
                        <a:lnTo>
                          <a:pt x="262" y="458"/>
                        </a:lnTo>
                        <a:lnTo>
                          <a:pt x="264" y="454"/>
                        </a:lnTo>
                        <a:lnTo>
                          <a:pt x="266" y="450"/>
                        </a:lnTo>
                        <a:lnTo>
                          <a:pt x="266" y="445"/>
                        </a:lnTo>
                        <a:lnTo>
                          <a:pt x="268" y="440"/>
                        </a:lnTo>
                        <a:lnTo>
                          <a:pt x="269" y="435"/>
                        </a:lnTo>
                        <a:lnTo>
                          <a:pt x="269" y="434"/>
                        </a:lnTo>
                        <a:lnTo>
                          <a:pt x="269" y="433"/>
                        </a:lnTo>
                        <a:lnTo>
                          <a:pt x="270" y="431"/>
                        </a:lnTo>
                        <a:lnTo>
                          <a:pt x="271" y="421"/>
                        </a:lnTo>
                        <a:lnTo>
                          <a:pt x="272" y="412"/>
                        </a:lnTo>
                        <a:lnTo>
                          <a:pt x="271" y="409"/>
                        </a:lnTo>
                        <a:lnTo>
                          <a:pt x="271" y="407"/>
                        </a:lnTo>
                        <a:lnTo>
                          <a:pt x="271" y="401"/>
                        </a:lnTo>
                        <a:lnTo>
                          <a:pt x="271" y="392"/>
                        </a:lnTo>
                        <a:lnTo>
                          <a:pt x="269" y="381"/>
                        </a:lnTo>
                        <a:lnTo>
                          <a:pt x="268" y="379"/>
                        </a:lnTo>
                        <a:lnTo>
                          <a:pt x="267" y="377"/>
                        </a:lnTo>
                        <a:lnTo>
                          <a:pt x="267" y="376"/>
                        </a:lnTo>
                        <a:lnTo>
                          <a:pt x="267" y="371"/>
                        </a:lnTo>
                        <a:lnTo>
                          <a:pt x="264" y="361"/>
                        </a:lnTo>
                        <a:lnTo>
                          <a:pt x="261" y="351"/>
                        </a:lnTo>
                        <a:lnTo>
                          <a:pt x="257" y="342"/>
                        </a:lnTo>
                        <a:lnTo>
                          <a:pt x="254" y="332"/>
                        </a:lnTo>
                        <a:lnTo>
                          <a:pt x="252" y="322"/>
                        </a:lnTo>
                        <a:lnTo>
                          <a:pt x="252" y="313"/>
                        </a:lnTo>
                        <a:lnTo>
                          <a:pt x="252" y="302"/>
                        </a:lnTo>
                        <a:lnTo>
                          <a:pt x="253" y="293"/>
                        </a:lnTo>
                        <a:lnTo>
                          <a:pt x="256" y="283"/>
                        </a:lnTo>
                        <a:lnTo>
                          <a:pt x="259" y="274"/>
                        </a:lnTo>
                        <a:lnTo>
                          <a:pt x="263" y="265"/>
                        </a:lnTo>
                        <a:lnTo>
                          <a:pt x="266" y="257"/>
                        </a:lnTo>
                        <a:lnTo>
                          <a:pt x="271" y="249"/>
                        </a:lnTo>
                        <a:lnTo>
                          <a:pt x="276" y="241"/>
                        </a:lnTo>
                        <a:lnTo>
                          <a:pt x="280" y="234"/>
                        </a:lnTo>
                        <a:lnTo>
                          <a:pt x="287" y="227"/>
                        </a:lnTo>
                        <a:lnTo>
                          <a:pt x="293" y="220"/>
                        </a:lnTo>
                        <a:lnTo>
                          <a:pt x="300" y="214"/>
                        </a:lnTo>
                        <a:lnTo>
                          <a:pt x="303" y="210"/>
                        </a:lnTo>
                        <a:lnTo>
                          <a:pt x="307" y="207"/>
                        </a:lnTo>
                        <a:lnTo>
                          <a:pt x="314" y="200"/>
                        </a:lnTo>
                        <a:lnTo>
                          <a:pt x="317" y="195"/>
                        </a:lnTo>
                        <a:lnTo>
                          <a:pt x="321" y="191"/>
                        </a:lnTo>
                        <a:lnTo>
                          <a:pt x="327" y="184"/>
                        </a:lnTo>
                        <a:lnTo>
                          <a:pt x="333" y="175"/>
                        </a:lnTo>
                        <a:lnTo>
                          <a:pt x="338" y="166"/>
                        </a:lnTo>
                        <a:lnTo>
                          <a:pt x="343" y="158"/>
                        </a:lnTo>
                        <a:lnTo>
                          <a:pt x="349" y="148"/>
                        </a:lnTo>
                        <a:lnTo>
                          <a:pt x="350" y="143"/>
                        </a:lnTo>
                        <a:lnTo>
                          <a:pt x="352" y="137"/>
                        </a:lnTo>
                        <a:lnTo>
                          <a:pt x="356" y="125"/>
                        </a:lnTo>
                        <a:lnTo>
                          <a:pt x="357" y="114"/>
                        </a:lnTo>
                        <a:lnTo>
                          <a:pt x="357" y="110"/>
                        </a:lnTo>
                        <a:lnTo>
                          <a:pt x="357" y="108"/>
                        </a:lnTo>
                        <a:lnTo>
                          <a:pt x="357" y="103"/>
                        </a:lnTo>
                        <a:lnTo>
                          <a:pt x="357" y="96"/>
                        </a:lnTo>
                        <a:lnTo>
                          <a:pt x="356" y="89"/>
                        </a:lnTo>
                        <a:lnTo>
                          <a:pt x="354" y="82"/>
                        </a:lnTo>
                        <a:lnTo>
                          <a:pt x="353" y="77"/>
                        </a:lnTo>
                        <a:lnTo>
                          <a:pt x="350" y="71"/>
                        </a:lnTo>
                        <a:lnTo>
                          <a:pt x="348" y="66"/>
                        </a:lnTo>
                        <a:lnTo>
                          <a:pt x="345" y="60"/>
                        </a:lnTo>
                        <a:lnTo>
                          <a:pt x="343" y="56"/>
                        </a:lnTo>
                        <a:lnTo>
                          <a:pt x="335" y="46"/>
                        </a:lnTo>
                        <a:lnTo>
                          <a:pt x="330" y="43"/>
                        </a:lnTo>
                        <a:lnTo>
                          <a:pt x="326" y="39"/>
                        </a:lnTo>
                        <a:lnTo>
                          <a:pt x="321" y="35"/>
                        </a:lnTo>
                        <a:lnTo>
                          <a:pt x="315" y="32"/>
                        </a:lnTo>
                        <a:lnTo>
                          <a:pt x="310" y="29"/>
                        </a:lnTo>
                        <a:lnTo>
                          <a:pt x="304" y="2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1" name="Freeform 59"/>
                  <p:cNvSpPr>
                    <a:spLocks noChangeAspect="1"/>
                  </p:cNvSpPr>
                  <p:nvPr/>
                </p:nvSpPr>
                <p:spPr bwMode="auto">
                  <a:xfrm>
                    <a:off x="2368" y="2629"/>
                    <a:ext cx="812" cy="237"/>
                  </a:xfrm>
                  <a:custGeom>
                    <a:avLst/>
                    <a:gdLst>
                      <a:gd name="T0" fmla="*/ 368 w 812"/>
                      <a:gd name="T1" fmla="*/ 166 h 237"/>
                      <a:gd name="T2" fmla="*/ 318 w 812"/>
                      <a:gd name="T3" fmla="*/ 151 h 237"/>
                      <a:gd name="T4" fmla="*/ 243 w 812"/>
                      <a:gd name="T5" fmla="*/ 112 h 237"/>
                      <a:gd name="T6" fmla="*/ 198 w 812"/>
                      <a:gd name="T7" fmla="*/ 86 h 237"/>
                      <a:gd name="T8" fmla="*/ 155 w 812"/>
                      <a:gd name="T9" fmla="*/ 61 h 237"/>
                      <a:gd name="T10" fmla="*/ 101 w 812"/>
                      <a:gd name="T11" fmla="*/ 41 h 237"/>
                      <a:gd name="T12" fmla="*/ 60 w 812"/>
                      <a:gd name="T13" fmla="*/ 35 h 237"/>
                      <a:gd name="T14" fmla="*/ 29 w 812"/>
                      <a:gd name="T15" fmla="*/ 39 h 237"/>
                      <a:gd name="T16" fmla="*/ 8 w 812"/>
                      <a:gd name="T17" fmla="*/ 53 h 237"/>
                      <a:gd name="T18" fmla="*/ 0 w 812"/>
                      <a:gd name="T19" fmla="*/ 77 h 237"/>
                      <a:gd name="T20" fmla="*/ 8 w 812"/>
                      <a:gd name="T21" fmla="*/ 102 h 237"/>
                      <a:gd name="T22" fmla="*/ 23 w 812"/>
                      <a:gd name="T23" fmla="*/ 116 h 237"/>
                      <a:gd name="T24" fmla="*/ 79 w 812"/>
                      <a:gd name="T25" fmla="*/ 137 h 237"/>
                      <a:gd name="T26" fmla="*/ 170 w 812"/>
                      <a:gd name="T27" fmla="*/ 165 h 237"/>
                      <a:gd name="T28" fmla="*/ 261 w 812"/>
                      <a:gd name="T29" fmla="*/ 203 h 237"/>
                      <a:gd name="T30" fmla="*/ 319 w 812"/>
                      <a:gd name="T31" fmla="*/ 231 h 237"/>
                      <a:gd name="T32" fmla="*/ 353 w 812"/>
                      <a:gd name="T33" fmla="*/ 237 h 237"/>
                      <a:gd name="T34" fmla="*/ 400 w 812"/>
                      <a:gd name="T35" fmla="*/ 235 h 237"/>
                      <a:gd name="T36" fmla="*/ 434 w 812"/>
                      <a:gd name="T37" fmla="*/ 226 h 237"/>
                      <a:gd name="T38" fmla="*/ 605 w 812"/>
                      <a:gd name="T39" fmla="*/ 156 h 237"/>
                      <a:gd name="T40" fmla="*/ 637 w 812"/>
                      <a:gd name="T41" fmla="*/ 156 h 237"/>
                      <a:gd name="T42" fmla="*/ 645 w 812"/>
                      <a:gd name="T43" fmla="*/ 152 h 237"/>
                      <a:gd name="T44" fmla="*/ 657 w 812"/>
                      <a:gd name="T45" fmla="*/ 143 h 237"/>
                      <a:gd name="T46" fmla="*/ 662 w 812"/>
                      <a:gd name="T47" fmla="*/ 135 h 237"/>
                      <a:gd name="T48" fmla="*/ 686 w 812"/>
                      <a:gd name="T49" fmla="*/ 113 h 237"/>
                      <a:gd name="T50" fmla="*/ 718 w 812"/>
                      <a:gd name="T51" fmla="*/ 115 h 237"/>
                      <a:gd name="T52" fmla="*/ 743 w 812"/>
                      <a:gd name="T53" fmla="*/ 127 h 237"/>
                      <a:gd name="T54" fmla="*/ 761 w 812"/>
                      <a:gd name="T55" fmla="*/ 127 h 237"/>
                      <a:gd name="T56" fmla="*/ 779 w 812"/>
                      <a:gd name="T57" fmla="*/ 116 h 237"/>
                      <a:gd name="T58" fmla="*/ 783 w 812"/>
                      <a:gd name="T59" fmla="*/ 110 h 237"/>
                      <a:gd name="T60" fmla="*/ 784 w 812"/>
                      <a:gd name="T61" fmla="*/ 107 h 237"/>
                      <a:gd name="T62" fmla="*/ 777 w 812"/>
                      <a:gd name="T63" fmla="*/ 91 h 237"/>
                      <a:gd name="T64" fmla="*/ 762 w 812"/>
                      <a:gd name="T65" fmla="*/ 75 h 237"/>
                      <a:gd name="T66" fmla="*/ 741 w 812"/>
                      <a:gd name="T67" fmla="*/ 68 h 237"/>
                      <a:gd name="T68" fmla="*/ 727 w 812"/>
                      <a:gd name="T69" fmla="*/ 60 h 237"/>
                      <a:gd name="T70" fmla="*/ 763 w 812"/>
                      <a:gd name="T71" fmla="*/ 50 h 237"/>
                      <a:gd name="T72" fmla="*/ 782 w 812"/>
                      <a:gd name="T73" fmla="*/ 48 h 237"/>
                      <a:gd name="T74" fmla="*/ 802 w 812"/>
                      <a:gd name="T75" fmla="*/ 44 h 237"/>
                      <a:gd name="T76" fmla="*/ 806 w 812"/>
                      <a:gd name="T77" fmla="*/ 41 h 237"/>
                      <a:gd name="T78" fmla="*/ 812 w 812"/>
                      <a:gd name="T79" fmla="*/ 34 h 237"/>
                      <a:gd name="T80" fmla="*/ 812 w 812"/>
                      <a:gd name="T81" fmla="*/ 25 h 237"/>
                      <a:gd name="T82" fmla="*/ 811 w 812"/>
                      <a:gd name="T83" fmla="*/ 20 h 237"/>
                      <a:gd name="T84" fmla="*/ 803 w 812"/>
                      <a:gd name="T85" fmla="*/ 6 h 237"/>
                      <a:gd name="T86" fmla="*/ 787 w 812"/>
                      <a:gd name="T87" fmla="*/ 0 h 237"/>
                      <a:gd name="T88" fmla="*/ 752 w 812"/>
                      <a:gd name="T89" fmla="*/ 7 h 237"/>
                      <a:gd name="T90" fmla="*/ 712 w 812"/>
                      <a:gd name="T91" fmla="*/ 30 h 237"/>
                      <a:gd name="T92" fmla="*/ 688 w 812"/>
                      <a:gd name="T93" fmla="*/ 55 h 237"/>
                      <a:gd name="T94" fmla="*/ 684 w 812"/>
                      <a:gd name="T95" fmla="*/ 59 h 237"/>
                      <a:gd name="T96" fmla="*/ 672 w 812"/>
                      <a:gd name="T97" fmla="*/ 68 h 237"/>
                      <a:gd name="T98" fmla="*/ 657 w 812"/>
                      <a:gd name="T99" fmla="*/ 75 h 237"/>
                      <a:gd name="T100" fmla="*/ 647 w 812"/>
                      <a:gd name="T101" fmla="*/ 80 h 237"/>
                      <a:gd name="T102" fmla="*/ 620 w 812"/>
                      <a:gd name="T103" fmla="*/ 89 h 237"/>
                      <a:gd name="T104" fmla="*/ 594 w 812"/>
                      <a:gd name="T105" fmla="*/ 104 h 237"/>
                      <a:gd name="T106" fmla="*/ 576 w 812"/>
                      <a:gd name="T107" fmla="*/ 111 h 237"/>
                      <a:gd name="T108" fmla="*/ 535 w 812"/>
                      <a:gd name="T109" fmla="*/ 128 h 237"/>
                      <a:gd name="T110" fmla="*/ 474 w 812"/>
                      <a:gd name="T111" fmla="*/ 148 h 237"/>
                      <a:gd name="T112" fmla="*/ 400 w 812"/>
                      <a:gd name="T113" fmla="*/ 164 h 237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812"/>
                      <a:gd name="T172" fmla="*/ 0 h 237"/>
                      <a:gd name="T173" fmla="*/ 812 w 812"/>
                      <a:gd name="T174" fmla="*/ 237 h 237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812" h="237">
                        <a:moveTo>
                          <a:pt x="400" y="164"/>
                        </a:moveTo>
                        <a:lnTo>
                          <a:pt x="384" y="166"/>
                        </a:lnTo>
                        <a:lnTo>
                          <a:pt x="376" y="166"/>
                        </a:lnTo>
                        <a:lnTo>
                          <a:pt x="368" y="166"/>
                        </a:lnTo>
                        <a:lnTo>
                          <a:pt x="353" y="163"/>
                        </a:lnTo>
                        <a:lnTo>
                          <a:pt x="346" y="161"/>
                        </a:lnTo>
                        <a:lnTo>
                          <a:pt x="339" y="159"/>
                        </a:lnTo>
                        <a:lnTo>
                          <a:pt x="318" y="151"/>
                        </a:lnTo>
                        <a:lnTo>
                          <a:pt x="297" y="143"/>
                        </a:lnTo>
                        <a:lnTo>
                          <a:pt x="278" y="132"/>
                        </a:lnTo>
                        <a:lnTo>
                          <a:pt x="259" y="122"/>
                        </a:lnTo>
                        <a:lnTo>
                          <a:pt x="243" y="112"/>
                        </a:lnTo>
                        <a:lnTo>
                          <a:pt x="228" y="103"/>
                        </a:lnTo>
                        <a:lnTo>
                          <a:pt x="218" y="98"/>
                        </a:lnTo>
                        <a:lnTo>
                          <a:pt x="208" y="93"/>
                        </a:lnTo>
                        <a:lnTo>
                          <a:pt x="198" y="86"/>
                        </a:lnTo>
                        <a:lnTo>
                          <a:pt x="188" y="79"/>
                        </a:lnTo>
                        <a:lnTo>
                          <a:pt x="177" y="73"/>
                        </a:lnTo>
                        <a:lnTo>
                          <a:pt x="167" y="67"/>
                        </a:lnTo>
                        <a:lnTo>
                          <a:pt x="155" y="61"/>
                        </a:lnTo>
                        <a:lnTo>
                          <a:pt x="145" y="56"/>
                        </a:lnTo>
                        <a:lnTo>
                          <a:pt x="134" y="52"/>
                        </a:lnTo>
                        <a:lnTo>
                          <a:pt x="122" y="48"/>
                        </a:lnTo>
                        <a:lnTo>
                          <a:pt x="101" y="41"/>
                        </a:lnTo>
                        <a:lnTo>
                          <a:pt x="91" y="38"/>
                        </a:lnTo>
                        <a:lnTo>
                          <a:pt x="81" y="37"/>
                        </a:lnTo>
                        <a:lnTo>
                          <a:pt x="71" y="36"/>
                        </a:lnTo>
                        <a:lnTo>
                          <a:pt x="60" y="35"/>
                        </a:lnTo>
                        <a:lnTo>
                          <a:pt x="49" y="36"/>
                        </a:lnTo>
                        <a:lnTo>
                          <a:pt x="39" y="37"/>
                        </a:lnTo>
                        <a:lnTo>
                          <a:pt x="34" y="37"/>
                        </a:lnTo>
                        <a:lnTo>
                          <a:pt x="29" y="39"/>
                        </a:lnTo>
                        <a:lnTo>
                          <a:pt x="24" y="41"/>
                        </a:lnTo>
                        <a:lnTo>
                          <a:pt x="20" y="43"/>
                        </a:lnTo>
                        <a:lnTo>
                          <a:pt x="14" y="48"/>
                        </a:lnTo>
                        <a:lnTo>
                          <a:pt x="8" y="53"/>
                        </a:lnTo>
                        <a:lnTo>
                          <a:pt x="4" y="58"/>
                        </a:lnTo>
                        <a:lnTo>
                          <a:pt x="2" y="64"/>
                        </a:lnTo>
                        <a:lnTo>
                          <a:pt x="0" y="70"/>
                        </a:lnTo>
                        <a:lnTo>
                          <a:pt x="0" y="77"/>
                        </a:lnTo>
                        <a:lnTo>
                          <a:pt x="1" y="84"/>
                        </a:lnTo>
                        <a:lnTo>
                          <a:pt x="4" y="91"/>
                        </a:lnTo>
                        <a:lnTo>
                          <a:pt x="6" y="96"/>
                        </a:lnTo>
                        <a:lnTo>
                          <a:pt x="8" y="102"/>
                        </a:lnTo>
                        <a:lnTo>
                          <a:pt x="12" y="105"/>
                        </a:lnTo>
                        <a:lnTo>
                          <a:pt x="15" y="109"/>
                        </a:lnTo>
                        <a:lnTo>
                          <a:pt x="19" y="113"/>
                        </a:lnTo>
                        <a:lnTo>
                          <a:pt x="23" y="116"/>
                        </a:lnTo>
                        <a:lnTo>
                          <a:pt x="28" y="118"/>
                        </a:lnTo>
                        <a:lnTo>
                          <a:pt x="34" y="121"/>
                        </a:lnTo>
                        <a:lnTo>
                          <a:pt x="56" y="129"/>
                        </a:lnTo>
                        <a:lnTo>
                          <a:pt x="79" y="137"/>
                        </a:lnTo>
                        <a:lnTo>
                          <a:pt x="102" y="144"/>
                        </a:lnTo>
                        <a:lnTo>
                          <a:pt x="126" y="151"/>
                        </a:lnTo>
                        <a:lnTo>
                          <a:pt x="148" y="157"/>
                        </a:lnTo>
                        <a:lnTo>
                          <a:pt x="170" y="165"/>
                        </a:lnTo>
                        <a:lnTo>
                          <a:pt x="192" y="173"/>
                        </a:lnTo>
                        <a:lnTo>
                          <a:pt x="214" y="182"/>
                        </a:lnTo>
                        <a:lnTo>
                          <a:pt x="237" y="192"/>
                        </a:lnTo>
                        <a:lnTo>
                          <a:pt x="261" y="203"/>
                        </a:lnTo>
                        <a:lnTo>
                          <a:pt x="283" y="214"/>
                        </a:lnTo>
                        <a:lnTo>
                          <a:pt x="306" y="226"/>
                        </a:lnTo>
                        <a:lnTo>
                          <a:pt x="312" y="229"/>
                        </a:lnTo>
                        <a:lnTo>
                          <a:pt x="319" y="231"/>
                        </a:lnTo>
                        <a:lnTo>
                          <a:pt x="326" y="233"/>
                        </a:lnTo>
                        <a:lnTo>
                          <a:pt x="334" y="235"/>
                        </a:lnTo>
                        <a:lnTo>
                          <a:pt x="344" y="237"/>
                        </a:lnTo>
                        <a:lnTo>
                          <a:pt x="353" y="237"/>
                        </a:lnTo>
                        <a:lnTo>
                          <a:pt x="373" y="237"/>
                        </a:lnTo>
                        <a:lnTo>
                          <a:pt x="381" y="237"/>
                        </a:lnTo>
                        <a:lnTo>
                          <a:pt x="391" y="237"/>
                        </a:lnTo>
                        <a:lnTo>
                          <a:pt x="400" y="235"/>
                        </a:lnTo>
                        <a:lnTo>
                          <a:pt x="409" y="233"/>
                        </a:lnTo>
                        <a:lnTo>
                          <a:pt x="417" y="231"/>
                        </a:lnTo>
                        <a:lnTo>
                          <a:pt x="425" y="230"/>
                        </a:lnTo>
                        <a:lnTo>
                          <a:pt x="434" y="226"/>
                        </a:lnTo>
                        <a:lnTo>
                          <a:pt x="443" y="224"/>
                        </a:lnTo>
                        <a:lnTo>
                          <a:pt x="483" y="207"/>
                        </a:lnTo>
                        <a:lnTo>
                          <a:pt x="524" y="190"/>
                        </a:lnTo>
                        <a:lnTo>
                          <a:pt x="605" y="156"/>
                        </a:lnTo>
                        <a:lnTo>
                          <a:pt x="613" y="152"/>
                        </a:lnTo>
                        <a:lnTo>
                          <a:pt x="622" y="149"/>
                        </a:lnTo>
                        <a:lnTo>
                          <a:pt x="631" y="157"/>
                        </a:lnTo>
                        <a:lnTo>
                          <a:pt x="637" y="156"/>
                        </a:lnTo>
                        <a:lnTo>
                          <a:pt x="643" y="154"/>
                        </a:lnTo>
                        <a:lnTo>
                          <a:pt x="643" y="153"/>
                        </a:lnTo>
                        <a:lnTo>
                          <a:pt x="645" y="152"/>
                        </a:lnTo>
                        <a:lnTo>
                          <a:pt x="648" y="150"/>
                        </a:lnTo>
                        <a:lnTo>
                          <a:pt x="650" y="149"/>
                        </a:lnTo>
                        <a:lnTo>
                          <a:pt x="653" y="147"/>
                        </a:lnTo>
                        <a:lnTo>
                          <a:pt x="657" y="143"/>
                        </a:lnTo>
                        <a:lnTo>
                          <a:pt x="657" y="141"/>
                        </a:lnTo>
                        <a:lnTo>
                          <a:pt x="658" y="139"/>
                        </a:lnTo>
                        <a:lnTo>
                          <a:pt x="659" y="139"/>
                        </a:lnTo>
                        <a:lnTo>
                          <a:pt x="662" y="135"/>
                        </a:lnTo>
                        <a:lnTo>
                          <a:pt x="664" y="130"/>
                        </a:lnTo>
                        <a:lnTo>
                          <a:pt x="671" y="117"/>
                        </a:lnTo>
                        <a:lnTo>
                          <a:pt x="679" y="115"/>
                        </a:lnTo>
                        <a:lnTo>
                          <a:pt x="686" y="113"/>
                        </a:lnTo>
                        <a:lnTo>
                          <a:pt x="694" y="112"/>
                        </a:lnTo>
                        <a:lnTo>
                          <a:pt x="703" y="112"/>
                        </a:lnTo>
                        <a:lnTo>
                          <a:pt x="711" y="113"/>
                        </a:lnTo>
                        <a:lnTo>
                          <a:pt x="718" y="115"/>
                        </a:lnTo>
                        <a:lnTo>
                          <a:pt x="726" y="118"/>
                        </a:lnTo>
                        <a:lnTo>
                          <a:pt x="734" y="122"/>
                        </a:lnTo>
                        <a:lnTo>
                          <a:pt x="738" y="125"/>
                        </a:lnTo>
                        <a:lnTo>
                          <a:pt x="743" y="127"/>
                        </a:lnTo>
                        <a:lnTo>
                          <a:pt x="747" y="128"/>
                        </a:lnTo>
                        <a:lnTo>
                          <a:pt x="752" y="129"/>
                        </a:lnTo>
                        <a:lnTo>
                          <a:pt x="756" y="128"/>
                        </a:lnTo>
                        <a:lnTo>
                          <a:pt x="761" y="127"/>
                        </a:lnTo>
                        <a:lnTo>
                          <a:pt x="766" y="125"/>
                        </a:lnTo>
                        <a:lnTo>
                          <a:pt x="770" y="123"/>
                        </a:lnTo>
                        <a:lnTo>
                          <a:pt x="776" y="120"/>
                        </a:lnTo>
                        <a:lnTo>
                          <a:pt x="779" y="116"/>
                        </a:lnTo>
                        <a:lnTo>
                          <a:pt x="780" y="115"/>
                        </a:lnTo>
                        <a:lnTo>
                          <a:pt x="782" y="113"/>
                        </a:lnTo>
                        <a:lnTo>
                          <a:pt x="783" y="111"/>
                        </a:lnTo>
                        <a:lnTo>
                          <a:pt x="783" y="110"/>
                        </a:lnTo>
                        <a:lnTo>
                          <a:pt x="784" y="109"/>
                        </a:lnTo>
                        <a:lnTo>
                          <a:pt x="784" y="107"/>
                        </a:lnTo>
                        <a:lnTo>
                          <a:pt x="784" y="105"/>
                        </a:lnTo>
                        <a:lnTo>
                          <a:pt x="783" y="101"/>
                        </a:lnTo>
                        <a:lnTo>
                          <a:pt x="781" y="95"/>
                        </a:lnTo>
                        <a:lnTo>
                          <a:pt x="777" y="91"/>
                        </a:lnTo>
                        <a:lnTo>
                          <a:pt x="774" y="86"/>
                        </a:lnTo>
                        <a:lnTo>
                          <a:pt x="770" y="82"/>
                        </a:lnTo>
                        <a:lnTo>
                          <a:pt x="766" y="78"/>
                        </a:lnTo>
                        <a:lnTo>
                          <a:pt x="762" y="75"/>
                        </a:lnTo>
                        <a:lnTo>
                          <a:pt x="756" y="72"/>
                        </a:lnTo>
                        <a:lnTo>
                          <a:pt x="752" y="70"/>
                        </a:lnTo>
                        <a:lnTo>
                          <a:pt x="746" y="68"/>
                        </a:lnTo>
                        <a:lnTo>
                          <a:pt x="741" y="68"/>
                        </a:lnTo>
                        <a:lnTo>
                          <a:pt x="728" y="67"/>
                        </a:lnTo>
                        <a:lnTo>
                          <a:pt x="721" y="67"/>
                        </a:lnTo>
                        <a:lnTo>
                          <a:pt x="715" y="68"/>
                        </a:lnTo>
                        <a:lnTo>
                          <a:pt x="727" y="60"/>
                        </a:lnTo>
                        <a:lnTo>
                          <a:pt x="734" y="57"/>
                        </a:lnTo>
                        <a:lnTo>
                          <a:pt x="741" y="55"/>
                        </a:lnTo>
                        <a:lnTo>
                          <a:pt x="756" y="51"/>
                        </a:lnTo>
                        <a:lnTo>
                          <a:pt x="763" y="50"/>
                        </a:lnTo>
                        <a:lnTo>
                          <a:pt x="770" y="50"/>
                        </a:lnTo>
                        <a:lnTo>
                          <a:pt x="777" y="49"/>
                        </a:lnTo>
                        <a:lnTo>
                          <a:pt x="779" y="48"/>
                        </a:lnTo>
                        <a:lnTo>
                          <a:pt x="782" y="48"/>
                        </a:lnTo>
                        <a:lnTo>
                          <a:pt x="794" y="47"/>
                        </a:lnTo>
                        <a:lnTo>
                          <a:pt x="797" y="46"/>
                        </a:lnTo>
                        <a:lnTo>
                          <a:pt x="799" y="45"/>
                        </a:lnTo>
                        <a:lnTo>
                          <a:pt x="802" y="44"/>
                        </a:lnTo>
                        <a:lnTo>
                          <a:pt x="803" y="43"/>
                        </a:lnTo>
                        <a:lnTo>
                          <a:pt x="805" y="43"/>
                        </a:lnTo>
                        <a:lnTo>
                          <a:pt x="805" y="41"/>
                        </a:lnTo>
                        <a:lnTo>
                          <a:pt x="806" y="41"/>
                        </a:lnTo>
                        <a:lnTo>
                          <a:pt x="808" y="40"/>
                        </a:lnTo>
                        <a:lnTo>
                          <a:pt x="809" y="38"/>
                        </a:lnTo>
                        <a:lnTo>
                          <a:pt x="811" y="36"/>
                        </a:lnTo>
                        <a:lnTo>
                          <a:pt x="812" y="34"/>
                        </a:lnTo>
                        <a:lnTo>
                          <a:pt x="812" y="32"/>
                        </a:lnTo>
                        <a:lnTo>
                          <a:pt x="812" y="29"/>
                        </a:lnTo>
                        <a:lnTo>
                          <a:pt x="812" y="28"/>
                        </a:lnTo>
                        <a:lnTo>
                          <a:pt x="812" y="25"/>
                        </a:lnTo>
                        <a:lnTo>
                          <a:pt x="812" y="23"/>
                        </a:lnTo>
                        <a:lnTo>
                          <a:pt x="812" y="22"/>
                        </a:lnTo>
                        <a:lnTo>
                          <a:pt x="811" y="21"/>
                        </a:lnTo>
                        <a:lnTo>
                          <a:pt x="811" y="20"/>
                        </a:lnTo>
                        <a:lnTo>
                          <a:pt x="810" y="16"/>
                        </a:lnTo>
                        <a:lnTo>
                          <a:pt x="808" y="12"/>
                        </a:lnTo>
                        <a:lnTo>
                          <a:pt x="805" y="8"/>
                        </a:lnTo>
                        <a:lnTo>
                          <a:pt x="803" y="6"/>
                        </a:lnTo>
                        <a:lnTo>
                          <a:pt x="799" y="3"/>
                        </a:lnTo>
                        <a:lnTo>
                          <a:pt x="796" y="1"/>
                        </a:lnTo>
                        <a:lnTo>
                          <a:pt x="791" y="0"/>
                        </a:lnTo>
                        <a:lnTo>
                          <a:pt x="787" y="0"/>
                        </a:lnTo>
                        <a:lnTo>
                          <a:pt x="783" y="0"/>
                        </a:lnTo>
                        <a:lnTo>
                          <a:pt x="767" y="3"/>
                        </a:lnTo>
                        <a:lnTo>
                          <a:pt x="759" y="5"/>
                        </a:lnTo>
                        <a:lnTo>
                          <a:pt x="752" y="7"/>
                        </a:lnTo>
                        <a:lnTo>
                          <a:pt x="738" y="13"/>
                        </a:lnTo>
                        <a:lnTo>
                          <a:pt x="725" y="21"/>
                        </a:lnTo>
                        <a:lnTo>
                          <a:pt x="718" y="25"/>
                        </a:lnTo>
                        <a:lnTo>
                          <a:pt x="712" y="30"/>
                        </a:lnTo>
                        <a:lnTo>
                          <a:pt x="706" y="35"/>
                        </a:lnTo>
                        <a:lnTo>
                          <a:pt x="700" y="41"/>
                        </a:lnTo>
                        <a:lnTo>
                          <a:pt x="692" y="50"/>
                        </a:lnTo>
                        <a:lnTo>
                          <a:pt x="688" y="55"/>
                        </a:lnTo>
                        <a:lnTo>
                          <a:pt x="685" y="56"/>
                        </a:lnTo>
                        <a:lnTo>
                          <a:pt x="685" y="57"/>
                        </a:lnTo>
                        <a:lnTo>
                          <a:pt x="684" y="59"/>
                        </a:lnTo>
                        <a:lnTo>
                          <a:pt x="682" y="60"/>
                        </a:lnTo>
                        <a:lnTo>
                          <a:pt x="681" y="61"/>
                        </a:lnTo>
                        <a:lnTo>
                          <a:pt x="676" y="64"/>
                        </a:lnTo>
                        <a:lnTo>
                          <a:pt x="672" y="68"/>
                        </a:lnTo>
                        <a:lnTo>
                          <a:pt x="667" y="70"/>
                        </a:lnTo>
                        <a:lnTo>
                          <a:pt x="664" y="72"/>
                        </a:lnTo>
                        <a:lnTo>
                          <a:pt x="663" y="74"/>
                        </a:lnTo>
                        <a:lnTo>
                          <a:pt x="657" y="75"/>
                        </a:lnTo>
                        <a:lnTo>
                          <a:pt x="652" y="78"/>
                        </a:lnTo>
                        <a:lnTo>
                          <a:pt x="650" y="79"/>
                        </a:lnTo>
                        <a:lnTo>
                          <a:pt x="648" y="79"/>
                        </a:lnTo>
                        <a:lnTo>
                          <a:pt x="647" y="80"/>
                        </a:lnTo>
                        <a:lnTo>
                          <a:pt x="643" y="82"/>
                        </a:lnTo>
                        <a:lnTo>
                          <a:pt x="630" y="85"/>
                        </a:lnTo>
                        <a:lnTo>
                          <a:pt x="625" y="87"/>
                        </a:lnTo>
                        <a:lnTo>
                          <a:pt x="620" y="89"/>
                        </a:lnTo>
                        <a:lnTo>
                          <a:pt x="613" y="93"/>
                        </a:lnTo>
                        <a:lnTo>
                          <a:pt x="607" y="96"/>
                        </a:lnTo>
                        <a:lnTo>
                          <a:pt x="600" y="100"/>
                        </a:lnTo>
                        <a:lnTo>
                          <a:pt x="594" y="104"/>
                        </a:lnTo>
                        <a:lnTo>
                          <a:pt x="582" y="109"/>
                        </a:lnTo>
                        <a:lnTo>
                          <a:pt x="580" y="109"/>
                        </a:lnTo>
                        <a:lnTo>
                          <a:pt x="579" y="110"/>
                        </a:lnTo>
                        <a:lnTo>
                          <a:pt x="576" y="111"/>
                        </a:lnTo>
                        <a:lnTo>
                          <a:pt x="571" y="114"/>
                        </a:lnTo>
                        <a:lnTo>
                          <a:pt x="558" y="119"/>
                        </a:lnTo>
                        <a:lnTo>
                          <a:pt x="547" y="123"/>
                        </a:lnTo>
                        <a:lnTo>
                          <a:pt x="535" y="128"/>
                        </a:lnTo>
                        <a:lnTo>
                          <a:pt x="523" y="132"/>
                        </a:lnTo>
                        <a:lnTo>
                          <a:pt x="499" y="141"/>
                        </a:lnTo>
                        <a:lnTo>
                          <a:pt x="487" y="144"/>
                        </a:lnTo>
                        <a:lnTo>
                          <a:pt x="474" y="148"/>
                        </a:lnTo>
                        <a:lnTo>
                          <a:pt x="450" y="154"/>
                        </a:lnTo>
                        <a:lnTo>
                          <a:pt x="424" y="159"/>
                        </a:lnTo>
                        <a:lnTo>
                          <a:pt x="412" y="162"/>
                        </a:lnTo>
                        <a:lnTo>
                          <a:pt x="400" y="1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2" name="Freeform 60"/>
                  <p:cNvSpPr>
                    <a:spLocks noChangeAspect="1"/>
                  </p:cNvSpPr>
                  <p:nvPr/>
                </p:nvSpPr>
                <p:spPr bwMode="auto">
                  <a:xfrm>
                    <a:off x="1861" y="2608"/>
                    <a:ext cx="480" cy="486"/>
                  </a:xfrm>
                  <a:custGeom>
                    <a:avLst/>
                    <a:gdLst>
                      <a:gd name="T0" fmla="*/ 12 w 480"/>
                      <a:gd name="T1" fmla="*/ 76 h 486"/>
                      <a:gd name="T2" fmla="*/ 2 w 480"/>
                      <a:gd name="T3" fmla="*/ 99 h 486"/>
                      <a:gd name="T4" fmla="*/ 2 w 480"/>
                      <a:gd name="T5" fmla="*/ 156 h 486"/>
                      <a:gd name="T6" fmla="*/ 11 w 480"/>
                      <a:gd name="T7" fmla="*/ 205 h 486"/>
                      <a:gd name="T8" fmla="*/ 32 w 480"/>
                      <a:gd name="T9" fmla="*/ 272 h 486"/>
                      <a:gd name="T10" fmla="*/ 60 w 480"/>
                      <a:gd name="T11" fmla="*/ 338 h 486"/>
                      <a:gd name="T12" fmla="*/ 81 w 480"/>
                      <a:gd name="T13" fmla="*/ 361 h 486"/>
                      <a:gd name="T14" fmla="*/ 106 w 480"/>
                      <a:gd name="T15" fmla="*/ 375 h 486"/>
                      <a:gd name="T16" fmla="*/ 127 w 480"/>
                      <a:gd name="T17" fmla="*/ 398 h 486"/>
                      <a:gd name="T18" fmla="*/ 106 w 480"/>
                      <a:gd name="T19" fmla="*/ 437 h 486"/>
                      <a:gd name="T20" fmla="*/ 105 w 480"/>
                      <a:gd name="T21" fmla="*/ 452 h 486"/>
                      <a:gd name="T22" fmla="*/ 116 w 480"/>
                      <a:gd name="T23" fmla="*/ 465 h 486"/>
                      <a:gd name="T24" fmla="*/ 161 w 480"/>
                      <a:gd name="T25" fmla="*/ 458 h 486"/>
                      <a:gd name="T26" fmla="*/ 173 w 480"/>
                      <a:gd name="T27" fmla="*/ 484 h 486"/>
                      <a:gd name="T28" fmla="*/ 182 w 480"/>
                      <a:gd name="T29" fmla="*/ 486 h 486"/>
                      <a:gd name="T30" fmla="*/ 187 w 480"/>
                      <a:gd name="T31" fmla="*/ 486 h 486"/>
                      <a:gd name="T32" fmla="*/ 194 w 480"/>
                      <a:gd name="T33" fmla="*/ 484 h 486"/>
                      <a:gd name="T34" fmla="*/ 205 w 480"/>
                      <a:gd name="T35" fmla="*/ 474 h 486"/>
                      <a:gd name="T36" fmla="*/ 244 w 480"/>
                      <a:gd name="T37" fmla="*/ 479 h 486"/>
                      <a:gd name="T38" fmla="*/ 248 w 480"/>
                      <a:gd name="T39" fmla="*/ 474 h 486"/>
                      <a:gd name="T40" fmla="*/ 254 w 480"/>
                      <a:gd name="T41" fmla="*/ 463 h 486"/>
                      <a:gd name="T42" fmla="*/ 254 w 480"/>
                      <a:gd name="T43" fmla="*/ 458 h 486"/>
                      <a:gd name="T44" fmla="*/ 252 w 480"/>
                      <a:gd name="T45" fmla="*/ 447 h 486"/>
                      <a:gd name="T46" fmla="*/ 247 w 480"/>
                      <a:gd name="T47" fmla="*/ 430 h 486"/>
                      <a:gd name="T48" fmla="*/ 245 w 480"/>
                      <a:gd name="T49" fmla="*/ 396 h 486"/>
                      <a:gd name="T50" fmla="*/ 235 w 480"/>
                      <a:gd name="T51" fmla="*/ 371 h 486"/>
                      <a:gd name="T52" fmla="*/ 194 w 480"/>
                      <a:gd name="T53" fmla="*/ 344 h 486"/>
                      <a:gd name="T54" fmla="*/ 136 w 480"/>
                      <a:gd name="T55" fmla="*/ 323 h 486"/>
                      <a:gd name="T56" fmla="*/ 117 w 480"/>
                      <a:gd name="T57" fmla="*/ 312 h 486"/>
                      <a:gd name="T58" fmla="*/ 100 w 480"/>
                      <a:gd name="T59" fmla="*/ 290 h 486"/>
                      <a:gd name="T60" fmla="*/ 85 w 480"/>
                      <a:gd name="T61" fmla="*/ 243 h 486"/>
                      <a:gd name="T62" fmla="*/ 75 w 480"/>
                      <a:gd name="T63" fmla="*/ 187 h 486"/>
                      <a:gd name="T64" fmla="*/ 71 w 480"/>
                      <a:gd name="T65" fmla="*/ 138 h 486"/>
                      <a:gd name="T66" fmla="*/ 101 w 480"/>
                      <a:gd name="T67" fmla="*/ 103 h 486"/>
                      <a:gd name="T68" fmla="*/ 176 w 480"/>
                      <a:gd name="T69" fmla="*/ 87 h 486"/>
                      <a:gd name="T70" fmla="*/ 235 w 480"/>
                      <a:gd name="T71" fmla="*/ 88 h 486"/>
                      <a:gd name="T72" fmla="*/ 344 w 480"/>
                      <a:gd name="T73" fmla="*/ 110 h 486"/>
                      <a:gd name="T74" fmla="*/ 427 w 480"/>
                      <a:gd name="T75" fmla="*/ 125 h 486"/>
                      <a:gd name="T76" fmla="*/ 439 w 480"/>
                      <a:gd name="T77" fmla="*/ 123 h 486"/>
                      <a:gd name="T78" fmla="*/ 454 w 480"/>
                      <a:gd name="T79" fmla="*/ 116 h 486"/>
                      <a:gd name="T80" fmla="*/ 467 w 480"/>
                      <a:gd name="T81" fmla="*/ 105 h 486"/>
                      <a:gd name="T82" fmla="*/ 478 w 480"/>
                      <a:gd name="T83" fmla="*/ 79 h 486"/>
                      <a:gd name="T84" fmla="*/ 476 w 480"/>
                      <a:gd name="T85" fmla="*/ 44 h 486"/>
                      <a:gd name="T86" fmla="*/ 475 w 480"/>
                      <a:gd name="T87" fmla="*/ 40 h 486"/>
                      <a:gd name="T88" fmla="*/ 458 w 480"/>
                      <a:gd name="T89" fmla="*/ 21 h 486"/>
                      <a:gd name="T90" fmla="*/ 403 w 480"/>
                      <a:gd name="T91" fmla="*/ 8 h 486"/>
                      <a:gd name="T92" fmla="*/ 329 w 480"/>
                      <a:gd name="T93" fmla="*/ 0 h 486"/>
                      <a:gd name="T94" fmla="*/ 256 w 480"/>
                      <a:gd name="T95" fmla="*/ 4 h 486"/>
                      <a:gd name="T96" fmla="*/ 95 w 480"/>
                      <a:gd name="T97" fmla="*/ 40 h 48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480"/>
                      <a:gd name="T148" fmla="*/ 0 h 486"/>
                      <a:gd name="T149" fmla="*/ 480 w 480"/>
                      <a:gd name="T150" fmla="*/ 486 h 48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480" h="486">
                        <a:moveTo>
                          <a:pt x="28" y="65"/>
                        </a:moveTo>
                        <a:lnTo>
                          <a:pt x="22" y="68"/>
                        </a:lnTo>
                        <a:lnTo>
                          <a:pt x="17" y="72"/>
                        </a:lnTo>
                        <a:lnTo>
                          <a:pt x="12" y="76"/>
                        </a:lnTo>
                        <a:lnTo>
                          <a:pt x="9" y="81"/>
                        </a:lnTo>
                        <a:lnTo>
                          <a:pt x="5" y="86"/>
                        </a:lnTo>
                        <a:lnTo>
                          <a:pt x="4" y="92"/>
                        </a:lnTo>
                        <a:lnTo>
                          <a:pt x="2" y="99"/>
                        </a:lnTo>
                        <a:lnTo>
                          <a:pt x="2" y="106"/>
                        </a:lnTo>
                        <a:lnTo>
                          <a:pt x="0" y="119"/>
                        </a:lnTo>
                        <a:lnTo>
                          <a:pt x="0" y="131"/>
                        </a:lnTo>
                        <a:lnTo>
                          <a:pt x="2" y="156"/>
                        </a:lnTo>
                        <a:lnTo>
                          <a:pt x="3" y="169"/>
                        </a:lnTo>
                        <a:lnTo>
                          <a:pt x="4" y="181"/>
                        </a:lnTo>
                        <a:lnTo>
                          <a:pt x="7" y="193"/>
                        </a:lnTo>
                        <a:lnTo>
                          <a:pt x="11" y="205"/>
                        </a:lnTo>
                        <a:lnTo>
                          <a:pt x="15" y="222"/>
                        </a:lnTo>
                        <a:lnTo>
                          <a:pt x="20" y="239"/>
                        </a:lnTo>
                        <a:lnTo>
                          <a:pt x="26" y="256"/>
                        </a:lnTo>
                        <a:lnTo>
                          <a:pt x="32" y="272"/>
                        </a:lnTo>
                        <a:lnTo>
                          <a:pt x="42" y="297"/>
                        </a:lnTo>
                        <a:lnTo>
                          <a:pt x="53" y="323"/>
                        </a:lnTo>
                        <a:lnTo>
                          <a:pt x="56" y="331"/>
                        </a:lnTo>
                        <a:lnTo>
                          <a:pt x="60" y="338"/>
                        </a:lnTo>
                        <a:lnTo>
                          <a:pt x="64" y="345"/>
                        </a:lnTo>
                        <a:lnTo>
                          <a:pt x="69" y="351"/>
                        </a:lnTo>
                        <a:lnTo>
                          <a:pt x="75" y="356"/>
                        </a:lnTo>
                        <a:lnTo>
                          <a:pt x="81" y="361"/>
                        </a:lnTo>
                        <a:lnTo>
                          <a:pt x="88" y="366"/>
                        </a:lnTo>
                        <a:lnTo>
                          <a:pt x="97" y="370"/>
                        </a:lnTo>
                        <a:lnTo>
                          <a:pt x="102" y="373"/>
                        </a:lnTo>
                        <a:lnTo>
                          <a:pt x="106" y="375"/>
                        </a:lnTo>
                        <a:lnTo>
                          <a:pt x="114" y="381"/>
                        </a:lnTo>
                        <a:lnTo>
                          <a:pt x="121" y="389"/>
                        </a:lnTo>
                        <a:lnTo>
                          <a:pt x="124" y="394"/>
                        </a:lnTo>
                        <a:lnTo>
                          <a:pt x="127" y="398"/>
                        </a:lnTo>
                        <a:lnTo>
                          <a:pt x="119" y="407"/>
                        </a:lnTo>
                        <a:lnTo>
                          <a:pt x="114" y="416"/>
                        </a:lnTo>
                        <a:lnTo>
                          <a:pt x="109" y="426"/>
                        </a:lnTo>
                        <a:lnTo>
                          <a:pt x="106" y="437"/>
                        </a:lnTo>
                        <a:lnTo>
                          <a:pt x="104" y="440"/>
                        </a:lnTo>
                        <a:lnTo>
                          <a:pt x="104" y="445"/>
                        </a:lnTo>
                        <a:lnTo>
                          <a:pt x="104" y="449"/>
                        </a:lnTo>
                        <a:lnTo>
                          <a:pt x="105" y="452"/>
                        </a:lnTo>
                        <a:lnTo>
                          <a:pt x="107" y="456"/>
                        </a:lnTo>
                        <a:lnTo>
                          <a:pt x="109" y="459"/>
                        </a:lnTo>
                        <a:lnTo>
                          <a:pt x="112" y="462"/>
                        </a:lnTo>
                        <a:lnTo>
                          <a:pt x="116" y="465"/>
                        </a:lnTo>
                        <a:lnTo>
                          <a:pt x="123" y="468"/>
                        </a:lnTo>
                        <a:lnTo>
                          <a:pt x="131" y="471"/>
                        </a:lnTo>
                        <a:lnTo>
                          <a:pt x="140" y="472"/>
                        </a:lnTo>
                        <a:lnTo>
                          <a:pt x="161" y="458"/>
                        </a:lnTo>
                        <a:lnTo>
                          <a:pt x="162" y="474"/>
                        </a:lnTo>
                        <a:lnTo>
                          <a:pt x="165" y="478"/>
                        </a:lnTo>
                        <a:lnTo>
                          <a:pt x="169" y="481"/>
                        </a:lnTo>
                        <a:lnTo>
                          <a:pt x="173" y="484"/>
                        </a:lnTo>
                        <a:lnTo>
                          <a:pt x="177" y="486"/>
                        </a:lnTo>
                        <a:lnTo>
                          <a:pt x="180" y="486"/>
                        </a:lnTo>
                        <a:lnTo>
                          <a:pt x="181" y="486"/>
                        </a:lnTo>
                        <a:lnTo>
                          <a:pt x="182" y="486"/>
                        </a:lnTo>
                        <a:lnTo>
                          <a:pt x="183" y="486"/>
                        </a:lnTo>
                        <a:lnTo>
                          <a:pt x="186" y="486"/>
                        </a:lnTo>
                        <a:lnTo>
                          <a:pt x="187" y="486"/>
                        </a:lnTo>
                        <a:lnTo>
                          <a:pt x="189" y="486"/>
                        </a:lnTo>
                        <a:lnTo>
                          <a:pt x="190" y="485"/>
                        </a:lnTo>
                        <a:lnTo>
                          <a:pt x="191" y="485"/>
                        </a:lnTo>
                        <a:lnTo>
                          <a:pt x="194" y="484"/>
                        </a:lnTo>
                        <a:lnTo>
                          <a:pt x="196" y="482"/>
                        </a:lnTo>
                        <a:lnTo>
                          <a:pt x="200" y="480"/>
                        </a:lnTo>
                        <a:lnTo>
                          <a:pt x="202" y="478"/>
                        </a:lnTo>
                        <a:lnTo>
                          <a:pt x="205" y="474"/>
                        </a:lnTo>
                        <a:lnTo>
                          <a:pt x="210" y="474"/>
                        </a:lnTo>
                        <a:lnTo>
                          <a:pt x="222" y="482"/>
                        </a:lnTo>
                        <a:lnTo>
                          <a:pt x="242" y="481"/>
                        </a:lnTo>
                        <a:lnTo>
                          <a:pt x="244" y="479"/>
                        </a:lnTo>
                        <a:lnTo>
                          <a:pt x="246" y="477"/>
                        </a:lnTo>
                        <a:lnTo>
                          <a:pt x="247" y="475"/>
                        </a:lnTo>
                        <a:lnTo>
                          <a:pt x="247" y="474"/>
                        </a:lnTo>
                        <a:lnTo>
                          <a:pt x="248" y="474"/>
                        </a:lnTo>
                        <a:lnTo>
                          <a:pt x="250" y="472"/>
                        </a:lnTo>
                        <a:lnTo>
                          <a:pt x="252" y="467"/>
                        </a:lnTo>
                        <a:lnTo>
                          <a:pt x="253" y="465"/>
                        </a:lnTo>
                        <a:lnTo>
                          <a:pt x="254" y="463"/>
                        </a:lnTo>
                        <a:lnTo>
                          <a:pt x="254" y="460"/>
                        </a:lnTo>
                        <a:lnTo>
                          <a:pt x="254" y="458"/>
                        </a:lnTo>
                        <a:lnTo>
                          <a:pt x="254" y="455"/>
                        </a:lnTo>
                        <a:lnTo>
                          <a:pt x="254" y="452"/>
                        </a:lnTo>
                        <a:lnTo>
                          <a:pt x="252" y="447"/>
                        </a:lnTo>
                        <a:lnTo>
                          <a:pt x="251" y="441"/>
                        </a:lnTo>
                        <a:lnTo>
                          <a:pt x="248" y="435"/>
                        </a:lnTo>
                        <a:lnTo>
                          <a:pt x="247" y="432"/>
                        </a:lnTo>
                        <a:lnTo>
                          <a:pt x="247" y="430"/>
                        </a:lnTo>
                        <a:lnTo>
                          <a:pt x="246" y="423"/>
                        </a:lnTo>
                        <a:lnTo>
                          <a:pt x="247" y="416"/>
                        </a:lnTo>
                        <a:lnTo>
                          <a:pt x="247" y="406"/>
                        </a:lnTo>
                        <a:lnTo>
                          <a:pt x="245" y="396"/>
                        </a:lnTo>
                        <a:lnTo>
                          <a:pt x="244" y="391"/>
                        </a:lnTo>
                        <a:lnTo>
                          <a:pt x="244" y="387"/>
                        </a:lnTo>
                        <a:lnTo>
                          <a:pt x="240" y="379"/>
                        </a:lnTo>
                        <a:lnTo>
                          <a:pt x="235" y="371"/>
                        </a:lnTo>
                        <a:lnTo>
                          <a:pt x="229" y="364"/>
                        </a:lnTo>
                        <a:lnTo>
                          <a:pt x="222" y="359"/>
                        </a:lnTo>
                        <a:lnTo>
                          <a:pt x="214" y="353"/>
                        </a:lnTo>
                        <a:lnTo>
                          <a:pt x="194" y="344"/>
                        </a:lnTo>
                        <a:lnTo>
                          <a:pt x="176" y="335"/>
                        </a:lnTo>
                        <a:lnTo>
                          <a:pt x="156" y="328"/>
                        </a:lnTo>
                        <a:lnTo>
                          <a:pt x="146" y="325"/>
                        </a:lnTo>
                        <a:lnTo>
                          <a:pt x="136" y="323"/>
                        </a:lnTo>
                        <a:lnTo>
                          <a:pt x="132" y="322"/>
                        </a:lnTo>
                        <a:lnTo>
                          <a:pt x="129" y="321"/>
                        </a:lnTo>
                        <a:lnTo>
                          <a:pt x="124" y="317"/>
                        </a:lnTo>
                        <a:lnTo>
                          <a:pt x="117" y="312"/>
                        </a:lnTo>
                        <a:lnTo>
                          <a:pt x="112" y="308"/>
                        </a:lnTo>
                        <a:lnTo>
                          <a:pt x="108" y="302"/>
                        </a:lnTo>
                        <a:lnTo>
                          <a:pt x="103" y="296"/>
                        </a:lnTo>
                        <a:lnTo>
                          <a:pt x="100" y="290"/>
                        </a:lnTo>
                        <a:lnTo>
                          <a:pt x="96" y="283"/>
                        </a:lnTo>
                        <a:lnTo>
                          <a:pt x="94" y="276"/>
                        </a:lnTo>
                        <a:lnTo>
                          <a:pt x="92" y="270"/>
                        </a:lnTo>
                        <a:lnTo>
                          <a:pt x="85" y="243"/>
                        </a:lnTo>
                        <a:lnTo>
                          <a:pt x="81" y="229"/>
                        </a:lnTo>
                        <a:lnTo>
                          <a:pt x="80" y="215"/>
                        </a:lnTo>
                        <a:lnTo>
                          <a:pt x="77" y="201"/>
                        </a:lnTo>
                        <a:lnTo>
                          <a:pt x="75" y="187"/>
                        </a:lnTo>
                        <a:lnTo>
                          <a:pt x="74" y="173"/>
                        </a:lnTo>
                        <a:lnTo>
                          <a:pt x="74" y="159"/>
                        </a:lnTo>
                        <a:lnTo>
                          <a:pt x="73" y="148"/>
                        </a:lnTo>
                        <a:lnTo>
                          <a:pt x="71" y="138"/>
                        </a:lnTo>
                        <a:lnTo>
                          <a:pt x="67" y="119"/>
                        </a:lnTo>
                        <a:lnTo>
                          <a:pt x="78" y="113"/>
                        </a:lnTo>
                        <a:lnTo>
                          <a:pt x="89" y="108"/>
                        </a:lnTo>
                        <a:lnTo>
                          <a:pt x="101" y="103"/>
                        </a:lnTo>
                        <a:lnTo>
                          <a:pt x="112" y="99"/>
                        </a:lnTo>
                        <a:lnTo>
                          <a:pt x="137" y="92"/>
                        </a:lnTo>
                        <a:lnTo>
                          <a:pt x="162" y="89"/>
                        </a:lnTo>
                        <a:lnTo>
                          <a:pt x="176" y="87"/>
                        </a:lnTo>
                        <a:lnTo>
                          <a:pt x="191" y="86"/>
                        </a:lnTo>
                        <a:lnTo>
                          <a:pt x="206" y="85"/>
                        </a:lnTo>
                        <a:lnTo>
                          <a:pt x="221" y="86"/>
                        </a:lnTo>
                        <a:lnTo>
                          <a:pt x="235" y="88"/>
                        </a:lnTo>
                        <a:lnTo>
                          <a:pt x="250" y="90"/>
                        </a:lnTo>
                        <a:lnTo>
                          <a:pt x="265" y="92"/>
                        </a:lnTo>
                        <a:lnTo>
                          <a:pt x="279" y="96"/>
                        </a:lnTo>
                        <a:lnTo>
                          <a:pt x="344" y="110"/>
                        </a:lnTo>
                        <a:lnTo>
                          <a:pt x="377" y="117"/>
                        </a:lnTo>
                        <a:lnTo>
                          <a:pt x="410" y="123"/>
                        </a:lnTo>
                        <a:lnTo>
                          <a:pt x="418" y="124"/>
                        </a:lnTo>
                        <a:lnTo>
                          <a:pt x="427" y="125"/>
                        </a:lnTo>
                        <a:lnTo>
                          <a:pt x="433" y="124"/>
                        </a:lnTo>
                        <a:lnTo>
                          <a:pt x="435" y="123"/>
                        </a:lnTo>
                        <a:lnTo>
                          <a:pt x="437" y="123"/>
                        </a:lnTo>
                        <a:lnTo>
                          <a:pt x="439" y="123"/>
                        </a:lnTo>
                        <a:lnTo>
                          <a:pt x="444" y="121"/>
                        </a:lnTo>
                        <a:lnTo>
                          <a:pt x="449" y="119"/>
                        </a:lnTo>
                        <a:lnTo>
                          <a:pt x="452" y="117"/>
                        </a:lnTo>
                        <a:lnTo>
                          <a:pt x="454" y="116"/>
                        </a:lnTo>
                        <a:lnTo>
                          <a:pt x="456" y="114"/>
                        </a:lnTo>
                        <a:lnTo>
                          <a:pt x="459" y="113"/>
                        </a:lnTo>
                        <a:lnTo>
                          <a:pt x="462" y="109"/>
                        </a:lnTo>
                        <a:lnTo>
                          <a:pt x="467" y="105"/>
                        </a:lnTo>
                        <a:lnTo>
                          <a:pt x="472" y="96"/>
                        </a:lnTo>
                        <a:lnTo>
                          <a:pt x="476" y="88"/>
                        </a:lnTo>
                        <a:lnTo>
                          <a:pt x="477" y="83"/>
                        </a:lnTo>
                        <a:lnTo>
                          <a:pt x="478" y="79"/>
                        </a:lnTo>
                        <a:lnTo>
                          <a:pt x="480" y="70"/>
                        </a:lnTo>
                        <a:lnTo>
                          <a:pt x="480" y="62"/>
                        </a:lnTo>
                        <a:lnTo>
                          <a:pt x="478" y="53"/>
                        </a:lnTo>
                        <a:lnTo>
                          <a:pt x="476" y="44"/>
                        </a:lnTo>
                        <a:lnTo>
                          <a:pt x="476" y="42"/>
                        </a:lnTo>
                        <a:lnTo>
                          <a:pt x="475" y="42"/>
                        </a:lnTo>
                        <a:lnTo>
                          <a:pt x="475" y="40"/>
                        </a:lnTo>
                        <a:lnTo>
                          <a:pt x="473" y="35"/>
                        </a:lnTo>
                        <a:lnTo>
                          <a:pt x="469" y="29"/>
                        </a:lnTo>
                        <a:lnTo>
                          <a:pt x="464" y="25"/>
                        </a:lnTo>
                        <a:lnTo>
                          <a:pt x="458" y="21"/>
                        </a:lnTo>
                        <a:lnTo>
                          <a:pt x="455" y="20"/>
                        </a:lnTo>
                        <a:lnTo>
                          <a:pt x="452" y="19"/>
                        </a:lnTo>
                        <a:lnTo>
                          <a:pt x="427" y="13"/>
                        </a:lnTo>
                        <a:lnTo>
                          <a:pt x="403" y="8"/>
                        </a:lnTo>
                        <a:lnTo>
                          <a:pt x="378" y="4"/>
                        </a:lnTo>
                        <a:lnTo>
                          <a:pt x="354" y="2"/>
                        </a:lnTo>
                        <a:lnTo>
                          <a:pt x="342" y="1"/>
                        </a:lnTo>
                        <a:lnTo>
                          <a:pt x="329" y="0"/>
                        </a:lnTo>
                        <a:lnTo>
                          <a:pt x="305" y="0"/>
                        </a:lnTo>
                        <a:lnTo>
                          <a:pt x="292" y="0"/>
                        </a:lnTo>
                        <a:lnTo>
                          <a:pt x="280" y="1"/>
                        </a:lnTo>
                        <a:lnTo>
                          <a:pt x="256" y="4"/>
                        </a:lnTo>
                        <a:lnTo>
                          <a:pt x="214" y="9"/>
                        </a:lnTo>
                        <a:lnTo>
                          <a:pt x="174" y="17"/>
                        </a:lnTo>
                        <a:lnTo>
                          <a:pt x="134" y="28"/>
                        </a:lnTo>
                        <a:lnTo>
                          <a:pt x="95" y="40"/>
                        </a:lnTo>
                        <a:lnTo>
                          <a:pt x="61" y="52"/>
                        </a:lnTo>
                        <a:lnTo>
                          <a:pt x="28" y="6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3" name="Freeform 61"/>
                  <p:cNvSpPr>
                    <a:spLocks noChangeAspect="1"/>
                  </p:cNvSpPr>
                  <p:nvPr/>
                </p:nvSpPr>
                <p:spPr bwMode="auto">
                  <a:xfrm>
                    <a:off x="2282" y="3046"/>
                    <a:ext cx="804" cy="669"/>
                  </a:xfrm>
                  <a:custGeom>
                    <a:avLst/>
                    <a:gdLst>
                      <a:gd name="T0" fmla="*/ 4 w 804"/>
                      <a:gd name="T1" fmla="*/ 81 h 669"/>
                      <a:gd name="T2" fmla="*/ 14 w 804"/>
                      <a:gd name="T3" fmla="*/ 102 h 669"/>
                      <a:gd name="T4" fmla="*/ 33 w 804"/>
                      <a:gd name="T5" fmla="*/ 117 h 669"/>
                      <a:gd name="T6" fmla="*/ 77 w 804"/>
                      <a:gd name="T7" fmla="*/ 137 h 669"/>
                      <a:gd name="T8" fmla="*/ 292 w 804"/>
                      <a:gd name="T9" fmla="*/ 202 h 669"/>
                      <a:gd name="T10" fmla="*/ 338 w 804"/>
                      <a:gd name="T11" fmla="*/ 225 h 669"/>
                      <a:gd name="T12" fmla="*/ 351 w 804"/>
                      <a:gd name="T13" fmla="*/ 247 h 669"/>
                      <a:gd name="T14" fmla="*/ 354 w 804"/>
                      <a:gd name="T15" fmla="*/ 275 h 669"/>
                      <a:gd name="T16" fmla="*/ 346 w 804"/>
                      <a:gd name="T17" fmla="*/ 315 h 669"/>
                      <a:gd name="T18" fmla="*/ 346 w 804"/>
                      <a:gd name="T19" fmla="*/ 356 h 669"/>
                      <a:gd name="T20" fmla="*/ 358 w 804"/>
                      <a:gd name="T21" fmla="*/ 376 h 669"/>
                      <a:gd name="T22" fmla="*/ 384 w 804"/>
                      <a:gd name="T23" fmla="*/ 427 h 669"/>
                      <a:gd name="T24" fmla="*/ 429 w 804"/>
                      <a:gd name="T25" fmla="*/ 494 h 669"/>
                      <a:gd name="T26" fmla="*/ 455 w 804"/>
                      <a:gd name="T27" fmla="*/ 535 h 669"/>
                      <a:gd name="T28" fmla="*/ 482 w 804"/>
                      <a:gd name="T29" fmla="*/ 580 h 669"/>
                      <a:gd name="T30" fmla="*/ 498 w 804"/>
                      <a:gd name="T31" fmla="*/ 624 h 669"/>
                      <a:gd name="T32" fmla="*/ 510 w 804"/>
                      <a:gd name="T33" fmla="*/ 645 h 669"/>
                      <a:gd name="T34" fmla="*/ 525 w 804"/>
                      <a:gd name="T35" fmla="*/ 659 h 669"/>
                      <a:gd name="T36" fmla="*/ 547 w 804"/>
                      <a:gd name="T37" fmla="*/ 667 h 669"/>
                      <a:gd name="T38" fmla="*/ 573 w 804"/>
                      <a:gd name="T39" fmla="*/ 667 h 669"/>
                      <a:gd name="T40" fmla="*/ 577 w 804"/>
                      <a:gd name="T41" fmla="*/ 664 h 669"/>
                      <a:gd name="T42" fmla="*/ 581 w 804"/>
                      <a:gd name="T43" fmla="*/ 661 h 669"/>
                      <a:gd name="T44" fmla="*/ 600 w 804"/>
                      <a:gd name="T45" fmla="*/ 626 h 669"/>
                      <a:gd name="T46" fmla="*/ 605 w 804"/>
                      <a:gd name="T47" fmla="*/ 615 h 669"/>
                      <a:gd name="T48" fmla="*/ 621 w 804"/>
                      <a:gd name="T49" fmla="*/ 588 h 669"/>
                      <a:gd name="T50" fmla="*/ 673 w 804"/>
                      <a:gd name="T51" fmla="*/ 551 h 669"/>
                      <a:gd name="T52" fmla="*/ 732 w 804"/>
                      <a:gd name="T53" fmla="*/ 531 h 669"/>
                      <a:gd name="T54" fmla="*/ 779 w 804"/>
                      <a:gd name="T55" fmla="*/ 529 h 669"/>
                      <a:gd name="T56" fmla="*/ 784 w 804"/>
                      <a:gd name="T57" fmla="*/ 528 h 669"/>
                      <a:gd name="T58" fmla="*/ 796 w 804"/>
                      <a:gd name="T59" fmla="*/ 520 h 669"/>
                      <a:gd name="T60" fmla="*/ 803 w 804"/>
                      <a:gd name="T61" fmla="*/ 509 h 669"/>
                      <a:gd name="T62" fmla="*/ 804 w 804"/>
                      <a:gd name="T63" fmla="*/ 503 h 669"/>
                      <a:gd name="T64" fmla="*/ 803 w 804"/>
                      <a:gd name="T65" fmla="*/ 490 h 669"/>
                      <a:gd name="T66" fmla="*/ 798 w 804"/>
                      <a:gd name="T67" fmla="*/ 479 h 669"/>
                      <a:gd name="T68" fmla="*/ 789 w 804"/>
                      <a:gd name="T69" fmla="*/ 459 h 669"/>
                      <a:gd name="T70" fmla="*/ 765 w 804"/>
                      <a:gd name="T71" fmla="*/ 437 h 669"/>
                      <a:gd name="T72" fmla="*/ 741 w 804"/>
                      <a:gd name="T73" fmla="*/ 430 h 669"/>
                      <a:gd name="T74" fmla="*/ 703 w 804"/>
                      <a:gd name="T75" fmla="*/ 437 h 669"/>
                      <a:gd name="T76" fmla="*/ 670 w 804"/>
                      <a:gd name="T77" fmla="*/ 456 h 669"/>
                      <a:gd name="T78" fmla="*/ 597 w 804"/>
                      <a:gd name="T79" fmla="*/ 513 h 669"/>
                      <a:gd name="T80" fmla="*/ 571 w 804"/>
                      <a:gd name="T81" fmla="*/ 546 h 669"/>
                      <a:gd name="T82" fmla="*/ 557 w 804"/>
                      <a:gd name="T83" fmla="*/ 565 h 669"/>
                      <a:gd name="T84" fmla="*/ 529 w 804"/>
                      <a:gd name="T85" fmla="*/ 530 h 669"/>
                      <a:gd name="T86" fmla="*/ 501 w 804"/>
                      <a:gd name="T87" fmla="*/ 478 h 669"/>
                      <a:gd name="T88" fmla="*/ 471 w 804"/>
                      <a:gd name="T89" fmla="*/ 406 h 669"/>
                      <a:gd name="T90" fmla="*/ 447 w 804"/>
                      <a:gd name="T91" fmla="*/ 335 h 669"/>
                      <a:gd name="T92" fmla="*/ 438 w 804"/>
                      <a:gd name="T93" fmla="*/ 281 h 669"/>
                      <a:gd name="T94" fmla="*/ 437 w 804"/>
                      <a:gd name="T95" fmla="*/ 225 h 669"/>
                      <a:gd name="T96" fmla="*/ 439 w 804"/>
                      <a:gd name="T97" fmla="*/ 197 h 669"/>
                      <a:gd name="T98" fmla="*/ 426 w 804"/>
                      <a:gd name="T99" fmla="*/ 174 h 669"/>
                      <a:gd name="T100" fmla="*/ 388 w 804"/>
                      <a:gd name="T101" fmla="*/ 139 h 669"/>
                      <a:gd name="T102" fmla="*/ 343 w 804"/>
                      <a:gd name="T103" fmla="*/ 118 h 669"/>
                      <a:gd name="T104" fmla="*/ 328 w 804"/>
                      <a:gd name="T105" fmla="*/ 108 h 669"/>
                      <a:gd name="T106" fmla="*/ 189 w 804"/>
                      <a:gd name="T107" fmla="*/ 41 h 669"/>
                      <a:gd name="T108" fmla="*/ 135 w 804"/>
                      <a:gd name="T109" fmla="*/ 17 h 669"/>
                      <a:gd name="T110" fmla="*/ 60 w 804"/>
                      <a:gd name="T111" fmla="*/ 1 h 669"/>
                      <a:gd name="T112" fmla="*/ 26 w 804"/>
                      <a:gd name="T113" fmla="*/ 6 h 669"/>
                      <a:gd name="T114" fmla="*/ 7 w 804"/>
                      <a:gd name="T115" fmla="*/ 25 h 669"/>
                      <a:gd name="T116" fmla="*/ 0 w 804"/>
                      <a:gd name="T117" fmla="*/ 49 h 669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w 804"/>
                      <a:gd name="T178" fmla="*/ 0 h 669"/>
                      <a:gd name="T179" fmla="*/ 804 w 804"/>
                      <a:gd name="T180" fmla="*/ 669 h 669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T177" t="T178" r="T179" b="T180"/>
                    <a:pathLst>
                      <a:path w="804" h="669">
                        <a:moveTo>
                          <a:pt x="0" y="60"/>
                        </a:moveTo>
                        <a:lnTo>
                          <a:pt x="0" y="65"/>
                        </a:lnTo>
                        <a:lnTo>
                          <a:pt x="1" y="70"/>
                        </a:lnTo>
                        <a:lnTo>
                          <a:pt x="4" y="81"/>
                        </a:lnTo>
                        <a:lnTo>
                          <a:pt x="7" y="89"/>
                        </a:lnTo>
                        <a:lnTo>
                          <a:pt x="9" y="93"/>
                        </a:lnTo>
                        <a:lnTo>
                          <a:pt x="12" y="98"/>
                        </a:lnTo>
                        <a:lnTo>
                          <a:pt x="14" y="102"/>
                        </a:lnTo>
                        <a:lnTo>
                          <a:pt x="17" y="105"/>
                        </a:lnTo>
                        <a:lnTo>
                          <a:pt x="21" y="108"/>
                        </a:lnTo>
                        <a:lnTo>
                          <a:pt x="24" y="111"/>
                        </a:lnTo>
                        <a:lnTo>
                          <a:pt x="33" y="117"/>
                        </a:lnTo>
                        <a:lnTo>
                          <a:pt x="42" y="124"/>
                        </a:lnTo>
                        <a:lnTo>
                          <a:pt x="44" y="125"/>
                        </a:lnTo>
                        <a:lnTo>
                          <a:pt x="47" y="127"/>
                        </a:lnTo>
                        <a:lnTo>
                          <a:pt x="77" y="137"/>
                        </a:lnTo>
                        <a:lnTo>
                          <a:pt x="108" y="147"/>
                        </a:lnTo>
                        <a:lnTo>
                          <a:pt x="196" y="174"/>
                        </a:lnTo>
                        <a:lnTo>
                          <a:pt x="285" y="201"/>
                        </a:lnTo>
                        <a:lnTo>
                          <a:pt x="292" y="202"/>
                        </a:lnTo>
                        <a:lnTo>
                          <a:pt x="299" y="204"/>
                        </a:lnTo>
                        <a:lnTo>
                          <a:pt x="312" y="210"/>
                        </a:lnTo>
                        <a:lnTo>
                          <a:pt x="325" y="217"/>
                        </a:lnTo>
                        <a:lnTo>
                          <a:pt x="338" y="225"/>
                        </a:lnTo>
                        <a:lnTo>
                          <a:pt x="340" y="229"/>
                        </a:lnTo>
                        <a:lnTo>
                          <a:pt x="344" y="235"/>
                        </a:lnTo>
                        <a:lnTo>
                          <a:pt x="349" y="242"/>
                        </a:lnTo>
                        <a:lnTo>
                          <a:pt x="351" y="247"/>
                        </a:lnTo>
                        <a:lnTo>
                          <a:pt x="353" y="254"/>
                        </a:lnTo>
                        <a:lnTo>
                          <a:pt x="354" y="261"/>
                        </a:lnTo>
                        <a:lnTo>
                          <a:pt x="355" y="268"/>
                        </a:lnTo>
                        <a:lnTo>
                          <a:pt x="354" y="275"/>
                        </a:lnTo>
                        <a:lnTo>
                          <a:pt x="353" y="282"/>
                        </a:lnTo>
                        <a:lnTo>
                          <a:pt x="350" y="284"/>
                        </a:lnTo>
                        <a:lnTo>
                          <a:pt x="350" y="288"/>
                        </a:lnTo>
                        <a:lnTo>
                          <a:pt x="346" y="315"/>
                        </a:lnTo>
                        <a:lnTo>
                          <a:pt x="345" y="343"/>
                        </a:lnTo>
                        <a:lnTo>
                          <a:pt x="345" y="347"/>
                        </a:lnTo>
                        <a:lnTo>
                          <a:pt x="345" y="352"/>
                        </a:lnTo>
                        <a:lnTo>
                          <a:pt x="346" y="356"/>
                        </a:lnTo>
                        <a:lnTo>
                          <a:pt x="348" y="360"/>
                        </a:lnTo>
                        <a:lnTo>
                          <a:pt x="350" y="365"/>
                        </a:lnTo>
                        <a:lnTo>
                          <a:pt x="352" y="368"/>
                        </a:lnTo>
                        <a:lnTo>
                          <a:pt x="358" y="376"/>
                        </a:lnTo>
                        <a:lnTo>
                          <a:pt x="365" y="394"/>
                        </a:lnTo>
                        <a:lnTo>
                          <a:pt x="374" y="411"/>
                        </a:lnTo>
                        <a:lnTo>
                          <a:pt x="378" y="419"/>
                        </a:lnTo>
                        <a:lnTo>
                          <a:pt x="384" y="427"/>
                        </a:lnTo>
                        <a:lnTo>
                          <a:pt x="395" y="444"/>
                        </a:lnTo>
                        <a:lnTo>
                          <a:pt x="407" y="460"/>
                        </a:lnTo>
                        <a:lnTo>
                          <a:pt x="419" y="477"/>
                        </a:lnTo>
                        <a:lnTo>
                          <a:pt x="429" y="494"/>
                        </a:lnTo>
                        <a:lnTo>
                          <a:pt x="440" y="512"/>
                        </a:lnTo>
                        <a:lnTo>
                          <a:pt x="443" y="518"/>
                        </a:lnTo>
                        <a:lnTo>
                          <a:pt x="447" y="524"/>
                        </a:lnTo>
                        <a:lnTo>
                          <a:pt x="455" y="535"/>
                        </a:lnTo>
                        <a:lnTo>
                          <a:pt x="463" y="545"/>
                        </a:lnTo>
                        <a:lnTo>
                          <a:pt x="470" y="557"/>
                        </a:lnTo>
                        <a:lnTo>
                          <a:pt x="476" y="568"/>
                        </a:lnTo>
                        <a:lnTo>
                          <a:pt x="482" y="580"/>
                        </a:lnTo>
                        <a:lnTo>
                          <a:pt x="488" y="593"/>
                        </a:lnTo>
                        <a:lnTo>
                          <a:pt x="492" y="605"/>
                        </a:lnTo>
                        <a:lnTo>
                          <a:pt x="496" y="618"/>
                        </a:lnTo>
                        <a:lnTo>
                          <a:pt x="498" y="624"/>
                        </a:lnTo>
                        <a:lnTo>
                          <a:pt x="501" y="629"/>
                        </a:lnTo>
                        <a:lnTo>
                          <a:pt x="503" y="636"/>
                        </a:lnTo>
                        <a:lnTo>
                          <a:pt x="506" y="641"/>
                        </a:lnTo>
                        <a:lnTo>
                          <a:pt x="510" y="645"/>
                        </a:lnTo>
                        <a:lnTo>
                          <a:pt x="513" y="650"/>
                        </a:lnTo>
                        <a:lnTo>
                          <a:pt x="517" y="653"/>
                        </a:lnTo>
                        <a:lnTo>
                          <a:pt x="521" y="657"/>
                        </a:lnTo>
                        <a:lnTo>
                          <a:pt x="525" y="659"/>
                        </a:lnTo>
                        <a:lnTo>
                          <a:pt x="531" y="662"/>
                        </a:lnTo>
                        <a:lnTo>
                          <a:pt x="536" y="664"/>
                        </a:lnTo>
                        <a:lnTo>
                          <a:pt x="541" y="666"/>
                        </a:lnTo>
                        <a:lnTo>
                          <a:pt x="547" y="667"/>
                        </a:lnTo>
                        <a:lnTo>
                          <a:pt x="553" y="668"/>
                        </a:lnTo>
                        <a:lnTo>
                          <a:pt x="567" y="669"/>
                        </a:lnTo>
                        <a:lnTo>
                          <a:pt x="571" y="668"/>
                        </a:lnTo>
                        <a:lnTo>
                          <a:pt x="573" y="667"/>
                        </a:lnTo>
                        <a:lnTo>
                          <a:pt x="575" y="666"/>
                        </a:lnTo>
                        <a:lnTo>
                          <a:pt x="576" y="665"/>
                        </a:lnTo>
                        <a:lnTo>
                          <a:pt x="577" y="665"/>
                        </a:lnTo>
                        <a:lnTo>
                          <a:pt x="577" y="664"/>
                        </a:lnTo>
                        <a:lnTo>
                          <a:pt x="578" y="664"/>
                        </a:lnTo>
                        <a:lnTo>
                          <a:pt x="580" y="662"/>
                        </a:lnTo>
                        <a:lnTo>
                          <a:pt x="581" y="661"/>
                        </a:lnTo>
                        <a:lnTo>
                          <a:pt x="588" y="650"/>
                        </a:lnTo>
                        <a:lnTo>
                          <a:pt x="594" y="638"/>
                        </a:lnTo>
                        <a:lnTo>
                          <a:pt x="600" y="627"/>
                        </a:lnTo>
                        <a:lnTo>
                          <a:pt x="600" y="626"/>
                        </a:lnTo>
                        <a:lnTo>
                          <a:pt x="600" y="625"/>
                        </a:lnTo>
                        <a:lnTo>
                          <a:pt x="601" y="623"/>
                        </a:lnTo>
                        <a:lnTo>
                          <a:pt x="601" y="621"/>
                        </a:lnTo>
                        <a:lnTo>
                          <a:pt x="605" y="615"/>
                        </a:lnTo>
                        <a:lnTo>
                          <a:pt x="607" y="610"/>
                        </a:lnTo>
                        <a:lnTo>
                          <a:pt x="608" y="605"/>
                        </a:lnTo>
                        <a:lnTo>
                          <a:pt x="615" y="597"/>
                        </a:lnTo>
                        <a:lnTo>
                          <a:pt x="621" y="588"/>
                        </a:lnTo>
                        <a:lnTo>
                          <a:pt x="629" y="581"/>
                        </a:lnTo>
                        <a:lnTo>
                          <a:pt x="643" y="569"/>
                        </a:lnTo>
                        <a:lnTo>
                          <a:pt x="659" y="558"/>
                        </a:lnTo>
                        <a:lnTo>
                          <a:pt x="673" y="551"/>
                        </a:lnTo>
                        <a:lnTo>
                          <a:pt x="687" y="544"/>
                        </a:lnTo>
                        <a:lnTo>
                          <a:pt x="702" y="539"/>
                        </a:lnTo>
                        <a:lnTo>
                          <a:pt x="717" y="535"/>
                        </a:lnTo>
                        <a:lnTo>
                          <a:pt x="732" y="531"/>
                        </a:lnTo>
                        <a:lnTo>
                          <a:pt x="748" y="530"/>
                        </a:lnTo>
                        <a:lnTo>
                          <a:pt x="763" y="529"/>
                        </a:lnTo>
                        <a:lnTo>
                          <a:pt x="779" y="529"/>
                        </a:lnTo>
                        <a:lnTo>
                          <a:pt x="780" y="529"/>
                        </a:lnTo>
                        <a:lnTo>
                          <a:pt x="781" y="529"/>
                        </a:lnTo>
                        <a:lnTo>
                          <a:pt x="782" y="529"/>
                        </a:lnTo>
                        <a:lnTo>
                          <a:pt x="784" y="528"/>
                        </a:lnTo>
                        <a:lnTo>
                          <a:pt x="786" y="528"/>
                        </a:lnTo>
                        <a:lnTo>
                          <a:pt x="787" y="527"/>
                        </a:lnTo>
                        <a:lnTo>
                          <a:pt x="790" y="526"/>
                        </a:lnTo>
                        <a:lnTo>
                          <a:pt x="796" y="520"/>
                        </a:lnTo>
                        <a:lnTo>
                          <a:pt x="798" y="517"/>
                        </a:lnTo>
                        <a:lnTo>
                          <a:pt x="800" y="515"/>
                        </a:lnTo>
                        <a:lnTo>
                          <a:pt x="802" y="512"/>
                        </a:lnTo>
                        <a:lnTo>
                          <a:pt x="803" y="509"/>
                        </a:lnTo>
                        <a:lnTo>
                          <a:pt x="803" y="508"/>
                        </a:lnTo>
                        <a:lnTo>
                          <a:pt x="804" y="506"/>
                        </a:lnTo>
                        <a:lnTo>
                          <a:pt x="804" y="503"/>
                        </a:lnTo>
                        <a:lnTo>
                          <a:pt x="804" y="500"/>
                        </a:lnTo>
                        <a:lnTo>
                          <a:pt x="804" y="496"/>
                        </a:lnTo>
                        <a:lnTo>
                          <a:pt x="804" y="493"/>
                        </a:lnTo>
                        <a:lnTo>
                          <a:pt x="803" y="490"/>
                        </a:lnTo>
                        <a:lnTo>
                          <a:pt x="802" y="486"/>
                        </a:lnTo>
                        <a:lnTo>
                          <a:pt x="800" y="482"/>
                        </a:lnTo>
                        <a:lnTo>
                          <a:pt x="799" y="480"/>
                        </a:lnTo>
                        <a:lnTo>
                          <a:pt x="798" y="479"/>
                        </a:lnTo>
                        <a:lnTo>
                          <a:pt x="797" y="475"/>
                        </a:lnTo>
                        <a:lnTo>
                          <a:pt x="795" y="471"/>
                        </a:lnTo>
                        <a:lnTo>
                          <a:pt x="793" y="466"/>
                        </a:lnTo>
                        <a:lnTo>
                          <a:pt x="789" y="459"/>
                        </a:lnTo>
                        <a:lnTo>
                          <a:pt x="783" y="452"/>
                        </a:lnTo>
                        <a:lnTo>
                          <a:pt x="778" y="447"/>
                        </a:lnTo>
                        <a:lnTo>
                          <a:pt x="772" y="442"/>
                        </a:lnTo>
                        <a:lnTo>
                          <a:pt x="765" y="437"/>
                        </a:lnTo>
                        <a:lnTo>
                          <a:pt x="757" y="433"/>
                        </a:lnTo>
                        <a:lnTo>
                          <a:pt x="749" y="430"/>
                        </a:lnTo>
                        <a:lnTo>
                          <a:pt x="745" y="430"/>
                        </a:lnTo>
                        <a:lnTo>
                          <a:pt x="741" y="430"/>
                        </a:lnTo>
                        <a:lnTo>
                          <a:pt x="731" y="430"/>
                        </a:lnTo>
                        <a:lnTo>
                          <a:pt x="721" y="431"/>
                        </a:lnTo>
                        <a:lnTo>
                          <a:pt x="712" y="433"/>
                        </a:lnTo>
                        <a:lnTo>
                          <a:pt x="703" y="437"/>
                        </a:lnTo>
                        <a:lnTo>
                          <a:pt x="694" y="440"/>
                        </a:lnTo>
                        <a:lnTo>
                          <a:pt x="685" y="444"/>
                        </a:lnTo>
                        <a:lnTo>
                          <a:pt x="678" y="450"/>
                        </a:lnTo>
                        <a:lnTo>
                          <a:pt x="670" y="456"/>
                        </a:lnTo>
                        <a:lnTo>
                          <a:pt x="642" y="478"/>
                        </a:lnTo>
                        <a:lnTo>
                          <a:pt x="614" y="499"/>
                        </a:lnTo>
                        <a:lnTo>
                          <a:pt x="605" y="506"/>
                        </a:lnTo>
                        <a:lnTo>
                          <a:pt x="597" y="513"/>
                        </a:lnTo>
                        <a:lnTo>
                          <a:pt x="589" y="521"/>
                        </a:lnTo>
                        <a:lnTo>
                          <a:pt x="583" y="529"/>
                        </a:lnTo>
                        <a:lnTo>
                          <a:pt x="576" y="537"/>
                        </a:lnTo>
                        <a:lnTo>
                          <a:pt x="571" y="546"/>
                        </a:lnTo>
                        <a:lnTo>
                          <a:pt x="566" y="556"/>
                        </a:lnTo>
                        <a:lnTo>
                          <a:pt x="560" y="565"/>
                        </a:lnTo>
                        <a:lnTo>
                          <a:pt x="557" y="565"/>
                        </a:lnTo>
                        <a:lnTo>
                          <a:pt x="556" y="565"/>
                        </a:lnTo>
                        <a:lnTo>
                          <a:pt x="546" y="554"/>
                        </a:lnTo>
                        <a:lnTo>
                          <a:pt x="538" y="542"/>
                        </a:lnTo>
                        <a:lnTo>
                          <a:pt x="529" y="530"/>
                        </a:lnTo>
                        <a:lnTo>
                          <a:pt x="521" y="517"/>
                        </a:lnTo>
                        <a:lnTo>
                          <a:pt x="513" y="504"/>
                        </a:lnTo>
                        <a:lnTo>
                          <a:pt x="507" y="492"/>
                        </a:lnTo>
                        <a:lnTo>
                          <a:pt x="501" y="478"/>
                        </a:lnTo>
                        <a:lnTo>
                          <a:pt x="496" y="465"/>
                        </a:lnTo>
                        <a:lnTo>
                          <a:pt x="489" y="446"/>
                        </a:lnTo>
                        <a:lnTo>
                          <a:pt x="481" y="430"/>
                        </a:lnTo>
                        <a:lnTo>
                          <a:pt x="471" y="406"/>
                        </a:lnTo>
                        <a:lnTo>
                          <a:pt x="466" y="394"/>
                        </a:lnTo>
                        <a:lnTo>
                          <a:pt x="461" y="382"/>
                        </a:lnTo>
                        <a:lnTo>
                          <a:pt x="454" y="359"/>
                        </a:lnTo>
                        <a:lnTo>
                          <a:pt x="447" y="335"/>
                        </a:lnTo>
                        <a:lnTo>
                          <a:pt x="446" y="329"/>
                        </a:lnTo>
                        <a:lnTo>
                          <a:pt x="445" y="324"/>
                        </a:lnTo>
                        <a:lnTo>
                          <a:pt x="440" y="302"/>
                        </a:lnTo>
                        <a:lnTo>
                          <a:pt x="438" y="281"/>
                        </a:lnTo>
                        <a:lnTo>
                          <a:pt x="436" y="258"/>
                        </a:lnTo>
                        <a:lnTo>
                          <a:pt x="436" y="236"/>
                        </a:lnTo>
                        <a:lnTo>
                          <a:pt x="436" y="231"/>
                        </a:lnTo>
                        <a:lnTo>
                          <a:pt x="437" y="225"/>
                        </a:lnTo>
                        <a:lnTo>
                          <a:pt x="439" y="217"/>
                        </a:lnTo>
                        <a:lnTo>
                          <a:pt x="440" y="210"/>
                        </a:lnTo>
                        <a:lnTo>
                          <a:pt x="439" y="203"/>
                        </a:lnTo>
                        <a:lnTo>
                          <a:pt x="439" y="197"/>
                        </a:lnTo>
                        <a:lnTo>
                          <a:pt x="436" y="190"/>
                        </a:lnTo>
                        <a:lnTo>
                          <a:pt x="433" y="184"/>
                        </a:lnTo>
                        <a:lnTo>
                          <a:pt x="430" y="179"/>
                        </a:lnTo>
                        <a:lnTo>
                          <a:pt x="426" y="174"/>
                        </a:lnTo>
                        <a:lnTo>
                          <a:pt x="418" y="164"/>
                        </a:lnTo>
                        <a:lnTo>
                          <a:pt x="408" y="155"/>
                        </a:lnTo>
                        <a:lnTo>
                          <a:pt x="399" y="147"/>
                        </a:lnTo>
                        <a:lnTo>
                          <a:pt x="388" y="139"/>
                        </a:lnTo>
                        <a:lnTo>
                          <a:pt x="378" y="133"/>
                        </a:lnTo>
                        <a:lnTo>
                          <a:pt x="366" y="127"/>
                        </a:lnTo>
                        <a:lnTo>
                          <a:pt x="355" y="122"/>
                        </a:lnTo>
                        <a:lnTo>
                          <a:pt x="343" y="118"/>
                        </a:lnTo>
                        <a:lnTo>
                          <a:pt x="339" y="115"/>
                        </a:lnTo>
                        <a:lnTo>
                          <a:pt x="336" y="112"/>
                        </a:lnTo>
                        <a:lnTo>
                          <a:pt x="331" y="110"/>
                        </a:lnTo>
                        <a:lnTo>
                          <a:pt x="328" y="108"/>
                        </a:lnTo>
                        <a:lnTo>
                          <a:pt x="292" y="92"/>
                        </a:lnTo>
                        <a:lnTo>
                          <a:pt x="258" y="76"/>
                        </a:lnTo>
                        <a:lnTo>
                          <a:pt x="223" y="59"/>
                        </a:lnTo>
                        <a:lnTo>
                          <a:pt x="189" y="41"/>
                        </a:lnTo>
                        <a:lnTo>
                          <a:pt x="172" y="32"/>
                        </a:lnTo>
                        <a:lnTo>
                          <a:pt x="154" y="24"/>
                        </a:lnTo>
                        <a:lnTo>
                          <a:pt x="144" y="20"/>
                        </a:lnTo>
                        <a:lnTo>
                          <a:pt x="135" y="17"/>
                        </a:lnTo>
                        <a:lnTo>
                          <a:pt x="117" y="11"/>
                        </a:lnTo>
                        <a:lnTo>
                          <a:pt x="98" y="7"/>
                        </a:lnTo>
                        <a:lnTo>
                          <a:pt x="79" y="3"/>
                        </a:lnTo>
                        <a:lnTo>
                          <a:pt x="60" y="1"/>
                        </a:lnTo>
                        <a:lnTo>
                          <a:pt x="50" y="0"/>
                        </a:lnTo>
                        <a:lnTo>
                          <a:pt x="41" y="0"/>
                        </a:lnTo>
                        <a:lnTo>
                          <a:pt x="30" y="4"/>
                        </a:lnTo>
                        <a:lnTo>
                          <a:pt x="26" y="6"/>
                        </a:lnTo>
                        <a:lnTo>
                          <a:pt x="21" y="9"/>
                        </a:lnTo>
                        <a:lnTo>
                          <a:pt x="14" y="15"/>
                        </a:lnTo>
                        <a:lnTo>
                          <a:pt x="9" y="22"/>
                        </a:lnTo>
                        <a:lnTo>
                          <a:pt x="7" y="25"/>
                        </a:lnTo>
                        <a:lnTo>
                          <a:pt x="5" y="30"/>
                        </a:lnTo>
                        <a:lnTo>
                          <a:pt x="3" y="34"/>
                        </a:lnTo>
                        <a:lnTo>
                          <a:pt x="2" y="39"/>
                        </a:lnTo>
                        <a:lnTo>
                          <a:pt x="0" y="49"/>
                        </a:lnTo>
                        <a:lnTo>
                          <a:pt x="0" y="54"/>
                        </a:lnTo>
                        <a:lnTo>
                          <a:pt x="0" y="6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4" name="Freeform 62"/>
                  <p:cNvSpPr>
                    <a:spLocks noChangeAspect="1"/>
                  </p:cNvSpPr>
                  <p:nvPr/>
                </p:nvSpPr>
                <p:spPr bwMode="auto">
                  <a:xfrm>
                    <a:off x="1471" y="3026"/>
                    <a:ext cx="788" cy="432"/>
                  </a:xfrm>
                  <a:custGeom>
                    <a:avLst/>
                    <a:gdLst>
                      <a:gd name="T0" fmla="*/ 787 w 788"/>
                      <a:gd name="T1" fmla="*/ 82 h 432"/>
                      <a:gd name="T2" fmla="*/ 777 w 788"/>
                      <a:gd name="T3" fmla="*/ 48 h 432"/>
                      <a:gd name="T4" fmla="*/ 750 w 788"/>
                      <a:gd name="T5" fmla="*/ 26 h 432"/>
                      <a:gd name="T6" fmla="*/ 714 w 788"/>
                      <a:gd name="T7" fmla="*/ 22 h 432"/>
                      <a:gd name="T8" fmla="*/ 691 w 788"/>
                      <a:gd name="T9" fmla="*/ 34 h 432"/>
                      <a:gd name="T10" fmla="*/ 634 w 788"/>
                      <a:gd name="T11" fmla="*/ 105 h 432"/>
                      <a:gd name="T12" fmla="*/ 566 w 788"/>
                      <a:gd name="T13" fmla="*/ 213 h 432"/>
                      <a:gd name="T14" fmla="*/ 530 w 788"/>
                      <a:gd name="T15" fmla="*/ 286 h 432"/>
                      <a:gd name="T16" fmla="*/ 510 w 788"/>
                      <a:gd name="T17" fmla="*/ 314 h 432"/>
                      <a:gd name="T18" fmla="*/ 478 w 788"/>
                      <a:gd name="T19" fmla="*/ 331 h 432"/>
                      <a:gd name="T20" fmla="*/ 431 w 788"/>
                      <a:gd name="T21" fmla="*/ 280 h 432"/>
                      <a:gd name="T22" fmla="*/ 371 w 788"/>
                      <a:gd name="T23" fmla="*/ 226 h 432"/>
                      <a:gd name="T24" fmla="*/ 300 w 788"/>
                      <a:gd name="T25" fmla="*/ 178 h 432"/>
                      <a:gd name="T26" fmla="*/ 257 w 788"/>
                      <a:gd name="T27" fmla="*/ 144 h 432"/>
                      <a:gd name="T28" fmla="*/ 228 w 788"/>
                      <a:gd name="T29" fmla="*/ 94 h 432"/>
                      <a:gd name="T30" fmla="*/ 198 w 788"/>
                      <a:gd name="T31" fmla="*/ 21 h 432"/>
                      <a:gd name="T32" fmla="*/ 184 w 788"/>
                      <a:gd name="T33" fmla="*/ 6 h 432"/>
                      <a:gd name="T34" fmla="*/ 155 w 788"/>
                      <a:gd name="T35" fmla="*/ 0 h 432"/>
                      <a:gd name="T36" fmla="*/ 123 w 788"/>
                      <a:gd name="T37" fmla="*/ 22 h 432"/>
                      <a:gd name="T38" fmla="*/ 120 w 788"/>
                      <a:gd name="T39" fmla="*/ 57 h 432"/>
                      <a:gd name="T40" fmla="*/ 118 w 788"/>
                      <a:gd name="T41" fmla="*/ 89 h 432"/>
                      <a:gd name="T42" fmla="*/ 106 w 788"/>
                      <a:gd name="T43" fmla="*/ 127 h 432"/>
                      <a:gd name="T44" fmla="*/ 95 w 788"/>
                      <a:gd name="T45" fmla="*/ 146 h 432"/>
                      <a:gd name="T46" fmla="*/ 80 w 788"/>
                      <a:gd name="T47" fmla="*/ 162 h 432"/>
                      <a:gd name="T48" fmla="*/ 25 w 788"/>
                      <a:gd name="T49" fmla="*/ 219 h 432"/>
                      <a:gd name="T50" fmla="*/ 0 w 788"/>
                      <a:gd name="T51" fmla="*/ 266 h 432"/>
                      <a:gd name="T52" fmla="*/ 3 w 788"/>
                      <a:gd name="T53" fmla="*/ 287 h 432"/>
                      <a:gd name="T54" fmla="*/ 32 w 788"/>
                      <a:gd name="T55" fmla="*/ 300 h 432"/>
                      <a:gd name="T56" fmla="*/ 50 w 788"/>
                      <a:gd name="T57" fmla="*/ 295 h 432"/>
                      <a:gd name="T58" fmla="*/ 74 w 788"/>
                      <a:gd name="T59" fmla="*/ 283 h 432"/>
                      <a:gd name="T60" fmla="*/ 91 w 788"/>
                      <a:gd name="T61" fmla="*/ 269 h 432"/>
                      <a:gd name="T62" fmla="*/ 97 w 788"/>
                      <a:gd name="T63" fmla="*/ 264 h 432"/>
                      <a:gd name="T64" fmla="*/ 118 w 788"/>
                      <a:gd name="T65" fmla="*/ 237 h 432"/>
                      <a:gd name="T66" fmla="*/ 130 w 788"/>
                      <a:gd name="T67" fmla="*/ 211 h 432"/>
                      <a:gd name="T68" fmla="*/ 140 w 788"/>
                      <a:gd name="T69" fmla="*/ 169 h 432"/>
                      <a:gd name="T70" fmla="*/ 150 w 788"/>
                      <a:gd name="T71" fmla="*/ 131 h 432"/>
                      <a:gd name="T72" fmla="*/ 172 w 788"/>
                      <a:gd name="T73" fmla="*/ 116 h 432"/>
                      <a:gd name="T74" fmla="*/ 190 w 788"/>
                      <a:gd name="T75" fmla="*/ 130 h 432"/>
                      <a:gd name="T76" fmla="*/ 207 w 788"/>
                      <a:gd name="T77" fmla="*/ 158 h 432"/>
                      <a:gd name="T78" fmla="*/ 250 w 788"/>
                      <a:gd name="T79" fmla="*/ 223 h 432"/>
                      <a:gd name="T80" fmla="*/ 373 w 788"/>
                      <a:gd name="T81" fmla="*/ 329 h 432"/>
                      <a:gd name="T82" fmla="*/ 433 w 788"/>
                      <a:gd name="T83" fmla="*/ 377 h 432"/>
                      <a:gd name="T84" fmla="*/ 454 w 788"/>
                      <a:gd name="T85" fmla="*/ 413 h 432"/>
                      <a:gd name="T86" fmla="*/ 496 w 788"/>
                      <a:gd name="T87" fmla="*/ 432 h 432"/>
                      <a:gd name="T88" fmla="*/ 517 w 788"/>
                      <a:gd name="T89" fmla="*/ 427 h 432"/>
                      <a:gd name="T90" fmla="*/ 561 w 788"/>
                      <a:gd name="T91" fmla="*/ 399 h 432"/>
                      <a:gd name="T92" fmla="*/ 577 w 788"/>
                      <a:gd name="T93" fmla="*/ 384 h 432"/>
                      <a:gd name="T94" fmla="*/ 646 w 788"/>
                      <a:gd name="T95" fmla="*/ 310 h 432"/>
                      <a:gd name="T96" fmla="*/ 693 w 788"/>
                      <a:gd name="T97" fmla="*/ 253 h 432"/>
                      <a:gd name="T98" fmla="*/ 714 w 788"/>
                      <a:gd name="T99" fmla="*/ 225 h 432"/>
                      <a:gd name="T100" fmla="*/ 753 w 788"/>
                      <a:gd name="T101" fmla="*/ 165 h 432"/>
                      <a:gd name="T102" fmla="*/ 782 w 788"/>
                      <a:gd name="T103" fmla="*/ 106 h 432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788"/>
                      <a:gd name="T157" fmla="*/ 0 h 432"/>
                      <a:gd name="T158" fmla="*/ 788 w 788"/>
                      <a:gd name="T159" fmla="*/ 432 h 432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788" h="432">
                        <a:moveTo>
                          <a:pt x="782" y="106"/>
                        </a:moveTo>
                        <a:lnTo>
                          <a:pt x="784" y="98"/>
                        </a:lnTo>
                        <a:lnTo>
                          <a:pt x="786" y="91"/>
                        </a:lnTo>
                        <a:lnTo>
                          <a:pt x="786" y="87"/>
                        </a:lnTo>
                        <a:lnTo>
                          <a:pt x="787" y="82"/>
                        </a:lnTo>
                        <a:lnTo>
                          <a:pt x="788" y="75"/>
                        </a:lnTo>
                        <a:lnTo>
                          <a:pt x="785" y="64"/>
                        </a:lnTo>
                        <a:lnTo>
                          <a:pt x="784" y="60"/>
                        </a:lnTo>
                        <a:lnTo>
                          <a:pt x="782" y="55"/>
                        </a:lnTo>
                        <a:lnTo>
                          <a:pt x="777" y="48"/>
                        </a:lnTo>
                        <a:lnTo>
                          <a:pt x="770" y="39"/>
                        </a:lnTo>
                        <a:lnTo>
                          <a:pt x="766" y="35"/>
                        </a:lnTo>
                        <a:lnTo>
                          <a:pt x="763" y="33"/>
                        </a:lnTo>
                        <a:lnTo>
                          <a:pt x="755" y="27"/>
                        </a:lnTo>
                        <a:lnTo>
                          <a:pt x="750" y="26"/>
                        </a:lnTo>
                        <a:lnTo>
                          <a:pt x="747" y="24"/>
                        </a:lnTo>
                        <a:lnTo>
                          <a:pt x="738" y="21"/>
                        </a:lnTo>
                        <a:lnTo>
                          <a:pt x="728" y="21"/>
                        </a:lnTo>
                        <a:lnTo>
                          <a:pt x="719" y="21"/>
                        </a:lnTo>
                        <a:lnTo>
                          <a:pt x="714" y="22"/>
                        </a:lnTo>
                        <a:lnTo>
                          <a:pt x="708" y="24"/>
                        </a:lnTo>
                        <a:lnTo>
                          <a:pt x="703" y="25"/>
                        </a:lnTo>
                        <a:lnTo>
                          <a:pt x="699" y="27"/>
                        </a:lnTo>
                        <a:lnTo>
                          <a:pt x="694" y="31"/>
                        </a:lnTo>
                        <a:lnTo>
                          <a:pt x="691" y="34"/>
                        </a:lnTo>
                        <a:lnTo>
                          <a:pt x="679" y="48"/>
                        </a:lnTo>
                        <a:lnTo>
                          <a:pt x="667" y="62"/>
                        </a:lnTo>
                        <a:lnTo>
                          <a:pt x="656" y="76"/>
                        </a:lnTo>
                        <a:lnTo>
                          <a:pt x="644" y="90"/>
                        </a:lnTo>
                        <a:lnTo>
                          <a:pt x="634" y="105"/>
                        </a:lnTo>
                        <a:lnTo>
                          <a:pt x="623" y="120"/>
                        </a:lnTo>
                        <a:lnTo>
                          <a:pt x="603" y="150"/>
                        </a:lnTo>
                        <a:lnTo>
                          <a:pt x="583" y="182"/>
                        </a:lnTo>
                        <a:lnTo>
                          <a:pt x="573" y="198"/>
                        </a:lnTo>
                        <a:lnTo>
                          <a:pt x="566" y="213"/>
                        </a:lnTo>
                        <a:lnTo>
                          <a:pt x="558" y="232"/>
                        </a:lnTo>
                        <a:lnTo>
                          <a:pt x="549" y="250"/>
                        </a:lnTo>
                        <a:lnTo>
                          <a:pt x="544" y="259"/>
                        </a:lnTo>
                        <a:lnTo>
                          <a:pt x="539" y="267"/>
                        </a:lnTo>
                        <a:lnTo>
                          <a:pt x="530" y="286"/>
                        </a:lnTo>
                        <a:lnTo>
                          <a:pt x="525" y="293"/>
                        </a:lnTo>
                        <a:lnTo>
                          <a:pt x="523" y="296"/>
                        </a:lnTo>
                        <a:lnTo>
                          <a:pt x="521" y="300"/>
                        </a:lnTo>
                        <a:lnTo>
                          <a:pt x="516" y="307"/>
                        </a:lnTo>
                        <a:lnTo>
                          <a:pt x="510" y="314"/>
                        </a:lnTo>
                        <a:lnTo>
                          <a:pt x="504" y="320"/>
                        </a:lnTo>
                        <a:lnTo>
                          <a:pt x="499" y="327"/>
                        </a:lnTo>
                        <a:lnTo>
                          <a:pt x="493" y="333"/>
                        </a:lnTo>
                        <a:lnTo>
                          <a:pt x="486" y="339"/>
                        </a:lnTo>
                        <a:lnTo>
                          <a:pt x="478" y="331"/>
                        </a:lnTo>
                        <a:lnTo>
                          <a:pt x="470" y="324"/>
                        </a:lnTo>
                        <a:lnTo>
                          <a:pt x="455" y="309"/>
                        </a:lnTo>
                        <a:lnTo>
                          <a:pt x="448" y="301"/>
                        </a:lnTo>
                        <a:lnTo>
                          <a:pt x="441" y="292"/>
                        </a:lnTo>
                        <a:lnTo>
                          <a:pt x="431" y="280"/>
                        </a:lnTo>
                        <a:lnTo>
                          <a:pt x="419" y="267"/>
                        </a:lnTo>
                        <a:lnTo>
                          <a:pt x="408" y="256"/>
                        </a:lnTo>
                        <a:lnTo>
                          <a:pt x="397" y="246"/>
                        </a:lnTo>
                        <a:lnTo>
                          <a:pt x="383" y="235"/>
                        </a:lnTo>
                        <a:lnTo>
                          <a:pt x="371" y="226"/>
                        </a:lnTo>
                        <a:lnTo>
                          <a:pt x="358" y="216"/>
                        </a:lnTo>
                        <a:lnTo>
                          <a:pt x="344" y="208"/>
                        </a:lnTo>
                        <a:lnTo>
                          <a:pt x="328" y="198"/>
                        </a:lnTo>
                        <a:lnTo>
                          <a:pt x="313" y="188"/>
                        </a:lnTo>
                        <a:lnTo>
                          <a:pt x="300" y="178"/>
                        </a:lnTo>
                        <a:lnTo>
                          <a:pt x="288" y="170"/>
                        </a:lnTo>
                        <a:lnTo>
                          <a:pt x="276" y="160"/>
                        </a:lnTo>
                        <a:lnTo>
                          <a:pt x="264" y="151"/>
                        </a:lnTo>
                        <a:lnTo>
                          <a:pt x="260" y="147"/>
                        </a:lnTo>
                        <a:lnTo>
                          <a:pt x="257" y="144"/>
                        </a:lnTo>
                        <a:lnTo>
                          <a:pt x="254" y="139"/>
                        </a:lnTo>
                        <a:lnTo>
                          <a:pt x="251" y="136"/>
                        </a:lnTo>
                        <a:lnTo>
                          <a:pt x="243" y="122"/>
                        </a:lnTo>
                        <a:lnTo>
                          <a:pt x="235" y="108"/>
                        </a:lnTo>
                        <a:lnTo>
                          <a:pt x="228" y="94"/>
                        </a:lnTo>
                        <a:lnTo>
                          <a:pt x="221" y="80"/>
                        </a:lnTo>
                        <a:lnTo>
                          <a:pt x="215" y="65"/>
                        </a:lnTo>
                        <a:lnTo>
                          <a:pt x="208" y="51"/>
                        </a:lnTo>
                        <a:lnTo>
                          <a:pt x="203" y="36"/>
                        </a:lnTo>
                        <a:lnTo>
                          <a:pt x="198" y="21"/>
                        </a:lnTo>
                        <a:lnTo>
                          <a:pt x="196" y="17"/>
                        </a:lnTo>
                        <a:lnTo>
                          <a:pt x="193" y="14"/>
                        </a:lnTo>
                        <a:lnTo>
                          <a:pt x="190" y="10"/>
                        </a:lnTo>
                        <a:lnTo>
                          <a:pt x="187" y="7"/>
                        </a:lnTo>
                        <a:lnTo>
                          <a:pt x="184" y="6"/>
                        </a:lnTo>
                        <a:lnTo>
                          <a:pt x="180" y="4"/>
                        </a:lnTo>
                        <a:lnTo>
                          <a:pt x="176" y="2"/>
                        </a:lnTo>
                        <a:lnTo>
                          <a:pt x="172" y="1"/>
                        </a:lnTo>
                        <a:lnTo>
                          <a:pt x="163" y="0"/>
                        </a:lnTo>
                        <a:lnTo>
                          <a:pt x="155" y="0"/>
                        </a:lnTo>
                        <a:lnTo>
                          <a:pt x="148" y="2"/>
                        </a:lnTo>
                        <a:lnTo>
                          <a:pt x="141" y="5"/>
                        </a:lnTo>
                        <a:lnTo>
                          <a:pt x="135" y="9"/>
                        </a:lnTo>
                        <a:lnTo>
                          <a:pt x="128" y="15"/>
                        </a:lnTo>
                        <a:lnTo>
                          <a:pt x="123" y="22"/>
                        </a:lnTo>
                        <a:lnTo>
                          <a:pt x="120" y="26"/>
                        </a:lnTo>
                        <a:lnTo>
                          <a:pt x="118" y="30"/>
                        </a:lnTo>
                        <a:lnTo>
                          <a:pt x="116" y="39"/>
                        </a:lnTo>
                        <a:lnTo>
                          <a:pt x="118" y="48"/>
                        </a:lnTo>
                        <a:lnTo>
                          <a:pt x="120" y="57"/>
                        </a:lnTo>
                        <a:lnTo>
                          <a:pt x="121" y="68"/>
                        </a:lnTo>
                        <a:lnTo>
                          <a:pt x="121" y="77"/>
                        </a:lnTo>
                        <a:lnTo>
                          <a:pt x="120" y="83"/>
                        </a:lnTo>
                        <a:lnTo>
                          <a:pt x="119" y="86"/>
                        </a:lnTo>
                        <a:lnTo>
                          <a:pt x="118" y="89"/>
                        </a:lnTo>
                        <a:lnTo>
                          <a:pt x="116" y="96"/>
                        </a:lnTo>
                        <a:lnTo>
                          <a:pt x="116" y="103"/>
                        </a:lnTo>
                        <a:lnTo>
                          <a:pt x="113" y="109"/>
                        </a:lnTo>
                        <a:lnTo>
                          <a:pt x="111" y="115"/>
                        </a:lnTo>
                        <a:lnTo>
                          <a:pt x="106" y="127"/>
                        </a:lnTo>
                        <a:lnTo>
                          <a:pt x="103" y="131"/>
                        </a:lnTo>
                        <a:lnTo>
                          <a:pt x="101" y="137"/>
                        </a:lnTo>
                        <a:lnTo>
                          <a:pt x="99" y="138"/>
                        </a:lnTo>
                        <a:lnTo>
                          <a:pt x="97" y="141"/>
                        </a:lnTo>
                        <a:lnTo>
                          <a:pt x="95" y="146"/>
                        </a:lnTo>
                        <a:lnTo>
                          <a:pt x="90" y="150"/>
                        </a:lnTo>
                        <a:lnTo>
                          <a:pt x="87" y="154"/>
                        </a:lnTo>
                        <a:lnTo>
                          <a:pt x="85" y="156"/>
                        </a:lnTo>
                        <a:lnTo>
                          <a:pt x="83" y="158"/>
                        </a:lnTo>
                        <a:lnTo>
                          <a:pt x="80" y="162"/>
                        </a:lnTo>
                        <a:lnTo>
                          <a:pt x="64" y="177"/>
                        </a:lnTo>
                        <a:lnTo>
                          <a:pt x="49" y="192"/>
                        </a:lnTo>
                        <a:lnTo>
                          <a:pt x="38" y="204"/>
                        </a:lnTo>
                        <a:lnTo>
                          <a:pt x="32" y="210"/>
                        </a:lnTo>
                        <a:lnTo>
                          <a:pt x="25" y="219"/>
                        </a:lnTo>
                        <a:lnTo>
                          <a:pt x="18" y="228"/>
                        </a:lnTo>
                        <a:lnTo>
                          <a:pt x="11" y="241"/>
                        </a:lnTo>
                        <a:lnTo>
                          <a:pt x="4" y="254"/>
                        </a:lnTo>
                        <a:lnTo>
                          <a:pt x="2" y="260"/>
                        </a:lnTo>
                        <a:lnTo>
                          <a:pt x="0" y="266"/>
                        </a:lnTo>
                        <a:lnTo>
                          <a:pt x="0" y="267"/>
                        </a:lnTo>
                        <a:lnTo>
                          <a:pt x="0" y="271"/>
                        </a:lnTo>
                        <a:lnTo>
                          <a:pt x="0" y="276"/>
                        </a:lnTo>
                        <a:lnTo>
                          <a:pt x="1" y="281"/>
                        </a:lnTo>
                        <a:lnTo>
                          <a:pt x="3" y="287"/>
                        </a:lnTo>
                        <a:lnTo>
                          <a:pt x="5" y="291"/>
                        </a:lnTo>
                        <a:lnTo>
                          <a:pt x="9" y="297"/>
                        </a:lnTo>
                        <a:lnTo>
                          <a:pt x="18" y="299"/>
                        </a:lnTo>
                        <a:lnTo>
                          <a:pt x="28" y="300"/>
                        </a:lnTo>
                        <a:lnTo>
                          <a:pt x="32" y="300"/>
                        </a:lnTo>
                        <a:lnTo>
                          <a:pt x="37" y="300"/>
                        </a:lnTo>
                        <a:lnTo>
                          <a:pt x="42" y="299"/>
                        </a:lnTo>
                        <a:lnTo>
                          <a:pt x="47" y="297"/>
                        </a:lnTo>
                        <a:lnTo>
                          <a:pt x="48" y="296"/>
                        </a:lnTo>
                        <a:lnTo>
                          <a:pt x="50" y="295"/>
                        </a:lnTo>
                        <a:lnTo>
                          <a:pt x="53" y="294"/>
                        </a:lnTo>
                        <a:lnTo>
                          <a:pt x="60" y="291"/>
                        </a:lnTo>
                        <a:lnTo>
                          <a:pt x="67" y="288"/>
                        </a:lnTo>
                        <a:lnTo>
                          <a:pt x="70" y="285"/>
                        </a:lnTo>
                        <a:lnTo>
                          <a:pt x="74" y="283"/>
                        </a:lnTo>
                        <a:lnTo>
                          <a:pt x="76" y="281"/>
                        </a:lnTo>
                        <a:lnTo>
                          <a:pt x="80" y="279"/>
                        </a:lnTo>
                        <a:lnTo>
                          <a:pt x="82" y="276"/>
                        </a:lnTo>
                        <a:lnTo>
                          <a:pt x="85" y="274"/>
                        </a:lnTo>
                        <a:lnTo>
                          <a:pt x="91" y="269"/>
                        </a:lnTo>
                        <a:lnTo>
                          <a:pt x="94" y="267"/>
                        </a:lnTo>
                        <a:lnTo>
                          <a:pt x="95" y="266"/>
                        </a:lnTo>
                        <a:lnTo>
                          <a:pt x="95" y="265"/>
                        </a:lnTo>
                        <a:lnTo>
                          <a:pt x="96" y="264"/>
                        </a:lnTo>
                        <a:lnTo>
                          <a:pt x="97" y="264"/>
                        </a:lnTo>
                        <a:lnTo>
                          <a:pt x="104" y="255"/>
                        </a:lnTo>
                        <a:lnTo>
                          <a:pt x="113" y="247"/>
                        </a:lnTo>
                        <a:lnTo>
                          <a:pt x="117" y="240"/>
                        </a:lnTo>
                        <a:lnTo>
                          <a:pt x="118" y="237"/>
                        </a:lnTo>
                        <a:lnTo>
                          <a:pt x="118" y="236"/>
                        </a:lnTo>
                        <a:lnTo>
                          <a:pt x="119" y="235"/>
                        </a:lnTo>
                        <a:lnTo>
                          <a:pt x="122" y="232"/>
                        </a:lnTo>
                        <a:lnTo>
                          <a:pt x="130" y="211"/>
                        </a:lnTo>
                        <a:lnTo>
                          <a:pt x="133" y="199"/>
                        </a:lnTo>
                        <a:lnTo>
                          <a:pt x="135" y="194"/>
                        </a:lnTo>
                        <a:lnTo>
                          <a:pt x="137" y="189"/>
                        </a:lnTo>
                        <a:lnTo>
                          <a:pt x="139" y="178"/>
                        </a:lnTo>
                        <a:lnTo>
                          <a:pt x="140" y="169"/>
                        </a:lnTo>
                        <a:lnTo>
                          <a:pt x="141" y="161"/>
                        </a:lnTo>
                        <a:lnTo>
                          <a:pt x="142" y="153"/>
                        </a:lnTo>
                        <a:lnTo>
                          <a:pt x="144" y="145"/>
                        </a:lnTo>
                        <a:lnTo>
                          <a:pt x="146" y="138"/>
                        </a:lnTo>
                        <a:lnTo>
                          <a:pt x="150" y="131"/>
                        </a:lnTo>
                        <a:lnTo>
                          <a:pt x="153" y="125"/>
                        </a:lnTo>
                        <a:lnTo>
                          <a:pt x="158" y="119"/>
                        </a:lnTo>
                        <a:lnTo>
                          <a:pt x="163" y="113"/>
                        </a:lnTo>
                        <a:lnTo>
                          <a:pt x="168" y="114"/>
                        </a:lnTo>
                        <a:lnTo>
                          <a:pt x="172" y="116"/>
                        </a:lnTo>
                        <a:lnTo>
                          <a:pt x="177" y="117"/>
                        </a:lnTo>
                        <a:lnTo>
                          <a:pt x="180" y="120"/>
                        </a:lnTo>
                        <a:lnTo>
                          <a:pt x="184" y="123"/>
                        </a:lnTo>
                        <a:lnTo>
                          <a:pt x="187" y="126"/>
                        </a:lnTo>
                        <a:lnTo>
                          <a:pt x="190" y="130"/>
                        </a:lnTo>
                        <a:lnTo>
                          <a:pt x="193" y="135"/>
                        </a:lnTo>
                        <a:lnTo>
                          <a:pt x="196" y="141"/>
                        </a:lnTo>
                        <a:lnTo>
                          <a:pt x="200" y="147"/>
                        </a:lnTo>
                        <a:lnTo>
                          <a:pt x="203" y="152"/>
                        </a:lnTo>
                        <a:lnTo>
                          <a:pt x="207" y="158"/>
                        </a:lnTo>
                        <a:lnTo>
                          <a:pt x="215" y="174"/>
                        </a:lnTo>
                        <a:lnTo>
                          <a:pt x="225" y="190"/>
                        </a:lnTo>
                        <a:lnTo>
                          <a:pt x="235" y="204"/>
                        </a:lnTo>
                        <a:lnTo>
                          <a:pt x="245" y="217"/>
                        </a:lnTo>
                        <a:lnTo>
                          <a:pt x="250" y="223"/>
                        </a:lnTo>
                        <a:lnTo>
                          <a:pt x="257" y="230"/>
                        </a:lnTo>
                        <a:lnTo>
                          <a:pt x="270" y="242"/>
                        </a:lnTo>
                        <a:lnTo>
                          <a:pt x="327" y="293"/>
                        </a:lnTo>
                        <a:lnTo>
                          <a:pt x="357" y="317"/>
                        </a:lnTo>
                        <a:lnTo>
                          <a:pt x="373" y="329"/>
                        </a:lnTo>
                        <a:lnTo>
                          <a:pt x="389" y="341"/>
                        </a:lnTo>
                        <a:lnTo>
                          <a:pt x="400" y="349"/>
                        </a:lnTo>
                        <a:lnTo>
                          <a:pt x="412" y="358"/>
                        </a:lnTo>
                        <a:lnTo>
                          <a:pt x="422" y="367"/>
                        </a:lnTo>
                        <a:lnTo>
                          <a:pt x="433" y="377"/>
                        </a:lnTo>
                        <a:lnTo>
                          <a:pt x="436" y="381"/>
                        </a:lnTo>
                        <a:lnTo>
                          <a:pt x="440" y="385"/>
                        </a:lnTo>
                        <a:lnTo>
                          <a:pt x="446" y="394"/>
                        </a:lnTo>
                        <a:lnTo>
                          <a:pt x="450" y="403"/>
                        </a:lnTo>
                        <a:lnTo>
                          <a:pt x="454" y="413"/>
                        </a:lnTo>
                        <a:lnTo>
                          <a:pt x="462" y="419"/>
                        </a:lnTo>
                        <a:lnTo>
                          <a:pt x="470" y="425"/>
                        </a:lnTo>
                        <a:lnTo>
                          <a:pt x="479" y="428"/>
                        </a:lnTo>
                        <a:lnTo>
                          <a:pt x="489" y="432"/>
                        </a:lnTo>
                        <a:lnTo>
                          <a:pt x="496" y="432"/>
                        </a:lnTo>
                        <a:lnTo>
                          <a:pt x="500" y="432"/>
                        </a:lnTo>
                        <a:lnTo>
                          <a:pt x="503" y="432"/>
                        </a:lnTo>
                        <a:lnTo>
                          <a:pt x="510" y="431"/>
                        </a:lnTo>
                        <a:lnTo>
                          <a:pt x="514" y="429"/>
                        </a:lnTo>
                        <a:lnTo>
                          <a:pt x="517" y="427"/>
                        </a:lnTo>
                        <a:lnTo>
                          <a:pt x="523" y="424"/>
                        </a:lnTo>
                        <a:lnTo>
                          <a:pt x="529" y="421"/>
                        </a:lnTo>
                        <a:lnTo>
                          <a:pt x="540" y="414"/>
                        </a:lnTo>
                        <a:lnTo>
                          <a:pt x="551" y="406"/>
                        </a:lnTo>
                        <a:lnTo>
                          <a:pt x="561" y="399"/>
                        </a:lnTo>
                        <a:lnTo>
                          <a:pt x="570" y="391"/>
                        </a:lnTo>
                        <a:lnTo>
                          <a:pt x="573" y="387"/>
                        </a:lnTo>
                        <a:lnTo>
                          <a:pt x="576" y="385"/>
                        </a:lnTo>
                        <a:lnTo>
                          <a:pt x="576" y="384"/>
                        </a:lnTo>
                        <a:lnTo>
                          <a:pt x="577" y="384"/>
                        </a:lnTo>
                        <a:lnTo>
                          <a:pt x="578" y="384"/>
                        </a:lnTo>
                        <a:lnTo>
                          <a:pt x="587" y="375"/>
                        </a:lnTo>
                        <a:lnTo>
                          <a:pt x="595" y="367"/>
                        </a:lnTo>
                        <a:lnTo>
                          <a:pt x="621" y="338"/>
                        </a:lnTo>
                        <a:lnTo>
                          <a:pt x="646" y="310"/>
                        </a:lnTo>
                        <a:lnTo>
                          <a:pt x="653" y="301"/>
                        </a:lnTo>
                        <a:lnTo>
                          <a:pt x="658" y="295"/>
                        </a:lnTo>
                        <a:lnTo>
                          <a:pt x="662" y="291"/>
                        </a:lnTo>
                        <a:lnTo>
                          <a:pt x="677" y="273"/>
                        </a:lnTo>
                        <a:lnTo>
                          <a:pt x="693" y="253"/>
                        </a:lnTo>
                        <a:lnTo>
                          <a:pt x="700" y="243"/>
                        </a:lnTo>
                        <a:lnTo>
                          <a:pt x="704" y="239"/>
                        </a:lnTo>
                        <a:lnTo>
                          <a:pt x="708" y="233"/>
                        </a:lnTo>
                        <a:lnTo>
                          <a:pt x="713" y="227"/>
                        </a:lnTo>
                        <a:lnTo>
                          <a:pt x="714" y="225"/>
                        </a:lnTo>
                        <a:lnTo>
                          <a:pt x="717" y="221"/>
                        </a:lnTo>
                        <a:lnTo>
                          <a:pt x="726" y="210"/>
                        </a:lnTo>
                        <a:lnTo>
                          <a:pt x="734" y="198"/>
                        </a:lnTo>
                        <a:lnTo>
                          <a:pt x="742" y="185"/>
                        </a:lnTo>
                        <a:lnTo>
                          <a:pt x="753" y="165"/>
                        </a:lnTo>
                        <a:lnTo>
                          <a:pt x="763" y="146"/>
                        </a:lnTo>
                        <a:lnTo>
                          <a:pt x="766" y="141"/>
                        </a:lnTo>
                        <a:lnTo>
                          <a:pt x="768" y="136"/>
                        </a:lnTo>
                        <a:lnTo>
                          <a:pt x="773" y="126"/>
                        </a:lnTo>
                        <a:lnTo>
                          <a:pt x="782" y="10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93" name="Text Box 63"/>
              <p:cNvSpPr txBox="1">
                <a:spLocks noChangeArrowheads="1"/>
              </p:cNvSpPr>
              <p:nvPr/>
            </p:nvSpPr>
            <p:spPr bwMode="auto">
              <a:xfrm>
                <a:off x="368" y="1440"/>
                <a:ext cx="325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0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  <p:grpSp>
            <p:nvGrpSpPr>
              <p:cNvPr id="294" name="Group 64"/>
              <p:cNvGrpSpPr>
                <a:grpSpLocks/>
              </p:cNvGrpSpPr>
              <p:nvPr/>
            </p:nvGrpSpPr>
            <p:grpSpPr bwMode="auto">
              <a:xfrm rot="-2627108">
                <a:off x="1918" y="1147"/>
                <a:ext cx="827" cy="603"/>
                <a:chOff x="1320" y="1966"/>
                <a:chExt cx="655" cy="603"/>
              </a:xfrm>
            </p:grpSpPr>
            <p:grpSp>
              <p:nvGrpSpPr>
                <p:cNvPr id="296" name="Group 65"/>
                <p:cNvGrpSpPr>
                  <a:grpSpLocks noChangeAspect="1"/>
                </p:cNvGrpSpPr>
                <p:nvPr/>
              </p:nvGrpSpPr>
              <p:grpSpPr bwMode="auto">
                <a:xfrm>
                  <a:off x="1320" y="1966"/>
                  <a:ext cx="647" cy="603"/>
                  <a:chOff x="2836" y="2439"/>
                  <a:chExt cx="1451" cy="1352"/>
                </a:xfrm>
              </p:grpSpPr>
              <p:sp>
                <p:nvSpPr>
                  <p:cNvPr id="301" name="Freeform 66"/>
                  <p:cNvSpPr>
                    <a:spLocks noChangeAspect="1"/>
                  </p:cNvSpPr>
                  <p:nvPr/>
                </p:nvSpPr>
                <p:spPr bwMode="auto">
                  <a:xfrm>
                    <a:off x="3551" y="2439"/>
                    <a:ext cx="406" cy="277"/>
                  </a:xfrm>
                  <a:custGeom>
                    <a:avLst/>
                    <a:gdLst>
                      <a:gd name="T0" fmla="*/ 360 w 406"/>
                      <a:gd name="T1" fmla="*/ 13 h 277"/>
                      <a:gd name="T2" fmla="*/ 319 w 406"/>
                      <a:gd name="T3" fmla="*/ 4 h 277"/>
                      <a:gd name="T4" fmla="*/ 256 w 406"/>
                      <a:gd name="T5" fmla="*/ 4 h 277"/>
                      <a:gd name="T6" fmla="*/ 215 w 406"/>
                      <a:gd name="T7" fmla="*/ 22 h 277"/>
                      <a:gd name="T8" fmla="*/ 193 w 406"/>
                      <a:gd name="T9" fmla="*/ 40 h 277"/>
                      <a:gd name="T10" fmla="*/ 147 w 406"/>
                      <a:gd name="T11" fmla="*/ 96 h 277"/>
                      <a:gd name="T12" fmla="*/ 130 w 406"/>
                      <a:gd name="T13" fmla="*/ 118 h 277"/>
                      <a:gd name="T14" fmla="*/ 121 w 406"/>
                      <a:gd name="T15" fmla="*/ 121 h 277"/>
                      <a:gd name="T16" fmla="*/ 97 w 406"/>
                      <a:gd name="T17" fmla="*/ 127 h 277"/>
                      <a:gd name="T18" fmla="*/ 95 w 406"/>
                      <a:gd name="T19" fmla="*/ 127 h 277"/>
                      <a:gd name="T20" fmla="*/ 73 w 406"/>
                      <a:gd name="T21" fmla="*/ 128 h 277"/>
                      <a:gd name="T22" fmla="*/ 62 w 406"/>
                      <a:gd name="T23" fmla="*/ 128 h 277"/>
                      <a:gd name="T24" fmla="*/ 39 w 406"/>
                      <a:gd name="T25" fmla="*/ 127 h 277"/>
                      <a:gd name="T26" fmla="*/ 18 w 406"/>
                      <a:gd name="T27" fmla="*/ 132 h 277"/>
                      <a:gd name="T28" fmla="*/ 4 w 406"/>
                      <a:gd name="T29" fmla="*/ 143 h 277"/>
                      <a:gd name="T30" fmla="*/ 0 w 406"/>
                      <a:gd name="T31" fmla="*/ 155 h 277"/>
                      <a:gd name="T32" fmla="*/ 4 w 406"/>
                      <a:gd name="T33" fmla="*/ 172 h 277"/>
                      <a:gd name="T34" fmla="*/ 11 w 406"/>
                      <a:gd name="T35" fmla="*/ 178 h 277"/>
                      <a:gd name="T36" fmla="*/ 39 w 406"/>
                      <a:gd name="T37" fmla="*/ 183 h 277"/>
                      <a:gd name="T38" fmla="*/ 41 w 406"/>
                      <a:gd name="T39" fmla="*/ 183 h 277"/>
                      <a:gd name="T40" fmla="*/ 72 w 406"/>
                      <a:gd name="T41" fmla="*/ 183 h 277"/>
                      <a:gd name="T42" fmla="*/ 97 w 406"/>
                      <a:gd name="T43" fmla="*/ 176 h 277"/>
                      <a:gd name="T44" fmla="*/ 119 w 406"/>
                      <a:gd name="T45" fmla="*/ 169 h 277"/>
                      <a:gd name="T46" fmla="*/ 128 w 406"/>
                      <a:gd name="T47" fmla="*/ 182 h 277"/>
                      <a:gd name="T48" fmla="*/ 130 w 406"/>
                      <a:gd name="T49" fmla="*/ 218 h 277"/>
                      <a:gd name="T50" fmla="*/ 134 w 406"/>
                      <a:gd name="T51" fmla="*/ 231 h 277"/>
                      <a:gd name="T52" fmla="*/ 146 w 406"/>
                      <a:gd name="T53" fmla="*/ 252 h 277"/>
                      <a:gd name="T54" fmla="*/ 161 w 406"/>
                      <a:gd name="T55" fmla="*/ 264 h 277"/>
                      <a:gd name="T56" fmla="*/ 181 w 406"/>
                      <a:gd name="T57" fmla="*/ 272 h 277"/>
                      <a:gd name="T58" fmla="*/ 221 w 406"/>
                      <a:gd name="T59" fmla="*/ 277 h 277"/>
                      <a:gd name="T60" fmla="*/ 250 w 406"/>
                      <a:gd name="T61" fmla="*/ 273 h 277"/>
                      <a:gd name="T62" fmla="*/ 279 w 406"/>
                      <a:gd name="T63" fmla="*/ 264 h 277"/>
                      <a:gd name="T64" fmla="*/ 298 w 406"/>
                      <a:gd name="T65" fmla="*/ 254 h 277"/>
                      <a:gd name="T66" fmla="*/ 324 w 406"/>
                      <a:gd name="T67" fmla="*/ 235 h 277"/>
                      <a:gd name="T68" fmla="*/ 333 w 406"/>
                      <a:gd name="T69" fmla="*/ 226 h 277"/>
                      <a:gd name="T70" fmla="*/ 342 w 406"/>
                      <a:gd name="T71" fmla="*/ 217 h 277"/>
                      <a:gd name="T72" fmla="*/ 365 w 406"/>
                      <a:gd name="T73" fmla="*/ 187 h 277"/>
                      <a:gd name="T74" fmla="*/ 388 w 406"/>
                      <a:gd name="T75" fmla="*/ 154 h 277"/>
                      <a:gd name="T76" fmla="*/ 395 w 406"/>
                      <a:gd name="T77" fmla="*/ 142 h 277"/>
                      <a:gd name="T78" fmla="*/ 403 w 406"/>
                      <a:gd name="T79" fmla="*/ 116 h 277"/>
                      <a:gd name="T80" fmla="*/ 406 w 406"/>
                      <a:gd name="T81" fmla="*/ 98 h 277"/>
                      <a:gd name="T82" fmla="*/ 406 w 406"/>
                      <a:gd name="T83" fmla="*/ 89 h 277"/>
                      <a:gd name="T84" fmla="*/ 400 w 406"/>
                      <a:gd name="T85" fmla="*/ 57 h 277"/>
                      <a:gd name="T86" fmla="*/ 384 w 406"/>
                      <a:gd name="T87" fmla="*/ 31 h 277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406"/>
                      <a:gd name="T133" fmla="*/ 0 h 277"/>
                      <a:gd name="T134" fmla="*/ 406 w 406"/>
                      <a:gd name="T135" fmla="*/ 277 h 277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406" h="277">
                        <a:moveTo>
                          <a:pt x="368" y="17"/>
                        </a:moveTo>
                        <a:lnTo>
                          <a:pt x="364" y="15"/>
                        </a:lnTo>
                        <a:lnTo>
                          <a:pt x="360" y="13"/>
                        </a:lnTo>
                        <a:lnTo>
                          <a:pt x="356" y="11"/>
                        </a:lnTo>
                        <a:lnTo>
                          <a:pt x="352" y="10"/>
                        </a:lnTo>
                        <a:lnTo>
                          <a:pt x="319" y="4"/>
                        </a:lnTo>
                        <a:lnTo>
                          <a:pt x="286" y="0"/>
                        </a:lnTo>
                        <a:lnTo>
                          <a:pt x="270" y="2"/>
                        </a:lnTo>
                        <a:lnTo>
                          <a:pt x="256" y="4"/>
                        </a:lnTo>
                        <a:lnTo>
                          <a:pt x="242" y="9"/>
                        </a:lnTo>
                        <a:lnTo>
                          <a:pt x="228" y="15"/>
                        </a:lnTo>
                        <a:lnTo>
                          <a:pt x="215" y="22"/>
                        </a:lnTo>
                        <a:lnTo>
                          <a:pt x="204" y="31"/>
                        </a:lnTo>
                        <a:lnTo>
                          <a:pt x="198" y="35"/>
                        </a:lnTo>
                        <a:lnTo>
                          <a:pt x="193" y="40"/>
                        </a:lnTo>
                        <a:lnTo>
                          <a:pt x="182" y="51"/>
                        </a:lnTo>
                        <a:lnTo>
                          <a:pt x="165" y="73"/>
                        </a:lnTo>
                        <a:lnTo>
                          <a:pt x="147" y="96"/>
                        </a:lnTo>
                        <a:lnTo>
                          <a:pt x="140" y="106"/>
                        </a:lnTo>
                        <a:lnTo>
                          <a:pt x="136" y="116"/>
                        </a:lnTo>
                        <a:lnTo>
                          <a:pt x="130" y="118"/>
                        </a:lnTo>
                        <a:lnTo>
                          <a:pt x="125" y="120"/>
                        </a:lnTo>
                        <a:lnTo>
                          <a:pt x="123" y="121"/>
                        </a:lnTo>
                        <a:lnTo>
                          <a:pt x="121" y="121"/>
                        </a:lnTo>
                        <a:lnTo>
                          <a:pt x="111" y="124"/>
                        </a:lnTo>
                        <a:lnTo>
                          <a:pt x="102" y="126"/>
                        </a:lnTo>
                        <a:lnTo>
                          <a:pt x="97" y="127"/>
                        </a:lnTo>
                        <a:lnTo>
                          <a:pt x="95" y="127"/>
                        </a:lnTo>
                        <a:lnTo>
                          <a:pt x="92" y="128"/>
                        </a:lnTo>
                        <a:lnTo>
                          <a:pt x="82" y="128"/>
                        </a:lnTo>
                        <a:lnTo>
                          <a:pt x="73" y="128"/>
                        </a:lnTo>
                        <a:lnTo>
                          <a:pt x="70" y="128"/>
                        </a:lnTo>
                        <a:lnTo>
                          <a:pt x="67" y="128"/>
                        </a:lnTo>
                        <a:lnTo>
                          <a:pt x="62" y="128"/>
                        </a:lnTo>
                        <a:lnTo>
                          <a:pt x="53" y="128"/>
                        </a:lnTo>
                        <a:lnTo>
                          <a:pt x="46" y="127"/>
                        </a:lnTo>
                        <a:lnTo>
                          <a:pt x="39" y="127"/>
                        </a:lnTo>
                        <a:lnTo>
                          <a:pt x="32" y="128"/>
                        </a:lnTo>
                        <a:lnTo>
                          <a:pt x="26" y="129"/>
                        </a:lnTo>
                        <a:lnTo>
                          <a:pt x="18" y="132"/>
                        </a:lnTo>
                        <a:lnTo>
                          <a:pt x="12" y="135"/>
                        </a:lnTo>
                        <a:lnTo>
                          <a:pt x="7" y="139"/>
                        </a:lnTo>
                        <a:lnTo>
                          <a:pt x="4" y="143"/>
                        </a:lnTo>
                        <a:lnTo>
                          <a:pt x="1" y="148"/>
                        </a:lnTo>
                        <a:lnTo>
                          <a:pt x="0" y="151"/>
                        </a:lnTo>
                        <a:lnTo>
                          <a:pt x="0" y="155"/>
                        </a:lnTo>
                        <a:lnTo>
                          <a:pt x="1" y="161"/>
                        </a:lnTo>
                        <a:lnTo>
                          <a:pt x="3" y="169"/>
                        </a:lnTo>
                        <a:lnTo>
                          <a:pt x="4" y="172"/>
                        </a:lnTo>
                        <a:lnTo>
                          <a:pt x="5" y="175"/>
                        </a:lnTo>
                        <a:lnTo>
                          <a:pt x="8" y="176"/>
                        </a:lnTo>
                        <a:lnTo>
                          <a:pt x="11" y="178"/>
                        </a:lnTo>
                        <a:lnTo>
                          <a:pt x="23" y="182"/>
                        </a:lnTo>
                        <a:lnTo>
                          <a:pt x="35" y="183"/>
                        </a:lnTo>
                        <a:lnTo>
                          <a:pt x="39" y="183"/>
                        </a:lnTo>
                        <a:lnTo>
                          <a:pt x="40" y="183"/>
                        </a:lnTo>
                        <a:lnTo>
                          <a:pt x="41" y="183"/>
                        </a:lnTo>
                        <a:lnTo>
                          <a:pt x="47" y="184"/>
                        </a:lnTo>
                        <a:lnTo>
                          <a:pt x="60" y="184"/>
                        </a:lnTo>
                        <a:lnTo>
                          <a:pt x="72" y="183"/>
                        </a:lnTo>
                        <a:lnTo>
                          <a:pt x="85" y="181"/>
                        </a:lnTo>
                        <a:lnTo>
                          <a:pt x="90" y="178"/>
                        </a:lnTo>
                        <a:lnTo>
                          <a:pt x="97" y="176"/>
                        </a:lnTo>
                        <a:lnTo>
                          <a:pt x="109" y="172"/>
                        </a:lnTo>
                        <a:lnTo>
                          <a:pt x="115" y="169"/>
                        </a:lnTo>
                        <a:lnTo>
                          <a:pt x="119" y="169"/>
                        </a:lnTo>
                        <a:lnTo>
                          <a:pt x="129" y="170"/>
                        </a:lnTo>
                        <a:lnTo>
                          <a:pt x="128" y="176"/>
                        </a:lnTo>
                        <a:lnTo>
                          <a:pt x="128" y="182"/>
                        </a:lnTo>
                        <a:lnTo>
                          <a:pt x="128" y="193"/>
                        </a:lnTo>
                        <a:lnTo>
                          <a:pt x="129" y="205"/>
                        </a:lnTo>
                        <a:lnTo>
                          <a:pt x="130" y="218"/>
                        </a:lnTo>
                        <a:lnTo>
                          <a:pt x="130" y="222"/>
                        </a:lnTo>
                        <a:lnTo>
                          <a:pt x="132" y="227"/>
                        </a:lnTo>
                        <a:lnTo>
                          <a:pt x="134" y="231"/>
                        </a:lnTo>
                        <a:lnTo>
                          <a:pt x="136" y="237"/>
                        </a:lnTo>
                        <a:lnTo>
                          <a:pt x="140" y="245"/>
                        </a:lnTo>
                        <a:lnTo>
                          <a:pt x="146" y="252"/>
                        </a:lnTo>
                        <a:lnTo>
                          <a:pt x="153" y="259"/>
                        </a:lnTo>
                        <a:lnTo>
                          <a:pt x="157" y="261"/>
                        </a:lnTo>
                        <a:lnTo>
                          <a:pt x="161" y="264"/>
                        </a:lnTo>
                        <a:lnTo>
                          <a:pt x="165" y="266"/>
                        </a:lnTo>
                        <a:lnTo>
                          <a:pt x="170" y="268"/>
                        </a:lnTo>
                        <a:lnTo>
                          <a:pt x="181" y="272"/>
                        </a:lnTo>
                        <a:lnTo>
                          <a:pt x="194" y="274"/>
                        </a:lnTo>
                        <a:lnTo>
                          <a:pt x="208" y="276"/>
                        </a:lnTo>
                        <a:lnTo>
                          <a:pt x="221" y="277"/>
                        </a:lnTo>
                        <a:lnTo>
                          <a:pt x="235" y="276"/>
                        </a:lnTo>
                        <a:lnTo>
                          <a:pt x="243" y="275"/>
                        </a:lnTo>
                        <a:lnTo>
                          <a:pt x="250" y="273"/>
                        </a:lnTo>
                        <a:lnTo>
                          <a:pt x="257" y="272"/>
                        </a:lnTo>
                        <a:lnTo>
                          <a:pt x="265" y="270"/>
                        </a:lnTo>
                        <a:lnTo>
                          <a:pt x="279" y="264"/>
                        </a:lnTo>
                        <a:lnTo>
                          <a:pt x="293" y="258"/>
                        </a:lnTo>
                        <a:lnTo>
                          <a:pt x="296" y="256"/>
                        </a:lnTo>
                        <a:lnTo>
                          <a:pt x="298" y="254"/>
                        </a:lnTo>
                        <a:lnTo>
                          <a:pt x="304" y="251"/>
                        </a:lnTo>
                        <a:lnTo>
                          <a:pt x="314" y="243"/>
                        </a:lnTo>
                        <a:lnTo>
                          <a:pt x="324" y="235"/>
                        </a:lnTo>
                        <a:lnTo>
                          <a:pt x="326" y="232"/>
                        </a:lnTo>
                        <a:lnTo>
                          <a:pt x="328" y="231"/>
                        </a:lnTo>
                        <a:lnTo>
                          <a:pt x="333" y="226"/>
                        </a:lnTo>
                        <a:lnTo>
                          <a:pt x="338" y="221"/>
                        </a:lnTo>
                        <a:lnTo>
                          <a:pt x="340" y="219"/>
                        </a:lnTo>
                        <a:lnTo>
                          <a:pt x="342" y="217"/>
                        </a:lnTo>
                        <a:lnTo>
                          <a:pt x="350" y="207"/>
                        </a:lnTo>
                        <a:lnTo>
                          <a:pt x="358" y="197"/>
                        </a:lnTo>
                        <a:lnTo>
                          <a:pt x="365" y="187"/>
                        </a:lnTo>
                        <a:lnTo>
                          <a:pt x="375" y="171"/>
                        </a:lnTo>
                        <a:lnTo>
                          <a:pt x="385" y="158"/>
                        </a:lnTo>
                        <a:lnTo>
                          <a:pt x="388" y="154"/>
                        </a:lnTo>
                        <a:lnTo>
                          <a:pt x="389" y="152"/>
                        </a:lnTo>
                        <a:lnTo>
                          <a:pt x="390" y="150"/>
                        </a:lnTo>
                        <a:lnTo>
                          <a:pt x="395" y="142"/>
                        </a:lnTo>
                        <a:lnTo>
                          <a:pt x="398" y="134"/>
                        </a:lnTo>
                        <a:lnTo>
                          <a:pt x="402" y="126"/>
                        </a:lnTo>
                        <a:lnTo>
                          <a:pt x="403" y="116"/>
                        </a:lnTo>
                        <a:lnTo>
                          <a:pt x="405" y="107"/>
                        </a:lnTo>
                        <a:lnTo>
                          <a:pt x="405" y="103"/>
                        </a:lnTo>
                        <a:lnTo>
                          <a:pt x="406" y="98"/>
                        </a:lnTo>
                        <a:lnTo>
                          <a:pt x="406" y="93"/>
                        </a:lnTo>
                        <a:lnTo>
                          <a:pt x="406" y="91"/>
                        </a:lnTo>
                        <a:lnTo>
                          <a:pt x="406" y="89"/>
                        </a:lnTo>
                        <a:lnTo>
                          <a:pt x="405" y="77"/>
                        </a:lnTo>
                        <a:lnTo>
                          <a:pt x="403" y="67"/>
                        </a:lnTo>
                        <a:lnTo>
                          <a:pt x="400" y="57"/>
                        </a:lnTo>
                        <a:lnTo>
                          <a:pt x="396" y="48"/>
                        </a:lnTo>
                        <a:lnTo>
                          <a:pt x="390" y="39"/>
                        </a:lnTo>
                        <a:lnTo>
                          <a:pt x="384" y="31"/>
                        </a:lnTo>
                        <a:lnTo>
                          <a:pt x="376" y="24"/>
                        </a:lnTo>
                        <a:lnTo>
                          <a:pt x="368" y="17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2" name="Freeform 67"/>
                  <p:cNvSpPr>
                    <a:spLocks noChangeAspect="1"/>
                  </p:cNvSpPr>
                  <p:nvPr/>
                </p:nvSpPr>
                <p:spPr bwMode="auto">
                  <a:xfrm>
                    <a:off x="3450" y="2729"/>
                    <a:ext cx="368" cy="512"/>
                  </a:xfrm>
                  <a:custGeom>
                    <a:avLst/>
                    <a:gdLst>
                      <a:gd name="T0" fmla="*/ 188 w 368"/>
                      <a:gd name="T1" fmla="*/ 19 h 512"/>
                      <a:gd name="T2" fmla="*/ 161 w 368"/>
                      <a:gd name="T3" fmla="*/ 38 h 512"/>
                      <a:gd name="T4" fmla="*/ 96 w 368"/>
                      <a:gd name="T5" fmla="*/ 104 h 512"/>
                      <a:gd name="T6" fmla="*/ 63 w 368"/>
                      <a:gd name="T7" fmla="*/ 150 h 512"/>
                      <a:gd name="T8" fmla="*/ 43 w 368"/>
                      <a:gd name="T9" fmla="*/ 189 h 512"/>
                      <a:gd name="T10" fmla="*/ 39 w 368"/>
                      <a:gd name="T11" fmla="*/ 203 h 512"/>
                      <a:gd name="T12" fmla="*/ 16 w 368"/>
                      <a:gd name="T13" fmla="*/ 271 h 512"/>
                      <a:gd name="T14" fmla="*/ 14 w 368"/>
                      <a:gd name="T15" fmla="*/ 282 h 512"/>
                      <a:gd name="T16" fmla="*/ 2 w 368"/>
                      <a:gd name="T17" fmla="*/ 337 h 512"/>
                      <a:gd name="T18" fmla="*/ 0 w 368"/>
                      <a:gd name="T19" fmla="*/ 398 h 512"/>
                      <a:gd name="T20" fmla="*/ 3 w 368"/>
                      <a:gd name="T21" fmla="*/ 418 h 512"/>
                      <a:gd name="T22" fmla="*/ 16 w 368"/>
                      <a:gd name="T23" fmla="*/ 456 h 512"/>
                      <a:gd name="T24" fmla="*/ 31 w 368"/>
                      <a:gd name="T25" fmla="*/ 477 h 512"/>
                      <a:gd name="T26" fmla="*/ 51 w 368"/>
                      <a:gd name="T27" fmla="*/ 497 h 512"/>
                      <a:gd name="T28" fmla="*/ 83 w 368"/>
                      <a:gd name="T29" fmla="*/ 509 h 512"/>
                      <a:gd name="T30" fmla="*/ 117 w 368"/>
                      <a:gd name="T31" fmla="*/ 512 h 512"/>
                      <a:gd name="T32" fmla="*/ 146 w 368"/>
                      <a:gd name="T33" fmla="*/ 507 h 512"/>
                      <a:gd name="T34" fmla="*/ 154 w 368"/>
                      <a:gd name="T35" fmla="*/ 504 h 512"/>
                      <a:gd name="T36" fmla="*/ 167 w 368"/>
                      <a:gd name="T37" fmla="*/ 498 h 512"/>
                      <a:gd name="T38" fmla="*/ 178 w 368"/>
                      <a:gd name="T39" fmla="*/ 491 h 512"/>
                      <a:gd name="T40" fmla="*/ 183 w 368"/>
                      <a:gd name="T41" fmla="*/ 488 h 512"/>
                      <a:gd name="T42" fmla="*/ 197 w 368"/>
                      <a:gd name="T43" fmla="*/ 475 h 512"/>
                      <a:gd name="T44" fmla="*/ 206 w 368"/>
                      <a:gd name="T45" fmla="*/ 464 h 512"/>
                      <a:gd name="T46" fmla="*/ 209 w 368"/>
                      <a:gd name="T47" fmla="*/ 461 h 512"/>
                      <a:gd name="T48" fmla="*/ 211 w 368"/>
                      <a:gd name="T49" fmla="*/ 456 h 512"/>
                      <a:gd name="T50" fmla="*/ 218 w 368"/>
                      <a:gd name="T51" fmla="*/ 445 h 512"/>
                      <a:gd name="T52" fmla="*/ 227 w 368"/>
                      <a:gd name="T53" fmla="*/ 423 h 512"/>
                      <a:gd name="T54" fmla="*/ 231 w 368"/>
                      <a:gd name="T55" fmla="*/ 406 h 512"/>
                      <a:gd name="T56" fmla="*/ 230 w 368"/>
                      <a:gd name="T57" fmla="*/ 379 h 512"/>
                      <a:gd name="T58" fmla="*/ 227 w 368"/>
                      <a:gd name="T59" fmla="*/ 359 h 512"/>
                      <a:gd name="T60" fmla="*/ 220 w 368"/>
                      <a:gd name="T61" fmla="*/ 342 h 512"/>
                      <a:gd name="T62" fmla="*/ 216 w 368"/>
                      <a:gd name="T63" fmla="*/ 319 h 512"/>
                      <a:gd name="T64" fmla="*/ 218 w 368"/>
                      <a:gd name="T65" fmla="*/ 297 h 512"/>
                      <a:gd name="T66" fmla="*/ 229 w 368"/>
                      <a:gd name="T67" fmla="*/ 270 h 512"/>
                      <a:gd name="T68" fmla="*/ 251 w 368"/>
                      <a:gd name="T69" fmla="*/ 248 h 512"/>
                      <a:gd name="T70" fmla="*/ 278 w 368"/>
                      <a:gd name="T71" fmla="*/ 233 h 512"/>
                      <a:gd name="T72" fmla="*/ 301 w 368"/>
                      <a:gd name="T73" fmla="*/ 216 h 512"/>
                      <a:gd name="T74" fmla="*/ 315 w 368"/>
                      <a:gd name="T75" fmla="*/ 203 h 512"/>
                      <a:gd name="T76" fmla="*/ 325 w 368"/>
                      <a:gd name="T77" fmla="*/ 192 h 512"/>
                      <a:gd name="T78" fmla="*/ 334 w 368"/>
                      <a:gd name="T79" fmla="*/ 182 h 512"/>
                      <a:gd name="T80" fmla="*/ 345 w 368"/>
                      <a:gd name="T81" fmla="*/ 166 h 512"/>
                      <a:gd name="T82" fmla="*/ 354 w 368"/>
                      <a:gd name="T83" fmla="*/ 148 h 512"/>
                      <a:gd name="T84" fmla="*/ 366 w 368"/>
                      <a:gd name="T85" fmla="*/ 119 h 512"/>
                      <a:gd name="T86" fmla="*/ 368 w 368"/>
                      <a:gd name="T87" fmla="*/ 88 h 512"/>
                      <a:gd name="T88" fmla="*/ 362 w 368"/>
                      <a:gd name="T89" fmla="*/ 60 h 512"/>
                      <a:gd name="T90" fmla="*/ 350 w 368"/>
                      <a:gd name="T91" fmla="*/ 35 h 512"/>
                      <a:gd name="T92" fmla="*/ 337 w 368"/>
                      <a:gd name="T93" fmla="*/ 21 h 512"/>
                      <a:gd name="T94" fmla="*/ 322 w 368"/>
                      <a:gd name="T95" fmla="*/ 11 h 512"/>
                      <a:gd name="T96" fmla="*/ 300 w 368"/>
                      <a:gd name="T97" fmla="*/ 5 h 512"/>
                      <a:gd name="T98" fmla="*/ 273 w 368"/>
                      <a:gd name="T99" fmla="*/ 1 h 512"/>
                      <a:gd name="T100" fmla="*/ 236 w 368"/>
                      <a:gd name="T101" fmla="*/ 2 h 512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368"/>
                      <a:gd name="T154" fmla="*/ 0 h 512"/>
                      <a:gd name="T155" fmla="*/ 368 w 368"/>
                      <a:gd name="T156" fmla="*/ 512 h 512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368" h="512">
                        <a:moveTo>
                          <a:pt x="208" y="11"/>
                        </a:moveTo>
                        <a:lnTo>
                          <a:pt x="194" y="16"/>
                        </a:lnTo>
                        <a:lnTo>
                          <a:pt x="188" y="19"/>
                        </a:lnTo>
                        <a:lnTo>
                          <a:pt x="183" y="22"/>
                        </a:lnTo>
                        <a:lnTo>
                          <a:pt x="171" y="30"/>
                        </a:lnTo>
                        <a:lnTo>
                          <a:pt x="161" y="38"/>
                        </a:lnTo>
                        <a:lnTo>
                          <a:pt x="133" y="64"/>
                        </a:lnTo>
                        <a:lnTo>
                          <a:pt x="108" y="91"/>
                        </a:lnTo>
                        <a:lnTo>
                          <a:pt x="96" y="104"/>
                        </a:lnTo>
                        <a:lnTo>
                          <a:pt x="85" y="119"/>
                        </a:lnTo>
                        <a:lnTo>
                          <a:pt x="74" y="134"/>
                        </a:lnTo>
                        <a:lnTo>
                          <a:pt x="63" y="150"/>
                        </a:lnTo>
                        <a:lnTo>
                          <a:pt x="55" y="168"/>
                        </a:lnTo>
                        <a:lnTo>
                          <a:pt x="47" y="184"/>
                        </a:lnTo>
                        <a:lnTo>
                          <a:pt x="43" y="189"/>
                        </a:lnTo>
                        <a:lnTo>
                          <a:pt x="40" y="194"/>
                        </a:lnTo>
                        <a:lnTo>
                          <a:pt x="39" y="200"/>
                        </a:lnTo>
                        <a:lnTo>
                          <a:pt x="39" y="203"/>
                        </a:lnTo>
                        <a:lnTo>
                          <a:pt x="36" y="209"/>
                        </a:lnTo>
                        <a:lnTo>
                          <a:pt x="26" y="239"/>
                        </a:lnTo>
                        <a:lnTo>
                          <a:pt x="16" y="271"/>
                        </a:lnTo>
                        <a:lnTo>
                          <a:pt x="15" y="274"/>
                        </a:lnTo>
                        <a:lnTo>
                          <a:pt x="15" y="279"/>
                        </a:lnTo>
                        <a:lnTo>
                          <a:pt x="14" y="282"/>
                        </a:lnTo>
                        <a:lnTo>
                          <a:pt x="12" y="287"/>
                        </a:lnTo>
                        <a:lnTo>
                          <a:pt x="7" y="312"/>
                        </a:lnTo>
                        <a:lnTo>
                          <a:pt x="2" y="337"/>
                        </a:lnTo>
                        <a:lnTo>
                          <a:pt x="0" y="364"/>
                        </a:lnTo>
                        <a:lnTo>
                          <a:pt x="0" y="391"/>
                        </a:lnTo>
                        <a:lnTo>
                          <a:pt x="0" y="398"/>
                        </a:lnTo>
                        <a:lnTo>
                          <a:pt x="1" y="404"/>
                        </a:lnTo>
                        <a:lnTo>
                          <a:pt x="1" y="411"/>
                        </a:lnTo>
                        <a:lnTo>
                          <a:pt x="3" y="418"/>
                        </a:lnTo>
                        <a:lnTo>
                          <a:pt x="7" y="431"/>
                        </a:lnTo>
                        <a:lnTo>
                          <a:pt x="11" y="443"/>
                        </a:lnTo>
                        <a:lnTo>
                          <a:pt x="16" y="456"/>
                        </a:lnTo>
                        <a:lnTo>
                          <a:pt x="20" y="461"/>
                        </a:lnTo>
                        <a:lnTo>
                          <a:pt x="23" y="467"/>
                        </a:lnTo>
                        <a:lnTo>
                          <a:pt x="31" y="477"/>
                        </a:lnTo>
                        <a:lnTo>
                          <a:pt x="41" y="489"/>
                        </a:lnTo>
                        <a:lnTo>
                          <a:pt x="46" y="492"/>
                        </a:lnTo>
                        <a:lnTo>
                          <a:pt x="51" y="497"/>
                        </a:lnTo>
                        <a:lnTo>
                          <a:pt x="62" y="501"/>
                        </a:lnTo>
                        <a:lnTo>
                          <a:pt x="72" y="505"/>
                        </a:lnTo>
                        <a:lnTo>
                          <a:pt x="83" y="509"/>
                        </a:lnTo>
                        <a:lnTo>
                          <a:pt x="94" y="511"/>
                        </a:lnTo>
                        <a:lnTo>
                          <a:pt x="105" y="512"/>
                        </a:lnTo>
                        <a:lnTo>
                          <a:pt x="117" y="512"/>
                        </a:lnTo>
                        <a:lnTo>
                          <a:pt x="128" y="511"/>
                        </a:lnTo>
                        <a:lnTo>
                          <a:pt x="140" y="509"/>
                        </a:lnTo>
                        <a:lnTo>
                          <a:pt x="146" y="507"/>
                        </a:lnTo>
                        <a:lnTo>
                          <a:pt x="149" y="505"/>
                        </a:lnTo>
                        <a:lnTo>
                          <a:pt x="152" y="505"/>
                        </a:lnTo>
                        <a:lnTo>
                          <a:pt x="154" y="504"/>
                        </a:lnTo>
                        <a:lnTo>
                          <a:pt x="157" y="503"/>
                        </a:lnTo>
                        <a:lnTo>
                          <a:pt x="162" y="500"/>
                        </a:lnTo>
                        <a:lnTo>
                          <a:pt x="167" y="498"/>
                        </a:lnTo>
                        <a:lnTo>
                          <a:pt x="173" y="495"/>
                        </a:lnTo>
                        <a:lnTo>
                          <a:pt x="178" y="491"/>
                        </a:lnTo>
                        <a:lnTo>
                          <a:pt x="179" y="490"/>
                        </a:lnTo>
                        <a:lnTo>
                          <a:pt x="180" y="490"/>
                        </a:lnTo>
                        <a:lnTo>
                          <a:pt x="183" y="488"/>
                        </a:lnTo>
                        <a:lnTo>
                          <a:pt x="187" y="484"/>
                        </a:lnTo>
                        <a:lnTo>
                          <a:pt x="193" y="479"/>
                        </a:lnTo>
                        <a:lnTo>
                          <a:pt x="197" y="475"/>
                        </a:lnTo>
                        <a:lnTo>
                          <a:pt x="201" y="470"/>
                        </a:lnTo>
                        <a:lnTo>
                          <a:pt x="205" y="466"/>
                        </a:lnTo>
                        <a:lnTo>
                          <a:pt x="206" y="464"/>
                        </a:lnTo>
                        <a:lnTo>
                          <a:pt x="206" y="463"/>
                        </a:lnTo>
                        <a:lnTo>
                          <a:pt x="207" y="463"/>
                        </a:lnTo>
                        <a:lnTo>
                          <a:pt x="209" y="461"/>
                        </a:lnTo>
                        <a:lnTo>
                          <a:pt x="210" y="458"/>
                        </a:lnTo>
                        <a:lnTo>
                          <a:pt x="211" y="457"/>
                        </a:lnTo>
                        <a:lnTo>
                          <a:pt x="211" y="456"/>
                        </a:lnTo>
                        <a:lnTo>
                          <a:pt x="212" y="456"/>
                        </a:lnTo>
                        <a:lnTo>
                          <a:pt x="215" y="451"/>
                        </a:lnTo>
                        <a:lnTo>
                          <a:pt x="218" y="445"/>
                        </a:lnTo>
                        <a:lnTo>
                          <a:pt x="221" y="441"/>
                        </a:lnTo>
                        <a:lnTo>
                          <a:pt x="225" y="429"/>
                        </a:lnTo>
                        <a:lnTo>
                          <a:pt x="227" y="423"/>
                        </a:lnTo>
                        <a:lnTo>
                          <a:pt x="229" y="418"/>
                        </a:lnTo>
                        <a:lnTo>
                          <a:pt x="229" y="411"/>
                        </a:lnTo>
                        <a:lnTo>
                          <a:pt x="231" y="406"/>
                        </a:lnTo>
                        <a:lnTo>
                          <a:pt x="231" y="399"/>
                        </a:lnTo>
                        <a:lnTo>
                          <a:pt x="231" y="392"/>
                        </a:lnTo>
                        <a:lnTo>
                          <a:pt x="230" y="379"/>
                        </a:lnTo>
                        <a:lnTo>
                          <a:pt x="229" y="372"/>
                        </a:lnTo>
                        <a:lnTo>
                          <a:pt x="229" y="365"/>
                        </a:lnTo>
                        <a:lnTo>
                          <a:pt x="227" y="359"/>
                        </a:lnTo>
                        <a:lnTo>
                          <a:pt x="224" y="353"/>
                        </a:lnTo>
                        <a:lnTo>
                          <a:pt x="222" y="348"/>
                        </a:lnTo>
                        <a:lnTo>
                          <a:pt x="220" y="342"/>
                        </a:lnTo>
                        <a:lnTo>
                          <a:pt x="218" y="330"/>
                        </a:lnTo>
                        <a:lnTo>
                          <a:pt x="217" y="325"/>
                        </a:lnTo>
                        <a:lnTo>
                          <a:pt x="216" y="319"/>
                        </a:lnTo>
                        <a:lnTo>
                          <a:pt x="216" y="313"/>
                        </a:lnTo>
                        <a:lnTo>
                          <a:pt x="217" y="308"/>
                        </a:lnTo>
                        <a:lnTo>
                          <a:pt x="218" y="297"/>
                        </a:lnTo>
                        <a:lnTo>
                          <a:pt x="221" y="288"/>
                        </a:lnTo>
                        <a:lnTo>
                          <a:pt x="224" y="278"/>
                        </a:lnTo>
                        <a:lnTo>
                          <a:pt x="229" y="270"/>
                        </a:lnTo>
                        <a:lnTo>
                          <a:pt x="236" y="262"/>
                        </a:lnTo>
                        <a:lnTo>
                          <a:pt x="243" y="255"/>
                        </a:lnTo>
                        <a:lnTo>
                          <a:pt x="251" y="248"/>
                        </a:lnTo>
                        <a:lnTo>
                          <a:pt x="262" y="243"/>
                        </a:lnTo>
                        <a:lnTo>
                          <a:pt x="270" y="238"/>
                        </a:lnTo>
                        <a:lnTo>
                          <a:pt x="278" y="233"/>
                        </a:lnTo>
                        <a:lnTo>
                          <a:pt x="286" y="227"/>
                        </a:lnTo>
                        <a:lnTo>
                          <a:pt x="294" y="222"/>
                        </a:lnTo>
                        <a:lnTo>
                          <a:pt x="301" y="216"/>
                        </a:lnTo>
                        <a:lnTo>
                          <a:pt x="309" y="210"/>
                        </a:lnTo>
                        <a:lnTo>
                          <a:pt x="312" y="206"/>
                        </a:lnTo>
                        <a:lnTo>
                          <a:pt x="315" y="203"/>
                        </a:lnTo>
                        <a:lnTo>
                          <a:pt x="319" y="199"/>
                        </a:lnTo>
                        <a:lnTo>
                          <a:pt x="322" y="196"/>
                        </a:lnTo>
                        <a:lnTo>
                          <a:pt x="325" y="192"/>
                        </a:lnTo>
                        <a:lnTo>
                          <a:pt x="328" y="189"/>
                        </a:lnTo>
                        <a:lnTo>
                          <a:pt x="331" y="185"/>
                        </a:lnTo>
                        <a:lnTo>
                          <a:pt x="334" y="182"/>
                        </a:lnTo>
                        <a:lnTo>
                          <a:pt x="336" y="177"/>
                        </a:lnTo>
                        <a:lnTo>
                          <a:pt x="340" y="174"/>
                        </a:lnTo>
                        <a:lnTo>
                          <a:pt x="345" y="166"/>
                        </a:lnTo>
                        <a:lnTo>
                          <a:pt x="347" y="161"/>
                        </a:lnTo>
                        <a:lnTo>
                          <a:pt x="349" y="157"/>
                        </a:lnTo>
                        <a:lnTo>
                          <a:pt x="354" y="148"/>
                        </a:lnTo>
                        <a:lnTo>
                          <a:pt x="358" y="140"/>
                        </a:lnTo>
                        <a:lnTo>
                          <a:pt x="362" y="131"/>
                        </a:lnTo>
                        <a:lnTo>
                          <a:pt x="366" y="119"/>
                        </a:lnTo>
                        <a:lnTo>
                          <a:pt x="368" y="107"/>
                        </a:lnTo>
                        <a:lnTo>
                          <a:pt x="368" y="97"/>
                        </a:lnTo>
                        <a:lnTo>
                          <a:pt x="368" y="88"/>
                        </a:lnTo>
                        <a:lnTo>
                          <a:pt x="367" y="78"/>
                        </a:lnTo>
                        <a:lnTo>
                          <a:pt x="365" y="70"/>
                        </a:lnTo>
                        <a:lnTo>
                          <a:pt x="362" y="60"/>
                        </a:lnTo>
                        <a:lnTo>
                          <a:pt x="359" y="51"/>
                        </a:lnTo>
                        <a:lnTo>
                          <a:pt x="354" y="43"/>
                        </a:lnTo>
                        <a:lnTo>
                          <a:pt x="350" y="35"/>
                        </a:lnTo>
                        <a:lnTo>
                          <a:pt x="346" y="29"/>
                        </a:lnTo>
                        <a:lnTo>
                          <a:pt x="341" y="25"/>
                        </a:lnTo>
                        <a:lnTo>
                          <a:pt x="337" y="21"/>
                        </a:lnTo>
                        <a:lnTo>
                          <a:pt x="333" y="17"/>
                        </a:lnTo>
                        <a:lnTo>
                          <a:pt x="327" y="14"/>
                        </a:lnTo>
                        <a:lnTo>
                          <a:pt x="322" y="11"/>
                        </a:lnTo>
                        <a:lnTo>
                          <a:pt x="316" y="9"/>
                        </a:lnTo>
                        <a:lnTo>
                          <a:pt x="310" y="7"/>
                        </a:lnTo>
                        <a:lnTo>
                          <a:pt x="300" y="5"/>
                        </a:lnTo>
                        <a:lnTo>
                          <a:pt x="292" y="3"/>
                        </a:lnTo>
                        <a:lnTo>
                          <a:pt x="282" y="2"/>
                        </a:lnTo>
                        <a:lnTo>
                          <a:pt x="273" y="1"/>
                        </a:lnTo>
                        <a:lnTo>
                          <a:pt x="254" y="0"/>
                        </a:lnTo>
                        <a:lnTo>
                          <a:pt x="244" y="1"/>
                        </a:lnTo>
                        <a:lnTo>
                          <a:pt x="236" y="2"/>
                        </a:lnTo>
                        <a:lnTo>
                          <a:pt x="222" y="6"/>
                        </a:lnTo>
                        <a:lnTo>
                          <a:pt x="208" y="1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3" name="Freeform 68"/>
                  <p:cNvSpPr>
                    <a:spLocks noChangeAspect="1"/>
                  </p:cNvSpPr>
                  <p:nvPr/>
                </p:nvSpPr>
                <p:spPr bwMode="auto">
                  <a:xfrm>
                    <a:off x="3743" y="2767"/>
                    <a:ext cx="544" cy="306"/>
                  </a:xfrm>
                  <a:custGeom>
                    <a:avLst/>
                    <a:gdLst>
                      <a:gd name="T0" fmla="*/ 41 w 544"/>
                      <a:gd name="T1" fmla="*/ 158 h 306"/>
                      <a:gd name="T2" fmla="*/ 58 w 544"/>
                      <a:gd name="T3" fmla="*/ 184 h 306"/>
                      <a:gd name="T4" fmla="*/ 96 w 544"/>
                      <a:gd name="T5" fmla="*/ 230 h 306"/>
                      <a:gd name="T6" fmla="*/ 119 w 544"/>
                      <a:gd name="T7" fmla="*/ 270 h 306"/>
                      <a:gd name="T8" fmla="*/ 126 w 544"/>
                      <a:gd name="T9" fmla="*/ 289 h 306"/>
                      <a:gd name="T10" fmla="*/ 139 w 544"/>
                      <a:gd name="T11" fmla="*/ 296 h 306"/>
                      <a:gd name="T12" fmla="*/ 197 w 544"/>
                      <a:gd name="T13" fmla="*/ 296 h 306"/>
                      <a:gd name="T14" fmla="*/ 343 w 544"/>
                      <a:gd name="T15" fmla="*/ 272 h 306"/>
                      <a:gd name="T16" fmla="*/ 353 w 544"/>
                      <a:gd name="T17" fmla="*/ 284 h 306"/>
                      <a:gd name="T18" fmla="*/ 374 w 544"/>
                      <a:gd name="T19" fmla="*/ 300 h 306"/>
                      <a:gd name="T20" fmla="*/ 395 w 544"/>
                      <a:gd name="T21" fmla="*/ 304 h 306"/>
                      <a:gd name="T22" fmla="*/ 399 w 544"/>
                      <a:gd name="T23" fmla="*/ 299 h 306"/>
                      <a:gd name="T24" fmla="*/ 402 w 544"/>
                      <a:gd name="T25" fmla="*/ 291 h 306"/>
                      <a:gd name="T26" fmla="*/ 401 w 544"/>
                      <a:gd name="T27" fmla="*/ 285 h 306"/>
                      <a:gd name="T28" fmla="*/ 416 w 544"/>
                      <a:gd name="T29" fmla="*/ 265 h 306"/>
                      <a:gd name="T30" fmla="*/ 445 w 544"/>
                      <a:gd name="T31" fmla="*/ 291 h 306"/>
                      <a:gd name="T32" fmla="*/ 481 w 544"/>
                      <a:gd name="T33" fmla="*/ 303 h 306"/>
                      <a:gd name="T34" fmla="*/ 484 w 544"/>
                      <a:gd name="T35" fmla="*/ 301 h 306"/>
                      <a:gd name="T36" fmla="*/ 487 w 544"/>
                      <a:gd name="T37" fmla="*/ 299 h 306"/>
                      <a:gd name="T38" fmla="*/ 490 w 544"/>
                      <a:gd name="T39" fmla="*/ 294 h 306"/>
                      <a:gd name="T40" fmla="*/ 490 w 544"/>
                      <a:gd name="T41" fmla="*/ 290 h 306"/>
                      <a:gd name="T42" fmla="*/ 484 w 544"/>
                      <a:gd name="T43" fmla="*/ 273 h 306"/>
                      <a:gd name="T44" fmla="*/ 464 w 544"/>
                      <a:gd name="T45" fmla="*/ 251 h 306"/>
                      <a:gd name="T46" fmla="*/ 458 w 544"/>
                      <a:gd name="T47" fmla="*/ 245 h 306"/>
                      <a:gd name="T48" fmla="*/ 495 w 544"/>
                      <a:gd name="T49" fmla="*/ 256 h 306"/>
                      <a:gd name="T50" fmla="*/ 514 w 544"/>
                      <a:gd name="T51" fmla="*/ 268 h 306"/>
                      <a:gd name="T52" fmla="*/ 527 w 544"/>
                      <a:gd name="T53" fmla="*/ 272 h 306"/>
                      <a:gd name="T54" fmla="*/ 540 w 544"/>
                      <a:gd name="T55" fmla="*/ 267 h 306"/>
                      <a:gd name="T56" fmla="*/ 544 w 544"/>
                      <a:gd name="T57" fmla="*/ 256 h 306"/>
                      <a:gd name="T58" fmla="*/ 531 w 544"/>
                      <a:gd name="T59" fmla="*/ 236 h 306"/>
                      <a:gd name="T60" fmla="*/ 513 w 544"/>
                      <a:gd name="T61" fmla="*/ 219 h 306"/>
                      <a:gd name="T62" fmla="*/ 490 w 544"/>
                      <a:gd name="T63" fmla="*/ 207 h 306"/>
                      <a:gd name="T64" fmla="*/ 463 w 544"/>
                      <a:gd name="T65" fmla="*/ 203 h 306"/>
                      <a:gd name="T66" fmla="*/ 386 w 544"/>
                      <a:gd name="T67" fmla="*/ 216 h 306"/>
                      <a:gd name="T68" fmla="*/ 329 w 544"/>
                      <a:gd name="T69" fmla="*/ 234 h 306"/>
                      <a:gd name="T70" fmla="*/ 313 w 544"/>
                      <a:gd name="T71" fmla="*/ 239 h 306"/>
                      <a:gd name="T72" fmla="*/ 261 w 544"/>
                      <a:gd name="T73" fmla="*/ 248 h 306"/>
                      <a:gd name="T74" fmla="*/ 214 w 544"/>
                      <a:gd name="T75" fmla="*/ 248 h 306"/>
                      <a:gd name="T76" fmla="*/ 198 w 544"/>
                      <a:gd name="T77" fmla="*/ 247 h 306"/>
                      <a:gd name="T78" fmla="*/ 165 w 544"/>
                      <a:gd name="T79" fmla="*/ 226 h 306"/>
                      <a:gd name="T80" fmla="*/ 131 w 544"/>
                      <a:gd name="T81" fmla="*/ 186 h 306"/>
                      <a:gd name="T82" fmla="*/ 106 w 544"/>
                      <a:gd name="T83" fmla="*/ 141 h 306"/>
                      <a:gd name="T84" fmla="*/ 86 w 544"/>
                      <a:gd name="T85" fmla="*/ 54 h 306"/>
                      <a:gd name="T86" fmla="*/ 76 w 544"/>
                      <a:gd name="T87" fmla="*/ 33 h 306"/>
                      <a:gd name="T88" fmla="*/ 60 w 544"/>
                      <a:gd name="T89" fmla="*/ 16 h 306"/>
                      <a:gd name="T90" fmla="*/ 35 w 544"/>
                      <a:gd name="T91" fmla="*/ 3 h 306"/>
                      <a:gd name="T92" fmla="*/ 14 w 544"/>
                      <a:gd name="T93" fmla="*/ 2 h 306"/>
                      <a:gd name="T94" fmla="*/ 7 w 544"/>
                      <a:gd name="T95" fmla="*/ 21 h 306"/>
                      <a:gd name="T96" fmla="*/ 1 w 544"/>
                      <a:gd name="T97" fmla="*/ 44 h 306"/>
                      <a:gd name="T98" fmla="*/ 0 w 544"/>
                      <a:gd name="T99" fmla="*/ 73 h 306"/>
                      <a:gd name="T100" fmla="*/ 14 w 544"/>
                      <a:gd name="T101" fmla="*/ 114 h 30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544"/>
                      <a:gd name="T154" fmla="*/ 0 h 306"/>
                      <a:gd name="T155" fmla="*/ 544 w 544"/>
                      <a:gd name="T156" fmla="*/ 306 h 30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544" h="306">
                        <a:moveTo>
                          <a:pt x="32" y="138"/>
                        </a:moveTo>
                        <a:lnTo>
                          <a:pt x="34" y="145"/>
                        </a:lnTo>
                        <a:lnTo>
                          <a:pt x="37" y="152"/>
                        </a:lnTo>
                        <a:lnTo>
                          <a:pt x="41" y="158"/>
                        </a:lnTo>
                        <a:lnTo>
                          <a:pt x="45" y="165"/>
                        </a:lnTo>
                        <a:lnTo>
                          <a:pt x="49" y="171"/>
                        </a:lnTo>
                        <a:lnTo>
                          <a:pt x="53" y="178"/>
                        </a:lnTo>
                        <a:lnTo>
                          <a:pt x="58" y="184"/>
                        </a:lnTo>
                        <a:lnTo>
                          <a:pt x="64" y="190"/>
                        </a:lnTo>
                        <a:lnTo>
                          <a:pt x="76" y="203"/>
                        </a:lnTo>
                        <a:lnTo>
                          <a:pt x="86" y="216"/>
                        </a:lnTo>
                        <a:lnTo>
                          <a:pt x="96" y="230"/>
                        </a:lnTo>
                        <a:lnTo>
                          <a:pt x="106" y="245"/>
                        </a:lnTo>
                        <a:lnTo>
                          <a:pt x="111" y="253"/>
                        </a:lnTo>
                        <a:lnTo>
                          <a:pt x="115" y="262"/>
                        </a:lnTo>
                        <a:lnTo>
                          <a:pt x="119" y="270"/>
                        </a:lnTo>
                        <a:lnTo>
                          <a:pt x="121" y="279"/>
                        </a:lnTo>
                        <a:lnTo>
                          <a:pt x="122" y="283"/>
                        </a:lnTo>
                        <a:lnTo>
                          <a:pt x="124" y="286"/>
                        </a:lnTo>
                        <a:lnTo>
                          <a:pt x="126" y="289"/>
                        </a:lnTo>
                        <a:lnTo>
                          <a:pt x="128" y="292"/>
                        </a:lnTo>
                        <a:lnTo>
                          <a:pt x="131" y="293"/>
                        </a:lnTo>
                        <a:lnTo>
                          <a:pt x="134" y="295"/>
                        </a:lnTo>
                        <a:lnTo>
                          <a:pt x="139" y="296"/>
                        </a:lnTo>
                        <a:lnTo>
                          <a:pt x="143" y="297"/>
                        </a:lnTo>
                        <a:lnTo>
                          <a:pt x="164" y="298"/>
                        </a:lnTo>
                        <a:lnTo>
                          <a:pt x="186" y="298"/>
                        </a:lnTo>
                        <a:lnTo>
                          <a:pt x="197" y="296"/>
                        </a:lnTo>
                        <a:lnTo>
                          <a:pt x="207" y="296"/>
                        </a:lnTo>
                        <a:lnTo>
                          <a:pt x="229" y="292"/>
                        </a:lnTo>
                        <a:lnTo>
                          <a:pt x="285" y="283"/>
                        </a:lnTo>
                        <a:lnTo>
                          <a:pt x="343" y="272"/>
                        </a:lnTo>
                        <a:lnTo>
                          <a:pt x="346" y="275"/>
                        </a:lnTo>
                        <a:lnTo>
                          <a:pt x="348" y="277"/>
                        </a:lnTo>
                        <a:lnTo>
                          <a:pt x="350" y="278"/>
                        </a:lnTo>
                        <a:lnTo>
                          <a:pt x="353" y="284"/>
                        </a:lnTo>
                        <a:lnTo>
                          <a:pt x="359" y="289"/>
                        </a:lnTo>
                        <a:lnTo>
                          <a:pt x="363" y="293"/>
                        </a:lnTo>
                        <a:lnTo>
                          <a:pt x="368" y="298"/>
                        </a:lnTo>
                        <a:lnTo>
                          <a:pt x="374" y="300"/>
                        </a:lnTo>
                        <a:lnTo>
                          <a:pt x="380" y="303"/>
                        </a:lnTo>
                        <a:lnTo>
                          <a:pt x="385" y="305"/>
                        </a:lnTo>
                        <a:lnTo>
                          <a:pt x="392" y="306"/>
                        </a:lnTo>
                        <a:lnTo>
                          <a:pt x="395" y="304"/>
                        </a:lnTo>
                        <a:lnTo>
                          <a:pt x="397" y="302"/>
                        </a:lnTo>
                        <a:lnTo>
                          <a:pt x="398" y="300"/>
                        </a:lnTo>
                        <a:lnTo>
                          <a:pt x="398" y="299"/>
                        </a:lnTo>
                        <a:lnTo>
                          <a:pt x="399" y="299"/>
                        </a:lnTo>
                        <a:lnTo>
                          <a:pt x="401" y="298"/>
                        </a:lnTo>
                        <a:lnTo>
                          <a:pt x="402" y="294"/>
                        </a:lnTo>
                        <a:lnTo>
                          <a:pt x="402" y="292"/>
                        </a:lnTo>
                        <a:lnTo>
                          <a:pt x="402" y="291"/>
                        </a:lnTo>
                        <a:lnTo>
                          <a:pt x="402" y="290"/>
                        </a:lnTo>
                        <a:lnTo>
                          <a:pt x="402" y="289"/>
                        </a:lnTo>
                        <a:lnTo>
                          <a:pt x="401" y="285"/>
                        </a:lnTo>
                        <a:lnTo>
                          <a:pt x="398" y="280"/>
                        </a:lnTo>
                        <a:lnTo>
                          <a:pt x="396" y="275"/>
                        </a:lnTo>
                        <a:lnTo>
                          <a:pt x="389" y="265"/>
                        </a:lnTo>
                        <a:lnTo>
                          <a:pt x="416" y="265"/>
                        </a:lnTo>
                        <a:lnTo>
                          <a:pt x="422" y="272"/>
                        </a:lnTo>
                        <a:lnTo>
                          <a:pt x="430" y="279"/>
                        </a:lnTo>
                        <a:lnTo>
                          <a:pt x="437" y="285"/>
                        </a:lnTo>
                        <a:lnTo>
                          <a:pt x="445" y="291"/>
                        </a:lnTo>
                        <a:lnTo>
                          <a:pt x="454" y="294"/>
                        </a:lnTo>
                        <a:lnTo>
                          <a:pt x="463" y="298"/>
                        </a:lnTo>
                        <a:lnTo>
                          <a:pt x="472" y="301"/>
                        </a:lnTo>
                        <a:lnTo>
                          <a:pt x="481" y="303"/>
                        </a:lnTo>
                        <a:lnTo>
                          <a:pt x="482" y="303"/>
                        </a:lnTo>
                        <a:lnTo>
                          <a:pt x="482" y="302"/>
                        </a:lnTo>
                        <a:lnTo>
                          <a:pt x="484" y="301"/>
                        </a:lnTo>
                        <a:lnTo>
                          <a:pt x="485" y="300"/>
                        </a:lnTo>
                        <a:lnTo>
                          <a:pt x="487" y="299"/>
                        </a:lnTo>
                        <a:lnTo>
                          <a:pt x="487" y="298"/>
                        </a:lnTo>
                        <a:lnTo>
                          <a:pt x="489" y="297"/>
                        </a:lnTo>
                        <a:lnTo>
                          <a:pt x="490" y="294"/>
                        </a:lnTo>
                        <a:lnTo>
                          <a:pt x="490" y="292"/>
                        </a:lnTo>
                        <a:lnTo>
                          <a:pt x="491" y="291"/>
                        </a:lnTo>
                        <a:lnTo>
                          <a:pt x="490" y="290"/>
                        </a:lnTo>
                        <a:lnTo>
                          <a:pt x="490" y="289"/>
                        </a:lnTo>
                        <a:lnTo>
                          <a:pt x="490" y="287"/>
                        </a:lnTo>
                        <a:lnTo>
                          <a:pt x="487" y="280"/>
                        </a:lnTo>
                        <a:lnTo>
                          <a:pt x="484" y="273"/>
                        </a:lnTo>
                        <a:lnTo>
                          <a:pt x="480" y="267"/>
                        </a:lnTo>
                        <a:lnTo>
                          <a:pt x="475" y="261"/>
                        </a:lnTo>
                        <a:lnTo>
                          <a:pt x="470" y="256"/>
                        </a:lnTo>
                        <a:lnTo>
                          <a:pt x="464" y="251"/>
                        </a:lnTo>
                        <a:lnTo>
                          <a:pt x="458" y="247"/>
                        </a:lnTo>
                        <a:lnTo>
                          <a:pt x="451" y="243"/>
                        </a:lnTo>
                        <a:lnTo>
                          <a:pt x="454" y="243"/>
                        </a:lnTo>
                        <a:lnTo>
                          <a:pt x="458" y="245"/>
                        </a:lnTo>
                        <a:lnTo>
                          <a:pt x="466" y="249"/>
                        </a:lnTo>
                        <a:lnTo>
                          <a:pt x="476" y="252"/>
                        </a:lnTo>
                        <a:lnTo>
                          <a:pt x="486" y="255"/>
                        </a:lnTo>
                        <a:lnTo>
                          <a:pt x="495" y="256"/>
                        </a:lnTo>
                        <a:lnTo>
                          <a:pt x="498" y="258"/>
                        </a:lnTo>
                        <a:lnTo>
                          <a:pt x="509" y="262"/>
                        </a:lnTo>
                        <a:lnTo>
                          <a:pt x="512" y="265"/>
                        </a:lnTo>
                        <a:lnTo>
                          <a:pt x="514" y="268"/>
                        </a:lnTo>
                        <a:lnTo>
                          <a:pt x="516" y="270"/>
                        </a:lnTo>
                        <a:lnTo>
                          <a:pt x="518" y="270"/>
                        </a:lnTo>
                        <a:lnTo>
                          <a:pt x="522" y="272"/>
                        </a:lnTo>
                        <a:lnTo>
                          <a:pt x="527" y="272"/>
                        </a:lnTo>
                        <a:lnTo>
                          <a:pt x="534" y="272"/>
                        </a:lnTo>
                        <a:lnTo>
                          <a:pt x="536" y="270"/>
                        </a:lnTo>
                        <a:lnTo>
                          <a:pt x="538" y="269"/>
                        </a:lnTo>
                        <a:lnTo>
                          <a:pt x="540" y="267"/>
                        </a:lnTo>
                        <a:lnTo>
                          <a:pt x="543" y="265"/>
                        </a:lnTo>
                        <a:lnTo>
                          <a:pt x="544" y="262"/>
                        </a:lnTo>
                        <a:lnTo>
                          <a:pt x="544" y="259"/>
                        </a:lnTo>
                        <a:lnTo>
                          <a:pt x="544" y="256"/>
                        </a:lnTo>
                        <a:lnTo>
                          <a:pt x="543" y="254"/>
                        </a:lnTo>
                        <a:lnTo>
                          <a:pt x="539" y="248"/>
                        </a:lnTo>
                        <a:lnTo>
                          <a:pt x="536" y="242"/>
                        </a:lnTo>
                        <a:lnTo>
                          <a:pt x="531" y="236"/>
                        </a:lnTo>
                        <a:lnTo>
                          <a:pt x="527" y="231"/>
                        </a:lnTo>
                        <a:lnTo>
                          <a:pt x="523" y="227"/>
                        </a:lnTo>
                        <a:lnTo>
                          <a:pt x="518" y="222"/>
                        </a:lnTo>
                        <a:lnTo>
                          <a:pt x="513" y="219"/>
                        </a:lnTo>
                        <a:lnTo>
                          <a:pt x="508" y="215"/>
                        </a:lnTo>
                        <a:lnTo>
                          <a:pt x="502" y="212"/>
                        </a:lnTo>
                        <a:lnTo>
                          <a:pt x="496" y="210"/>
                        </a:lnTo>
                        <a:lnTo>
                          <a:pt x="490" y="207"/>
                        </a:lnTo>
                        <a:lnTo>
                          <a:pt x="484" y="206"/>
                        </a:lnTo>
                        <a:lnTo>
                          <a:pt x="477" y="204"/>
                        </a:lnTo>
                        <a:lnTo>
                          <a:pt x="470" y="203"/>
                        </a:lnTo>
                        <a:lnTo>
                          <a:pt x="463" y="203"/>
                        </a:lnTo>
                        <a:lnTo>
                          <a:pt x="455" y="203"/>
                        </a:lnTo>
                        <a:lnTo>
                          <a:pt x="439" y="204"/>
                        </a:lnTo>
                        <a:lnTo>
                          <a:pt x="424" y="206"/>
                        </a:lnTo>
                        <a:lnTo>
                          <a:pt x="386" y="216"/>
                        </a:lnTo>
                        <a:lnTo>
                          <a:pt x="367" y="222"/>
                        </a:lnTo>
                        <a:lnTo>
                          <a:pt x="348" y="228"/>
                        </a:lnTo>
                        <a:lnTo>
                          <a:pt x="331" y="234"/>
                        </a:lnTo>
                        <a:lnTo>
                          <a:pt x="329" y="234"/>
                        </a:lnTo>
                        <a:lnTo>
                          <a:pt x="328" y="235"/>
                        </a:lnTo>
                        <a:lnTo>
                          <a:pt x="325" y="235"/>
                        </a:lnTo>
                        <a:lnTo>
                          <a:pt x="322" y="236"/>
                        </a:lnTo>
                        <a:lnTo>
                          <a:pt x="313" y="239"/>
                        </a:lnTo>
                        <a:lnTo>
                          <a:pt x="296" y="242"/>
                        </a:lnTo>
                        <a:lnTo>
                          <a:pt x="287" y="244"/>
                        </a:lnTo>
                        <a:lnTo>
                          <a:pt x="279" y="246"/>
                        </a:lnTo>
                        <a:lnTo>
                          <a:pt x="261" y="248"/>
                        </a:lnTo>
                        <a:lnTo>
                          <a:pt x="243" y="249"/>
                        </a:lnTo>
                        <a:lnTo>
                          <a:pt x="225" y="249"/>
                        </a:lnTo>
                        <a:lnTo>
                          <a:pt x="216" y="249"/>
                        </a:lnTo>
                        <a:lnTo>
                          <a:pt x="214" y="248"/>
                        </a:lnTo>
                        <a:lnTo>
                          <a:pt x="213" y="248"/>
                        </a:lnTo>
                        <a:lnTo>
                          <a:pt x="211" y="248"/>
                        </a:lnTo>
                        <a:lnTo>
                          <a:pt x="207" y="248"/>
                        </a:lnTo>
                        <a:lnTo>
                          <a:pt x="198" y="247"/>
                        </a:lnTo>
                        <a:lnTo>
                          <a:pt x="191" y="244"/>
                        </a:lnTo>
                        <a:lnTo>
                          <a:pt x="183" y="241"/>
                        </a:lnTo>
                        <a:lnTo>
                          <a:pt x="177" y="235"/>
                        </a:lnTo>
                        <a:lnTo>
                          <a:pt x="165" y="226"/>
                        </a:lnTo>
                        <a:lnTo>
                          <a:pt x="154" y="215"/>
                        </a:lnTo>
                        <a:lnTo>
                          <a:pt x="144" y="204"/>
                        </a:lnTo>
                        <a:lnTo>
                          <a:pt x="135" y="192"/>
                        </a:lnTo>
                        <a:lnTo>
                          <a:pt x="131" y="186"/>
                        </a:lnTo>
                        <a:lnTo>
                          <a:pt x="127" y="180"/>
                        </a:lnTo>
                        <a:lnTo>
                          <a:pt x="120" y="167"/>
                        </a:lnTo>
                        <a:lnTo>
                          <a:pt x="113" y="154"/>
                        </a:lnTo>
                        <a:lnTo>
                          <a:pt x="106" y="141"/>
                        </a:lnTo>
                        <a:lnTo>
                          <a:pt x="103" y="118"/>
                        </a:lnTo>
                        <a:lnTo>
                          <a:pt x="99" y="96"/>
                        </a:lnTo>
                        <a:lnTo>
                          <a:pt x="92" y="75"/>
                        </a:lnTo>
                        <a:lnTo>
                          <a:pt x="86" y="54"/>
                        </a:lnTo>
                        <a:lnTo>
                          <a:pt x="84" y="48"/>
                        </a:lnTo>
                        <a:lnTo>
                          <a:pt x="81" y="43"/>
                        </a:lnTo>
                        <a:lnTo>
                          <a:pt x="78" y="37"/>
                        </a:lnTo>
                        <a:lnTo>
                          <a:pt x="76" y="33"/>
                        </a:lnTo>
                        <a:lnTo>
                          <a:pt x="72" y="28"/>
                        </a:lnTo>
                        <a:lnTo>
                          <a:pt x="69" y="23"/>
                        </a:lnTo>
                        <a:lnTo>
                          <a:pt x="64" y="20"/>
                        </a:lnTo>
                        <a:lnTo>
                          <a:pt x="60" y="16"/>
                        </a:lnTo>
                        <a:lnTo>
                          <a:pt x="56" y="13"/>
                        </a:lnTo>
                        <a:lnTo>
                          <a:pt x="51" y="10"/>
                        </a:lnTo>
                        <a:lnTo>
                          <a:pt x="41" y="6"/>
                        </a:lnTo>
                        <a:lnTo>
                          <a:pt x="35" y="3"/>
                        </a:lnTo>
                        <a:lnTo>
                          <a:pt x="29" y="2"/>
                        </a:lnTo>
                        <a:lnTo>
                          <a:pt x="23" y="1"/>
                        </a:lnTo>
                        <a:lnTo>
                          <a:pt x="17" y="0"/>
                        </a:lnTo>
                        <a:lnTo>
                          <a:pt x="14" y="2"/>
                        </a:lnTo>
                        <a:lnTo>
                          <a:pt x="11" y="5"/>
                        </a:lnTo>
                        <a:lnTo>
                          <a:pt x="9" y="8"/>
                        </a:lnTo>
                        <a:lnTo>
                          <a:pt x="8" y="13"/>
                        </a:lnTo>
                        <a:lnTo>
                          <a:pt x="7" y="21"/>
                        </a:lnTo>
                        <a:lnTo>
                          <a:pt x="6" y="22"/>
                        </a:lnTo>
                        <a:lnTo>
                          <a:pt x="6" y="24"/>
                        </a:lnTo>
                        <a:lnTo>
                          <a:pt x="5" y="28"/>
                        </a:lnTo>
                        <a:lnTo>
                          <a:pt x="1" y="44"/>
                        </a:lnTo>
                        <a:lnTo>
                          <a:pt x="0" y="51"/>
                        </a:lnTo>
                        <a:lnTo>
                          <a:pt x="0" y="59"/>
                        </a:lnTo>
                        <a:lnTo>
                          <a:pt x="0" y="66"/>
                        </a:lnTo>
                        <a:lnTo>
                          <a:pt x="0" y="73"/>
                        </a:lnTo>
                        <a:lnTo>
                          <a:pt x="4" y="87"/>
                        </a:lnTo>
                        <a:lnTo>
                          <a:pt x="7" y="100"/>
                        </a:lnTo>
                        <a:lnTo>
                          <a:pt x="10" y="107"/>
                        </a:lnTo>
                        <a:lnTo>
                          <a:pt x="14" y="114"/>
                        </a:lnTo>
                        <a:lnTo>
                          <a:pt x="21" y="126"/>
                        </a:lnTo>
                        <a:lnTo>
                          <a:pt x="26" y="132"/>
                        </a:lnTo>
                        <a:lnTo>
                          <a:pt x="32" y="13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4" name="Freeform 69"/>
                  <p:cNvSpPr>
                    <a:spLocks noChangeAspect="1"/>
                  </p:cNvSpPr>
                  <p:nvPr/>
                </p:nvSpPr>
                <p:spPr bwMode="auto">
                  <a:xfrm>
                    <a:off x="2836" y="3137"/>
                    <a:ext cx="760" cy="438"/>
                  </a:xfrm>
                  <a:custGeom>
                    <a:avLst/>
                    <a:gdLst>
                      <a:gd name="T0" fmla="*/ 753 w 760"/>
                      <a:gd name="T1" fmla="*/ 23 h 438"/>
                      <a:gd name="T2" fmla="*/ 731 w 760"/>
                      <a:gd name="T3" fmla="*/ 4 h 438"/>
                      <a:gd name="T4" fmla="*/ 704 w 760"/>
                      <a:gd name="T5" fmla="*/ 0 h 438"/>
                      <a:gd name="T6" fmla="*/ 659 w 760"/>
                      <a:gd name="T7" fmla="*/ 16 h 438"/>
                      <a:gd name="T8" fmla="*/ 632 w 760"/>
                      <a:gd name="T9" fmla="*/ 46 h 438"/>
                      <a:gd name="T10" fmla="*/ 576 w 760"/>
                      <a:gd name="T11" fmla="*/ 208 h 438"/>
                      <a:gd name="T12" fmla="*/ 532 w 760"/>
                      <a:gd name="T13" fmla="*/ 313 h 438"/>
                      <a:gd name="T14" fmla="*/ 517 w 760"/>
                      <a:gd name="T15" fmla="*/ 341 h 438"/>
                      <a:gd name="T16" fmla="*/ 499 w 760"/>
                      <a:gd name="T17" fmla="*/ 357 h 438"/>
                      <a:gd name="T18" fmla="*/ 484 w 760"/>
                      <a:gd name="T19" fmla="*/ 364 h 438"/>
                      <a:gd name="T20" fmla="*/ 467 w 760"/>
                      <a:gd name="T21" fmla="*/ 364 h 438"/>
                      <a:gd name="T22" fmla="*/ 432 w 760"/>
                      <a:gd name="T23" fmla="*/ 330 h 438"/>
                      <a:gd name="T24" fmla="*/ 378 w 760"/>
                      <a:gd name="T25" fmla="*/ 283 h 438"/>
                      <a:gd name="T26" fmla="*/ 322 w 760"/>
                      <a:gd name="T27" fmla="*/ 250 h 438"/>
                      <a:gd name="T28" fmla="*/ 292 w 760"/>
                      <a:gd name="T29" fmla="*/ 224 h 438"/>
                      <a:gd name="T30" fmla="*/ 262 w 760"/>
                      <a:gd name="T31" fmla="*/ 182 h 438"/>
                      <a:gd name="T32" fmla="*/ 246 w 760"/>
                      <a:gd name="T33" fmla="*/ 126 h 438"/>
                      <a:gd name="T34" fmla="*/ 231 w 760"/>
                      <a:gd name="T35" fmla="*/ 97 h 438"/>
                      <a:gd name="T36" fmla="*/ 196 w 760"/>
                      <a:gd name="T37" fmla="*/ 89 h 438"/>
                      <a:gd name="T38" fmla="*/ 164 w 760"/>
                      <a:gd name="T39" fmla="*/ 111 h 438"/>
                      <a:gd name="T40" fmla="*/ 106 w 760"/>
                      <a:gd name="T41" fmla="*/ 174 h 438"/>
                      <a:gd name="T42" fmla="*/ 66 w 760"/>
                      <a:gd name="T43" fmla="*/ 208 h 438"/>
                      <a:gd name="T44" fmla="*/ 47 w 760"/>
                      <a:gd name="T45" fmla="*/ 219 h 438"/>
                      <a:gd name="T46" fmla="*/ 32 w 760"/>
                      <a:gd name="T47" fmla="*/ 225 h 438"/>
                      <a:gd name="T48" fmla="*/ 13 w 760"/>
                      <a:gd name="T49" fmla="*/ 237 h 438"/>
                      <a:gd name="T50" fmla="*/ 2 w 760"/>
                      <a:gd name="T51" fmla="*/ 269 h 438"/>
                      <a:gd name="T52" fmla="*/ 4 w 760"/>
                      <a:gd name="T53" fmla="*/ 314 h 438"/>
                      <a:gd name="T54" fmla="*/ 15 w 760"/>
                      <a:gd name="T55" fmla="*/ 336 h 438"/>
                      <a:gd name="T56" fmla="*/ 38 w 760"/>
                      <a:gd name="T57" fmla="*/ 352 h 438"/>
                      <a:gd name="T58" fmla="*/ 63 w 760"/>
                      <a:gd name="T59" fmla="*/ 356 h 438"/>
                      <a:gd name="T60" fmla="*/ 88 w 760"/>
                      <a:gd name="T61" fmla="*/ 344 h 438"/>
                      <a:gd name="T62" fmla="*/ 89 w 760"/>
                      <a:gd name="T63" fmla="*/ 341 h 438"/>
                      <a:gd name="T64" fmla="*/ 129 w 760"/>
                      <a:gd name="T65" fmla="*/ 258 h 438"/>
                      <a:gd name="T66" fmla="*/ 140 w 760"/>
                      <a:gd name="T67" fmla="*/ 239 h 438"/>
                      <a:gd name="T68" fmla="*/ 169 w 760"/>
                      <a:gd name="T69" fmla="*/ 204 h 438"/>
                      <a:gd name="T70" fmla="*/ 222 w 760"/>
                      <a:gd name="T71" fmla="*/ 234 h 438"/>
                      <a:gd name="T72" fmla="*/ 294 w 760"/>
                      <a:gd name="T73" fmla="*/ 334 h 438"/>
                      <a:gd name="T74" fmla="*/ 338 w 760"/>
                      <a:gd name="T75" fmla="*/ 381 h 438"/>
                      <a:gd name="T76" fmla="*/ 387 w 760"/>
                      <a:gd name="T77" fmla="*/ 412 h 438"/>
                      <a:gd name="T78" fmla="*/ 457 w 760"/>
                      <a:gd name="T79" fmla="*/ 435 h 438"/>
                      <a:gd name="T80" fmla="*/ 501 w 760"/>
                      <a:gd name="T81" fmla="*/ 435 h 438"/>
                      <a:gd name="T82" fmla="*/ 529 w 760"/>
                      <a:gd name="T83" fmla="*/ 426 h 438"/>
                      <a:gd name="T84" fmla="*/ 542 w 760"/>
                      <a:gd name="T85" fmla="*/ 419 h 438"/>
                      <a:gd name="T86" fmla="*/ 588 w 760"/>
                      <a:gd name="T87" fmla="*/ 377 h 438"/>
                      <a:gd name="T88" fmla="*/ 623 w 760"/>
                      <a:gd name="T89" fmla="*/ 332 h 438"/>
                      <a:gd name="T90" fmla="*/ 666 w 760"/>
                      <a:gd name="T91" fmla="*/ 264 h 438"/>
                      <a:gd name="T92" fmla="*/ 687 w 760"/>
                      <a:gd name="T93" fmla="*/ 224 h 438"/>
                      <a:gd name="T94" fmla="*/ 730 w 760"/>
                      <a:gd name="T95" fmla="*/ 159 h 438"/>
                      <a:gd name="T96" fmla="*/ 733 w 760"/>
                      <a:gd name="T97" fmla="*/ 157 h 438"/>
                      <a:gd name="T98" fmla="*/ 749 w 760"/>
                      <a:gd name="T99" fmla="*/ 123 h 438"/>
                      <a:gd name="T100" fmla="*/ 751 w 760"/>
                      <a:gd name="T101" fmla="*/ 113 h 438"/>
                      <a:gd name="T102" fmla="*/ 758 w 760"/>
                      <a:gd name="T103" fmla="*/ 79 h 438"/>
                      <a:gd name="T104" fmla="*/ 760 w 760"/>
                      <a:gd name="T105" fmla="*/ 59 h 438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w 760"/>
                      <a:gd name="T160" fmla="*/ 0 h 438"/>
                      <a:gd name="T161" fmla="*/ 760 w 760"/>
                      <a:gd name="T162" fmla="*/ 438 h 438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T159" t="T160" r="T161" b="T162"/>
                    <a:pathLst>
                      <a:path w="760" h="438">
                        <a:moveTo>
                          <a:pt x="759" y="39"/>
                        </a:moveTo>
                        <a:lnTo>
                          <a:pt x="757" y="34"/>
                        </a:lnTo>
                        <a:lnTo>
                          <a:pt x="756" y="30"/>
                        </a:lnTo>
                        <a:lnTo>
                          <a:pt x="755" y="26"/>
                        </a:lnTo>
                        <a:lnTo>
                          <a:pt x="753" y="23"/>
                        </a:lnTo>
                        <a:lnTo>
                          <a:pt x="749" y="16"/>
                        </a:lnTo>
                        <a:lnTo>
                          <a:pt x="744" y="11"/>
                        </a:lnTo>
                        <a:lnTo>
                          <a:pt x="737" y="6"/>
                        </a:lnTo>
                        <a:lnTo>
                          <a:pt x="734" y="4"/>
                        </a:lnTo>
                        <a:lnTo>
                          <a:pt x="731" y="4"/>
                        </a:lnTo>
                        <a:lnTo>
                          <a:pt x="727" y="2"/>
                        </a:lnTo>
                        <a:lnTo>
                          <a:pt x="723" y="1"/>
                        </a:lnTo>
                        <a:lnTo>
                          <a:pt x="719" y="0"/>
                        </a:lnTo>
                        <a:lnTo>
                          <a:pt x="714" y="0"/>
                        </a:lnTo>
                        <a:lnTo>
                          <a:pt x="704" y="0"/>
                        </a:lnTo>
                        <a:lnTo>
                          <a:pt x="694" y="2"/>
                        </a:lnTo>
                        <a:lnTo>
                          <a:pt x="685" y="4"/>
                        </a:lnTo>
                        <a:lnTo>
                          <a:pt x="676" y="7"/>
                        </a:lnTo>
                        <a:lnTo>
                          <a:pt x="668" y="11"/>
                        </a:lnTo>
                        <a:lnTo>
                          <a:pt x="659" y="16"/>
                        </a:lnTo>
                        <a:lnTo>
                          <a:pt x="652" y="21"/>
                        </a:lnTo>
                        <a:lnTo>
                          <a:pt x="645" y="29"/>
                        </a:lnTo>
                        <a:lnTo>
                          <a:pt x="640" y="34"/>
                        </a:lnTo>
                        <a:lnTo>
                          <a:pt x="636" y="40"/>
                        </a:lnTo>
                        <a:lnTo>
                          <a:pt x="632" y="46"/>
                        </a:lnTo>
                        <a:lnTo>
                          <a:pt x="630" y="53"/>
                        </a:lnTo>
                        <a:lnTo>
                          <a:pt x="617" y="88"/>
                        </a:lnTo>
                        <a:lnTo>
                          <a:pt x="605" y="123"/>
                        </a:lnTo>
                        <a:lnTo>
                          <a:pt x="591" y="166"/>
                        </a:lnTo>
                        <a:lnTo>
                          <a:pt x="576" y="208"/>
                        </a:lnTo>
                        <a:lnTo>
                          <a:pt x="553" y="269"/>
                        </a:lnTo>
                        <a:lnTo>
                          <a:pt x="545" y="287"/>
                        </a:lnTo>
                        <a:lnTo>
                          <a:pt x="541" y="296"/>
                        </a:lnTo>
                        <a:lnTo>
                          <a:pt x="538" y="305"/>
                        </a:lnTo>
                        <a:lnTo>
                          <a:pt x="532" y="313"/>
                        </a:lnTo>
                        <a:lnTo>
                          <a:pt x="531" y="317"/>
                        </a:lnTo>
                        <a:lnTo>
                          <a:pt x="528" y="321"/>
                        </a:lnTo>
                        <a:lnTo>
                          <a:pt x="518" y="339"/>
                        </a:lnTo>
                        <a:lnTo>
                          <a:pt x="517" y="339"/>
                        </a:lnTo>
                        <a:lnTo>
                          <a:pt x="517" y="341"/>
                        </a:lnTo>
                        <a:lnTo>
                          <a:pt x="516" y="343"/>
                        </a:lnTo>
                        <a:lnTo>
                          <a:pt x="513" y="346"/>
                        </a:lnTo>
                        <a:lnTo>
                          <a:pt x="510" y="350"/>
                        </a:lnTo>
                        <a:lnTo>
                          <a:pt x="506" y="353"/>
                        </a:lnTo>
                        <a:lnTo>
                          <a:pt x="499" y="357"/>
                        </a:lnTo>
                        <a:lnTo>
                          <a:pt x="496" y="360"/>
                        </a:lnTo>
                        <a:lnTo>
                          <a:pt x="492" y="362"/>
                        </a:lnTo>
                        <a:lnTo>
                          <a:pt x="488" y="363"/>
                        </a:lnTo>
                        <a:lnTo>
                          <a:pt x="486" y="364"/>
                        </a:lnTo>
                        <a:lnTo>
                          <a:pt x="484" y="364"/>
                        </a:lnTo>
                        <a:lnTo>
                          <a:pt x="475" y="364"/>
                        </a:lnTo>
                        <a:lnTo>
                          <a:pt x="473" y="364"/>
                        </a:lnTo>
                        <a:lnTo>
                          <a:pt x="471" y="364"/>
                        </a:lnTo>
                        <a:lnTo>
                          <a:pt x="467" y="364"/>
                        </a:lnTo>
                        <a:lnTo>
                          <a:pt x="462" y="364"/>
                        </a:lnTo>
                        <a:lnTo>
                          <a:pt x="458" y="363"/>
                        </a:lnTo>
                        <a:lnTo>
                          <a:pt x="445" y="346"/>
                        </a:lnTo>
                        <a:lnTo>
                          <a:pt x="438" y="338"/>
                        </a:lnTo>
                        <a:lnTo>
                          <a:pt x="432" y="330"/>
                        </a:lnTo>
                        <a:lnTo>
                          <a:pt x="424" y="323"/>
                        </a:lnTo>
                        <a:lnTo>
                          <a:pt x="417" y="316"/>
                        </a:lnTo>
                        <a:lnTo>
                          <a:pt x="402" y="302"/>
                        </a:lnTo>
                        <a:lnTo>
                          <a:pt x="386" y="289"/>
                        </a:lnTo>
                        <a:lnTo>
                          <a:pt x="378" y="283"/>
                        </a:lnTo>
                        <a:lnTo>
                          <a:pt x="370" y="278"/>
                        </a:lnTo>
                        <a:lnTo>
                          <a:pt x="353" y="266"/>
                        </a:lnTo>
                        <a:lnTo>
                          <a:pt x="344" y="262"/>
                        </a:lnTo>
                        <a:lnTo>
                          <a:pt x="335" y="257"/>
                        </a:lnTo>
                        <a:lnTo>
                          <a:pt x="322" y="250"/>
                        </a:lnTo>
                        <a:lnTo>
                          <a:pt x="316" y="245"/>
                        </a:lnTo>
                        <a:lnTo>
                          <a:pt x="310" y="241"/>
                        </a:lnTo>
                        <a:lnTo>
                          <a:pt x="304" y="236"/>
                        </a:lnTo>
                        <a:lnTo>
                          <a:pt x="298" y="230"/>
                        </a:lnTo>
                        <a:lnTo>
                          <a:pt x="292" y="224"/>
                        </a:lnTo>
                        <a:lnTo>
                          <a:pt x="287" y="219"/>
                        </a:lnTo>
                        <a:lnTo>
                          <a:pt x="282" y="214"/>
                        </a:lnTo>
                        <a:lnTo>
                          <a:pt x="278" y="208"/>
                        </a:lnTo>
                        <a:lnTo>
                          <a:pt x="270" y="195"/>
                        </a:lnTo>
                        <a:lnTo>
                          <a:pt x="262" y="182"/>
                        </a:lnTo>
                        <a:lnTo>
                          <a:pt x="259" y="175"/>
                        </a:lnTo>
                        <a:lnTo>
                          <a:pt x="257" y="169"/>
                        </a:lnTo>
                        <a:lnTo>
                          <a:pt x="252" y="155"/>
                        </a:lnTo>
                        <a:lnTo>
                          <a:pt x="250" y="140"/>
                        </a:lnTo>
                        <a:lnTo>
                          <a:pt x="246" y="126"/>
                        </a:lnTo>
                        <a:lnTo>
                          <a:pt x="243" y="114"/>
                        </a:lnTo>
                        <a:lnTo>
                          <a:pt x="241" y="109"/>
                        </a:lnTo>
                        <a:lnTo>
                          <a:pt x="238" y="104"/>
                        </a:lnTo>
                        <a:lnTo>
                          <a:pt x="235" y="101"/>
                        </a:lnTo>
                        <a:lnTo>
                          <a:pt x="231" y="97"/>
                        </a:lnTo>
                        <a:lnTo>
                          <a:pt x="227" y="95"/>
                        </a:lnTo>
                        <a:lnTo>
                          <a:pt x="222" y="93"/>
                        </a:lnTo>
                        <a:lnTo>
                          <a:pt x="212" y="90"/>
                        </a:lnTo>
                        <a:lnTo>
                          <a:pt x="204" y="89"/>
                        </a:lnTo>
                        <a:lnTo>
                          <a:pt x="196" y="89"/>
                        </a:lnTo>
                        <a:lnTo>
                          <a:pt x="189" y="91"/>
                        </a:lnTo>
                        <a:lnTo>
                          <a:pt x="181" y="95"/>
                        </a:lnTo>
                        <a:lnTo>
                          <a:pt x="175" y="98"/>
                        </a:lnTo>
                        <a:lnTo>
                          <a:pt x="169" y="104"/>
                        </a:lnTo>
                        <a:lnTo>
                          <a:pt x="164" y="111"/>
                        </a:lnTo>
                        <a:lnTo>
                          <a:pt x="153" y="124"/>
                        </a:lnTo>
                        <a:lnTo>
                          <a:pt x="142" y="138"/>
                        </a:lnTo>
                        <a:lnTo>
                          <a:pt x="130" y="150"/>
                        </a:lnTo>
                        <a:lnTo>
                          <a:pt x="118" y="162"/>
                        </a:lnTo>
                        <a:lnTo>
                          <a:pt x="106" y="174"/>
                        </a:lnTo>
                        <a:lnTo>
                          <a:pt x="99" y="180"/>
                        </a:lnTo>
                        <a:lnTo>
                          <a:pt x="93" y="186"/>
                        </a:lnTo>
                        <a:lnTo>
                          <a:pt x="80" y="197"/>
                        </a:lnTo>
                        <a:lnTo>
                          <a:pt x="73" y="202"/>
                        </a:lnTo>
                        <a:lnTo>
                          <a:pt x="66" y="208"/>
                        </a:lnTo>
                        <a:lnTo>
                          <a:pt x="61" y="210"/>
                        </a:lnTo>
                        <a:lnTo>
                          <a:pt x="59" y="212"/>
                        </a:lnTo>
                        <a:lnTo>
                          <a:pt x="56" y="214"/>
                        </a:lnTo>
                        <a:lnTo>
                          <a:pt x="52" y="216"/>
                        </a:lnTo>
                        <a:lnTo>
                          <a:pt x="47" y="219"/>
                        </a:lnTo>
                        <a:lnTo>
                          <a:pt x="42" y="221"/>
                        </a:lnTo>
                        <a:lnTo>
                          <a:pt x="37" y="223"/>
                        </a:lnTo>
                        <a:lnTo>
                          <a:pt x="34" y="223"/>
                        </a:lnTo>
                        <a:lnTo>
                          <a:pt x="32" y="224"/>
                        </a:lnTo>
                        <a:lnTo>
                          <a:pt x="32" y="225"/>
                        </a:lnTo>
                        <a:lnTo>
                          <a:pt x="27" y="227"/>
                        </a:lnTo>
                        <a:lnTo>
                          <a:pt x="24" y="228"/>
                        </a:lnTo>
                        <a:lnTo>
                          <a:pt x="21" y="229"/>
                        </a:lnTo>
                        <a:lnTo>
                          <a:pt x="17" y="232"/>
                        </a:lnTo>
                        <a:lnTo>
                          <a:pt x="13" y="237"/>
                        </a:lnTo>
                        <a:lnTo>
                          <a:pt x="11" y="239"/>
                        </a:lnTo>
                        <a:lnTo>
                          <a:pt x="10" y="242"/>
                        </a:lnTo>
                        <a:lnTo>
                          <a:pt x="6" y="251"/>
                        </a:lnTo>
                        <a:lnTo>
                          <a:pt x="4" y="260"/>
                        </a:lnTo>
                        <a:lnTo>
                          <a:pt x="2" y="269"/>
                        </a:lnTo>
                        <a:lnTo>
                          <a:pt x="1" y="279"/>
                        </a:lnTo>
                        <a:lnTo>
                          <a:pt x="0" y="287"/>
                        </a:lnTo>
                        <a:lnTo>
                          <a:pt x="1" y="296"/>
                        </a:lnTo>
                        <a:lnTo>
                          <a:pt x="2" y="306"/>
                        </a:lnTo>
                        <a:lnTo>
                          <a:pt x="4" y="314"/>
                        </a:lnTo>
                        <a:lnTo>
                          <a:pt x="5" y="319"/>
                        </a:lnTo>
                        <a:lnTo>
                          <a:pt x="8" y="323"/>
                        </a:lnTo>
                        <a:lnTo>
                          <a:pt x="10" y="328"/>
                        </a:lnTo>
                        <a:lnTo>
                          <a:pt x="12" y="332"/>
                        </a:lnTo>
                        <a:lnTo>
                          <a:pt x="15" y="336"/>
                        </a:lnTo>
                        <a:lnTo>
                          <a:pt x="18" y="339"/>
                        </a:lnTo>
                        <a:lnTo>
                          <a:pt x="22" y="343"/>
                        </a:lnTo>
                        <a:lnTo>
                          <a:pt x="27" y="346"/>
                        </a:lnTo>
                        <a:lnTo>
                          <a:pt x="34" y="350"/>
                        </a:lnTo>
                        <a:lnTo>
                          <a:pt x="38" y="352"/>
                        </a:lnTo>
                        <a:lnTo>
                          <a:pt x="39" y="353"/>
                        </a:lnTo>
                        <a:lnTo>
                          <a:pt x="41" y="354"/>
                        </a:lnTo>
                        <a:lnTo>
                          <a:pt x="48" y="356"/>
                        </a:lnTo>
                        <a:lnTo>
                          <a:pt x="56" y="357"/>
                        </a:lnTo>
                        <a:lnTo>
                          <a:pt x="63" y="356"/>
                        </a:lnTo>
                        <a:lnTo>
                          <a:pt x="67" y="355"/>
                        </a:lnTo>
                        <a:lnTo>
                          <a:pt x="70" y="355"/>
                        </a:lnTo>
                        <a:lnTo>
                          <a:pt x="77" y="351"/>
                        </a:lnTo>
                        <a:lnTo>
                          <a:pt x="85" y="347"/>
                        </a:lnTo>
                        <a:lnTo>
                          <a:pt x="88" y="344"/>
                        </a:lnTo>
                        <a:lnTo>
                          <a:pt x="88" y="343"/>
                        </a:lnTo>
                        <a:lnTo>
                          <a:pt x="89" y="341"/>
                        </a:lnTo>
                        <a:lnTo>
                          <a:pt x="100" y="311"/>
                        </a:lnTo>
                        <a:lnTo>
                          <a:pt x="105" y="297"/>
                        </a:lnTo>
                        <a:lnTo>
                          <a:pt x="111" y="284"/>
                        </a:lnTo>
                        <a:lnTo>
                          <a:pt x="119" y="271"/>
                        </a:lnTo>
                        <a:lnTo>
                          <a:pt x="129" y="258"/>
                        </a:lnTo>
                        <a:lnTo>
                          <a:pt x="131" y="253"/>
                        </a:lnTo>
                        <a:lnTo>
                          <a:pt x="133" y="251"/>
                        </a:lnTo>
                        <a:lnTo>
                          <a:pt x="135" y="249"/>
                        </a:lnTo>
                        <a:lnTo>
                          <a:pt x="137" y="244"/>
                        </a:lnTo>
                        <a:lnTo>
                          <a:pt x="140" y="239"/>
                        </a:lnTo>
                        <a:lnTo>
                          <a:pt x="144" y="230"/>
                        </a:lnTo>
                        <a:lnTo>
                          <a:pt x="150" y="223"/>
                        </a:lnTo>
                        <a:lnTo>
                          <a:pt x="156" y="215"/>
                        </a:lnTo>
                        <a:lnTo>
                          <a:pt x="162" y="209"/>
                        </a:lnTo>
                        <a:lnTo>
                          <a:pt x="169" y="204"/>
                        </a:lnTo>
                        <a:lnTo>
                          <a:pt x="177" y="200"/>
                        </a:lnTo>
                        <a:lnTo>
                          <a:pt x="186" y="195"/>
                        </a:lnTo>
                        <a:lnTo>
                          <a:pt x="195" y="193"/>
                        </a:lnTo>
                        <a:lnTo>
                          <a:pt x="208" y="214"/>
                        </a:lnTo>
                        <a:lnTo>
                          <a:pt x="222" y="234"/>
                        </a:lnTo>
                        <a:lnTo>
                          <a:pt x="236" y="255"/>
                        </a:lnTo>
                        <a:lnTo>
                          <a:pt x="250" y="275"/>
                        </a:lnTo>
                        <a:lnTo>
                          <a:pt x="264" y="294"/>
                        </a:lnTo>
                        <a:lnTo>
                          <a:pt x="278" y="314"/>
                        </a:lnTo>
                        <a:lnTo>
                          <a:pt x="294" y="334"/>
                        </a:lnTo>
                        <a:lnTo>
                          <a:pt x="310" y="353"/>
                        </a:lnTo>
                        <a:lnTo>
                          <a:pt x="317" y="361"/>
                        </a:lnTo>
                        <a:lnTo>
                          <a:pt x="324" y="368"/>
                        </a:lnTo>
                        <a:lnTo>
                          <a:pt x="331" y="374"/>
                        </a:lnTo>
                        <a:lnTo>
                          <a:pt x="338" y="381"/>
                        </a:lnTo>
                        <a:lnTo>
                          <a:pt x="348" y="388"/>
                        </a:lnTo>
                        <a:lnTo>
                          <a:pt x="357" y="394"/>
                        </a:lnTo>
                        <a:lnTo>
                          <a:pt x="367" y="400"/>
                        </a:lnTo>
                        <a:lnTo>
                          <a:pt x="377" y="406"/>
                        </a:lnTo>
                        <a:lnTo>
                          <a:pt x="387" y="412"/>
                        </a:lnTo>
                        <a:lnTo>
                          <a:pt x="398" y="417"/>
                        </a:lnTo>
                        <a:lnTo>
                          <a:pt x="409" y="421"/>
                        </a:lnTo>
                        <a:lnTo>
                          <a:pt x="420" y="426"/>
                        </a:lnTo>
                        <a:lnTo>
                          <a:pt x="434" y="429"/>
                        </a:lnTo>
                        <a:lnTo>
                          <a:pt x="457" y="435"/>
                        </a:lnTo>
                        <a:lnTo>
                          <a:pt x="465" y="437"/>
                        </a:lnTo>
                        <a:lnTo>
                          <a:pt x="473" y="438"/>
                        </a:lnTo>
                        <a:lnTo>
                          <a:pt x="481" y="438"/>
                        </a:lnTo>
                        <a:lnTo>
                          <a:pt x="489" y="437"/>
                        </a:lnTo>
                        <a:lnTo>
                          <a:pt x="501" y="435"/>
                        </a:lnTo>
                        <a:lnTo>
                          <a:pt x="506" y="434"/>
                        </a:lnTo>
                        <a:lnTo>
                          <a:pt x="512" y="432"/>
                        </a:lnTo>
                        <a:lnTo>
                          <a:pt x="524" y="428"/>
                        </a:lnTo>
                        <a:lnTo>
                          <a:pt x="526" y="427"/>
                        </a:lnTo>
                        <a:lnTo>
                          <a:pt x="529" y="426"/>
                        </a:lnTo>
                        <a:lnTo>
                          <a:pt x="534" y="423"/>
                        </a:lnTo>
                        <a:lnTo>
                          <a:pt x="539" y="420"/>
                        </a:lnTo>
                        <a:lnTo>
                          <a:pt x="540" y="420"/>
                        </a:lnTo>
                        <a:lnTo>
                          <a:pt x="542" y="419"/>
                        </a:lnTo>
                        <a:lnTo>
                          <a:pt x="545" y="417"/>
                        </a:lnTo>
                        <a:lnTo>
                          <a:pt x="554" y="411"/>
                        </a:lnTo>
                        <a:lnTo>
                          <a:pt x="564" y="403"/>
                        </a:lnTo>
                        <a:lnTo>
                          <a:pt x="573" y="394"/>
                        </a:lnTo>
                        <a:lnTo>
                          <a:pt x="588" y="377"/>
                        </a:lnTo>
                        <a:lnTo>
                          <a:pt x="595" y="368"/>
                        </a:lnTo>
                        <a:lnTo>
                          <a:pt x="602" y="359"/>
                        </a:lnTo>
                        <a:lnTo>
                          <a:pt x="616" y="341"/>
                        </a:lnTo>
                        <a:lnTo>
                          <a:pt x="620" y="336"/>
                        </a:lnTo>
                        <a:lnTo>
                          <a:pt x="623" y="332"/>
                        </a:lnTo>
                        <a:lnTo>
                          <a:pt x="630" y="322"/>
                        </a:lnTo>
                        <a:lnTo>
                          <a:pt x="643" y="303"/>
                        </a:lnTo>
                        <a:lnTo>
                          <a:pt x="655" y="284"/>
                        </a:lnTo>
                        <a:lnTo>
                          <a:pt x="661" y="273"/>
                        </a:lnTo>
                        <a:lnTo>
                          <a:pt x="666" y="264"/>
                        </a:lnTo>
                        <a:lnTo>
                          <a:pt x="668" y="261"/>
                        </a:lnTo>
                        <a:lnTo>
                          <a:pt x="669" y="258"/>
                        </a:lnTo>
                        <a:lnTo>
                          <a:pt x="672" y="254"/>
                        </a:lnTo>
                        <a:lnTo>
                          <a:pt x="678" y="244"/>
                        </a:lnTo>
                        <a:lnTo>
                          <a:pt x="687" y="224"/>
                        </a:lnTo>
                        <a:lnTo>
                          <a:pt x="699" y="206"/>
                        </a:lnTo>
                        <a:lnTo>
                          <a:pt x="711" y="187"/>
                        </a:lnTo>
                        <a:lnTo>
                          <a:pt x="724" y="170"/>
                        </a:lnTo>
                        <a:lnTo>
                          <a:pt x="728" y="163"/>
                        </a:lnTo>
                        <a:lnTo>
                          <a:pt x="730" y="159"/>
                        </a:lnTo>
                        <a:lnTo>
                          <a:pt x="731" y="159"/>
                        </a:lnTo>
                        <a:lnTo>
                          <a:pt x="732" y="158"/>
                        </a:lnTo>
                        <a:lnTo>
                          <a:pt x="733" y="157"/>
                        </a:lnTo>
                        <a:lnTo>
                          <a:pt x="737" y="150"/>
                        </a:lnTo>
                        <a:lnTo>
                          <a:pt x="741" y="143"/>
                        </a:lnTo>
                        <a:lnTo>
                          <a:pt x="746" y="130"/>
                        </a:lnTo>
                        <a:lnTo>
                          <a:pt x="749" y="124"/>
                        </a:lnTo>
                        <a:lnTo>
                          <a:pt x="749" y="123"/>
                        </a:lnTo>
                        <a:lnTo>
                          <a:pt x="749" y="122"/>
                        </a:lnTo>
                        <a:lnTo>
                          <a:pt x="749" y="121"/>
                        </a:lnTo>
                        <a:lnTo>
                          <a:pt x="751" y="117"/>
                        </a:lnTo>
                        <a:lnTo>
                          <a:pt x="751" y="114"/>
                        </a:lnTo>
                        <a:lnTo>
                          <a:pt x="751" y="113"/>
                        </a:lnTo>
                        <a:lnTo>
                          <a:pt x="752" y="112"/>
                        </a:lnTo>
                        <a:lnTo>
                          <a:pt x="753" y="111"/>
                        </a:lnTo>
                        <a:lnTo>
                          <a:pt x="755" y="105"/>
                        </a:lnTo>
                        <a:lnTo>
                          <a:pt x="757" y="92"/>
                        </a:lnTo>
                        <a:lnTo>
                          <a:pt x="758" y="79"/>
                        </a:lnTo>
                        <a:lnTo>
                          <a:pt x="758" y="75"/>
                        </a:lnTo>
                        <a:lnTo>
                          <a:pt x="758" y="74"/>
                        </a:lnTo>
                        <a:lnTo>
                          <a:pt x="759" y="73"/>
                        </a:lnTo>
                        <a:lnTo>
                          <a:pt x="760" y="66"/>
                        </a:lnTo>
                        <a:lnTo>
                          <a:pt x="760" y="59"/>
                        </a:lnTo>
                        <a:lnTo>
                          <a:pt x="760" y="53"/>
                        </a:lnTo>
                        <a:lnTo>
                          <a:pt x="759" y="3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5" name="Freeform 70"/>
                  <p:cNvSpPr>
                    <a:spLocks noChangeAspect="1"/>
                  </p:cNvSpPr>
                  <p:nvPr/>
                </p:nvSpPr>
                <p:spPr bwMode="auto">
                  <a:xfrm>
                    <a:off x="3004" y="2741"/>
                    <a:ext cx="682" cy="256"/>
                  </a:xfrm>
                  <a:custGeom>
                    <a:avLst/>
                    <a:gdLst>
                      <a:gd name="T0" fmla="*/ 635 w 682"/>
                      <a:gd name="T1" fmla="*/ 0 h 256"/>
                      <a:gd name="T2" fmla="*/ 605 w 682"/>
                      <a:gd name="T3" fmla="*/ 4 h 256"/>
                      <a:gd name="T4" fmla="*/ 552 w 682"/>
                      <a:gd name="T5" fmla="*/ 31 h 256"/>
                      <a:gd name="T6" fmla="*/ 472 w 682"/>
                      <a:gd name="T7" fmla="*/ 81 h 256"/>
                      <a:gd name="T8" fmla="*/ 343 w 682"/>
                      <a:gd name="T9" fmla="*/ 172 h 256"/>
                      <a:gd name="T10" fmla="*/ 314 w 682"/>
                      <a:gd name="T11" fmla="*/ 191 h 256"/>
                      <a:gd name="T12" fmla="*/ 306 w 682"/>
                      <a:gd name="T13" fmla="*/ 195 h 256"/>
                      <a:gd name="T14" fmla="*/ 298 w 682"/>
                      <a:gd name="T15" fmla="*/ 197 h 256"/>
                      <a:gd name="T16" fmla="*/ 295 w 682"/>
                      <a:gd name="T17" fmla="*/ 198 h 256"/>
                      <a:gd name="T18" fmla="*/ 269 w 682"/>
                      <a:gd name="T19" fmla="*/ 199 h 256"/>
                      <a:gd name="T20" fmla="*/ 227 w 682"/>
                      <a:gd name="T21" fmla="*/ 186 h 256"/>
                      <a:gd name="T22" fmla="*/ 181 w 682"/>
                      <a:gd name="T23" fmla="*/ 174 h 256"/>
                      <a:gd name="T24" fmla="*/ 142 w 682"/>
                      <a:gd name="T25" fmla="*/ 168 h 256"/>
                      <a:gd name="T26" fmla="*/ 98 w 682"/>
                      <a:gd name="T27" fmla="*/ 159 h 256"/>
                      <a:gd name="T28" fmla="*/ 90 w 682"/>
                      <a:gd name="T29" fmla="*/ 153 h 256"/>
                      <a:gd name="T30" fmla="*/ 90 w 682"/>
                      <a:gd name="T31" fmla="*/ 132 h 256"/>
                      <a:gd name="T32" fmla="*/ 91 w 682"/>
                      <a:gd name="T33" fmla="*/ 105 h 256"/>
                      <a:gd name="T34" fmla="*/ 87 w 682"/>
                      <a:gd name="T35" fmla="*/ 81 h 256"/>
                      <a:gd name="T36" fmla="*/ 78 w 682"/>
                      <a:gd name="T37" fmla="*/ 65 h 256"/>
                      <a:gd name="T38" fmla="*/ 65 w 682"/>
                      <a:gd name="T39" fmla="*/ 56 h 256"/>
                      <a:gd name="T40" fmla="*/ 50 w 682"/>
                      <a:gd name="T41" fmla="*/ 53 h 256"/>
                      <a:gd name="T42" fmla="*/ 38 w 682"/>
                      <a:gd name="T43" fmla="*/ 60 h 256"/>
                      <a:gd name="T44" fmla="*/ 33 w 682"/>
                      <a:gd name="T45" fmla="*/ 70 h 256"/>
                      <a:gd name="T46" fmla="*/ 37 w 682"/>
                      <a:gd name="T47" fmla="*/ 160 h 256"/>
                      <a:gd name="T48" fmla="*/ 4 w 682"/>
                      <a:gd name="T49" fmla="*/ 203 h 256"/>
                      <a:gd name="T50" fmla="*/ 1 w 682"/>
                      <a:gd name="T51" fmla="*/ 215 h 256"/>
                      <a:gd name="T52" fmla="*/ 10 w 682"/>
                      <a:gd name="T53" fmla="*/ 226 h 256"/>
                      <a:gd name="T54" fmla="*/ 87 w 682"/>
                      <a:gd name="T55" fmla="*/ 204 h 256"/>
                      <a:gd name="T56" fmla="*/ 135 w 682"/>
                      <a:gd name="T57" fmla="*/ 213 h 256"/>
                      <a:gd name="T58" fmla="*/ 207 w 682"/>
                      <a:gd name="T59" fmla="*/ 237 h 256"/>
                      <a:gd name="T60" fmla="*/ 284 w 682"/>
                      <a:gd name="T61" fmla="*/ 256 h 256"/>
                      <a:gd name="T62" fmla="*/ 305 w 682"/>
                      <a:gd name="T63" fmla="*/ 255 h 256"/>
                      <a:gd name="T64" fmla="*/ 326 w 682"/>
                      <a:gd name="T65" fmla="*/ 248 h 256"/>
                      <a:gd name="T66" fmla="*/ 345 w 682"/>
                      <a:gd name="T67" fmla="*/ 238 h 256"/>
                      <a:gd name="T68" fmla="*/ 399 w 682"/>
                      <a:gd name="T69" fmla="*/ 203 h 256"/>
                      <a:gd name="T70" fmla="*/ 469 w 682"/>
                      <a:gd name="T71" fmla="*/ 172 h 256"/>
                      <a:gd name="T72" fmla="*/ 571 w 682"/>
                      <a:gd name="T73" fmla="*/ 133 h 256"/>
                      <a:gd name="T74" fmla="*/ 595 w 682"/>
                      <a:gd name="T75" fmla="*/ 123 h 256"/>
                      <a:gd name="T76" fmla="*/ 620 w 682"/>
                      <a:gd name="T77" fmla="*/ 107 h 256"/>
                      <a:gd name="T78" fmla="*/ 638 w 682"/>
                      <a:gd name="T79" fmla="*/ 94 h 256"/>
                      <a:gd name="T80" fmla="*/ 656 w 682"/>
                      <a:gd name="T81" fmla="*/ 76 h 256"/>
                      <a:gd name="T82" fmla="*/ 675 w 682"/>
                      <a:gd name="T83" fmla="*/ 57 h 256"/>
                      <a:gd name="T84" fmla="*/ 681 w 682"/>
                      <a:gd name="T85" fmla="*/ 45 h 256"/>
                      <a:gd name="T86" fmla="*/ 682 w 682"/>
                      <a:gd name="T87" fmla="*/ 39 h 256"/>
                      <a:gd name="T88" fmla="*/ 682 w 682"/>
                      <a:gd name="T89" fmla="*/ 31 h 256"/>
                      <a:gd name="T90" fmla="*/ 681 w 682"/>
                      <a:gd name="T91" fmla="*/ 24 h 256"/>
                      <a:gd name="T92" fmla="*/ 675 w 682"/>
                      <a:gd name="T93" fmla="*/ 14 h 256"/>
                      <a:gd name="T94" fmla="*/ 666 w 682"/>
                      <a:gd name="T95" fmla="*/ 7 h 256"/>
                      <a:gd name="T96" fmla="*/ 647 w 682"/>
                      <a:gd name="T97" fmla="*/ 4 h 25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682"/>
                      <a:gd name="T148" fmla="*/ 0 h 256"/>
                      <a:gd name="T149" fmla="*/ 682 w 682"/>
                      <a:gd name="T150" fmla="*/ 256 h 25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682" h="256">
                        <a:moveTo>
                          <a:pt x="647" y="4"/>
                        </a:moveTo>
                        <a:lnTo>
                          <a:pt x="641" y="1"/>
                        </a:lnTo>
                        <a:lnTo>
                          <a:pt x="635" y="0"/>
                        </a:lnTo>
                        <a:lnTo>
                          <a:pt x="623" y="0"/>
                        </a:lnTo>
                        <a:lnTo>
                          <a:pt x="611" y="2"/>
                        </a:lnTo>
                        <a:lnTo>
                          <a:pt x="605" y="4"/>
                        </a:lnTo>
                        <a:lnTo>
                          <a:pt x="599" y="6"/>
                        </a:lnTo>
                        <a:lnTo>
                          <a:pt x="575" y="18"/>
                        </a:lnTo>
                        <a:lnTo>
                          <a:pt x="552" y="31"/>
                        </a:lnTo>
                        <a:lnTo>
                          <a:pt x="528" y="44"/>
                        </a:lnTo>
                        <a:lnTo>
                          <a:pt x="506" y="59"/>
                        </a:lnTo>
                        <a:lnTo>
                          <a:pt x="472" y="81"/>
                        </a:lnTo>
                        <a:lnTo>
                          <a:pt x="440" y="103"/>
                        </a:lnTo>
                        <a:lnTo>
                          <a:pt x="352" y="165"/>
                        </a:lnTo>
                        <a:lnTo>
                          <a:pt x="343" y="172"/>
                        </a:lnTo>
                        <a:lnTo>
                          <a:pt x="337" y="174"/>
                        </a:lnTo>
                        <a:lnTo>
                          <a:pt x="333" y="178"/>
                        </a:lnTo>
                        <a:lnTo>
                          <a:pt x="314" y="191"/>
                        </a:lnTo>
                        <a:lnTo>
                          <a:pt x="308" y="194"/>
                        </a:lnTo>
                        <a:lnTo>
                          <a:pt x="307" y="194"/>
                        </a:lnTo>
                        <a:lnTo>
                          <a:pt x="306" y="195"/>
                        </a:lnTo>
                        <a:lnTo>
                          <a:pt x="305" y="195"/>
                        </a:lnTo>
                        <a:lnTo>
                          <a:pt x="302" y="196"/>
                        </a:lnTo>
                        <a:lnTo>
                          <a:pt x="298" y="197"/>
                        </a:lnTo>
                        <a:lnTo>
                          <a:pt x="297" y="197"/>
                        </a:lnTo>
                        <a:lnTo>
                          <a:pt x="296" y="197"/>
                        </a:lnTo>
                        <a:lnTo>
                          <a:pt x="295" y="198"/>
                        </a:lnTo>
                        <a:lnTo>
                          <a:pt x="288" y="200"/>
                        </a:lnTo>
                        <a:lnTo>
                          <a:pt x="279" y="200"/>
                        </a:lnTo>
                        <a:lnTo>
                          <a:pt x="269" y="199"/>
                        </a:lnTo>
                        <a:lnTo>
                          <a:pt x="260" y="197"/>
                        </a:lnTo>
                        <a:lnTo>
                          <a:pt x="251" y="195"/>
                        </a:lnTo>
                        <a:lnTo>
                          <a:pt x="227" y="186"/>
                        </a:lnTo>
                        <a:lnTo>
                          <a:pt x="204" y="180"/>
                        </a:lnTo>
                        <a:lnTo>
                          <a:pt x="192" y="177"/>
                        </a:lnTo>
                        <a:lnTo>
                          <a:pt x="181" y="174"/>
                        </a:lnTo>
                        <a:lnTo>
                          <a:pt x="169" y="173"/>
                        </a:lnTo>
                        <a:lnTo>
                          <a:pt x="158" y="171"/>
                        </a:lnTo>
                        <a:lnTo>
                          <a:pt x="142" y="168"/>
                        </a:lnTo>
                        <a:lnTo>
                          <a:pt x="127" y="166"/>
                        </a:lnTo>
                        <a:lnTo>
                          <a:pt x="112" y="162"/>
                        </a:lnTo>
                        <a:lnTo>
                          <a:pt x="98" y="159"/>
                        </a:lnTo>
                        <a:lnTo>
                          <a:pt x="93" y="157"/>
                        </a:lnTo>
                        <a:lnTo>
                          <a:pt x="91" y="155"/>
                        </a:lnTo>
                        <a:lnTo>
                          <a:pt x="90" y="153"/>
                        </a:lnTo>
                        <a:lnTo>
                          <a:pt x="86" y="149"/>
                        </a:lnTo>
                        <a:lnTo>
                          <a:pt x="88" y="139"/>
                        </a:lnTo>
                        <a:lnTo>
                          <a:pt x="90" y="132"/>
                        </a:lnTo>
                        <a:lnTo>
                          <a:pt x="91" y="123"/>
                        </a:lnTo>
                        <a:lnTo>
                          <a:pt x="91" y="114"/>
                        </a:lnTo>
                        <a:lnTo>
                          <a:pt x="91" y="105"/>
                        </a:lnTo>
                        <a:lnTo>
                          <a:pt x="90" y="97"/>
                        </a:lnTo>
                        <a:lnTo>
                          <a:pt x="89" y="89"/>
                        </a:lnTo>
                        <a:lnTo>
                          <a:pt x="87" y="81"/>
                        </a:lnTo>
                        <a:lnTo>
                          <a:pt x="84" y="74"/>
                        </a:lnTo>
                        <a:lnTo>
                          <a:pt x="80" y="68"/>
                        </a:lnTo>
                        <a:lnTo>
                          <a:pt x="78" y="65"/>
                        </a:lnTo>
                        <a:lnTo>
                          <a:pt x="76" y="62"/>
                        </a:lnTo>
                        <a:lnTo>
                          <a:pt x="71" y="59"/>
                        </a:lnTo>
                        <a:lnTo>
                          <a:pt x="65" y="56"/>
                        </a:lnTo>
                        <a:lnTo>
                          <a:pt x="60" y="54"/>
                        </a:lnTo>
                        <a:lnTo>
                          <a:pt x="55" y="53"/>
                        </a:lnTo>
                        <a:lnTo>
                          <a:pt x="50" y="53"/>
                        </a:lnTo>
                        <a:lnTo>
                          <a:pt x="45" y="55"/>
                        </a:lnTo>
                        <a:lnTo>
                          <a:pt x="42" y="58"/>
                        </a:lnTo>
                        <a:lnTo>
                          <a:pt x="38" y="60"/>
                        </a:lnTo>
                        <a:lnTo>
                          <a:pt x="35" y="63"/>
                        </a:lnTo>
                        <a:lnTo>
                          <a:pt x="34" y="66"/>
                        </a:lnTo>
                        <a:lnTo>
                          <a:pt x="33" y="70"/>
                        </a:lnTo>
                        <a:lnTo>
                          <a:pt x="56" y="132"/>
                        </a:lnTo>
                        <a:lnTo>
                          <a:pt x="50" y="147"/>
                        </a:lnTo>
                        <a:lnTo>
                          <a:pt x="37" y="160"/>
                        </a:lnTo>
                        <a:lnTo>
                          <a:pt x="26" y="174"/>
                        </a:lnTo>
                        <a:lnTo>
                          <a:pt x="14" y="188"/>
                        </a:lnTo>
                        <a:lnTo>
                          <a:pt x="4" y="203"/>
                        </a:lnTo>
                        <a:lnTo>
                          <a:pt x="1" y="206"/>
                        </a:lnTo>
                        <a:lnTo>
                          <a:pt x="0" y="210"/>
                        </a:lnTo>
                        <a:lnTo>
                          <a:pt x="1" y="215"/>
                        </a:lnTo>
                        <a:lnTo>
                          <a:pt x="3" y="218"/>
                        </a:lnTo>
                        <a:lnTo>
                          <a:pt x="7" y="222"/>
                        </a:lnTo>
                        <a:lnTo>
                          <a:pt x="10" y="226"/>
                        </a:lnTo>
                        <a:lnTo>
                          <a:pt x="55" y="202"/>
                        </a:lnTo>
                        <a:lnTo>
                          <a:pt x="70" y="203"/>
                        </a:lnTo>
                        <a:lnTo>
                          <a:pt x="87" y="204"/>
                        </a:lnTo>
                        <a:lnTo>
                          <a:pt x="103" y="207"/>
                        </a:lnTo>
                        <a:lnTo>
                          <a:pt x="120" y="210"/>
                        </a:lnTo>
                        <a:lnTo>
                          <a:pt x="135" y="213"/>
                        </a:lnTo>
                        <a:lnTo>
                          <a:pt x="151" y="217"/>
                        </a:lnTo>
                        <a:lnTo>
                          <a:pt x="183" y="228"/>
                        </a:lnTo>
                        <a:lnTo>
                          <a:pt x="207" y="237"/>
                        </a:lnTo>
                        <a:lnTo>
                          <a:pt x="232" y="245"/>
                        </a:lnTo>
                        <a:lnTo>
                          <a:pt x="258" y="251"/>
                        </a:lnTo>
                        <a:lnTo>
                          <a:pt x="284" y="256"/>
                        </a:lnTo>
                        <a:lnTo>
                          <a:pt x="295" y="256"/>
                        </a:lnTo>
                        <a:lnTo>
                          <a:pt x="300" y="256"/>
                        </a:lnTo>
                        <a:lnTo>
                          <a:pt x="305" y="255"/>
                        </a:lnTo>
                        <a:lnTo>
                          <a:pt x="312" y="253"/>
                        </a:lnTo>
                        <a:lnTo>
                          <a:pt x="320" y="252"/>
                        </a:lnTo>
                        <a:lnTo>
                          <a:pt x="326" y="248"/>
                        </a:lnTo>
                        <a:lnTo>
                          <a:pt x="333" y="245"/>
                        </a:lnTo>
                        <a:lnTo>
                          <a:pt x="338" y="241"/>
                        </a:lnTo>
                        <a:lnTo>
                          <a:pt x="345" y="238"/>
                        </a:lnTo>
                        <a:lnTo>
                          <a:pt x="362" y="225"/>
                        </a:lnTo>
                        <a:lnTo>
                          <a:pt x="380" y="214"/>
                        </a:lnTo>
                        <a:lnTo>
                          <a:pt x="399" y="203"/>
                        </a:lnTo>
                        <a:lnTo>
                          <a:pt x="418" y="193"/>
                        </a:lnTo>
                        <a:lnTo>
                          <a:pt x="443" y="181"/>
                        </a:lnTo>
                        <a:lnTo>
                          <a:pt x="469" y="172"/>
                        </a:lnTo>
                        <a:lnTo>
                          <a:pt x="516" y="154"/>
                        </a:lnTo>
                        <a:lnTo>
                          <a:pt x="563" y="137"/>
                        </a:lnTo>
                        <a:lnTo>
                          <a:pt x="571" y="133"/>
                        </a:lnTo>
                        <a:lnTo>
                          <a:pt x="579" y="130"/>
                        </a:lnTo>
                        <a:lnTo>
                          <a:pt x="587" y="126"/>
                        </a:lnTo>
                        <a:lnTo>
                          <a:pt x="595" y="123"/>
                        </a:lnTo>
                        <a:lnTo>
                          <a:pt x="610" y="114"/>
                        </a:lnTo>
                        <a:lnTo>
                          <a:pt x="617" y="109"/>
                        </a:lnTo>
                        <a:lnTo>
                          <a:pt x="620" y="107"/>
                        </a:lnTo>
                        <a:lnTo>
                          <a:pt x="624" y="104"/>
                        </a:lnTo>
                        <a:lnTo>
                          <a:pt x="631" y="99"/>
                        </a:lnTo>
                        <a:lnTo>
                          <a:pt x="638" y="94"/>
                        </a:lnTo>
                        <a:lnTo>
                          <a:pt x="644" y="88"/>
                        </a:lnTo>
                        <a:lnTo>
                          <a:pt x="651" y="82"/>
                        </a:lnTo>
                        <a:lnTo>
                          <a:pt x="656" y="76"/>
                        </a:lnTo>
                        <a:lnTo>
                          <a:pt x="663" y="70"/>
                        </a:lnTo>
                        <a:lnTo>
                          <a:pt x="668" y="63"/>
                        </a:lnTo>
                        <a:lnTo>
                          <a:pt x="675" y="57"/>
                        </a:lnTo>
                        <a:lnTo>
                          <a:pt x="677" y="53"/>
                        </a:lnTo>
                        <a:lnTo>
                          <a:pt x="679" y="49"/>
                        </a:lnTo>
                        <a:lnTo>
                          <a:pt x="681" y="45"/>
                        </a:lnTo>
                        <a:lnTo>
                          <a:pt x="681" y="43"/>
                        </a:lnTo>
                        <a:lnTo>
                          <a:pt x="682" y="41"/>
                        </a:lnTo>
                        <a:lnTo>
                          <a:pt x="682" y="39"/>
                        </a:lnTo>
                        <a:lnTo>
                          <a:pt x="682" y="36"/>
                        </a:lnTo>
                        <a:lnTo>
                          <a:pt x="682" y="32"/>
                        </a:lnTo>
                        <a:lnTo>
                          <a:pt x="682" y="31"/>
                        </a:lnTo>
                        <a:lnTo>
                          <a:pt x="682" y="30"/>
                        </a:lnTo>
                        <a:lnTo>
                          <a:pt x="682" y="27"/>
                        </a:lnTo>
                        <a:lnTo>
                          <a:pt x="681" y="24"/>
                        </a:lnTo>
                        <a:lnTo>
                          <a:pt x="679" y="20"/>
                        </a:lnTo>
                        <a:lnTo>
                          <a:pt x="678" y="18"/>
                        </a:lnTo>
                        <a:lnTo>
                          <a:pt x="675" y="14"/>
                        </a:lnTo>
                        <a:lnTo>
                          <a:pt x="674" y="12"/>
                        </a:lnTo>
                        <a:lnTo>
                          <a:pt x="669" y="9"/>
                        </a:lnTo>
                        <a:lnTo>
                          <a:pt x="666" y="7"/>
                        </a:lnTo>
                        <a:lnTo>
                          <a:pt x="663" y="6"/>
                        </a:lnTo>
                        <a:lnTo>
                          <a:pt x="655" y="4"/>
                        </a:lnTo>
                        <a:lnTo>
                          <a:pt x="647" y="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6" name="Freeform 71"/>
                  <p:cNvSpPr>
                    <a:spLocks noChangeAspect="1"/>
                  </p:cNvSpPr>
                  <p:nvPr/>
                </p:nvSpPr>
                <p:spPr bwMode="auto">
                  <a:xfrm>
                    <a:off x="3580" y="3105"/>
                    <a:ext cx="345" cy="686"/>
                  </a:xfrm>
                  <a:custGeom>
                    <a:avLst/>
                    <a:gdLst>
                      <a:gd name="T0" fmla="*/ 57 w 345"/>
                      <a:gd name="T1" fmla="*/ 2 h 686"/>
                      <a:gd name="T2" fmla="*/ 89 w 345"/>
                      <a:gd name="T3" fmla="*/ 0 h 686"/>
                      <a:gd name="T4" fmla="*/ 113 w 345"/>
                      <a:gd name="T5" fmla="*/ 15 h 686"/>
                      <a:gd name="T6" fmla="*/ 169 w 345"/>
                      <a:gd name="T7" fmla="*/ 64 h 686"/>
                      <a:gd name="T8" fmla="*/ 227 w 345"/>
                      <a:gd name="T9" fmla="*/ 121 h 686"/>
                      <a:gd name="T10" fmla="*/ 278 w 345"/>
                      <a:gd name="T11" fmla="*/ 176 h 686"/>
                      <a:gd name="T12" fmla="*/ 315 w 345"/>
                      <a:gd name="T13" fmla="*/ 225 h 686"/>
                      <a:gd name="T14" fmla="*/ 337 w 345"/>
                      <a:gd name="T15" fmla="*/ 263 h 686"/>
                      <a:gd name="T16" fmla="*/ 345 w 345"/>
                      <a:gd name="T17" fmla="*/ 293 h 686"/>
                      <a:gd name="T18" fmla="*/ 341 w 345"/>
                      <a:gd name="T19" fmla="*/ 321 h 686"/>
                      <a:gd name="T20" fmla="*/ 329 w 345"/>
                      <a:gd name="T21" fmla="*/ 349 h 686"/>
                      <a:gd name="T22" fmla="*/ 302 w 345"/>
                      <a:gd name="T23" fmla="*/ 382 h 686"/>
                      <a:gd name="T24" fmla="*/ 262 w 345"/>
                      <a:gd name="T25" fmla="*/ 416 h 686"/>
                      <a:gd name="T26" fmla="*/ 201 w 345"/>
                      <a:gd name="T27" fmla="*/ 467 h 686"/>
                      <a:gd name="T28" fmla="*/ 154 w 345"/>
                      <a:gd name="T29" fmla="*/ 496 h 686"/>
                      <a:gd name="T30" fmla="*/ 127 w 345"/>
                      <a:gd name="T31" fmla="*/ 521 h 686"/>
                      <a:gd name="T32" fmla="*/ 115 w 345"/>
                      <a:gd name="T33" fmla="*/ 544 h 686"/>
                      <a:gd name="T34" fmla="*/ 117 w 345"/>
                      <a:gd name="T35" fmla="*/ 559 h 686"/>
                      <a:gd name="T36" fmla="*/ 133 w 345"/>
                      <a:gd name="T37" fmla="*/ 575 h 686"/>
                      <a:gd name="T38" fmla="*/ 171 w 345"/>
                      <a:gd name="T39" fmla="*/ 600 h 686"/>
                      <a:gd name="T40" fmla="*/ 203 w 345"/>
                      <a:gd name="T41" fmla="*/ 619 h 686"/>
                      <a:gd name="T42" fmla="*/ 241 w 345"/>
                      <a:gd name="T43" fmla="*/ 631 h 686"/>
                      <a:gd name="T44" fmla="*/ 264 w 345"/>
                      <a:gd name="T45" fmla="*/ 638 h 686"/>
                      <a:gd name="T46" fmla="*/ 269 w 345"/>
                      <a:gd name="T47" fmla="*/ 654 h 686"/>
                      <a:gd name="T48" fmla="*/ 262 w 345"/>
                      <a:gd name="T49" fmla="*/ 664 h 686"/>
                      <a:gd name="T50" fmla="*/ 229 w 345"/>
                      <a:gd name="T51" fmla="*/ 678 h 686"/>
                      <a:gd name="T52" fmla="*/ 224 w 345"/>
                      <a:gd name="T53" fmla="*/ 680 h 686"/>
                      <a:gd name="T54" fmla="*/ 180 w 345"/>
                      <a:gd name="T55" fmla="*/ 686 h 686"/>
                      <a:gd name="T56" fmla="*/ 157 w 345"/>
                      <a:gd name="T57" fmla="*/ 686 h 686"/>
                      <a:gd name="T58" fmla="*/ 134 w 345"/>
                      <a:gd name="T59" fmla="*/ 668 h 686"/>
                      <a:gd name="T60" fmla="*/ 112 w 345"/>
                      <a:gd name="T61" fmla="*/ 635 h 686"/>
                      <a:gd name="T62" fmla="*/ 89 w 345"/>
                      <a:gd name="T63" fmla="*/ 614 h 686"/>
                      <a:gd name="T64" fmla="*/ 56 w 345"/>
                      <a:gd name="T65" fmla="*/ 596 h 686"/>
                      <a:gd name="T66" fmla="*/ 33 w 345"/>
                      <a:gd name="T67" fmla="*/ 575 h 686"/>
                      <a:gd name="T68" fmla="*/ 31 w 345"/>
                      <a:gd name="T69" fmla="*/ 547 h 686"/>
                      <a:gd name="T70" fmla="*/ 36 w 345"/>
                      <a:gd name="T71" fmla="*/ 526 h 686"/>
                      <a:gd name="T72" fmla="*/ 57 w 345"/>
                      <a:gd name="T73" fmla="*/ 505 h 686"/>
                      <a:gd name="T74" fmla="*/ 91 w 345"/>
                      <a:gd name="T75" fmla="*/ 486 h 686"/>
                      <a:gd name="T76" fmla="*/ 119 w 345"/>
                      <a:gd name="T77" fmla="*/ 463 h 686"/>
                      <a:gd name="T78" fmla="*/ 145 w 345"/>
                      <a:gd name="T79" fmla="*/ 424 h 686"/>
                      <a:gd name="T80" fmla="*/ 169 w 345"/>
                      <a:gd name="T81" fmla="*/ 381 h 686"/>
                      <a:gd name="T82" fmla="*/ 201 w 345"/>
                      <a:gd name="T83" fmla="*/ 339 h 686"/>
                      <a:gd name="T84" fmla="*/ 234 w 345"/>
                      <a:gd name="T85" fmla="*/ 314 h 686"/>
                      <a:gd name="T86" fmla="*/ 252 w 345"/>
                      <a:gd name="T87" fmla="*/ 302 h 686"/>
                      <a:gd name="T88" fmla="*/ 255 w 345"/>
                      <a:gd name="T89" fmla="*/ 291 h 686"/>
                      <a:gd name="T90" fmla="*/ 238 w 345"/>
                      <a:gd name="T91" fmla="*/ 279 h 686"/>
                      <a:gd name="T92" fmla="*/ 185 w 345"/>
                      <a:gd name="T93" fmla="*/ 237 h 686"/>
                      <a:gd name="T94" fmla="*/ 115 w 345"/>
                      <a:gd name="T95" fmla="*/ 193 h 686"/>
                      <a:gd name="T96" fmla="*/ 63 w 345"/>
                      <a:gd name="T97" fmla="*/ 153 h 686"/>
                      <a:gd name="T98" fmla="*/ 19 w 345"/>
                      <a:gd name="T99" fmla="*/ 102 h 686"/>
                      <a:gd name="T100" fmla="*/ 0 w 345"/>
                      <a:gd name="T101" fmla="*/ 53 h 686"/>
                      <a:gd name="T102" fmla="*/ 7 w 345"/>
                      <a:gd name="T103" fmla="*/ 27 h 686"/>
                      <a:gd name="T104" fmla="*/ 33 w 345"/>
                      <a:gd name="T105" fmla="*/ 9 h 686"/>
                      <a:gd name="T106" fmla="*/ 57 w 345"/>
                      <a:gd name="T107" fmla="*/ 2 h 68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345"/>
                      <a:gd name="T163" fmla="*/ 0 h 686"/>
                      <a:gd name="T164" fmla="*/ 345 w 345"/>
                      <a:gd name="T165" fmla="*/ 686 h 68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345" h="686">
                        <a:moveTo>
                          <a:pt x="57" y="2"/>
                        </a:moveTo>
                        <a:lnTo>
                          <a:pt x="89" y="0"/>
                        </a:lnTo>
                        <a:lnTo>
                          <a:pt x="113" y="15"/>
                        </a:lnTo>
                        <a:lnTo>
                          <a:pt x="169" y="64"/>
                        </a:lnTo>
                        <a:lnTo>
                          <a:pt x="227" y="121"/>
                        </a:lnTo>
                        <a:lnTo>
                          <a:pt x="278" y="176"/>
                        </a:lnTo>
                        <a:lnTo>
                          <a:pt x="315" y="225"/>
                        </a:lnTo>
                        <a:lnTo>
                          <a:pt x="337" y="263"/>
                        </a:lnTo>
                        <a:lnTo>
                          <a:pt x="345" y="293"/>
                        </a:lnTo>
                        <a:lnTo>
                          <a:pt x="341" y="321"/>
                        </a:lnTo>
                        <a:lnTo>
                          <a:pt x="329" y="349"/>
                        </a:lnTo>
                        <a:lnTo>
                          <a:pt x="302" y="382"/>
                        </a:lnTo>
                        <a:lnTo>
                          <a:pt x="262" y="416"/>
                        </a:lnTo>
                        <a:lnTo>
                          <a:pt x="201" y="467"/>
                        </a:lnTo>
                        <a:lnTo>
                          <a:pt x="154" y="496"/>
                        </a:lnTo>
                        <a:lnTo>
                          <a:pt x="127" y="521"/>
                        </a:lnTo>
                        <a:lnTo>
                          <a:pt x="115" y="544"/>
                        </a:lnTo>
                        <a:lnTo>
                          <a:pt x="117" y="559"/>
                        </a:lnTo>
                        <a:lnTo>
                          <a:pt x="133" y="575"/>
                        </a:lnTo>
                        <a:lnTo>
                          <a:pt x="171" y="600"/>
                        </a:lnTo>
                        <a:lnTo>
                          <a:pt x="203" y="619"/>
                        </a:lnTo>
                        <a:lnTo>
                          <a:pt x="241" y="631"/>
                        </a:lnTo>
                        <a:lnTo>
                          <a:pt x="264" y="638"/>
                        </a:lnTo>
                        <a:lnTo>
                          <a:pt x="269" y="654"/>
                        </a:lnTo>
                        <a:lnTo>
                          <a:pt x="262" y="664"/>
                        </a:lnTo>
                        <a:lnTo>
                          <a:pt x="229" y="678"/>
                        </a:lnTo>
                        <a:lnTo>
                          <a:pt x="224" y="680"/>
                        </a:lnTo>
                        <a:lnTo>
                          <a:pt x="180" y="686"/>
                        </a:lnTo>
                        <a:lnTo>
                          <a:pt x="157" y="686"/>
                        </a:lnTo>
                        <a:lnTo>
                          <a:pt x="134" y="668"/>
                        </a:lnTo>
                        <a:lnTo>
                          <a:pt x="112" y="635"/>
                        </a:lnTo>
                        <a:lnTo>
                          <a:pt x="89" y="614"/>
                        </a:lnTo>
                        <a:lnTo>
                          <a:pt x="56" y="596"/>
                        </a:lnTo>
                        <a:lnTo>
                          <a:pt x="33" y="575"/>
                        </a:lnTo>
                        <a:lnTo>
                          <a:pt x="31" y="547"/>
                        </a:lnTo>
                        <a:lnTo>
                          <a:pt x="36" y="526"/>
                        </a:lnTo>
                        <a:lnTo>
                          <a:pt x="57" y="505"/>
                        </a:lnTo>
                        <a:lnTo>
                          <a:pt x="91" y="486"/>
                        </a:lnTo>
                        <a:lnTo>
                          <a:pt x="119" y="463"/>
                        </a:lnTo>
                        <a:lnTo>
                          <a:pt x="145" y="424"/>
                        </a:lnTo>
                        <a:lnTo>
                          <a:pt x="169" y="381"/>
                        </a:lnTo>
                        <a:lnTo>
                          <a:pt x="201" y="339"/>
                        </a:lnTo>
                        <a:lnTo>
                          <a:pt x="234" y="314"/>
                        </a:lnTo>
                        <a:lnTo>
                          <a:pt x="252" y="302"/>
                        </a:lnTo>
                        <a:lnTo>
                          <a:pt x="255" y="291"/>
                        </a:lnTo>
                        <a:lnTo>
                          <a:pt x="238" y="279"/>
                        </a:lnTo>
                        <a:lnTo>
                          <a:pt x="185" y="237"/>
                        </a:lnTo>
                        <a:lnTo>
                          <a:pt x="115" y="193"/>
                        </a:lnTo>
                        <a:lnTo>
                          <a:pt x="63" y="153"/>
                        </a:lnTo>
                        <a:lnTo>
                          <a:pt x="19" y="102"/>
                        </a:lnTo>
                        <a:lnTo>
                          <a:pt x="0" y="53"/>
                        </a:lnTo>
                        <a:lnTo>
                          <a:pt x="7" y="27"/>
                        </a:lnTo>
                        <a:lnTo>
                          <a:pt x="33" y="9"/>
                        </a:lnTo>
                        <a:lnTo>
                          <a:pt x="57" y="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97" name="Group 72"/>
                <p:cNvGrpSpPr>
                  <a:grpSpLocks noChangeAspect="1"/>
                </p:cNvGrpSpPr>
                <p:nvPr/>
              </p:nvGrpSpPr>
              <p:grpSpPr bwMode="auto">
                <a:xfrm>
                  <a:off x="1346" y="2030"/>
                  <a:ext cx="144" cy="186"/>
                  <a:chOff x="2895" y="2582"/>
                  <a:chExt cx="322" cy="418"/>
                </a:xfrm>
              </p:grpSpPr>
              <p:sp>
                <p:nvSpPr>
                  <p:cNvPr id="299" name="Freeform 73"/>
                  <p:cNvSpPr>
                    <a:spLocks noChangeAspect="1"/>
                  </p:cNvSpPr>
                  <p:nvPr/>
                </p:nvSpPr>
                <p:spPr bwMode="auto">
                  <a:xfrm>
                    <a:off x="2895" y="2582"/>
                    <a:ext cx="322" cy="418"/>
                  </a:xfrm>
                  <a:custGeom>
                    <a:avLst/>
                    <a:gdLst>
                      <a:gd name="T0" fmla="*/ 20 w 322"/>
                      <a:gd name="T1" fmla="*/ 319 h 418"/>
                      <a:gd name="T2" fmla="*/ 5 w 322"/>
                      <a:gd name="T3" fmla="*/ 347 h 418"/>
                      <a:gd name="T4" fmla="*/ 1 w 322"/>
                      <a:gd name="T5" fmla="*/ 386 h 418"/>
                      <a:gd name="T6" fmla="*/ 8 w 322"/>
                      <a:gd name="T7" fmla="*/ 398 h 418"/>
                      <a:gd name="T8" fmla="*/ 23 w 322"/>
                      <a:gd name="T9" fmla="*/ 410 h 418"/>
                      <a:gd name="T10" fmla="*/ 54 w 322"/>
                      <a:gd name="T11" fmla="*/ 417 h 418"/>
                      <a:gd name="T12" fmla="*/ 83 w 322"/>
                      <a:gd name="T13" fmla="*/ 413 h 418"/>
                      <a:gd name="T14" fmla="*/ 107 w 322"/>
                      <a:gd name="T15" fmla="*/ 399 h 418"/>
                      <a:gd name="T16" fmla="*/ 120 w 322"/>
                      <a:gd name="T17" fmla="*/ 384 h 418"/>
                      <a:gd name="T18" fmla="*/ 121 w 322"/>
                      <a:gd name="T19" fmla="*/ 378 h 418"/>
                      <a:gd name="T20" fmla="*/ 133 w 322"/>
                      <a:gd name="T21" fmla="*/ 362 h 418"/>
                      <a:gd name="T22" fmla="*/ 150 w 322"/>
                      <a:gd name="T23" fmla="*/ 333 h 418"/>
                      <a:gd name="T24" fmla="*/ 171 w 322"/>
                      <a:gd name="T25" fmla="*/ 288 h 418"/>
                      <a:gd name="T26" fmla="*/ 237 w 322"/>
                      <a:gd name="T27" fmla="*/ 196 h 418"/>
                      <a:gd name="T28" fmla="*/ 315 w 322"/>
                      <a:gd name="T29" fmla="*/ 90 h 418"/>
                      <a:gd name="T30" fmla="*/ 321 w 322"/>
                      <a:gd name="T31" fmla="*/ 76 h 418"/>
                      <a:gd name="T32" fmla="*/ 322 w 322"/>
                      <a:gd name="T33" fmla="*/ 72 h 418"/>
                      <a:gd name="T34" fmla="*/ 319 w 322"/>
                      <a:gd name="T35" fmla="*/ 42 h 418"/>
                      <a:gd name="T36" fmla="*/ 306 w 322"/>
                      <a:gd name="T37" fmla="*/ 20 h 418"/>
                      <a:gd name="T38" fmla="*/ 277 w 322"/>
                      <a:gd name="T39" fmla="*/ 1 h 418"/>
                      <a:gd name="T40" fmla="*/ 211 w 322"/>
                      <a:gd name="T41" fmla="*/ 6 h 418"/>
                      <a:gd name="T42" fmla="*/ 207 w 322"/>
                      <a:gd name="T43" fmla="*/ 24 h 418"/>
                      <a:gd name="T44" fmla="*/ 185 w 322"/>
                      <a:gd name="T45" fmla="*/ 66 h 418"/>
                      <a:gd name="T46" fmla="*/ 163 w 322"/>
                      <a:gd name="T47" fmla="*/ 105 h 418"/>
                      <a:gd name="T48" fmla="*/ 144 w 322"/>
                      <a:gd name="T49" fmla="*/ 140 h 418"/>
                      <a:gd name="T50" fmla="*/ 52 w 322"/>
                      <a:gd name="T51" fmla="*/ 280 h 418"/>
                      <a:gd name="T52" fmla="*/ 37 w 322"/>
                      <a:gd name="T53" fmla="*/ 298 h 418"/>
                      <a:gd name="T54" fmla="*/ 48 w 322"/>
                      <a:gd name="T55" fmla="*/ 318 h 418"/>
                      <a:gd name="T56" fmla="*/ 106 w 322"/>
                      <a:gd name="T57" fmla="*/ 238 h 418"/>
                      <a:gd name="T58" fmla="*/ 170 w 322"/>
                      <a:gd name="T59" fmla="*/ 138 h 418"/>
                      <a:gd name="T60" fmla="*/ 181 w 322"/>
                      <a:gd name="T61" fmla="*/ 117 h 418"/>
                      <a:gd name="T62" fmla="*/ 188 w 322"/>
                      <a:gd name="T63" fmla="*/ 104 h 418"/>
                      <a:gd name="T64" fmla="*/ 226 w 322"/>
                      <a:gd name="T65" fmla="*/ 38 h 418"/>
                      <a:gd name="T66" fmla="*/ 269 w 322"/>
                      <a:gd name="T67" fmla="*/ 21 h 418"/>
                      <a:gd name="T68" fmla="*/ 297 w 322"/>
                      <a:gd name="T69" fmla="*/ 47 h 418"/>
                      <a:gd name="T70" fmla="*/ 291 w 322"/>
                      <a:gd name="T71" fmla="*/ 83 h 418"/>
                      <a:gd name="T72" fmla="*/ 220 w 322"/>
                      <a:gd name="T73" fmla="*/ 181 h 418"/>
                      <a:gd name="T74" fmla="*/ 203 w 322"/>
                      <a:gd name="T75" fmla="*/ 208 h 418"/>
                      <a:gd name="T76" fmla="*/ 165 w 322"/>
                      <a:gd name="T77" fmla="*/ 259 h 418"/>
                      <a:gd name="T78" fmla="*/ 134 w 322"/>
                      <a:gd name="T79" fmla="*/ 316 h 418"/>
                      <a:gd name="T80" fmla="*/ 131 w 322"/>
                      <a:gd name="T81" fmla="*/ 319 h 418"/>
                      <a:gd name="T82" fmla="*/ 120 w 322"/>
                      <a:gd name="T83" fmla="*/ 345 h 418"/>
                      <a:gd name="T84" fmla="*/ 107 w 322"/>
                      <a:gd name="T85" fmla="*/ 364 h 418"/>
                      <a:gd name="T86" fmla="*/ 83 w 322"/>
                      <a:gd name="T87" fmla="*/ 389 h 418"/>
                      <a:gd name="T88" fmla="*/ 55 w 322"/>
                      <a:gd name="T89" fmla="*/ 399 h 418"/>
                      <a:gd name="T90" fmla="*/ 27 w 322"/>
                      <a:gd name="T91" fmla="*/ 387 h 418"/>
                      <a:gd name="T92" fmla="*/ 21 w 322"/>
                      <a:gd name="T93" fmla="*/ 369 h 418"/>
                      <a:gd name="T94" fmla="*/ 37 w 322"/>
                      <a:gd name="T95" fmla="*/ 350 h 418"/>
                      <a:gd name="T96" fmla="*/ 62 w 322"/>
                      <a:gd name="T97" fmla="*/ 350 h 418"/>
                      <a:gd name="T98" fmla="*/ 89 w 322"/>
                      <a:gd name="T99" fmla="*/ 365 h 418"/>
                      <a:gd name="T100" fmla="*/ 90 w 322"/>
                      <a:gd name="T101" fmla="*/ 350 h 418"/>
                      <a:gd name="T102" fmla="*/ 75 w 322"/>
                      <a:gd name="T103" fmla="*/ 330 h 418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322"/>
                      <a:gd name="T157" fmla="*/ 0 h 418"/>
                      <a:gd name="T158" fmla="*/ 322 w 322"/>
                      <a:gd name="T159" fmla="*/ 418 h 418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322" h="418">
                        <a:moveTo>
                          <a:pt x="37" y="298"/>
                        </a:moveTo>
                        <a:lnTo>
                          <a:pt x="35" y="299"/>
                        </a:lnTo>
                        <a:lnTo>
                          <a:pt x="30" y="303"/>
                        </a:lnTo>
                        <a:lnTo>
                          <a:pt x="27" y="308"/>
                        </a:lnTo>
                        <a:lnTo>
                          <a:pt x="20" y="319"/>
                        </a:lnTo>
                        <a:lnTo>
                          <a:pt x="14" y="329"/>
                        </a:lnTo>
                        <a:lnTo>
                          <a:pt x="10" y="341"/>
                        </a:lnTo>
                        <a:lnTo>
                          <a:pt x="7" y="343"/>
                        </a:lnTo>
                        <a:lnTo>
                          <a:pt x="6" y="344"/>
                        </a:lnTo>
                        <a:lnTo>
                          <a:pt x="5" y="347"/>
                        </a:lnTo>
                        <a:lnTo>
                          <a:pt x="2" y="351"/>
                        </a:lnTo>
                        <a:lnTo>
                          <a:pt x="1" y="357"/>
                        </a:lnTo>
                        <a:lnTo>
                          <a:pt x="0" y="363"/>
                        </a:lnTo>
                        <a:lnTo>
                          <a:pt x="1" y="369"/>
                        </a:lnTo>
                        <a:lnTo>
                          <a:pt x="1" y="386"/>
                        </a:lnTo>
                        <a:lnTo>
                          <a:pt x="2" y="387"/>
                        </a:lnTo>
                        <a:lnTo>
                          <a:pt x="3" y="389"/>
                        </a:lnTo>
                        <a:lnTo>
                          <a:pt x="5" y="392"/>
                        </a:lnTo>
                        <a:lnTo>
                          <a:pt x="7" y="393"/>
                        </a:lnTo>
                        <a:lnTo>
                          <a:pt x="8" y="398"/>
                        </a:lnTo>
                        <a:lnTo>
                          <a:pt x="11" y="402"/>
                        </a:lnTo>
                        <a:lnTo>
                          <a:pt x="15" y="406"/>
                        </a:lnTo>
                        <a:lnTo>
                          <a:pt x="21" y="408"/>
                        </a:lnTo>
                        <a:lnTo>
                          <a:pt x="21" y="409"/>
                        </a:lnTo>
                        <a:lnTo>
                          <a:pt x="23" y="410"/>
                        </a:lnTo>
                        <a:lnTo>
                          <a:pt x="27" y="411"/>
                        </a:lnTo>
                        <a:lnTo>
                          <a:pt x="34" y="414"/>
                        </a:lnTo>
                        <a:lnTo>
                          <a:pt x="41" y="415"/>
                        </a:lnTo>
                        <a:lnTo>
                          <a:pt x="48" y="416"/>
                        </a:lnTo>
                        <a:lnTo>
                          <a:pt x="54" y="417"/>
                        </a:lnTo>
                        <a:lnTo>
                          <a:pt x="60" y="418"/>
                        </a:lnTo>
                        <a:lnTo>
                          <a:pt x="66" y="417"/>
                        </a:lnTo>
                        <a:lnTo>
                          <a:pt x="72" y="416"/>
                        </a:lnTo>
                        <a:lnTo>
                          <a:pt x="78" y="415"/>
                        </a:lnTo>
                        <a:lnTo>
                          <a:pt x="83" y="413"/>
                        </a:lnTo>
                        <a:lnTo>
                          <a:pt x="89" y="410"/>
                        </a:lnTo>
                        <a:lnTo>
                          <a:pt x="96" y="407"/>
                        </a:lnTo>
                        <a:lnTo>
                          <a:pt x="101" y="404"/>
                        </a:lnTo>
                        <a:lnTo>
                          <a:pt x="106" y="400"/>
                        </a:lnTo>
                        <a:lnTo>
                          <a:pt x="107" y="399"/>
                        </a:lnTo>
                        <a:lnTo>
                          <a:pt x="109" y="398"/>
                        </a:lnTo>
                        <a:lnTo>
                          <a:pt x="111" y="396"/>
                        </a:lnTo>
                        <a:lnTo>
                          <a:pt x="116" y="391"/>
                        </a:lnTo>
                        <a:lnTo>
                          <a:pt x="119" y="386"/>
                        </a:lnTo>
                        <a:lnTo>
                          <a:pt x="120" y="384"/>
                        </a:lnTo>
                        <a:lnTo>
                          <a:pt x="120" y="383"/>
                        </a:lnTo>
                        <a:lnTo>
                          <a:pt x="120" y="382"/>
                        </a:lnTo>
                        <a:lnTo>
                          <a:pt x="121" y="380"/>
                        </a:lnTo>
                        <a:lnTo>
                          <a:pt x="120" y="379"/>
                        </a:lnTo>
                        <a:lnTo>
                          <a:pt x="121" y="378"/>
                        </a:lnTo>
                        <a:lnTo>
                          <a:pt x="124" y="375"/>
                        </a:lnTo>
                        <a:lnTo>
                          <a:pt x="126" y="373"/>
                        </a:lnTo>
                        <a:lnTo>
                          <a:pt x="127" y="372"/>
                        </a:lnTo>
                        <a:lnTo>
                          <a:pt x="128" y="371"/>
                        </a:lnTo>
                        <a:lnTo>
                          <a:pt x="133" y="362"/>
                        </a:lnTo>
                        <a:lnTo>
                          <a:pt x="136" y="357"/>
                        </a:lnTo>
                        <a:lnTo>
                          <a:pt x="137" y="355"/>
                        </a:lnTo>
                        <a:lnTo>
                          <a:pt x="139" y="352"/>
                        </a:lnTo>
                        <a:lnTo>
                          <a:pt x="144" y="342"/>
                        </a:lnTo>
                        <a:lnTo>
                          <a:pt x="150" y="333"/>
                        </a:lnTo>
                        <a:lnTo>
                          <a:pt x="151" y="331"/>
                        </a:lnTo>
                        <a:lnTo>
                          <a:pt x="151" y="329"/>
                        </a:lnTo>
                        <a:lnTo>
                          <a:pt x="157" y="315"/>
                        </a:lnTo>
                        <a:lnTo>
                          <a:pt x="164" y="301"/>
                        </a:lnTo>
                        <a:lnTo>
                          <a:pt x="171" y="288"/>
                        </a:lnTo>
                        <a:lnTo>
                          <a:pt x="180" y="276"/>
                        </a:lnTo>
                        <a:lnTo>
                          <a:pt x="191" y="262"/>
                        </a:lnTo>
                        <a:lnTo>
                          <a:pt x="203" y="249"/>
                        </a:lnTo>
                        <a:lnTo>
                          <a:pt x="219" y="222"/>
                        </a:lnTo>
                        <a:lnTo>
                          <a:pt x="237" y="196"/>
                        </a:lnTo>
                        <a:lnTo>
                          <a:pt x="295" y="113"/>
                        </a:lnTo>
                        <a:lnTo>
                          <a:pt x="300" y="108"/>
                        </a:lnTo>
                        <a:lnTo>
                          <a:pt x="306" y="102"/>
                        </a:lnTo>
                        <a:lnTo>
                          <a:pt x="310" y="97"/>
                        </a:lnTo>
                        <a:lnTo>
                          <a:pt x="315" y="90"/>
                        </a:lnTo>
                        <a:lnTo>
                          <a:pt x="315" y="89"/>
                        </a:lnTo>
                        <a:lnTo>
                          <a:pt x="316" y="88"/>
                        </a:lnTo>
                        <a:lnTo>
                          <a:pt x="318" y="85"/>
                        </a:lnTo>
                        <a:lnTo>
                          <a:pt x="320" y="81"/>
                        </a:lnTo>
                        <a:lnTo>
                          <a:pt x="321" y="76"/>
                        </a:lnTo>
                        <a:lnTo>
                          <a:pt x="321" y="75"/>
                        </a:lnTo>
                        <a:lnTo>
                          <a:pt x="321" y="74"/>
                        </a:lnTo>
                        <a:lnTo>
                          <a:pt x="322" y="74"/>
                        </a:lnTo>
                        <a:lnTo>
                          <a:pt x="322" y="72"/>
                        </a:lnTo>
                        <a:lnTo>
                          <a:pt x="322" y="65"/>
                        </a:lnTo>
                        <a:lnTo>
                          <a:pt x="322" y="59"/>
                        </a:lnTo>
                        <a:lnTo>
                          <a:pt x="321" y="54"/>
                        </a:lnTo>
                        <a:lnTo>
                          <a:pt x="321" y="48"/>
                        </a:lnTo>
                        <a:lnTo>
                          <a:pt x="319" y="42"/>
                        </a:lnTo>
                        <a:lnTo>
                          <a:pt x="317" y="38"/>
                        </a:lnTo>
                        <a:lnTo>
                          <a:pt x="315" y="32"/>
                        </a:lnTo>
                        <a:lnTo>
                          <a:pt x="312" y="28"/>
                        </a:lnTo>
                        <a:lnTo>
                          <a:pt x="309" y="24"/>
                        </a:lnTo>
                        <a:lnTo>
                          <a:pt x="306" y="20"/>
                        </a:lnTo>
                        <a:lnTo>
                          <a:pt x="301" y="16"/>
                        </a:lnTo>
                        <a:lnTo>
                          <a:pt x="298" y="12"/>
                        </a:lnTo>
                        <a:lnTo>
                          <a:pt x="293" y="9"/>
                        </a:lnTo>
                        <a:lnTo>
                          <a:pt x="288" y="6"/>
                        </a:lnTo>
                        <a:lnTo>
                          <a:pt x="277" y="1"/>
                        </a:lnTo>
                        <a:lnTo>
                          <a:pt x="225" y="0"/>
                        </a:lnTo>
                        <a:lnTo>
                          <a:pt x="222" y="1"/>
                        </a:lnTo>
                        <a:lnTo>
                          <a:pt x="218" y="2"/>
                        </a:lnTo>
                        <a:lnTo>
                          <a:pt x="214" y="4"/>
                        </a:lnTo>
                        <a:lnTo>
                          <a:pt x="211" y="6"/>
                        </a:lnTo>
                        <a:lnTo>
                          <a:pt x="209" y="10"/>
                        </a:lnTo>
                        <a:lnTo>
                          <a:pt x="207" y="12"/>
                        </a:lnTo>
                        <a:lnTo>
                          <a:pt x="207" y="16"/>
                        </a:lnTo>
                        <a:lnTo>
                          <a:pt x="207" y="22"/>
                        </a:lnTo>
                        <a:lnTo>
                          <a:pt x="207" y="24"/>
                        </a:lnTo>
                        <a:lnTo>
                          <a:pt x="203" y="33"/>
                        </a:lnTo>
                        <a:lnTo>
                          <a:pt x="198" y="44"/>
                        </a:lnTo>
                        <a:lnTo>
                          <a:pt x="192" y="54"/>
                        </a:lnTo>
                        <a:lnTo>
                          <a:pt x="187" y="63"/>
                        </a:lnTo>
                        <a:lnTo>
                          <a:pt x="185" y="66"/>
                        </a:lnTo>
                        <a:lnTo>
                          <a:pt x="185" y="68"/>
                        </a:lnTo>
                        <a:lnTo>
                          <a:pt x="182" y="73"/>
                        </a:lnTo>
                        <a:lnTo>
                          <a:pt x="176" y="83"/>
                        </a:lnTo>
                        <a:lnTo>
                          <a:pt x="164" y="103"/>
                        </a:lnTo>
                        <a:lnTo>
                          <a:pt x="163" y="105"/>
                        </a:lnTo>
                        <a:lnTo>
                          <a:pt x="162" y="108"/>
                        </a:lnTo>
                        <a:lnTo>
                          <a:pt x="159" y="115"/>
                        </a:lnTo>
                        <a:lnTo>
                          <a:pt x="157" y="121"/>
                        </a:lnTo>
                        <a:lnTo>
                          <a:pt x="150" y="134"/>
                        </a:lnTo>
                        <a:lnTo>
                          <a:pt x="144" y="140"/>
                        </a:lnTo>
                        <a:lnTo>
                          <a:pt x="139" y="147"/>
                        </a:lnTo>
                        <a:lnTo>
                          <a:pt x="128" y="163"/>
                        </a:lnTo>
                        <a:lnTo>
                          <a:pt x="116" y="180"/>
                        </a:lnTo>
                        <a:lnTo>
                          <a:pt x="96" y="213"/>
                        </a:lnTo>
                        <a:lnTo>
                          <a:pt x="52" y="280"/>
                        </a:lnTo>
                        <a:lnTo>
                          <a:pt x="48" y="282"/>
                        </a:lnTo>
                        <a:lnTo>
                          <a:pt x="43" y="286"/>
                        </a:lnTo>
                        <a:lnTo>
                          <a:pt x="39" y="292"/>
                        </a:lnTo>
                        <a:lnTo>
                          <a:pt x="38" y="296"/>
                        </a:lnTo>
                        <a:lnTo>
                          <a:pt x="37" y="298"/>
                        </a:lnTo>
                        <a:lnTo>
                          <a:pt x="69" y="328"/>
                        </a:lnTo>
                        <a:lnTo>
                          <a:pt x="67" y="327"/>
                        </a:lnTo>
                        <a:lnTo>
                          <a:pt x="65" y="327"/>
                        </a:lnTo>
                        <a:lnTo>
                          <a:pt x="40" y="328"/>
                        </a:lnTo>
                        <a:lnTo>
                          <a:pt x="48" y="318"/>
                        </a:lnTo>
                        <a:lnTo>
                          <a:pt x="66" y="294"/>
                        </a:lnTo>
                        <a:lnTo>
                          <a:pt x="75" y="282"/>
                        </a:lnTo>
                        <a:lnTo>
                          <a:pt x="83" y="270"/>
                        </a:lnTo>
                        <a:lnTo>
                          <a:pt x="95" y="254"/>
                        </a:lnTo>
                        <a:lnTo>
                          <a:pt x="106" y="238"/>
                        </a:lnTo>
                        <a:lnTo>
                          <a:pt x="128" y="205"/>
                        </a:lnTo>
                        <a:lnTo>
                          <a:pt x="138" y="188"/>
                        </a:lnTo>
                        <a:lnTo>
                          <a:pt x="144" y="180"/>
                        </a:lnTo>
                        <a:lnTo>
                          <a:pt x="150" y="172"/>
                        </a:lnTo>
                        <a:lnTo>
                          <a:pt x="170" y="138"/>
                        </a:lnTo>
                        <a:lnTo>
                          <a:pt x="170" y="137"/>
                        </a:lnTo>
                        <a:lnTo>
                          <a:pt x="171" y="136"/>
                        </a:lnTo>
                        <a:lnTo>
                          <a:pt x="172" y="133"/>
                        </a:lnTo>
                        <a:lnTo>
                          <a:pt x="180" y="119"/>
                        </a:lnTo>
                        <a:lnTo>
                          <a:pt x="181" y="117"/>
                        </a:lnTo>
                        <a:lnTo>
                          <a:pt x="181" y="116"/>
                        </a:lnTo>
                        <a:lnTo>
                          <a:pt x="182" y="115"/>
                        </a:lnTo>
                        <a:lnTo>
                          <a:pt x="184" y="112"/>
                        </a:lnTo>
                        <a:lnTo>
                          <a:pt x="188" y="104"/>
                        </a:lnTo>
                        <a:lnTo>
                          <a:pt x="196" y="90"/>
                        </a:lnTo>
                        <a:lnTo>
                          <a:pt x="204" y="76"/>
                        </a:lnTo>
                        <a:lnTo>
                          <a:pt x="218" y="54"/>
                        </a:lnTo>
                        <a:lnTo>
                          <a:pt x="222" y="46"/>
                        </a:lnTo>
                        <a:lnTo>
                          <a:pt x="226" y="38"/>
                        </a:lnTo>
                        <a:lnTo>
                          <a:pt x="228" y="31"/>
                        </a:lnTo>
                        <a:lnTo>
                          <a:pt x="229" y="24"/>
                        </a:lnTo>
                        <a:lnTo>
                          <a:pt x="231" y="21"/>
                        </a:lnTo>
                        <a:lnTo>
                          <a:pt x="268" y="20"/>
                        </a:lnTo>
                        <a:lnTo>
                          <a:pt x="269" y="21"/>
                        </a:lnTo>
                        <a:lnTo>
                          <a:pt x="277" y="26"/>
                        </a:lnTo>
                        <a:lnTo>
                          <a:pt x="286" y="32"/>
                        </a:lnTo>
                        <a:lnTo>
                          <a:pt x="290" y="34"/>
                        </a:lnTo>
                        <a:lnTo>
                          <a:pt x="293" y="40"/>
                        </a:lnTo>
                        <a:lnTo>
                          <a:pt x="297" y="47"/>
                        </a:lnTo>
                        <a:lnTo>
                          <a:pt x="299" y="51"/>
                        </a:lnTo>
                        <a:lnTo>
                          <a:pt x="301" y="54"/>
                        </a:lnTo>
                        <a:lnTo>
                          <a:pt x="303" y="64"/>
                        </a:lnTo>
                        <a:lnTo>
                          <a:pt x="303" y="66"/>
                        </a:lnTo>
                        <a:lnTo>
                          <a:pt x="291" y="83"/>
                        </a:lnTo>
                        <a:lnTo>
                          <a:pt x="268" y="114"/>
                        </a:lnTo>
                        <a:lnTo>
                          <a:pt x="247" y="146"/>
                        </a:lnTo>
                        <a:lnTo>
                          <a:pt x="226" y="178"/>
                        </a:lnTo>
                        <a:lnTo>
                          <a:pt x="222" y="179"/>
                        </a:lnTo>
                        <a:lnTo>
                          <a:pt x="220" y="181"/>
                        </a:lnTo>
                        <a:lnTo>
                          <a:pt x="217" y="184"/>
                        </a:lnTo>
                        <a:lnTo>
                          <a:pt x="212" y="192"/>
                        </a:lnTo>
                        <a:lnTo>
                          <a:pt x="208" y="200"/>
                        </a:lnTo>
                        <a:lnTo>
                          <a:pt x="207" y="202"/>
                        </a:lnTo>
                        <a:lnTo>
                          <a:pt x="203" y="208"/>
                        </a:lnTo>
                        <a:lnTo>
                          <a:pt x="199" y="215"/>
                        </a:lnTo>
                        <a:lnTo>
                          <a:pt x="190" y="227"/>
                        </a:lnTo>
                        <a:lnTo>
                          <a:pt x="180" y="241"/>
                        </a:lnTo>
                        <a:lnTo>
                          <a:pt x="171" y="253"/>
                        </a:lnTo>
                        <a:lnTo>
                          <a:pt x="165" y="259"/>
                        </a:lnTo>
                        <a:lnTo>
                          <a:pt x="161" y="266"/>
                        </a:lnTo>
                        <a:lnTo>
                          <a:pt x="153" y="280"/>
                        </a:lnTo>
                        <a:lnTo>
                          <a:pt x="148" y="285"/>
                        </a:lnTo>
                        <a:lnTo>
                          <a:pt x="145" y="292"/>
                        </a:lnTo>
                        <a:lnTo>
                          <a:pt x="134" y="316"/>
                        </a:lnTo>
                        <a:lnTo>
                          <a:pt x="133" y="317"/>
                        </a:lnTo>
                        <a:lnTo>
                          <a:pt x="132" y="317"/>
                        </a:lnTo>
                        <a:lnTo>
                          <a:pt x="132" y="318"/>
                        </a:lnTo>
                        <a:lnTo>
                          <a:pt x="131" y="319"/>
                        </a:lnTo>
                        <a:lnTo>
                          <a:pt x="130" y="321"/>
                        </a:lnTo>
                        <a:lnTo>
                          <a:pt x="130" y="324"/>
                        </a:lnTo>
                        <a:lnTo>
                          <a:pt x="127" y="331"/>
                        </a:lnTo>
                        <a:lnTo>
                          <a:pt x="123" y="338"/>
                        </a:lnTo>
                        <a:lnTo>
                          <a:pt x="120" y="345"/>
                        </a:lnTo>
                        <a:lnTo>
                          <a:pt x="116" y="351"/>
                        </a:lnTo>
                        <a:lnTo>
                          <a:pt x="113" y="355"/>
                        </a:lnTo>
                        <a:lnTo>
                          <a:pt x="111" y="358"/>
                        </a:lnTo>
                        <a:lnTo>
                          <a:pt x="110" y="361"/>
                        </a:lnTo>
                        <a:lnTo>
                          <a:pt x="107" y="364"/>
                        </a:lnTo>
                        <a:lnTo>
                          <a:pt x="103" y="371"/>
                        </a:lnTo>
                        <a:lnTo>
                          <a:pt x="96" y="377"/>
                        </a:lnTo>
                        <a:lnTo>
                          <a:pt x="93" y="380"/>
                        </a:lnTo>
                        <a:lnTo>
                          <a:pt x="90" y="384"/>
                        </a:lnTo>
                        <a:lnTo>
                          <a:pt x="83" y="389"/>
                        </a:lnTo>
                        <a:lnTo>
                          <a:pt x="79" y="393"/>
                        </a:lnTo>
                        <a:lnTo>
                          <a:pt x="75" y="395"/>
                        </a:lnTo>
                        <a:lnTo>
                          <a:pt x="70" y="397"/>
                        </a:lnTo>
                        <a:lnTo>
                          <a:pt x="65" y="398"/>
                        </a:lnTo>
                        <a:lnTo>
                          <a:pt x="55" y="399"/>
                        </a:lnTo>
                        <a:lnTo>
                          <a:pt x="51" y="398"/>
                        </a:lnTo>
                        <a:lnTo>
                          <a:pt x="46" y="398"/>
                        </a:lnTo>
                        <a:lnTo>
                          <a:pt x="36" y="394"/>
                        </a:lnTo>
                        <a:lnTo>
                          <a:pt x="33" y="393"/>
                        </a:lnTo>
                        <a:lnTo>
                          <a:pt x="27" y="387"/>
                        </a:lnTo>
                        <a:lnTo>
                          <a:pt x="25" y="384"/>
                        </a:lnTo>
                        <a:lnTo>
                          <a:pt x="22" y="380"/>
                        </a:lnTo>
                        <a:lnTo>
                          <a:pt x="21" y="378"/>
                        </a:lnTo>
                        <a:lnTo>
                          <a:pt x="21" y="374"/>
                        </a:lnTo>
                        <a:lnTo>
                          <a:pt x="21" y="369"/>
                        </a:lnTo>
                        <a:lnTo>
                          <a:pt x="21" y="366"/>
                        </a:lnTo>
                        <a:lnTo>
                          <a:pt x="25" y="360"/>
                        </a:lnTo>
                        <a:lnTo>
                          <a:pt x="29" y="356"/>
                        </a:lnTo>
                        <a:lnTo>
                          <a:pt x="34" y="351"/>
                        </a:lnTo>
                        <a:lnTo>
                          <a:pt x="37" y="350"/>
                        </a:lnTo>
                        <a:lnTo>
                          <a:pt x="41" y="349"/>
                        </a:lnTo>
                        <a:lnTo>
                          <a:pt x="47" y="347"/>
                        </a:lnTo>
                        <a:lnTo>
                          <a:pt x="55" y="346"/>
                        </a:lnTo>
                        <a:lnTo>
                          <a:pt x="57" y="348"/>
                        </a:lnTo>
                        <a:lnTo>
                          <a:pt x="62" y="350"/>
                        </a:lnTo>
                        <a:lnTo>
                          <a:pt x="68" y="354"/>
                        </a:lnTo>
                        <a:lnTo>
                          <a:pt x="73" y="358"/>
                        </a:lnTo>
                        <a:lnTo>
                          <a:pt x="77" y="364"/>
                        </a:lnTo>
                        <a:lnTo>
                          <a:pt x="80" y="365"/>
                        </a:lnTo>
                        <a:lnTo>
                          <a:pt x="89" y="365"/>
                        </a:lnTo>
                        <a:lnTo>
                          <a:pt x="89" y="364"/>
                        </a:lnTo>
                        <a:lnTo>
                          <a:pt x="90" y="362"/>
                        </a:lnTo>
                        <a:lnTo>
                          <a:pt x="90" y="361"/>
                        </a:lnTo>
                        <a:lnTo>
                          <a:pt x="91" y="355"/>
                        </a:lnTo>
                        <a:lnTo>
                          <a:pt x="90" y="350"/>
                        </a:lnTo>
                        <a:lnTo>
                          <a:pt x="89" y="345"/>
                        </a:lnTo>
                        <a:lnTo>
                          <a:pt x="87" y="341"/>
                        </a:lnTo>
                        <a:lnTo>
                          <a:pt x="83" y="336"/>
                        </a:lnTo>
                        <a:lnTo>
                          <a:pt x="80" y="334"/>
                        </a:lnTo>
                        <a:lnTo>
                          <a:pt x="75" y="330"/>
                        </a:lnTo>
                        <a:lnTo>
                          <a:pt x="69" y="328"/>
                        </a:lnTo>
                        <a:lnTo>
                          <a:pt x="37" y="298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0" name="Freeform 74"/>
                  <p:cNvSpPr>
                    <a:spLocks noChangeAspect="1"/>
                  </p:cNvSpPr>
                  <p:nvPr/>
                </p:nvSpPr>
                <p:spPr bwMode="auto">
                  <a:xfrm>
                    <a:off x="2916" y="2602"/>
                    <a:ext cx="284" cy="378"/>
                  </a:xfrm>
                  <a:custGeom>
                    <a:avLst/>
                    <a:gdLst>
                      <a:gd name="T0" fmla="*/ 46 w 284"/>
                      <a:gd name="T1" fmla="*/ 307 h 378"/>
                      <a:gd name="T2" fmla="*/ 54 w 284"/>
                      <a:gd name="T3" fmla="*/ 310 h 378"/>
                      <a:gd name="T4" fmla="*/ 63 w 284"/>
                      <a:gd name="T5" fmla="*/ 316 h 378"/>
                      <a:gd name="T6" fmla="*/ 69 w 284"/>
                      <a:gd name="T7" fmla="*/ 325 h 378"/>
                      <a:gd name="T8" fmla="*/ 71 w 284"/>
                      <a:gd name="T9" fmla="*/ 335 h 378"/>
                      <a:gd name="T10" fmla="*/ 70 w 284"/>
                      <a:gd name="T11" fmla="*/ 342 h 378"/>
                      <a:gd name="T12" fmla="*/ 68 w 284"/>
                      <a:gd name="T13" fmla="*/ 345 h 378"/>
                      <a:gd name="T14" fmla="*/ 57 w 284"/>
                      <a:gd name="T15" fmla="*/ 343 h 378"/>
                      <a:gd name="T16" fmla="*/ 47 w 284"/>
                      <a:gd name="T17" fmla="*/ 334 h 378"/>
                      <a:gd name="T18" fmla="*/ 37 w 284"/>
                      <a:gd name="T19" fmla="*/ 328 h 378"/>
                      <a:gd name="T20" fmla="*/ 26 w 284"/>
                      <a:gd name="T21" fmla="*/ 327 h 378"/>
                      <a:gd name="T22" fmla="*/ 17 w 284"/>
                      <a:gd name="T23" fmla="*/ 329 h 378"/>
                      <a:gd name="T24" fmla="*/ 9 w 284"/>
                      <a:gd name="T25" fmla="*/ 335 h 378"/>
                      <a:gd name="T26" fmla="*/ 0 w 284"/>
                      <a:gd name="T27" fmla="*/ 346 h 378"/>
                      <a:gd name="T28" fmla="*/ 0 w 284"/>
                      <a:gd name="T29" fmla="*/ 354 h 378"/>
                      <a:gd name="T30" fmla="*/ 2 w 284"/>
                      <a:gd name="T31" fmla="*/ 360 h 378"/>
                      <a:gd name="T32" fmla="*/ 7 w 284"/>
                      <a:gd name="T33" fmla="*/ 367 h 378"/>
                      <a:gd name="T34" fmla="*/ 16 w 284"/>
                      <a:gd name="T35" fmla="*/ 374 h 378"/>
                      <a:gd name="T36" fmla="*/ 31 w 284"/>
                      <a:gd name="T37" fmla="*/ 378 h 378"/>
                      <a:gd name="T38" fmla="*/ 45 w 284"/>
                      <a:gd name="T39" fmla="*/ 378 h 378"/>
                      <a:gd name="T40" fmla="*/ 55 w 284"/>
                      <a:gd name="T41" fmla="*/ 375 h 378"/>
                      <a:gd name="T42" fmla="*/ 63 w 284"/>
                      <a:gd name="T43" fmla="*/ 369 h 378"/>
                      <a:gd name="T44" fmla="*/ 73 w 284"/>
                      <a:gd name="T45" fmla="*/ 360 h 378"/>
                      <a:gd name="T46" fmla="*/ 82 w 284"/>
                      <a:gd name="T47" fmla="*/ 350 h 378"/>
                      <a:gd name="T48" fmla="*/ 89 w 284"/>
                      <a:gd name="T49" fmla="*/ 341 h 378"/>
                      <a:gd name="T50" fmla="*/ 93 w 284"/>
                      <a:gd name="T51" fmla="*/ 335 h 378"/>
                      <a:gd name="T52" fmla="*/ 100 w 284"/>
                      <a:gd name="T53" fmla="*/ 325 h 378"/>
                      <a:gd name="T54" fmla="*/ 107 w 284"/>
                      <a:gd name="T55" fmla="*/ 311 h 378"/>
                      <a:gd name="T56" fmla="*/ 110 w 284"/>
                      <a:gd name="T57" fmla="*/ 300 h 378"/>
                      <a:gd name="T58" fmla="*/ 112 w 284"/>
                      <a:gd name="T59" fmla="*/ 298 h 378"/>
                      <a:gd name="T60" fmla="*/ 112 w 284"/>
                      <a:gd name="T61" fmla="*/ 297 h 378"/>
                      <a:gd name="T62" fmla="*/ 114 w 284"/>
                      <a:gd name="T63" fmla="*/ 296 h 378"/>
                      <a:gd name="T64" fmla="*/ 128 w 284"/>
                      <a:gd name="T65" fmla="*/ 265 h 378"/>
                      <a:gd name="T66" fmla="*/ 141 w 284"/>
                      <a:gd name="T67" fmla="*/ 246 h 378"/>
                      <a:gd name="T68" fmla="*/ 151 w 284"/>
                      <a:gd name="T69" fmla="*/ 233 h 378"/>
                      <a:gd name="T70" fmla="*/ 170 w 284"/>
                      <a:gd name="T71" fmla="*/ 207 h 378"/>
                      <a:gd name="T72" fmla="*/ 183 w 284"/>
                      <a:gd name="T73" fmla="*/ 188 h 378"/>
                      <a:gd name="T74" fmla="*/ 188 w 284"/>
                      <a:gd name="T75" fmla="*/ 180 h 378"/>
                      <a:gd name="T76" fmla="*/ 197 w 284"/>
                      <a:gd name="T77" fmla="*/ 164 h 378"/>
                      <a:gd name="T78" fmla="*/ 202 w 284"/>
                      <a:gd name="T79" fmla="*/ 159 h 378"/>
                      <a:gd name="T80" fmla="*/ 227 w 284"/>
                      <a:gd name="T81" fmla="*/ 126 h 378"/>
                      <a:gd name="T82" fmla="*/ 272 w 284"/>
                      <a:gd name="T83" fmla="*/ 63 h 378"/>
                      <a:gd name="T84" fmla="*/ 284 w 284"/>
                      <a:gd name="T85" fmla="*/ 44 h 378"/>
                      <a:gd name="T86" fmla="*/ 280 w 284"/>
                      <a:gd name="T87" fmla="*/ 31 h 378"/>
                      <a:gd name="T88" fmla="*/ 273 w 284"/>
                      <a:gd name="T89" fmla="*/ 21 h 378"/>
                      <a:gd name="T90" fmla="*/ 266 w 284"/>
                      <a:gd name="T91" fmla="*/ 13 h 378"/>
                      <a:gd name="T92" fmla="*/ 250 w 284"/>
                      <a:gd name="T93" fmla="*/ 1 h 378"/>
                      <a:gd name="T94" fmla="*/ 211 w 284"/>
                      <a:gd name="T95" fmla="*/ 1 h 378"/>
                      <a:gd name="T96" fmla="*/ 209 w 284"/>
                      <a:gd name="T97" fmla="*/ 11 h 378"/>
                      <a:gd name="T98" fmla="*/ 202 w 284"/>
                      <a:gd name="T99" fmla="*/ 26 h 378"/>
                      <a:gd name="T100" fmla="*/ 184 w 284"/>
                      <a:gd name="T101" fmla="*/ 56 h 378"/>
                      <a:gd name="T102" fmla="*/ 168 w 284"/>
                      <a:gd name="T103" fmla="*/ 85 h 378"/>
                      <a:gd name="T104" fmla="*/ 162 w 284"/>
                      <a:gd name="T105" fmla="*/ 95 h 378"/>
                      <a:gd name="T106" fmla="*/ 161 w 284"/>
                      <a:gd name="T107" fmla="*/ 96 h 378"/>
                      <a:gd name="T108" fmla="*/ 160 w 284"/>
                      <a:gd name="T109" fmla="*/ 99 h 378"/>
                      <a:gd name="T110" fmla="*/ 151 w 284"/>
                      <a:gd name="T111" fmla="*/ 116 h 378"/>
                      <a:gd name="T112" fmla="*/ 150 w 284"/>
                      <a:gd name="T113" fmla="*/ 118 h 378"/>
                      <a:gd name="T114" fmla="*/ 124 w 284"/>
                      <a:gd name="T115" fmla="*/ 160 h 378"/>
                      <a:gd name="T116" fmla="*/ 108 w 284"/>
                      <a:gd name="T117" fmla="*/ 185 h 378"/>
                      <a:gd name="T118" fmla="*/ 75 w 284"/>
                      <a:gd name="T119" fmla="*/ 234 h 378"/>
                      <a:gd name="T120" fmla="*/ 54 w 284"/>
                      <a:gd name="T121" fmla="*/ 262 h 378"/>
                      <a:gd name="T122" fmla="*/ 27 w 284"/>
                      <a:gd name="T123" fmla="*/ 298 h 378"/>
                      <a:gd name="T124" fmla="*/ 45 w 284"/>
                      <a:gd name="T125" fmla="*/ 307 h 37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284"/>
                      <a:gd name="T190" fmla="*/ 0 h 378"/>
                      <a:gd name="T191" fmla="*/ 284 w 284"/>
                      <a:gd name="T192" fmla="*/ 378 h 378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284" h="378">
                        <a:moveTo>
                          <a:pt x="45" y="307"/>
                        </a:moveTo>
                        <a:lnTo>
                          <a:pt x="46" y="307"/>
                        </a:lnTo>
                        <a:lnTo>
                          <a:pt x="48" y="308"/>
                        </a:lnTo>
                        <a:lnTo>
                          <a:pt x="54" y="310"/>
                        </a:lnTo>
                        <a:lnTo>
                          <a:pt x="60" y="314"/>
                        </a:lnTo>
                        <a:lnTo>
                          <a:pt x="63" y="316"/>
                        </a:lnTo>
                        <a:lnTo>
                          <a:pt x="67" y="321"/>
                        </a:lnTo>
                        <a:lnTo>
                          <a:pt x="69" y="325"/>
                        </a:lnTo>
                        <a:lnTo>
                          <a:pt x="70" y="329"/>
                        </a:lnTo>
                        <a:lnTo>
                          <a:pt x="71" y="335"/>
                        </a:lnTo>
                        <a:lnTo>
                          <a:pt x="70" y="341"/>
                        </a:lnTo>
                        <a:lnTo>
                          <a:pt x="70" y="342"/>
                        </a:lnTo>
                        <a:lnTo>
                          <a:pt x="69" y="343"/>
                        </a:lnTo>
                        <a:lnTo>
                          <a:pt x="68" y="345"/>
                        </a:lnTo>
                        <a:lnTo>
                          <a:pt x="60" y="345"/>
                        </a:lnTo>
                        <a:lnTo>
                          <a:pt x="57" y="343"/>
                        </a:lnTo>
                        <a:lnTo>
                          <a:pt x="53" y="338"/>
                        </a:lnTo>
                        <a:lnTo>
                          <a:pt x="47" y="334"/>
                        </a:lnTo>
                        <a:lnTo>
                          <a:pt x="42" y="330"/>
                        </a:lnTo>
                        <a:lnTo>
                          <a:pt x="37" y="328"/>
                        </a:lnTo>
                        <a:lnTo>
                          <a:pt x="34" y="326"/>
                        </a:lnTo>
                        <a:lnTo>
                          <a:pt x="26" y="327"/>
                        </a:lnTo>
                        <a:lnTo>
                          <a:pt x="20" y="328"/>
                        </a:lnTo>
                        <a:lnTo>
                          <a:pt x="17" y="329"/>
                        </a:lnTo>
                        <a:lnTo>
                          <a:pt x="14" y="331"/>
                        </a:lnTo>
                        <a:lnTo>
                          <a:pt x="9" y="335"/>
                        </a:lnTo>
                        <a:lnTo>
                          <a:pt x="4" y="340"/>
                        </a:lnTo>
                        <a:lnTo>
                          <a:pt x="0" y="346"/>
                        </a:lnTo>
                        <a:lnTo>
                          <a:pt x="0" y="349"/>
                        </a:lnTo>
                        <a:lnTo>
                          <a:pt x="0" y="354"/>
                        </a:lnTo>
                        <a:lnTo>
                          <a:pt x="0" y="358"/>
                        </a:lnTo>
                        <a:lnTo>
                          <a:pt x="2" y="360"/>
                        </a:lnTo>
                        <a:lnTo>
                          <a:pt x="4" y="364"/>
                        </a:lnTo>
                        <a:lnTo>
                          <a:pt x="7" y="367"/>
                        </a:lnTo>
                        <a:lnTo>
                          <a:pt x="12" y="373"/>
                        </a:lnTo>
                        <a:lnTo>
                          <a:pt x="16" y="374"/>
                        </a:lnTo>
                        <a:lnTo>
                          <a:pt x="25" y="378"/>
                        </a:lnTo>
                        <a:lnTo>
                          <a:pt x="31" y="378"/>
                        </a:lnTo>
                        <a:lnTo>
                          <a:pt x="35" y="378"/>
                        </a:lnTo>
                        <a:lnTo>
                          <a:pt x="45" y="378"/>
                        </a:lnTo>
                        <a:lnTo>
                          <a:pt x="50" y="377"/>
                        </a:lnTo>
                        <a:lnTo>
                          <a:pt x="55" y="375"/>
                        </a:lnTo>
                        <a:lnTo>
                          <a:pt x="59" y="372"/>
                        </a:lnTo>
                        <a:lnTo>
                          <a:pt x="63" y="369"/>
                        </a:lnTo>
                        <a:lnTo>
                          <a:pt x="70" y="364"/>
                        </a:lnTo>
                        <a:lnTo>
                          <a:pt x="73" y="360"/>
                        </a:lnTo>
                        <a:lnTo>
                          <a:pt x="76" y="357"/>
                        </a:lnTo>
                        <a:lnTo>
                          <a:pt x="82" y="350"/>
                        </a:lnTo>
                        <a:lnTo>
                          <a:pt x="87" y="343"/>
                        </a:lnTo>
                        <a:lnTo>
                          <a:pt x="89" y="341"/>
                        </a:lnTo>
                        <a:lnTo>
                          <a:pt x="91" y="338"/>
                        </a:lnTo>
                        <a:lnTo>
                          <a:pt x="93" y="335"/>
                        </a:lnTo>
                        <a:lnTo>
                          <a:pt x="96" y="331"/>
                        </a:lnTo>
                        <a:lnTo>
                          <a:pt x="100" y="325"/>
                        </a:lnTo>
                        <a:lnTo>
                          <a:pt x="103" y="318"/>
                        </a:lnTo>
                        <a:lnTo>
                          <a:pt x="107" y="311"/>
                        </a:lnTo>
                        <a:lnTo>
                          <a:pt x="110" y="304"/>
                        </a:lnTo>
                        <a:lnTo>
                          <a:pt x="110" y="300"/>
                        </a:lnTo>
                        <a:lnTo>
                          <a:pt x="111" y="299"/>
                        </a:lnTo>
                        <a:lnTo>
                          <a:pt x="112" y="298"/>
                        </a:lnTo>
                        <a:lnTo>
                          <a:pt x="112" y="297"/>
                        </a:lnTo>
                        <a:lnTo>
                          <a:pt x="113" y="297"/>
                        </a:lnTo>
                        <a:lnTo>
                          <a:pt x="114" y="296"/>
                        </a:lnTo>
                        <a:lnTo>
                          <a:pt x="125" y="272"/>
                        </a:lnTo>
                        <a:lnTo>
                          <a:pt x="128" y="265"/>
                        </a:lnTo>
                        <a:lnTo>
                          <a:pt x="133" y="260"/>
                        </a:lnTo>
                        <a:lnTo>
                          <a:pt x="141" y="246"/>
                        </a:lnTo>
                        <a:lnTo>
                          <a:pt x="146" y="239"/>
                        </a:lnTo>
                        <a:lnTo>
                          <a:pt x="151" y="233"/>
                        </a:lnTo>
                        <a:lnTo>
                          <a:pt x="160" y="221"/>
                        </a:lnTo>
                        <a:lnTo>
                          <a:pt x="170" y="207"/>
                        </a:lnTo>
                        <a:lnTo>
                          <a:pt x="179" y="195"/>
                        </a:lnTo>
                        <a:lnTo>
                          <a:pt x="183" y="188"/>
                        </a:lnTo>
                        <a:lnTo>
                          <a:pt x="188" y="182"/>
                        </a:lnTo>
                        <a:lnTo>
                          <a:pt x="188" y="180"/>
                        </a:lnTo>
                        <a:lnTo>
                          <a:pt x="192" y="172"/>
                        </a:lnTo>
                        <a:lnTo>
                          <a:pt x="197" y="164"/>
                        </a:lnTo>
                        <a:lnTo>
                          <a:pt x="201" y="161"/>
                        </a:lnTo>
                        <a:lnTo>
                          <a:pt x="202" y="159"/>
                        </a:lnTo>
                        <a:lnTo>
                          <a:pt x="206" y="158"/>
                        </a:lnTo>
                        <a:lnTo>
                          <a:pt x="227" y="126"/>
                        </a:lnTo>
                        <a:lnTo>
                          <a:pt x="249" y="94"/>
                        </a:lnTo>
                        <a:lnTo>
                          <a:pt x="272" y="63"/>
                        </a:lnTo>
                        <a:lnTo>
                          <a:pt x="284" y="46"/>
                        </a:lnTo>
                        <a:lnTo>
                          <a:pt x="284" y="44"/>
                        </a:lnTo>
                        <a:lnTo>
                          <a:pt x="281" y="35"/>
                        </a:lnTo>
                        <a:lnTo>
                          <a:pt x="280" y="31"/>
                        </a:lnTo>
                        <a:lnTo>
                          <a:pt x="278" y="28"/>
                        </a:lnTo>
                        <a:lnTo>
                          <a:pt x="273" y="21"/>
                        </a:lnTo>
                        <a:lnTo>
                          <a:pt x="271" y="14"/>
                        </a:lnTo>
                        <a:lnTo>
                          <a:pt x="266" y="13"/>
                        </a:lnTo>
                        <a:lnTo>
                          <a:pt x="258" y="7"/>
                        </a:lnTo>
                        <a:lnTo>
                          <a:pt x="250" y="1"/>
                        </a:lnTo>
                        <a:lnTo>
                          <a:pt x="249" y="0"/>
                        </a:lnTo>
                        <a:lnTo>
                          <a:pt x="211" y="1"/>
                        </a:lnTo>
                        <a:lnTo>
                          <a:pt x="209" y="4"/>
                        </a:lnTo>
                        <a:lnTo>
                          <a:pt x="209" y="11"/>
                        </a:lnTo>
                        <a:lnTo>
                          <a:pt x="206" y="18"/>
                        </a:lnTo>
                        <a:lnTo>
                          <a:pt x="202" y="26"/>
                        </a:lnTo>
                        <a:lnTo>
                          <a:pt x="198" y="34"/>
                        </a:lnTo>
                        <a:lnTo>
                          <a:pt x="184" y="56"/>
                        </a:lnTo>
                        <a:lnTo>
                          <a:pt x="176" y="70"/>
                        </a:lnTo>
                        <a:lnTo>
                          <a:pt x="168" y="85"/>
                        </a:lnTo>
                        <a:lnTo>
                          <a:pt x="164" y="92"/>
                        </a:lnTo>
                        <a:lnTo>
                          <a:pt x="162" y="95"/>
                        </a:lnTo>
                        <a:lnTo>
                          <a:pt x="161" y="96"/>
                        </a:lnTo>
                        <a:lnTo>
                          <a:pt x="161" y="97"/>
                        </a:lnTo>
                        <a:lnTo>
                          <a:pt x="160" y="99"/>
                        </a:lnTo>
                        <a:lnTo>
                          <a:pt x="153" y="114"/>
                        </a:lnTo>
                        <a:lnTo>
                          <a:pt x="151" y="116"/>
                        </a:lnTo>
                        <a:lnTo>
                          <a:pt x="150" y="117"/>
                        </a:lnTo>
                        <a:lnTo>
                          <a:pt x="150" y="118"/>
                        </a:lnTo>
                        <a:lnTo>
                          <a:pt x="130" y="152"/>
                        </a:lnTo>
                        <a:lnTo>
                          <a:pt x="124" y="160"/>
                        </a:lnTo>
                        <a:lnTo>
                          <a:pt x="118" y="168"/>
                        </a:lnTo>
                        <a:lnTo>
                          <a:pt x="108" y="185"/>
                        </a:lnTo>
                        <a:lnTo>
                          <a:pt x="86" y="218"/>
                        </a:lnTo>
                        <a:lnTo>
                          <a:pt x="75" y="234"/>
                        </a:lnTo>
                        <a:lnTo>
                          <a:pt x="63" y="250"/>
                        </a:lnTo>
                        <a:lnTo>
                          <a:pt x="54" y="262"/>
                        </a:lnTo>
                        <a:lnTo>
                          <a:pt x="46" y="274"/>
                        </a:lnTo>
                        <a:lnTo>
                          <a:pt x="27" y="298"/>
                        </a:lnTo>
                        <a:lnTo>
                          <a:pt x="19" y="308"/>
                        </a:lnTo>
                        <a:lnTo>
                          <a:pt x="45" y="307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98" name="Text Box 75"/>
                <p:cNvSpPr txBox="1">
                  <a:spLocks noChangeArrowheads="1"/>
                </p:cNvSpPr>
                <p:nvPr/>
              </p:nvSpPr>
              <p:spPr bwMode="auto">
                <a:xfrm>
                  <a:off x="1521" y="2134"/>
                  <a:ext cx="454" cy="3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i="0" dirty="0">
                      <a:solidFill>
                        <a:schemeClr val="bg2"/>
                      </a:solidFill>
                    </a:rPr>
                    <a:t>T+1</a:t>
                  </a:r>
                  <a:endParaRPr lang="en-CA" altLang="en-US" sz="1400" i="0" dirty="0">
                    <a:solidFill>
                      <a:schemeClr val="bg2"/>
                    </a:solidFill>
                  </a:endParaRPr>
                </a:p>
              </p:txBody>
            </p:sp>
          </p:grpSp>
          <p:pic>
            <p:nvPicPr>
              <p:cNvPr id="295" name="Picture 76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0" y="1226"/>
                <a:ext cx="480" cy="4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56" name="Rounded Rectangular Callout 355"/>
            <p:cNvSpPr/>
            <p:nvPr/>
          </p:nvSpPr>
          <p:spPr bwMode="auto">
            <a:xfrm>
              <a:off x="5270721" y="4648200"/>
              <a:ext cx="3676039" cy="1355708"/>
            </a:xfrm>
            <a:prstGeom prst="wedgeRoundRectCallout">
              <a:avLst>
                <a:gd name="adj1" fmla="val -71355"/>
                <a:gd name="adj2" fmla="val -35508"/>
                <a:gd name="adj3" fmla="val 16667"/>
              </a:avLst>
            </a:prstGeom>
            <a:noFill/>
            <a:ln w="254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eaLnBrk="1" hangingPunct="1">
                <a:spcBef>
                  <a:spcPts val="0"/>
                </a:spcBef>
                <a:buNone/>
              </a:pPr>
              <a:r>
                <a:rPr lang="en-US" altLang="en-US" i="0" dirty="0"/>
                <a:t>Trust who passes you </a:t>
              </a:r>
              <a:r>
                <a:rPr lang="en-US" altLang="en-US" i="0" dirty="0" smtClean="0"/>
                <a:t/>
              </a:r>
              <a:br>
                <a:rPr lang="en-US" altLang="en-US" i="0" dirty="0" smtClean="0"/>
              </a:br>
              <a:r>
                <a:rPr lang="en-US" altLang="en-US" i="0" dirty="0" smtClean="0"/>
                <a:t>the </a:t>
              </a:r>
              <a:r>
                <a:rPr lang="en-US" altLang="en-US" i="0" dirty="0"/>
                <a:t>baton</a:t>
              </a:r>
              <a:br>
                <a:rPr lang="en-US" altLang="en-US" i="0" dirty="0"/>
              </a:br>
              <a:r>
                <a:rPr lang="en-US" altLang="en-US" i="0" dirty="0"/>
                <a:t>and go around once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7805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 smtClean="0">
                <a:solidFill>
                  <a:schemeClr val="tx2"/>
                </a:solidFill>
              </a:rPr>
              <a:t>Iterative Algorithm with Loop Invariants</a:t>
            </a:r>
            <a:endParaRPr lang="en-US" altLang="en-US" sz="4400" i="0" dirty="0">
              <a:solidFill>
                <a:schemeClr val="tx2"/>
              </a:solidFill>
            </a:endParaRPr>
          </a:p>
        </p:txBody>
      </p:sp>
      <p:sp>
        <p:nvSpPr>
          <p:cNvPr id="105479" name="Freeform 14"/>
          <p:cNvSpPr>
            <a:spLocks/>
          </p:cNvSpPr>
          <p:nvPr/>
        </p:nvSpPr>
        <p:spPr bwMode="auto">
          <a:xfrm>
            <a:off x="1284288" y="3333750"/>
            <a:ext cx="6965950" cy="1312863"/>
          </a:xfrm>
          <a:custGeom>
            <a:avLst/>
            <a:gdLst>
              <a:gd name="T0" fmla="*/ 0 w 4388"/>
              <a:gd name="T1" fmla="*/ 2147483647 h 827"/>
              <a:gd name="T2" fmla="*/ 2147483647 w 4388"/>
              <a:gd name="T3" fmla="*/ 2147483647 h 827"/>
              <a:gd name="T4" fmla="*/ 2147483647 w 4388"/>
              <a:gd name="T5" fmla="*/ 2147483647 h 827"/>
              <a:gd name="T6" fmla="*/ 2147483647 w 4388"/>
              <a:gd name="T7" fmla="*/ 2147483647 h 827"/>
              <a:gd name="T8" fmla="*/ 2147483647 w 4388"/>
              <a:gd name="T9" fmla="*/ 2147483647 h 827"/>
              <a:gd name="T10" fmla="*/ 2147483647 w 4388"/>
              <a:gd name="T11" fmla="*/ 2147483647 h 827"/>
              <a:gd name="T12" fmla="*/ 2147483647 w 4388"/>
              <a:gd name="T13" fmla="*/ 2147483647 h 827"/>
              <a:gd name="T14" fmla="*/ 2147483647 w 4388"/>
              <a:gd name="T15" fmla="*/ 2147483647 h 827"/>
              <a:gd name="T16" fmla="*/ 2147483647 w 4388"/>
              <a:gd name="T17" fmla="*/ 2147483647 h 827"/>
              <a:gd name="T18" fmla="*/ 2147483647 w 4388"/>
              <a:gd name="T19" fmla="*/ 2147483647 h 827"/>
              <a:gd name="T20" fmla="*/ 2147483647 w 4388"/>
              <a:gd name="T21" fmla="*/ 2147483647 h 827"/>
              <a:gd name="T22" fmla="*/ 2147483647 w 4388"/>
              <a:gd name="T23" fmla="*/ 2147483647 h 827"/>
              <a:gd name="T24" fmla="*/ 2147483647 w 4388"/>
              <a:gd name="T25" fmla="*/ 2147483647 h 827"/>
              <a:gd name="T26" fmla="*/ 2147483647 w 4388"/>
              <a:gd name="T27" fmla="*/ 2147483647 h 827"/>
              <a:gd name="T28" fmla="*/ 2147483647 w 4388"/>
              <a:gd name="T29" fmla="*/ 2147483647 h 827"/>
              <a:gd name="T30" fmla="*/ 2147483647 w 4388"/>
              <a:gd name="T31" fmla="*/ 2147483647 h 827"/>
              <a:gd name="T32" fmla="*/ 2147483647 w 4388"/>
              <a:gd name="T33" fmla="*/ 2147483647 h 827"/>
              <a:gd name="T34" fmla="*/ 2147483647 w 4388"/>
              <a:gd name="T35" fmla="*/ 2147483647 h 827"/>
              <a:gd name="T36" fmla="*/ 2147483647 w 4388"/>
              <a:gd name="T37" fmla="*/ 2147483647 h 827"/>
              <a:gd name="T38" fmla="*/ 2147483647 w 4388"/>
              <a:gd name="T39" fmla="*/ 2147483647 h 827"/>
              <a:gd name="T40" fmla="*/ 2147483647 w 4388"/>
              <a:gd name="T41" fmla="*/ 2147483647 h 827"/>
              <a:gd name="T42" fmla="*/ 2147483647 w 4388"/>
              <a:gd name="T43" fmla="*/ 2147483647 h 827"/>
              <a:gd name="T44" fmla="*/ 2147483647 w 4388"/>
              <a:gd name="T45" fmla="*/ 2147483647 h 827"/>
              <a:gd name="T46" fmla="*/ 2147483647 w 4388"/>
              <a:gd name="T47" fmla="*/ 2147483647 h 827"/>
              <a:gd name="T48" fmla="*/ 2147483647 w 4388"/>
              <a:gd name="T49" fmla="*/ 2147483647 h 827"/>
              <a:gd name="T50" fmla="*/ 2147483647 w 4388"/>
              <a:gd name="T51" fmla="*/ 2147483647 h 8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388"/>
              <a:gd name="T79" fmla="*/ 0 h 827"/>
              <a:gd name="T80" fmla="*/ 4388 w 4388"/>
              <a:gd name="T81" fmla="*/ 827 h 82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388" h="827">
                <a:moveTo>
                  <a:pt x="0" y="290"/>
                </a:moveTo>
                <a:cubicBezTo>
                  <a:pt x="54" y="321"/>
                  <a:pt x="67" y="320"/>
                  <a:pt x="104" y="374"/>
                </a:cubicBezTo>
                <a:cubicBezTo>
                  <a:pt x="139" y="425"/>
                  <a:pt x="160" y="521"/>
                  <a:pt x="214" y="556"/>
                </a:cubicBezTo>
                <a:cubicBezTo>
                  <a:pt x="220" y="565"/>
                  <a:pt x="225" y="575"/>
                  <a:pt x="233" y="582"/>
                </a:cubicBezTo>
                <a:cubicBezTo>
                  <a:pt x="238" y="586"/>
                  <a:pt x="247" y="584"/>
                  <a:pt x="252" y="588"/>
                </a:cubicBezTo>
                <a:cubicBezTo>
                  <a:pt x="308" y="635"/>
                  <a:pt x="242" y="615"/>
                  <a:pt x="324" y="627"/>
                </a:cubicBezTo>
                <a:cubicBezTo>
                  <a:pt x="416" y="697"/>
                  <a:pt x="506" y="711"/>
                  <a:pt x="621" y="724"/>
                </a:cubicBezTo>
                <a:cubicBezTo>
                  <a:pt x="754" y="761"/>
                  <a:pt x="892" y="776"/>
                  <a:pt x="1029" y="782"/>
                </a:cubicBezTo>
                <a:cubicBezTo>
                  <a:pt x="1163" y="797"/>
                  <a:pt x="1295" y="815"/>
                  <a:pt x="1430" y="821"/>
                </a:cubicBezTo>
                <a:cubicBezTo>
                  <a:pt x="1693" y="819"/>
                  <a:pt x="1957" y="827"/>
                  <a:pt x="2220" y="815"/>
                </a:cubicBezTo>
                <a:cubicBezTo>
                  <a:pt x="2239" y="814"/>
                  <a:pt x="2249" y="791"/>
                  <a:pt x="2265" y="782"/>
                </a:cubicBezTo>
                <a:cubicBezTo>
                  <a:pt x="2273" y="778"/>
                  <a:pt x="2283" y="779"/>
                  <a:pt x="2291" y="776"/>
                </a:cubicBezTo>
                <a:cubicBezTo>
                  <a:pt x="2302" y="772"/>
                  <a:pt x="2313" y="769"/>
                  <a:pt x="2323" y="763"/>
                </a:cubicBezTo>
                <a:cubicBezTo>
                  <a:pt x="2376" y="734"/>
                  <a:pt x="2426" y="688"/>
                  <a:pt x="2485" y="672"/>
                </a:cubicBezTo>
                <a:cubicBezTo>
                  <a:pt x="2536" y="639"/>
                  <a:pt x="2587" y="615"/>
                  <a:pt x="2647" y="601"/>
                </a:cubicBezTo>
                <a:cubicBezTo>
                  <a:pt x="2744" y="530"/>
                  <a:pt x="2848" y="440"/>
                  <a:pt x="2919" y="342"/>
                </a:cubicBezTo>
                <a:cubicBezTo>
                  <a:pt x="2964" y="281"/>
                  <a:pt x="3002" y="184"/>
                  <a:pt x="3081" y="167"/>
                </a:cubicBezTo>
                <a:cubicBezTo>
                  <a:pt x="3169" y="104"/>
                  <a:pt x="3289" y="70"/>
                  <a:pt x="3398" y="57"/>
                </a:cubicBezTo>
                <a:cubicBezTo>
                  <a:pt x="3511" y="0"/>
                  <a:pt x="3650" y="44"/>
                  <a:pt x="3773" y="57"/>
                </a:cubicBezTo>
                <a:cubicBezTo>
                  <a:pt x="3809" y="76"/>
                  <a:pt x="3843" y="87"/>
                  <a:pt x="3883" y="96"/>
                </a:cubicBezTo>
                <a:cubicBezTo>
                  <a:pt x="4005" y="175"/>
                  <a:pt x="4187" y="176"/>
                  <a:pt x="4323" y="187"/>
                </a:cubicBezTo>
                <a:cubicBezTo>
                  <a:pt x="4336" y="183"/>
                  <a:pt x="4357" y="187"/>
                  <a:pt x="4362" y="174"/>
                </a:cubicBezTo>
                <a:cubicBezTo>
                  <a:pt x="4388" y="103"/>
                  <a:pt x="4275" y="85"/>
                  <a:pt x="4233" y="77"/>
                </a:cubicBezTo>
                <a:cubicBezTo>
                  <a:pt x="4226" y="68"/>
                  <a:pt x="4218" y="61"/>
                  <a:pt x="4213" y="51"/>
                </a:cubicBezTo>
                <a:cubicBezTo>
                  <a:pt x="4210" y="45"/>
                  <a:pt x="4212" y="36"/>
                  <a:pt x="4207" y="31"/>
                </a:cubicBezTo>
                <a:cubicBezTo>
                  <a:pt x="4204" y="28"/>
                  <a:pt x="4198" y="31"/>
                  <a:pt x="4194" y="31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0" name="Freeform 15"/>
          <p:cNvSpPr>
            <a:spLocks/>
          </p:cNvSpPr>
          <p:nvPr/>
        </p:nvSpPr>
        <p:spPr bwMode="auto">
          <a:xfrm>
            <a:off x="1284288" y="34242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1" name="Line 16"/>
          <p:cNvSpPr>
            <a:spLocks noChangeShapeType="1"/>
          </p:cNvSpPr>
          <p:nvPr/>
        </p:nvSpPr>
        <p:spPr bwMode="auto">
          <a:xfrm>
            <a:off x="1524000" y="4724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2" name="Line 17"/>
          <p:cNvSpPr>
            <a:spLocks noChangeShapeType="1"/>
          </p:cNvSpPr>
          <p:nvPr/>
        </p:nvSpPr>
        <p:spPr bwMode="auto">
          <a:xfrm>
            <a:off x="1219200" y="44196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457200" y="762000"/>
            <a:ext cx="5181600" cy="2667000"/>
            <a:chOff x="457200" y="762000"/>
            <a:chExt cx="5181600" cy="2667000"/>
          </a:xfrm>
        </p:grpSpPr>
        <p:pic>
          <p:nvPicPr>
            <p:cNvPr id="105476" name="Picture 10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90662" y="2286000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" name="Rectangle 13"/>
            <p:cNvSpPr>
              <a:spLocks noChangeArrowheads="1"/>
            </p:cNvSpPr>
            <p:nvPr/>
          </p:nvSpPr>
          <p:spPr bwMode="auto">
            <a:xfrm>
              <a:off x="457200" y="762000"/>
              <a:ext cx="51816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 smtClean="0">
                  <a:solidFill>
                    <a:schemeClr val="tx2"/>
                  </a:solidFill>
                </a:rPr>
                <a:t>Precondition:</a:t>
              </a:r>
              <a:r>
                <a:rPr lang="en-US" altLang="en-US" sz="3000" i="0" dirty="0" smtClean="0"/>
                <a:t/>
              </a:r>
              <a:br>
                <a:rPr lang="en-US" altLang="en-US" sz="3000" i="0" dirty="0" smtClean="0"/>
              </a:br>
              <a:r>
                <a:rPr lang="en-US" altLang="en-US" sz="3000" i="0" dirty="0" smtClean="0"/>
                <a:t>      What is true </a:t>
              </a:r>
              <a:br>
                <a:rPr lang="en-US" altLang="en-US" sz="3000" i="0" dirty="0" smtClean="0"/>
              </a:br>
              <a:r>
                <a:rPr lang="en-US" altLang="en-US" sz="3000" i="0" dirty="0" smtClean="0"/>
                <a:t>      about input 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410200" y="804902"/>
            <a:ext cx="3200400" cy="2649498"/>
            <a:chOff x="5410200" y="804902"/>
            <a:chExt cx="3200400" cy="2649498"/>
          </a:xfrm>
        </p:grpSpPr>
        <p:pic>
          <p:nvPicPr>
            <p:cNvPr id="105474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46837" y="2528887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" name="Rectangle 13"/>
            <p:cNvSpPr>
              <a:spLocks noChangeArrowheads="1"/>
            </p:cNvSpPr>
            <p:nvPr/>
          </p:nvSpPr>
          <p:spPr bwMode="auto">
            <a:xfrm>
              <a:off x="5410200" y="804902"/>
              <a:ext cx="32004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 smtClean="0">
                  <a:solidFill>
                    <a:schemeClr val="tx2"/>
                  </a:solidFill>
                </a:rPr>
                <a:t>Post </a:t>
              </a:r>
              <a:r>
                <a:rPr lang="en-US" altLang="en-US" sz="3000" i="0" dirty="0">
                  <a:solidFill>
                    <a:schemeClr val="tx2"/>
                  </a:solidFill>
                </a:rPr>
                <a:t>condition</a:t>
              </a:r>
              <a:r>
                <a:rPr lang="en-US" altLang="en-US" sz="3000" i="0" dirty="0" smtClean="0">
                  <a:solidFill>
                    <a:schemeClr val="tx2"/>
                  </a:solidFill>
                </a:rPr>
                <a:t>:</a:t>
              </a:r>
              <a:r>
                <a:rPr lang="en-US" altLang="en-US" sz="3000" i="0" dirty="0" smtClean="0"/>
                <a:t/>
              </a:r>
              <a:br>
                <a:rPr lang="en-US" altLang="en-US" sz="3000" i="0" dirty="0" smtClean="0"/>
              </a:br>
              <a:r>
                <a:rPr lang="en-US" altLang="en-US" sz="3000" i="0" dirty="0" smtClean="0"/>
                <a:t>    What is true</a:t>
              </a:r>
              <a:br>
                <a:rPr lang="en-US" altLang="en-US" sz="3000" i="0" dirty="0" smtClean="0"/>
              </a:br>
              <a:r>
                <a:rPr lang="en-US" altLang="en-US" sz="3000" i="0" dirty="0" smtClean="0"/>
                <a:t>    about output. </a:t>
              </a:r>
              <a:endParaRPr lang="en-US" altLang="en-US" sz="3000" i="0" dirty="0"/>
            </a:p>
          </p:txBody>
        </p:sp>
      </p:grpSp>
    </p:spTree>
    <p:extLst>
      <p:ext uri="{BB962C8B-B14F-4D97-AF65-F5344CB8AC3E}">
        <p14:creationId xmlns:p14="http://schemas.microsoft.com/office/powerpoint/2010/main" val="2036260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 smtClean="0">
                <a:solidFill>
                  <a:schemeClr val="tx2"/>
                </a:solidFill>
              </a:rPr>
              <a:t>Iterative Algorithm with Loop Invariants</a:t>
            </a:r>
            <a:endParaRPr lang="en-US" altLang="en-US" sz="4400" i="0" dirty="0">
              <a:solidFill>
                <a:schemeClr val="tx2"/>
              </a:solidFill>
            </a:endParaRPr>
          </a:p>
        </p:txBody>
      </p:sp>
      <p:sp>
        <p:nvSpPr>
          <p:cNvPr id="105479" name="Freeform 14"/>
          <p:cNvSpPr>
            <a:spLocks/>
          </p:cNvSpPr>
          <p:nvPr/>
        </p:nvSpPr>
        <p:spPr bwMode="auto">
          <a:xfrm>
            <a:off x="1284288" y="3333750"/>
            <a:ext cx="6965950" cy="1312863"/>
          </a:xfrm>
          <a:custGeom>
            <a:avLst/>
            <a:gdLst>
              <a:gd name="T0" fmla="*/ 0 w 4388"/>
              <a:gd name="T1" fmla="*/ 2147483647 h 827"/>
              <a:gd name="T2" fmla="*/ 2147483647 w 4388"/>
              <a:gd name="T3" fmla="*/ 2147483647 h 827"/>
              <a:gd name="T4" fmla="*/ 2147483647 w 4388"/>
              <a:gd name="T5" fmla="*/ 2147483647 h 827"/>
              <a:gd name="T6" fmla="*/ 2147483647 w 4388"/>
              <a:gd name="T7" fmla="*/ 2147483647 h 827"/>
              <a:gd name="T8" fmla="*/ 2147483647 w 4388"/>
              <a:gd name="T9" fmla="*/ 2147483647 h 827"/>
              <a:gd name="T10" fmla="*/ 2147483647 w 4388"/>
              <a:gd name="T11" fmla="*/ 2147483647 h 827"/>
              <a:gd name="T12" fmla="*/ 2147483647 w 4388"/>
              <a:gd name="T13" fmla="*/ 2147483647 h 827"/>
              <a:gd name="T14" fmla="*/ 2147483647 w 4388"/>
              <a:gd name="T15" fmla="*/ 2147483647 h 827"/>
              <a:gd name="T16" fmla="*/ 2147483647 w 4388"/>
              <a:gd name="T17" fmla="*/ 2147483647 h 827"/>
              <a:gd name="T18" fmla="*/ 2147483647 w 4388"/>
              <a:gd name="T19" fmla="*/ 2147483647 h 827"/>
              <a:gd name="T20" fmla="*/ 2147483647 w 4388"/>
              <a:gd name="T21" fmla="*/ 2147483647 h 827"/>
              <a:gd name="T22" fmla="*/ 2147483647 w 4388"/>
              <a:gd name="T23" fmla="*/ 2147483647 h 827"/>
              <a:gd name="T24" fmla="*/ 2147483647 w 4388"/>
              <a:gd name="T25" fmla="*/ 2147483647 h 827"/>
              <a:gd name="T26" fmla="*/ 2147483647 w 4388"/>
              <a:gd name="T27" fmla="*/ 2147483647 h 827"/>
              <a:gd name="T28" fmla="*/ 2147483647 w 4388"/>
              <a:gd name="T29" fmla="*/ 2147483647 h 827"/>
              <a:gd name="T30" fmla="*/ 2147483647 w 4388"/>
              <a:gd name="T31" fmla="*/ 2147483647 h 827"/>
              <a:gd name="T32" fmla="*/ 2147483647 w 4388"/>
              <a:gd name="T33" fmla="*/ 2147483647 h 827"/>
              <a:gd name="T34" fmla="*/ 2147483647 w 4388"/>
              <a:gd name="T35" fmla="*/ 2147483647 h 827"/>
              <a:gd name="T36" fmla="*/ 2147483647 w 4388"/>
              <a:gd name="T37" fmla="*/ 2147483647 h 827"/>
              <a:gd name="T38" fmla="*/ 2147483647 w 4388"/>
              <a:gd name="T39" fmla="*/ 2147483647 h 827"/>
              <a:gd name="T40" fmla="*/ 2147483647 w 4388"/>
              <a:gd name="T41" fmla="*/ 2147483647 h 827"/>
              <a:gd name="T42" fmla="*/ 2147483647 w 4388"/>
              <a:gd name="T43" fmla="*/ 2147483647 h 827"/>
              <a:gd name="T44" fmla="*/ 2147483647 w 4388"/>
              <a:gd name="T45" fmla="*/ 2147483647 h 827"/>
              <a:gd name="T46" fmla="*/ 2147483647 w 4388"/>
              <a:gd name="T47" fmla="*/ 2147483647 h 827"/>
              <a:gd name="T48" fmla="*/ 2147483647 w 4388"/>
              <a:gd name="T49" fmla="*/ 2147483647 h 827"/>
              <a:gd name="T50" fmla="*/ 2147483647 w 4388"/>
              <a:gd name="T51" fmla="*/ 2147483647 h 8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388"/>
              <a:gd name="T79" fmla="*/ 0 h 827"/>
              <a:gd name="T80" fmla="*/ 4388 w 4388"/>
              <a:gd name="T81" fmla="*/ 827 h 82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388" h="827">
                <a:moveTo>
                  <a:pt x="0" y="290"/>
                </a:moveTo>
                <a:cubicBezTo>
                  <a:pt x="54" y="321"/>
                  <a:pt x="67" y="320"/>
                  <a:pt x="104" y="374"/>
                </a:cubicBezTo>
                <a:cubicBezTo>
                  <a:pt x="139" y="425"/>
                  <a:pt x="160" y="521"/>
                  <a:pt x="214" y="556"/>
                </a:cubicBezTo>
                <a:cubicBezTo>
                  <a:pt x="220" y="565"/>
                  <a:pt x="225" y="575"/>
                  <a:pt x="233" y="582"/>
                </a:cubicBezTo>
                <a:cubicBezTo>
                  <a:pt x="238" y="586"/>
                  <a:pt x="247" y="584"/>
                  <a:pt x="252" y="588"/>
                </a:cubicBezTo>
                <a:cubicBezTo>
                  <a:pt x="308" y="635"/>
                  <a:pt x="242" y="615"/>
                  <a:pt x="324" y="627"/>
                </a:cubicBezTo>
                <a:cubicBezTo>
                  <a:pt x="416" y="697"/>
                  <a:pt x="506" y="711"/>
                  <a:pt x="621" y="724"/>
                </a:cubicBezTo>
                <a:cubicBezTo>
                  <a:pt x="754" y="761"/>
                  <a:pt x="892" y="776"/>
                  <a:pt x="1029" y="782"/>
                </a:cubicBezTo>
                <a:cubicBezTo>
                  <a:pt x="1163" y="797"/>
                  <a:pt x="1295" y="815"/>
                  <a:pt x="1430" y="821"/>
                </a:cubicBezTo>
                <a:cubicBezTo>
                  <a:pt x="1693" y="819"/>
                  <a:pt x="1957" y="827"/>
                  <a:pt x="2220" y="815"/>
                </a:cubicBezTo>
                <a:cubicBezTo>
                  <a:pt x="2239" y="814"/>
                  <a:pt x="2249" y="791"/>
                  <a:pt x="2265" y="782"/>
                </a:cubicBezTo>
                <a:cubicBezTo>
                  <a:pt x="2273" y="778"/>
                  <a:pt x="2283" y="779"/>
                  <a:pt x="2291" y="776"/>
                </a:cubicBezTo>
                <a:cubicBezTo>
                  <a:pt x="2302" y="772"/>
                  <a:pt x="2313" y="769"/>
                  <a:pt x="2323" y="763"/>
                </a:cubicBezTo>
                <a:cubicBezTo>
                  <a:pt x="2376" y="734"/>
                  <a:pt x="2426" y="688"/>
                  <a:pt x="2485" y="672"/>
                </a:cubicBezTo>
                <a:cubicBezTo>
                  <a:pt x="2536" y="639"/>
                  <a:pt x="2587" y="615"/>
                  <a:pt x="2647" y="601"/>
                </a:cubicBezTo>
                <a:cubicBezTo>
                  <a:pt x="2744" y="530"/>
                  <a:pt x="2848" y="440"/>
                  <a:pt x="2919" y="342"/>
                </a:cubicBezTo>
                <a:cubicBezTo>
                  <a:pt x="2964" y="281"/>
                  <a:pt x="3002" y="184"/>
                  <a:pt x="3081" y="167"/>
                </a:cubicBezTo>
                <a:cubicBezTo>
                  <a:pt x="3169" y="104"/>
                  <a:pt x="3289" y="70"/>
                  <a:pt x="3398" y="57"/>
                </a:cubicBezTo>
                <a:cubicBezTo>
                  <a:pt x="3511" y="0"/>
                  <a:pt x="3650" y="44"/>
                  <a:pt x="3773" y="57"/>
                </a:cubicBezTo>
                <a:cubicBezTo>
                  <a:pt x="3809" y="76"/>
                  <a:pt x="3843" y="87"/>
                  <a:pt x="3883" y="96"/>
                </a:cubicBezTo>
                <a:cubicBezTo>
                  <a:pt x="4005" y="175"/>
                  <a:pt x="4187" y="176"/>
                  <a:pt x="4323" y="187"/>
                </a:cubicBezTo>
                <a:cubicBezTo>
                  <a:pt x="4336" y="183"/>
                  <a:pt x="4357" y="187"/>
                  <a:pt x="4362" y="174"/>
                </a:cubicBezTo>
                <a:cubicBezTo>
                  <a:pt x="4388" y="103"/>
                  <a:pt x="4275" y="85"/>
                  <a:pt x="4233" y="77"/>
                </a:cubicBezTo>
                <a:cubicBezTo>
                  <a:pt x="4226" y="68"/>
                  <a:pt x="4218" y="61"/>
                  <a:pt x="4213" y="51"/>
                </a:cubicBezTo>
                <a:cubicBezTo>
                  <a:pt x="4210" y="45"/>
                  <a:pt x="4212" y="36"/>
                  <a:pt x="4207" y="31"/>
                </a:cubicBezTo>
                <a:cubicBezTo>
                  <a:pt x="4204" y="28"/>
                  <a:pt x="4198" y="31"/>
                  <a:pt x="4194" y="31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0" name="Freeform 15"/>
          <p:cNvSpPr>
            <a:spLocks/>
          </p:cNvSpPr>
          <p:nvPr/>
        </p:nvSpPr>
        <p:spPr bwMode="auto">
          <a:xfrm>
            <a:off x="1284288" y="34242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1" name="Line 16"/>
          <p:cNvSpPr>
            <a:spLocks noChangeShapeType="1"/>
          </p:cNvSpPr>
          <p:nvPr/>
        </p:nvSpPr>
        <p:spPr bwMode="auto">
          <a:xfrm>
            <a:off x="1524000" y="4724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2" name="Line 17"/>
          <p:cNvSpPr>
            <a:spLocks noChangeShapeType="1"/>
          </p:cNvSpPr>
          <p:nvPr/>
        </p:nvSpPr>
        <p:spPr bwMode="auto">
          <a:xfrm>
            <a:off x="1219200" y="44196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381000" y="1231880"/>
            <a:ext cx="876300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i="0" dirty="0" smtClean="0">
                <a:solidFill>
                  <a:schemeClr val="tx2"/>
                </a:solidFill>
              </a:rPr>
              <a:t>Goal: </a:t>
            </a:r>
            <a:r>
              <a:rPr lang="en-US" i="0" dirty="0" smtClean="0"/>
              <a:t>Your </a:t>
            </a:r>
            <a:r>
              <a:rPr lang="en-US" i="0" dirty="0"/>
              <a:t>goal is to prove that </a:t>
            </a:r>
            <a:endParaRPr lang="en-US" i="0" dirty="0" smtClean="0"/>
          </a:p>
          <a:p>
            <a:pPr marL="342900" indent="-34290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i="0" dirty="0" smtClean="0"/>
              <a:t>no </a:t>
            </a:r>
            <a:r>
              <a:rPr lang="en-US" i="0" dirty="0"/>
              <a:t>matter what the input is, </a:t>
            </a:r>
            <a:r>
              <a:rPr lang="en-US" i="0" dirty="0" smtClean="0"/>
              <a:t/>
            </a:r>
            <a:br>
              <a:rPr lang="en-US" i="0" dirty="0" smtClean="0"/>
            </a:br>
            <a:r>
              <a:rPr lang="en-US" i="0" dirty="0" smtClean="0"/>
              <a:t>as </a:t>
            </a:r>
            <a:r>
              <a:rPr lang="en-US" i="0" dirty="0"/>
              <a:t>long as </a:t>
            </a:r>
            <a:r>
              <a:rPr lang="en-US" i="0" dirty="0" smtClean="0"/>
              <a:t>it meets </a:t>
            </a:r>
            <a:r>
              <a:rPr lang="en-US" i="0" dirty="0"/>
              <a:t>the precondition, </a:t>
            </a:r>
          </a:p>
          <a:p>
            <a:pPr marL="342900" indent="-34290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i="0" dirty="0" smtClean="0"/>
              <a:t>and </a:t>
            </a:r>
            <a:r>
              <a:rPr lang="en-US" i="0" dirty="0"/>
              <a:t>no matter how many times your </a:t>
            </a:r>
            <a:r>
              <a:rPr lang="en-US" i="0" dirty="0" smtClean="0"/>
              <a:t>algorithm </a:t>
            </a:r>
            <a:r>
              <a:rPr lang="en-US" i="0" dirty="0"/>
              <a:t>iterates, </a:t>
            </a:r>
            <a:r>
              <a:rPr lang="en-US" i="0" dirty="0" smtClean="0"/>
              <a:t/>
            </a:r>
            <a:br>
              <a:rPr lang="en-US" i="0" dirty="0" smtClean="0"/>
            </a:br>
            <a:r>
              <a:rPr lang="en-US" i="0" dirty="0" smtClean="0"/>
              <a:t>as </a:t>
            </a:r>
            <a:r>
              <a:rPr lang="en-US" i="0" dirty="0"/>
              <a:t>long as eventually the exit condition is </a:t>
            </a:r>
            <a:r>
              <a:rPr lang="en-US" i="0" dirty="0" smtClean="0"/>
              <a:t>met, </a:t>
            </a:r>
          </a:p>
          <a:p>
            <a:pPr marL="342900" indent="-342900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i="0" dirty="0" smtClean="0"/>
              <a:t>then </a:t>
            </a:r>
            <a:r>
              <a:rPr lang="en-US" i="0" dirty="0"/>
              <a:t>the post condition is guarantee to be </a:t>
            </a:r>
            <a:r>
              <a:rPr lang="en-US" i="0" dirty="0" smtClean="0"/>
              <a:t>achieved.</a:t>
            </a:r>
          </a:p>
        </p:txBody>
      </p:sp>
      <p:sp>
        <p:nvSpPr>
          <p:cNvPr id="49" name="Rectangle 3"/>
          <p:cNvSpPr txBox="1">
            <a:spLocks noChangeArrowheads="1"/>
          </p:cNvSpPr>
          <p:nvPr/>
        </p:nvSpPr>
        <p:spPr>
          <a:xfrm>
            <a:off x="304800" y="4191000"/>
            <a:ext cx="8458200" cy="12192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 kern="0" dirty="0" smtClean="0"/>
              <a:t>Proves that </a:t>
            </a:r>
            <a:r>
              <a:rPr lang="en-US" altLang="en-US" sz="2800" i="0" kern="0" dirty="0" smtClean="0">
                <a:solidFill>
                  <a:schemeClr val="hlink"/>
                </a:solidFill>
              </a:rPr>
              <a:t>IF</a:t>
            </a:r>
            <a:r>
              <a:rPr lang="en-US" altLang="en-US" sz="2800" i="0" kern="0" dirty="0" smtClean="0"/>
              <a:t> the program terminates then it works </a:t>
            </a:r>
            <a:br>
              <a:rPr lang="en-US" altLang="en-US" sz="2800" i="0" kern="0" dirty="0" smtClean="0"/>
            </a:br>
            <a:r>
              <a:rPr lang="en-CA" altLang="en-US" sz="2800" i="0" kern="0" dirty="0" smtClean="0">
                <a:solidFill>
                  <a:srgbClr val="33CC33"/>
                </a:solidFill>
              </a:rPr>
              <a:t>&lt;</a:t>
            </a:r>
            <a:r>
              <a:rPr lang="en-CA" altLang="en-US" sz="2800" i="0" kern="0" dirty="0" err="1" smtClean="0">
                <a:solidFill>
                  <a:srgbClr val="33CC33"/>
                </a:solidFill>
              </a:rPr>
              <a:t>PreCond</a:t>
            </a:r>
            <a:r>
              <a:rPr lang="en-CA" altLang="en-US" sz="2800" i="0" kern="0" dirty="0" smtClean="0">
                <a:solidFill>
                  <a:srgbClr val="33CC33"/>
                </a:solidFill>
              </a:rPr>
              <a:t>&gt;</a:t>
            </a:r>
            <a:r>
              <a:rPr lang="en-CA" altLang="en-US" sz="2800" i="0" kern="0" dirty="0" smtClean="0"/>
              <a:t> </a:t>
            </a:r>
            <a:r>
              <a:rPr lang="en-US" altLang="en-US" sz="2800" i="0" kern="0" dirty="0" smtClean="0"/>
              <a:t>&amp;</a:t>
            </a:r>
            <a:r>
              <a:rPr lang="en-CA" altLang="en-US" sz="2800" i="0" kern="0" dirty="0" smtClean="0"/>
              <a:t> </a:t>
            </a:r>
            <a:r>
              <a:rPr lang="en-CA" altLang="en-US" sz="2800" i="0" kern="0" dirty="0" smtClean="0">
                <a:solidFill>
                  <a:schemeClr val="accent2"/>
                </a:solidFill>
              </a:rPr>
              <a:t>&lt;</a:t>
            </a:r>
            <a:r>
              <a:rPr lang="en-US" altLang="en-US" sz="2800" i="0" kern="0" dirty="0" smtClean="0">
                <a:solidFill>
                  <a:schemeClr val="accent2"/>
                </a:solidFill>
              </a:rPr>
              <a:t>code</a:t>
            </a:r>
            <a:r>
              <a:rPr lang="en-CA" altLang="en-US" sz="2800" i="0" kern="0" dirty="0" smtClean="0">
                <a:solidFill>
                  <a:schemeClr val="accent2"/>
                </a:solidFill>
              </a:rPr>
              <a:t>&gt;</a:t>
            </a:r>
            <a:r>
              <a:rPr lang="en-CA" altLang="en-US" sz="2800" i="0" kern="0" dirty="0" smtClean="0"/>
              <a:t> </a:t>
            </a:r>
            <a:r>
              <a:rPr lang="en-CA" altLang="en-US" sz="3600" i="0" kern="0" dirty="0" smtClean="0">
                <a:latin typeface="Symbol" pitchFamily="18" charset="2"/>
              </a:rPr>
              <a:t>Þ </a:t>
            </a:r>
            <a:r>
              <a:rPr lang="en-CA" altLang="en-US" sz="2800" i="0" kern="0" dirty="0" smtClean="0">
                <a:solidFill>
                  <a:srgbClr val="33CC33"/>
                </a:solidFill>
              </a:rPr>
              <a:t>&lt;</a:t>
            </a:r>
            <a:r>
              <a:rPr lang="en-CA" altLang="en-US" sz="2800" i="0" kern="0" dirty="0" err="1" smtClean="0">
                <a:solidFill>
                  <a:srgbClr val="33CC33"/>
                </a:solidFill>
              </a:rPr>
              <a:t>PostCond</a:t>
            </a:r>
            <a:r>
              <a:rPr lang="en-CA" altLang="en-US" sz="2800" i="0" kern="0" dirty="0" smtClean="0">
                <a:solidFill>
                  <a:srgbClr val="33CC33"/>
                </a:solidFill>
              </a:rPr>
              <a:t>&gt;</a:t>
            </a:r>
            <a:r>
              <a:rPr lang="en-CA" altLang="en-US" sz="2800" i="0" kern="0" dirty="0" smtClean="0"/>
              <a:t> </a:t>
            </a:r>
            <a:endParaRPr lang="en-CA" altLang="en-US" sz="2800" i="0" kern="0" dirty="0" smtClean="0"/>
          </a:p>
        </p:txBody>
      </p:sp>
    </p:spTree>
    <p:extLst>
      <p:ext uri="{BB962C8B-B14F-4D97-AF65-F5344CB8AC3E}">
        <p14:creationId xmlns:p14="http://schemas.microsoft.com/office/powerpoint/2010/main" val="2685931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 smtClean="0">
                <a:solidFill>
                  <a:schemeClr val="tx2"/>
                </a:solidFill>
              </a:rPr>
              <a:t>Iterative Algorithm with Loop Invariants</a:t>
            </a:r>
            <a:endParaRPr lang="en-US" altLang="en-US" sz="4400" i="0" dirty="0">
              <a:solidFill>
                <a:schemeClr val="tx2"/>
              </a:solidFill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457200" y="990600"/>
            <a:ext cx="8191500" cy="1600200"/>
            <a:chOff x="457200" y="838200"/>
            <a:chExt cx="8191500" cy="1600200"/>
          </a:xfrm>
        </p:grpSpPr>
        <p:sp>
          <p:nvSpPr>
            <p:cNvPr id="36" name="Rectangle 42"/>
            <p:cNvSpPr>
              <a:spLocks noChangeArrowheads="1"/>
            </p:cNvSpPr>
            <p:nvPr/>
          </p:nvSpPr>
          <p:spPr bwMode="auto">
            <a:xfrm>
              <a:off x="457200" y="838200"/>
              <a:ext cx="647700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>
                  <a:solidFill>
                    <a:schemeClr val="tx2"/>
                  </a:solidFill>
                </a:rPr>
                <a:t>Loop Invariant</a:t>
              </a:r>
              <a:r>
                <a:rPr lang="en-US" altLang="en-US" sz="3000" i="0" dirty="0" smtClean="0">
                  <a:solidFill>
                    <a:schemeClr val="tx2"/>
                  </a:solidFill>
                </a:rPr>
                <a:t>: </a:t>
              </a:r>
              <a:r>
                <a:rPr lang="en-US" altLang="en-US" sz="3000" i="0" dirty="0" smtClean="0"/>
                <a:t/>
              </a:r>
              <a:br>
                <a:rPr lang="en-US" altLang="en-US" sz="3000" i="0" dirty="0" smtClean="0"/>
              </a:br>
              <a:r>
                <a:rPr lang="en-US" altLang="en-US" sz="3000" i="0" dirty="0" smtClean="0"/>
                <a:t>    Picture of what is true at top of loop. </a:t>
              </a:r>
              <a:endParaRPr lang="en-US" altLang="en-US" sz="3000" i="0" dirty="0"/>
            </a:p>
          </p:txBody>
        </p:sp>
        <p:grpSp>
          <p:nvGrpSpPr>
            <p:cNvPr id="37" name="Group 19"/>
            <p:cNvGrpSpPr>
              <a:grpSpLocks/>
            </p:cNvGrpSpPr>
            <p:nvPr/>
          </p:nvGrpSpPr>
          <p:grpSpPr bwMode="auto">
            <a:xfrm>
              <a:off x="6781800" y="838200"/>
              <a:ext cx="1866900" cy="1600200"/>
              <a:chOff x="1224" y="2623"/>
              <a:chExt cx="2280" cy="1785"/>
            </a:xfrm>
          </p:grpSpPr>
          <p:sp>
            <p:nvSpPr>
              <p:cNvPr id="38" name="Freeform 20" descr="Green marble"/>
              <p:cNvSpPr>
                <a:spLocks/>
              </p:cNvSpPr>
              <p:nvPr/>
            </p:nvSpPr>
            <p:spPr bwMode="auto">
              <a:xfrm>
                <a:off x="1224" y="2623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9" name="Group 21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40" name="Group 22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53" name="Freeform 23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" name="Freeform 24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" name="Freeform 25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" name="Freeform 26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" name="Freeform 27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4" name="Freeform 28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1" name="Group 29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42" name="Freeform 30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" name="Freeform 31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" name="Freeform 32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3955056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 smtClean="0">
                <a:solidFill>
                  <a:schemeClr val="tx2"/>
                </a:solidFill>
              </a:rPr>
              <a:t>Iterative Algorithm with Loop Invariants</a:t>
            </a:r>
            <a:endParaRPr lang="en-US" altLang="en-US" sz="4400" i="0" dirty="0">
              <a:solidFill>
                <a:schemeClr val="tx2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02023" y="677558"/>
            <a:ext cx="7772400" cy="1391670"/>
            <a:chOff x="202023" y="677558"/>
            <a:chExt cx="7772400" cy="1391670"/>
          </a:xfrm>
        </p:grpSpPr>
        <p:sp>
          <p:nvSpPr>
            <p:cNvPr id="202" name="Rectangle 108"/>
            <p:cNvSpPr>
              <a:spLocks noChangeArrowheads="1"/>
            </p:cNvSpPr>
            <p:nvPr/>
          </p:nvSpPr>
          <p:spPr bwMode="auto">
            <a:xfrm>
              <a:off x="202023" y="677558"/>
              <a:ext cx="7772400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457200" indent="-457200" eaLnBrk="1" hangingPunct="1">
                <a:spcBef>
                  <a:spcPct val="0"/>
                </a:spcBef>
              </a:pPr>
              <a:r>
                <a:rPr lang="en-US" altLang="en-US" i="0" dirty="0" smtClean="0">
                  <a:solidFill>
                    <a:schemeClr val="tx2"/>
                  </a:solidFill>
                </a:rPr>
                <a:t>Establishing the Loop Invariant.</a:t>
              </a:r>
              <a:endParaRPr lang="en-CA" altLang="en-US" i="0" dirty="0">
                <a:solidFill>
                  <a:schemeClr val="tx2"/>
                </a:solidFill>
              </a:endParaRPr>
            </a:p>
          </p:txBody>
        </p:sp>
        <p:grpSp>
          <p:nvGrpSpPr>
            <p:cNvPr id="212" name="Group 118"/>
            <p:cNvGrpSpPr>
              <a:grpSpLocks noChangeAspect="1"/>
            </p:cNvGrpSpPr>
            <p:nvPr/>
          </p:nvGrpSpPr>
          <p:grpSpPr bwMode="auto">
            <a:xfrm>
              <a:off x="5791200" y="899240"/>
              <a:ext cx="1169987" cy="1169988"/>
              <a:chOff x="3077" y="2352"/>
              <a:chExt cx="907" cy="907"/>
            </a:xfrm>
          </p:grpSpPr>
          <p:grpSp>
            <p:nvGrpSpPr>
              <p:cNvPr id="213" name="Group 119"/>
              <p:cNvGrpSpPr>
                <a:grpSpLocks noChangeAspect="1"/>
              </p:cNvGrpSpPr>
              <p:nvPr/>
            </p:nvGrpSpPr>
            <p:grpSpPr bwMode="auto">
              <a:xfrm>
                <a:off x="3077" y="2352"/>
                <a:ext cx="907" cy="907"/>
                <a:chOff x="2976" y="2352"/>
                <a:chExt cx="907" cy="907"/>
              </a:xfrm>
            </p:grpSpPr>
            <p:sp>
              <p:nvSpPr>
                <p:cNvPr id="221" name="Freeform 120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Oval 121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223" name="Picture 122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14" name="Group 123"/>
              <p:cNvGrpSpPr>
                <a:grpSpLocks noChangeAspect="1"/>
              </p:cNvGrpSpPr>
              <p:nvPr/>
            </p:nvGrpSpPr>
            <p:grpSpPr bwMode="auto">
              <a:xfrm rot="2360341">
                <a:off x="3360" y="2401"/>
                <a:ext cx="421" cy="527"/>
                <a:chOff x="2227" y="1194"/>
                <a:chExt cx="1944" cy="2413"/>
              </a:xfrm>
            </p:grpSpPr>
            <p:sp>
              <p:nvSpPr>
                <p:cNvPr id="215" name="Freeform 124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" name="Freeform 125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" name="Freeform 126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" name="Freeform 127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" name="Freeform 128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Freeform 129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8" name="Rectangle 47"/>
          <p:cNvSpPr/>
          <p:nvPr/>
        </p:nvSpPr>
        <p:spPr>
          <a:xfrm>
            <a:off x="914400" y="1513344"/>
            <a:ext cx="7374554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i="0" dirty="0" smtClean="0"/>
              <a:t>Our </a:t>
            </a:r>
            <a:r>
              <a:rPr lang="en-US" sz="2400" i="0" dirty="0"/>
              <a:t>computation has just </a:t>
            </a:r>
            <a:r>
              <a:rPr lang="en-US" sz="2400" i="0" dirty="0" smtClean="0"/>
              <a:t>begun.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i="0" dirty="0"/>
              <a:t>A</a:t>
            </a:r>
            <a:r>
              <a:rPr lang="en-US" sz="2400" i="0" dirty="0" smtClean="0"/>
              <a:t>ll </a:t>
            </a:r>
            <a:r>
              <a:rPr lang="en-US" sz="2400" i="0" dirty="0"/>
              <a:t>we know is that we have </a:t>
            </a:r>
            <a:r>
              <a:rPr lang="en-US" sz="2400" i="0" dirty="0" smtClean="0"/>
              <a:t>an input </a:t>
            </a:r>
            <a:r>
              <a:rPr lang="en-US" sz="2400" i="0" dirty="0"/>
              <a:t>instance that meets the Pre Condition. </a:t>
            </a:r>
            <a:endParaRPr lang="en-US" sz="2400" i="0" dirty="0" smtClean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i="0" dirty="0" smtClean="0"/>
              <a:t>Being </a:t>
            </a:r>
            <a:r>
              <a:rPr lang="en-US" sz="2400" i="0" dirty="0"/>
              <a:t>lazy, we want to do the minimum </a:t>
            </a:r>
            <a:r>
              <a:rPr lang="en-US" sz="2400" i="0" dirty="0" smtClean="0"/>
              <a:t>work</a:t>
            </a:r>
            <a:r>
              <a:rPr lang="en-US" sz="2400" i="0" dirty="0"/>
              <a:t>. </a:t>
            </a:r>
            <a:endParaRPr lang="en-US" sz="2400" i="0" dirty="0" smtClean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i="0" dirty="0" smtClean="0"/>
              <a:t>And </a:t>
            </a:r>
            <a:r>
              <a:rPr lang="en-US" sz="2400" i="0" dirty="0"/>
              <a:t>to prove that it follows that the Loop Invariant is then </a:t>
            </a:r>
            <a:r>
              <a:rPr lang="en-US" sz="2400" i="0" dirty="0" smtClean="0"/>
              <a:t>made true. </a:t>
            </a:r>
            <a:endParaRPr lang="en-US" sz="2400" i="0" dirty="0"/>
          </a:p>
        </p:txBody>
      </p:sp>
      <p:grpSp>
        <p:nvGrpSpPr>
          <p:cNvPr id="50" name="Group 5"/>
          <p:cNvGrpSpPr>
            <a:grpSpLocks/>
          </p:cNvGrpSpPr>
          <p:nvPr/>
        </p:nvGrpSpPr>
        <p:grpSpPr bwMode="auto">
          <a:xfrm>
            <a:off x="377825" y="4267200"/>
            <a:ext cx="8385175" cy="1866900"/>
            <a:chOff x="2" y="396"/>
            <a:chExt cx="5282" cy="1176"/>
          </a:xfrm>
        </p:grpSpPr>
        <p:grpSp>
          <p:nvGrpSpPr>
            <p:cNvPr id="51" name="Group 6"/>
            <p:cNvGrpSpPr>
              <a:grpSpLocks/>
            </p:cNvGrpSpPr>
            <p:nvPr/>
          </p:nvGrpSpPr>
          <p:grpSpPr bwMode="auto">
            <a:xfrm>
              <a:off x="534" y="768"/>
              <a:ext cx="737" cy="804"/>
              <a:chOff x="144" y="607"/>
              <a:chExt cx="737" cy="804"/>
            </a:xfrm>
          </p:grpSpPr>
          <p:grpSp>
            <p:nvGrpSpPr>
              <p:cNvPr id="56" name="Group 7"/>
              <p:cNvGrpSpPr>
                <a:grpSpLocks noChangeAspect="1"/>
              </p:cNvGrpSpPr>
              <p:nvPr/>
            </p:nvGrpSpPr>
            <p:grpSpPr bwMode="auto">
              <a:xfrm>
                <a:off x="144" y="607"/>
                <a:ext cx="737" cy="737"/>
                <a:chOff x="2976" y="2352"/>
                <a:chExt cx="907" cy="907"/>
              </a:xfrm>
            </p:grpSpPr>
            <p:sp>
              <p:nvSpPr>
                <p:cNvPr id="64" name="Freeform 8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Oval 9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66" name="Picture 10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57" name="Group 11"/>
              <p:cNvGrpSpPr>
                <a:grpSpLocks noChangeAspect="1"/>
              </p:cNvGrpSpPr>
              <p:nvPr/>
            </p:nvGrpSpPr>
            <p:grpSpPr bwMode="auto">
              <a:xfrm rot="2360341">
                <a:off x="374" y="983"/>
                <a:ext cx="342" cy="428"/>
                <a:chOff x="2227" y="1194"/>
                <a:chExt cx="1944" cy="2413"/>
              </a:xfrm>
            </p:grpSpPr>
            <p:sp>
              <p:nvSpPr>
                <p:cNvPr id="58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" name="Freeform 15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17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2" name="Text Box 18"/>
            <p:cNvSpPr txBox="1">
              <a:spLocks noChangeArrowheads="1"/>
            </p:cNvSpPr>
            <p:nvPr/>
          </p:nvSpPr>
          <p:spPr bwMode="auto">
            <a:xfrm>
              <a:off x="1461" y="865"/>
              <a:ext cx="1139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</a:t>
              </a:r>
              <a:r>
                <a:rPr lang="en-US" altLang="en-US" sz="2800" i="0">
                  <a:solidFill>
                    <a:schemeClr val="accent2"/>
                  </a:solidFill>
                </a:rPr>
                <a:t>eA</a:t>
              </a:r>
              <a:endParaRPr lang="en-CA" altLang="en-US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53" name="Text Box 19"/>
            <p:cNvSpPr txBox="1">
              <a:spLocks noChangeArrowheads="1"/>
            </p:cNvSpPr>
            <p:nvPr/>
          </p:nvSpPr>
          <p:spPr bwMode="auto">
            <a:xfrm>
              <a:off x="3648" y="993"/>
              <a:ext cx="163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&lt;loop-invariant&gt;</a:t>
              </a:r>
            </a:p>
          </p:txBody>
        </p:sp>
        <p:sp>
          <p:nvSpPr>
            <p:cNvPr id="54" name="AutoShape 20"/>
            <p:cNvSpPr>
              <a:spLocks noChangeArrowheads="1"/>
            </p:cNvSpPr>
            <p:nvPr/>
          </p:nvSpPr>
          <p:spPr bwMode="auto">
            <a:xfrm>
              <a:off x="3120" y="1013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55" name="Text Box 21"/>
            <p:cNvSpPr txBox="1">
              <a:spLocks noChangeArrowheads="1"/>
            </p:cNvSpPr>
            <p:nvPr/>
          </p:nvSpPr>
          <p:spPr bwMode="auto">
            <a:xfrm>
              <a:off x="2" y="396"/>
              <a:ext cx="2974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Establishing Loop Invariant</a:t>
              </a:r>
              <a:endParaRPr lang="en-CA" altLang="en-US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</p:spTree>
    <p:extLst>
      <p:ext uri="{BB962C8B-B14F-4D97-AF65-F5344CB8AC3E}">
        <p14:creationId xmlns:p14="http://schemas.microsoft.com/office/powerpoint/2010/main" val="35452823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 smtClean="0">
                <a:solidFill>
                  <a:schemeClr val="tx2"/>
                </a:solidFill>
              </a:rPr>
              <a:t>Iterative Algorithm with Loop Invariants</a:t>
            </a:r>
            <a:endParaRPr lang="en-US" altLang="en-US" sz="4400" i="0" dirty="0">
              <a:solidFill>
                <a:schemeClr val="tx2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304800" y="685800"/>
            <a:ext cx="8637588" cy="1169988"/>
            <a:chOff x="304800" y="990600"/>
            <a:chExt cx="8637588" cy="1169988"/>
          </a:xfrm>
        </p:grpSpPr>
        <p:sp>
          <p:nvSpPr>
            <p:cNvPr id="32" name="Rectangle 2"/>
            <p:cNvSpPr txBox="1">
              <a:spLocks noChangeArrowheads="1"/>
            </p:cNvSpPr>
            <p:nvPr/>
          </p:nvSpPr>
          <p:spPr>
            <a:xfrm>
              <a:off x="304800" y="1066800"/>
              <a:ext cx="6934200" cy="1066800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457200" indent="-457200" algn="l" eaLnBrk="1" hangingPunct="1">
                <a:buFont typeface="Arial" panose="020B0604020202020204" pitchFamily="34" charset="0"/>
                <a:buChar char="•"/>
              </a:pPr>
              <a:r>
                <a:rPr lang="en-US" altLang="en-US" sz="3200" i="0" kern="0" dirty="0" smtClean="0"/>
                <a:t>Maintaining </a:t>
              </a:r>
              <a:r>
                <a:rPr lang="en-US" altLang="en-US" sz="3200" i="0" kern="0" dirty="0" smtClean="0"/>
                <a:t>the loop </a:t>
              </a:r>
              <a:r>
                <a:rPr lang="en-US" altLang="en-US" sz="3200" i="0" kern="0" dirty="0"/>
                <a:t>invariant</a:t>
              </a:r>
              <a:r>
                <a:rPr lang="en-US" altLang="en-US" sz="2800" i="0" kern="0" dirty="0"/>
                <a:t/>
              </a:r>
              <a:br>
                <a:rPr lang="en-US" altLang="en-US" sz="2800" i="0" kern="0" dirty="0"/>
              </a:br>
              <a:r>
                <a:rPr lang="en-US" altLang="en-US" sz="2800" i="0" kern="0" dirty="0" smtClean="0"/>
                <a:t>(while making progress)</a:t>
              </a:r>
              <a:endParaRPr lang="en-CA" altLang="en-US" sz="2800" i="0" kern="0" dirty="0" smtClean="0"/>
            </a:p>
          </p:txBody>
        </p:sp>
        <p:grpSp>
          <p:nvGrpSpPr>
            <p:cNvPr id="86" name="Group 34"/>
            <p:cNvGrpSpPr>
              <a:grpSpLocks noChangeAspect="1"/>
            </p:cNvGrpSpPr>
            <p:nvPr/>
          </p:nvGrpSpPr>
          <p:grpSpPr bwMode="auto">
            <a:xfrm>
              <a:off x="6400800" y="990600"/>
              <a:ext cx="1166813" cy="1168400"/>
              <a:chOff x="3120" y="1872"/>
              <a:chExt cx="907" cy="907"/>
            </a:xfrm>
          </p:grpSpPr>
          <p:sp>
            <p:nvSpPr>
              <p:cNvPr id="87" name="Freeform 35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8" name="Group 36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94" name="Freeform 37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" name="Freeform 38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39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40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41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42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" name="AutoShape 43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90" name="Line 44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1" name="AutoShape 45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92" name="Line 46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3" name="Oval 47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08" name="Group 75"/>
            <p:cNvGrpSpPr>
              <a:grpSpLocks noChangeAspect="1"/>
            </p:cNvGrpSpPr>
            <p:nvPr/>
          </p:nvGrpSpPr>
          <p:grpSpPr bwMode="auto">
            <a:xfrm>
              <a:off x="7772400" y="990600"/>
              <a:ext cx="1169988" cy="1169988"/>
              <a:chOff x="4320" y="2016"/>
              <a:chExt cx="912" cy="912"/>
            </a:xfrm>
          </p:grpSpPr>
          <p:grpSp>
            <p:nvGrpSpPr>
              <p:cNvPr id="109" name="Group 76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116" name="Group 77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118" name="Freeform 78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" name="Freeform 7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20" name="Group 8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121" name="Freeform 81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2" name="Freeform 8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3" name="Freeform 8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4" name="Freeform 84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" name="Freeform 85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6" name="Freeform 8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17" name="Oval 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110" name="Group 88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111" name="Group 89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114" name="AutoShap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1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1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115" name="Line 9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2" name="Line 92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Line 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3" name="Rectangle 2"/>
          <p:cNvSpPr/>
          <p:nvPr/>
        </p:nvSpPr>
        <p:spPr>
          <a:xfrm>
            <a:off x="914400" y="1752600"/>
            <a:ext cx="7701334" cy="31085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i="0" dirty="0"/>
              <a:t>We arrived at the top of the loop </a:t>
            </a:r>
            <a:r>
              <a:rPr lang="en-US" i="0" dirty="0" smtClean="0"/>
              <a:t>knowing only </a:t>
            </a:r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US" i="0" dirty="0" smtClean="0"/>
              <a:t>the </a:t>
            </a:r>
            <a:r>
              <a:rPr lang="en-US" i="0" dirty="0"/>
              <a:t>Loop </a:t>
            </a:r>
            <a:r>
              <a:rPr lang="en-US" i="0" dirty="0" smtClean="0"/>
              <a:t>Invariant is </a:t>
            </a:r>
            <a:r>
              <a:rPr lang="en-US" i="0" dirty="0"/>
              <a:t>true </a:t>
            </a:r>
            <a:endParaRPr lang="en-US" i="0" dirty="0" smtClean="0"/>
          </a:p>
          <a:p>
            <a:pPr marL="914400" lvl="1" indent="-457200">
              <a:buFont typeface="Arial" panose="020B0604020202020204" pitchFamily="34" charset="0"/>
              <a:buChar char="•"/>
            </a:pPr>
            <a:r>
              <a:rPr lang="en-US" i="0" dirty="0" smtClean="0"/>
              <a:t>and </a:t>
            </a:r>
            <a:r>
              <a:rPr lang="en-US" i="0" dirty="0"/>
              <a:t>the Exit Condition is not. </a:t>
            </a:r>
            <a:endParaRPr lang="en-US" i="0" dirty="0" smtClean="0"/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i="0" dirty="0" smtClean="0"/>
              <a:t>We </a:t>
            </a:r>
            <a:r>
              <a:rPr lang="en-US" i="0" dirty="0"/>
              <a:t>must take one step (iteration) </a:t>
            </a:r>
            <a:r>
              <a:rPr lang="en-US" i="0" dirty="0" smtClean="0"/>
              <a:t/>
            </a:r>
            <a:br>
              <a:rPr lang="en-US" i="0" dirty="0" smtClean="0"/>
            </a:br>
            <a:r>
              <a:rPr lang="en-US" i="0" dirty="0" smtClean="0"/>
              <a:t>(</a:t>
            </a:r>
            <a:r>
              <a:rPr lang="en-US" i="0" dirty="0"/>
              <a:t>making some kind </a:t>
            </a:r>
            <a:r>
              <a:rPr lang="en-US" i="0" dirty="0" smtClean="0"/>
              <a:t>of progress).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i="0" dirty="0" smtClean="0"/>
              <a:t>And </a:t>
            </a:r>
            <a:r>
              <a:rPr lang="en-US" i="0" dirty="0"/>
              <a:t>then prove that the Loop Invariant will be true when we </a:t>
            </a:r>
            <a:r>
              <a:rPr lang="en-US" i="0" dirty="0" smtClean="0"/>
              <a:t>arrive back </a:t>
            </a:r>
            <a:r>
              <a:rPr lang="en-US" i="0" dirty="0"/>
              <a:t>at the top of the loop. </a:t>
            </a:r>
          </a:p>
        </p:txBody>
      </p:sp>
      <p:grpSp>
        <p:nvGrpSpPr>
          <p:cNvPr id="39" name="Group 41"/>
          <p:cNvGrpSpPr>
            <a:grpSpLocks/>
          </p:cNvGrpSpPr>
          <p:nvPr/>
        </p:nvGrpSpPr>
        <p:grpSpPr bwMode="auto">
          <a:xfrm>
            <a:off x="-20638" y="4876800"/>
            <a:ext cx="8753476" cy="1916113"/>
            <a:chOff x="-13" y="1488"/>
            <a:chExt cx="5514" cy="1207"/>
          </a:xfrm>
        </p:grpSpPr>
        <p:sp>
          <p:nvSpPr>
            <p:cNvPr id="40" name="Text Box 42"/>
            <p:cNvSpPr txBox="1">
              <a:spLocks noChangeArrowheads="1"/>
            </p:cNvSpPr>
            <p:nvPr/>
          </p:nvSpPr>
          <p:spPr bwMode="auto">
            <a:xfrm>
              <a:off x="1461" y="1803"/>
              <a:ext cx="1693" cy="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  <a:cs typeface="Times New Roman" pitchFamily="18" charset="0"/>
                </a:rPr>
                <a:t>¬</a:t>
              </a: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codeB</a:t>
              </a:r>
            </a:p>
          </p:txBody>
        </p:sp>
        <p:sp>
          <p:nvSpPr>
            <p:cNvPr id="41" name="Text Box 43"/>
            <p:cNvSpPr txBox="1">
              <a:spLocks noChangeArrowheads="1"/>
            </p:cNvSpPr>
            <p:nvPr/>
          </p:nvSpPr>
          <p:spPr bwMode="auto">
            <a:xfrm>
              <a:off x="3648" y="2055"/>
              <a:ext cx="1853" cy="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t+1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42" name="AutoShape 44"/>
            <p:cNvSpPr>
              <a:spLocks noChangeArrowheads="1"/>
            </p:cNvSpPr>
            <p:nvPr/>
          </p:nvSpPr>
          <p:spPr bwMode="auto">
            <a:xfrm>
              <a:off x="3120" y="2075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43" name="Text Box 45"/>
            <p:cNvSpPr txBox="1">
              <a:spLocks noChangeArrowheads="1"/>
            </p:cNvSpPr>
            <p:nvPr/>
          </p:nvSpPr>
          <p:spPr bwMode="auto">
            <a:xfrm>
              <a:off x="-13" y="1488"/>
              <a:ext cx="296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Maintaining Loop Invariant</a:t>
              </a:r>
              <a:endParaRPr lang="en-CA" altLang="en-US" i="0"/>
            </a:p>
          </p:txBody>
        </p:sp>
        <p:grpSp>
          <p:nvGrpSpPr>
            <p:cNvPr id="44" name="Group 46"/>
            <p:cNvGrpSpPr>
              <a:grpSpLocks noChangeAspect="1"/>
            </p:cNvGrpSpPr>
            <p:nvPr/>
          </p:nvGrpSpPr>
          <p:grpSpPr bwMode="auto">
            <a:xfrm>
              <a:off x="511" y="1920"/>
              <a:ext cx="737" cy="737"/>
              <a:chOff x="4320" y="2016"/>
              <a:chExt cx="912" cy="912"/>
            </a:xfrm>
          </p:grpSpPr>
          <p:grpSp>
            <p:nvGrpSpPr>
              <p:cNvPr id="45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52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54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5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56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57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9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0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1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53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46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47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50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51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099112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2" name="Rectangle 4"/>
          <p:cNvSpPr>
            <a:spLocks noChangeArrowheads="1"/>
          </p:cNvSpPr>
          <p:nvPr/>
        </p:nvSpPr>
        <p:spPr bwMode="auto">
          <a:xfrm>
            <a:off x="685800" y="26670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4400" i="0">
              <a:solidFill>
                <a:schemeClr val="tx2"/>
              </a:solidFill>
            </a:endParaRPr>
          </a:p>
        </p:txBody>
      </p:sp>
      <p:grpSp>
        <p:nvGrpSpPr>
          <p:cNvPr id="6" name="Group 22"/>
          <p:cNvGrpSpPr>
            <a:grpSpLocks/>
          </p:cNvGrpSpPr>
          <p:nvPr/>
        </p:nvGrpSpPr>
        <p:grpSpPr bwMode="auto">
          <a:xfrm>
            <a:off x="-15875" y="4876800"/>
            <a:ext cx="7753350" cy="1887538"/>
            <a:chOff x="-10" y="2592"/>
            <a:chExt cx="4884" cy="1189"/>
          </a:xfrm>
        </p:grpSpPr>
        <p:sp>
          <p:nvSpPr>
            <p:cNvPr id="68639" name="Text Box 23"/>
            <p:cNvSpPr txBox="1">
              <a:spLocks noChangeArrowheads="1"/>
            </p:cNvSpPr>
            <p:nvPr/>
          </p:nvSpPr>
          <p:spPr bwMode="auto">
            <a:xfrm>
              <a:off x="1461" y="2895"/>
              <a:ext cx="1636" cy="8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</a:t>
              </a:r>
              <a:r>
                <a:rPr lang="en-US" altLang="en-US" sz="2800" i="0">
                  <a:solidFill>
                    <a:schemeClr val="accent2"/>
                  </a:solidFill>
                </a:rPr>
                <a:t>C</a:t>
              </a:r>
              <a:endParaRPr lang="en-CA" altLang="en-US" sz="2800" i="0">
                <a:solidFill>
                  <a:schemeClr val="accent2"/>
                </a:solidFill>
              </a:endParaRPr>
            </a:p>
          </p:txBody>
        </p:sp>
        <p:sp>
          <p:nvSpPr>
            <p:cNvPr id="68640" name="Text Box 24"/>
            <p:cNvSpPr txBox="1">
              <a:spLocks noChangeArrowheads="1"/>
            </p:cNvSpPr>
            <p:nvPr/>
          </p:nvSpPr>
          <p:spPr bwMode="auto">
            <a:xfrm>
              <a:off x="3648" y="3147"/>
              <a:ext cx="1226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&lt;postCond&gt;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68641" name="AutoShape 25"/>
            <p:cNvSpPr>
              <a:spLocks noChangeArrowheads="1"/>
            </p:cNvSpPr>
            <p:nvPr/>
          </p:nvSpPr>
          <p:spPr bwMode="auto">
            <a:xfrm>
              <a:off x="3120" y="3167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68642" name="Text Box 26"/>
            <p:cNvSpPr txBox="1">
              <a:spLocks noChangeArrowheads="1"/>
            </p:cNvSpPr>
            <p:nvPr/>
          </p:nvSpPr>
          <p:spPr bwMode="auto">
            <a:xfrm>
              <a:off x="-10" y="2592"/>
              <a:ext cx="2809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i="0" dirty="0"/>
                <a:t>Obtain the Post Condition</a:t>
              </a:r>
              <a:endParaRPr lang="en-CA" altLang="en-US" sz="1600" i="0" dirty="0"/>
            </a:p>
          </p:txBody>
        </p:sp>
        <p:grpSp>
          <p:nvGrpSpPr>
            <p:cNvPr id="68643" name="Group 27"/>
            <p:cNvGrpSpPr>
              <a:grpSpLocks noChangeAspect="1"/>
            </p:cNvGrpSpPr>
            <p:nvPr/>
          </p:nvGrpSpPr>
          <p:grpSpPr bwMode="auto">
            <a:xfrm>
              <a:off x="543" y="3024"/>
              <a:ext cx="705" cy="737"/>
              <a:chOff x="4641" y="2352"/>
              <a:chExt cx="735" cy="768"/>
            </a:xfrm>
          </p:grpSpPr>
          <p:sp>
            <p:nvSpPr>
              <p:cNvPr id="68644" name="Freeform 28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8645" name="Group 29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68655" name="AutoShape 3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8656" name="Line 3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8646" name="Oval 32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68647" name="Picture 3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68648" name="Group 34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68649" name="Freeform 35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0" name="Freeform 36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1" name="Freeform 37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2" name="Freeform 38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3" name="Freeform 39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4" name="Freeform 40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9" name="Rectangle 48"/>
          <p:cNvSpPr/>
          <p:nvPr/>
        </p:nvSpPr>
        <p:spPr>
          <a:xfrm>
            <a:off x="304800" y="1463457"/>
            <a:ext cx="7848600" cy="31085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i="0" dirty="0" smtClean="0"/>
              <a:t>We </a:t>
            </a:r>
            <a:r>
              <a:rPr lang="en-US" i="0" dirty="0"/>
              <a:t>know the </a:t>
            </a:r>
            <a:r>
              <a:rPr lang="en-US" i="0" dirty="0" smtClean="0"/>
              <a:t>Loop Invariant </a:t>
            </a:r>
            <a:r>
              <a:rPr lang="en-US" i="0" dirty="0"/>
              <a:t>is true </a:t>
            </a:r>
            <a:r>
              <a:rPr lang="en-US" i="0" dirty="0" smtClean="0"/>
              <a:t/>
            </a:r>
            <a:br>
              <a:rPr lang="en-US" i="0" dirty="0" smtClean="0"/>
            </a:br>
            <a:r>
              <a:rPr lang="en-US" i="0" dirty="0" smtClean="0"/>
              <a:t>because </a:t>
            </a:r>
            <a:r>
              <a:rPr lang="en-US" i="0" dirty="0"/>
              <a:t>we have maintained it. </a:t>
            </a:r>
            <a:r>
              <a:rPr lang="en-US" i="0" dirty="0" smtClean="0"/>
              <a:t/>
            </a:r>
            <a:br>
              <a:rPr lang="en-US" i="0" dirty="0" smtClean="0"/>
            </a:br>
            <a:r>
              <a:rPr lang="en-US" i="0" dirty="0" smtClean="0"/>
              <a:t>We </a:t>
            </a:r>
            <a:r>
              <a:rPr lang="en-US" i="0" dirty="0"/>
              <a:t>know the Exit Condition is true </a:t>
            </a:r>
            <a:r>
              <a:rPr lang="en-US" i="0" dirty="0" smtClean="0"/>
              <a:t/>
            </a:r>
            <a:br>
              <a:rPr lang="en-US" i="0" dirty="0" smtClean="0"/>
            </a:br>
            <a:r>
              <a:rPr lang="en-US" i="0" dirty="0" smtClean="0"/>
              <a:t>because </a:t>
            </a:r>
            <a:r>
              <a:rPr lang="en-US" i="0" dirty="0"/>
              <a:t>we </a:t>
            </a:r>
            <a:r>
              <a:rPr lang="en-US" i="0" dirty="0" smtClean="0"/>
              <a:t>exited.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i="0" dirty="0" smtClean="0"/>
              <a:t>We </a:t>
            </a:r>
            <a:r>
              <a:rPr lang="en-US" i="0" dirty="0"/>
              <a:t>do a little extra work. 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i="0" dirty="0" smtClean="0"/>
              <a:t>And </a:t>
            </a:r>
            <a:r>
              <a:rPr lang="en-US" i="0" dirty="0"/>
              <a:t>then prove that it follows that </a:t>
            </a:r>
            <a:r>
              <a:rPr lang="en-US" i="0" dirty="0" smtClean="0"/>
              <a:t>the Post </a:t>
            </a:r>
            <a:r>
              <a:rPr lang="en-US" i="0" dirty="0"/>
              <a:t>Condition is </a:t>
            </a:r>
            <a:r>
              <a:rPr lang="en-US" i="0" dirty="0" smtClean="0"/>
              <a:t>then true</a:t>
            </a:r>
            <a:r>
              <a:rPr lang="en-US" i="0" dirty="0"/>
              <a:t>.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52400" y="634206"/>
            <a:ext cx="8005542" cy="1169988"/>
            <a:chOff x="152400" y="634206"/>
            <a:chExt cx="8005542" cy="1169988"/>
          </a:xfrm>
        </p:grpSpPr>
        <p:sp>
          <p:nvSpPr>
            <p:cNvPr id="2" name="Rectangle 1"/>
            <p:cNvSpPr/>
            <p:nvPr/>
          </p:nvSpPr>
          <p:spPr>
            <a:xfrm>
              <a:off x="152400" y="838200"/>
              <a:ext cx="784860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457200" indent="-457200">
                <a:buFont typeface="Arial" panose="020B0604020202020204" pitchFamily="34" charset="0"/>
                <a:buChar char="•"/>
              </a:pPr>
              <a:r>
                <a:rPr lang="en-US" sz="3200" i="0" dirty="0">
                  <a:solidFill>
                    <a:schemeClr val="tx2"/>
                  </a:solidFill>
                </a:rPr>
                <a:t>Obtain the Post Condition: </a:t>
              </a:r>
              <a:endParaRPr lang="en-US" sz="3200" i="0" dirty="0"/>
            </a:p>
          </p:txBody>
        </p:sp>
        <p:grpSp>
          <p:nvGrpSpPr>
            <p:cNvPr id="55" name="Group 27"/>
            <p:cNvGrpSpPr>
              <a:grpSpLocks noChangeAspect="1"/>
            </p:cNvGrpSpPr>
            <p:nvPr/>
          </p:nvGrpSpPr>
          <p:grpSpPr bwMode="auto">
            <a:xfrm>
              <a:off x="7038754" y="634206"/>
              <a:ext cx="1119188" cy="1169988"/>
              <a:chOff x="4641" y="2352"/>
              <a:chExt cx="735" cy="768"/>
            </a:xfrm>
          </p:grpSpPr>
          <p:sp>
            <p:nvSpPr>
              <p:cNvPr id="56" name="Freeform 28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7" name="Group 29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67" name="AutoShape 3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8" name="Line 3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8" name="Oval 32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59" name="Picture 3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60" name="Group 34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61" name="Freeform 35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36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37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38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5" name="Freeform 39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" name="Freeform 40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71" name="Text Box 11"/>
          <p:cNvSpPr txBox="1">
            <a:spLocks noChangeArrowheads="1"/>
          </p:cNvSpPr>
          <p:nvPr/>
        </p:nvSpPr>
        <p:spPr bwMode="auto">
          <a:xfrm>
            <a:off x="-114322" y="76200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 smtClean="0">
                <a:solidFill>
                  <a:schemeClr val="tx2"/>
                </a:solidFill>
              </a:rPr>
              <a:t>Iterative Algorithm with Loop Invariants</a:t>
            </a:r>
            <a:endParaRPr lang="en-US" altLang="en-US" sz="4400" i="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45331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 bwMode="auto">
          <a:xfrm>
            <a:off x="228600" y="-7620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4000" i="0" dirty="0">
                <a:solidFill>
                  <a:schemeClr val="tx2"/>
                </a:solidFill>
              </a:rPr>
              <a:t>Midterm Review</a:t>
            </a:r>
            <a:endParaRPr lang="en-US" altLang="en-US" sz="4000" i="0" dirty="0">
              <a:solidFill>
                <a:schemeClr val="tx2"/>
              </a:solidFill>
            </a:endParaRPr>
          </a:p>
        </p:txBody>
      </p:sp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245103" y="990601"/>
            <a:ext cx="745109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rtl="0" eaLnBrk="0" fontAlgn="base" hangingPunct="0">
              <a:spcBef>
                <a:spcPct val="0"/>
              </a:spcBef>
              <a:spcAft>
                <a:spcPct val="0"/>
              </a:spcAft>
              <a:buNone/>
              <a:defRPr sz="2800">
                <a:solidFill>
                  <a:schemeClr val="tx1"/>
                </a:solidFill>
                <a:latin typeface="+mn-lt"/>
              </a:defRPr>
            </a:lvl2pPr>
            <a:lvl3pPr marL="9144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400">
                <a:solidFill>
                  <a:schemeClr val="tx1"/>
                </a:solidFill>
                <a:latin typeface="+mn-lt"/>
              </a:defRPr>
            </a:lvl3pPr>
            <a:lvl4pPr marL="13716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4pPr>
            <a:lvl5pPr marL="18288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5pPr>
            <a:lvl6pPr marL="22860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6pPr>
            <a:lvl7pPr marL="27432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7pPr>
            <a:lvl8pPr marL="32004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8pPr>
            <a:lvl9pPr marL="36576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slides</a:t>
            </a:r>
            <a:r>
              <a:rPr lang="en-US" altLang="en-US" sz="2400" i="0" kern="0" dirty="0" smtClean="0"/>
              <a:t>.</a:t>
            </a:r>
            <a:endParaRPr lang="en-US" altLang="en-US" sz="2400" i="0" kern="0" dirty="0"/>
          </a:p>
        </p:txBody>
      </p:sp>
      <p:pic>
        <p:nvPicPr>
          <p:cNvPr id="386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138" y="1933575"/>
            <a:ext cx="7705725" cy="299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92154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6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6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 smtClean="0">
                <a:solidFill>
                  <a:schemeClr val="tx2"/>
                </a:solidFill>
              </a:rPr>
              <a:t>Iterative Algorithm with Loop Invariants</a:t>
            </a:r>
            <a:endParaRPr lang="en-US" altLang="en-US" sz="4400" i="0" dirty="0">
              <a:solidFill>
                <a:schemeClr val="tx2"/>
              </a:solidFill>
            </a:endParaRPr>
          </a:p>
        </p:txBody>
      </p:sp>
      <p:sp>
        <p:nvSpPr>
          <p:cNvPr id="105479" name="Freeform 14"/>
          <p:cNvSpPr>
            <a:spLocks/>
          </p:cNvSpPr>
          <p:nvPr/>
        </p:nvSpPr>
        <p:spPr bwMode="auto">
          <a:xfrm>
            <a:off x="1284288" y="3333750"/>
            <a:ext cx="6965950" cy="1312863"/>
          </a:xfrm>
          <a:custGeom>
            <a:avLst/>
            <a:gdLst>
              <a:gd name="T0" fmla="*/ 0 w 4388"/>
              <a:gd name="T1" fmla="*/ 2147483647 h 827"/>
              <a:gd name="T2" fmla="*/ 2147483647 w 4388"/>
              <a:gd name="T3" fmla="*/ 2147483647 h 827"/>
              <a:gd name="T4" fmla="*/ 2147483647 w 4388"/>
              <a:gd name="T5" fmla="*/ 2147483647 h 827"/>
              <a:gd name="T6" fmla="*/ 2147483647 w 4388"/>
              <a:gd name="T7" fmla="*/ 2147483647 h 827"/>
              <a:gd name="T8" fmla="*/ 2147483647 w 4388"/>
              <a:gd name="T9" fmla="*/ 2147483647 h 827"/>
              <a:gd name="T10" fmla="*/ 2147483647 w 4388"/>
              <a:gd name="T11" fmla="*/ 2147483647 h 827"/>
              <a:gd name="T12" fmla="*/ 2147483647 w 4388"/>
              <a:gd name="T13" fmla="*/ 2147483647 h 827"/>
              <a:gd name="T14" fmla="*/ 2147483647 w 4388"/>
              <a:gd name="T15" fmla="*/ 2147483647 h 827"/>
              <a:gd name="T16" fmla="*/ 2147483647 w 4388"/>
              <a:gd name="T17" fmla="*/ 2147483647 h 827"/>
              <a:gd name="T18" fmla="*/ 2147483647 w 4388"/>
              <a:gd name="T19" fmla="*/ 2147483647 h 827"/>
              <a:gd name="T20" fmla="*/ 2147483647 w 4388"/>
              <a:gd name="T21" fmla="*/ 2147483647 h 827"/>
              <a:gd name="T22" fmla="*/ 2147483647 w 4388"/>
              <a:gd name="T23" fmla="*/ 2147483647 h 827"/>
              <a:gd name="T24" fmla="*/ 2147483647 w 4388"/>
              <a:gd name="T25" fmla="*/ 2147483647 h 827"/>
              <a:gd name="T26" fmla="*/ 2147483647 w 4388"/>
              <a:gd name="T27" fmla="*/ 2147483647 h 827"/>
              <a:gd name="T28" fmla="*/ 2147483647 w 4388"/>
              <a:gd name="T29" fmla="*/ 2147483647 h 827"/>
              <a:gd name="T30" fmla="*/ 2147483647 w 4388"/>
              <a:gd name="T31" fmla="*/ 2147483647 h 827"/>
              <a:gd name="T32" fmla="*/ 2147483647 w 4388"/>
              <a:gd name="T33" fmla="*/ 2147483647 h 827"/>
              <a:gd name="T34" fmla="*/ 2147483647 w 4388"/>
              <a:gd name="T35" fmla="*/ 2147483647 h 827"/>
              <a:gd name="T36" fmla="*/ 2147483647 w 4388"/>
              <a:gd name="T37" fmla="*/ 2147483647 h 827"/>
              <a:gd name="T38" fmla="*/ 2147483647 w 4388"/>
              <a:gd name="T39" fmla="*/ 2147483647 h 827"/>
              <a:gd name="T40" fmla="*/ 2147483647 w 4388"/>
              <a:gd name="T41" fmla="*/ 2147483647 h 827"/>
              <a:gd name="T42" fmla="*/ 2147483647 w 4388"/>
              <a:gd name="T43" fmla="*/ 2147483647 h 827"/>
              <a:gd name="T44" fmla="*/ 2147483647 w 4388"/>
              <a:gd name="T45" fmla="*/ 2147483647 h 827"/>
              <a:gd name="T46" fmla="*/ 2147483647 w 4388"/>
              <a:gd name="T47" fmla="*/ 2147483647 h 827"/>
              <a:gd name="T48" fmla="*/ 2147483647 w 4388"/>
              <a:gd name="T49" fmla="*/ 2147483647 h 827"/>
              <a:gd name="T50" fmla="*/ 2147483647 w 4388"/>
              <a:gd name="T51" fmla="*/ 2147483647 h 8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388"/>
              <a:gd name="T79" fmla="*/ 0 h 827"/>
              <a:gd name="T80" fmla="*/ 4388 w 4388"/>
              <a:gd name="T81" fmla="*/ 827 h 82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388" h="827">
                <a:moveTo>
                  <a:pt x="0" y="290"/>
                </a:moveTo>
                <a:cubicBezTo>
                  <a:pt x="54" y="321"/>
                  <a:pt x="67" y="320"/>
                  <a:pt x="104" y="374"/>
                </a:cubicBezTo>
                <a:cubicBezTo>
                  <a:pt x="139" y="425"/>
                  <a:pt x="160" y="521"/>
                  <a:pt x="214" y="556"/>
                </a:cubicBezTo>
                <a:cubicBezTo>
                  <a:pt x="220" y="565"/>
                  <a:pt x="225" y="575"/>
                  <a:pt x="233" y="582"/>
                </a:cubicBezTo>
                <a:cubicBezTo>
                  <a:pt x="238" y="586"/>
                  <a:pt x="247" y="584"/>
                  <a:pt x="252" y="588"/>
                </a:cubicBezTo>
                <a:cubicBezTo>
                  <a:pt x="308" y="635"/>
                  <a:pt x="242" y="615"/>
                  <a:pt x="324" y="627"/>
                </a:cubicBezTo>
                <a:cubicBezTo>
                  <a:pt x="416" y="697"/>
                  <a:pt x="506" y="711"/>
                  <a:pt x="621" y="724"/>
                </a:cubicBezTo>
                <a:cubicBezTo>
                  <a:pt x="754" y="761"/>
                  <a:pt x="892" y="776"/>
                  <a:pt x="1029" y="782"/>
                </a:cubicBezTo>
                <a:cubicBezTo>
                  <a:pt x="1163" y="797"/>
                  <a:pt x="1295" y="815"/>
                  <a:pt x="1430" y="821"/>
                </a:cubicBezTo>
                <a:cubicBezTo>
                  <a:pt x="1693" y="819"/>
                  <a:pt x="1957" y="827"/>
                  <a:pt x="2220" y="815"/>
                </a:cubicBezTo>
                <a:cubicBezTo>
                  <a:pt x="2239" y="814"/>
                  <a:pt x="2249" y="791"/>
                  <a:pt x="2265" y="782"/>
                </a:cubicBezTo>
                <a:cubicBezTo>
                  <a:pt x="2273" y="778"/>
                  <a:pt x="2283" y="779"/>
                  <a:pt x="2291" y="776"/>
                </a:cubicBezTo>
                <a:cubicBezTo>
                  <a:pt x="2302" y="772"/>
                  <a:pt x="2313" y="769"/>
                  <a:pt x="2323" y="763"/>
                </a:cubicBezTo>
                <a:cubicBezTo>
                  <a:pt x="2376" y="734"/>
                  <a:pt x="2426" y="688"/>
                  <a:pt x="2485" y="672"/>
                </a:cubicBezTo>
                <a:cubicBezTo>
                  <a:pt x="2536" y="639"/>
                  <a:pt x="2587" y="615"/>
                  <a:pt x="2647" y="601"/>
                </a:cubicBezTo>
                <a:cubicBezTo>
                  <a:pt x="2744" y="530"/>
                  <a:pt x="2848" y="440"/>
                  <a:pt x="2919" y="342"/>
                </a:cubicBezTo>
                <a:cubicBezTo>
                  <a:pt x="2964" y="281"/>
                  <a:pt x="3002" y="184"/>
                  <a:pt x="3081" y="167"/>
                </a:cubicBezTo>
                <a:cubicBezTo>
                  <a:pt x="3169" y="104"/>
                  <a:pt x="3289" y="70"/>
                  <a:pt x="3398" y="57"/>
                </a:cubicBezTo>
                <a:cubicBezTo>
                  <a:pt x="3511" y="0"/>
                  <a:pt x="3650" y="44"/>
                  <a:pt x="3773" y="57"/>
                </a:cubicBezTo>
                <a:cubicBezTo>
                  <a:pt x="3809" y="76"/>
                  <a:pt x="3843" y="87"/>
                  <a:pt x="3883" y="96"/>
                </a:cubicBezTo>
                <a:cubicBezTo>
                  <a:pt x="4005" y="175"/>
                  <a:pt x="4187" y="176"/>
                  <a:pt x="4323" y="187"/>
                </a:cubicBezTo>
                <a:cubicBezTo>
                  <a:pt x="4336" y="183"/>
                  <a:pt x="4357" y="187"/>
                  <a:pt x="4362" y="174"/>
                </a:cubicBezTo>
                <a:cubicBezTo>
                  <a:pt x="4388" y="103"/>
                  <a:pt x="4275" y="85"/>
                  <a:pt x="4233" y="77"/>
                </a:cubicBezTo>
                <a:cubicBezTo>
                  <a:pt x="4226" y="68"/>
                  <a:pt x="4218" y="61"/>
                  <a:pt x="4213" y="51"/>
                </a:cubicBezTo>
                <a:cubicBezTo>
                  <a:pt x="4210" y="45"/>
                  <a:pt x="4212" y="36"/>
                  <a:pt x="4207" y="31"/>
                </a:cubicBezTo>
                <a:cubicBezTo>
                  <a:pt x="4204" y="28"/>
                  <a:pt x="4198" y="31"/>
                  <a:pt x="4194" y="31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0" name="Freeform 15"/>
          <p:cNvSpPr>
            <a:spLocks/>
          </p:cNvSpPr>
          <p:nvPr/>
        </p:nvSpPr>
        <p:spPr bwMode="auto">
          <a:xfrm>
            <a:off x="1284288" y="34242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1" name="Line 16"/>
          <p:cNvSpPr>
            <a:spLocks noChangeShapeType="1"/>
          </p:cNvSpPr>
          <p:nvPr/>
        </p:nvSpPr>
        <p:spPr bwMode="auto">
          <a:xfrm>
            <a:off x="1524000" y="4724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2" name="Line 17"/>
          <p:cNvSpPr>
            <a:spLocks noChangeShapeType="1"/>
          </p:cNvSpPr>
          <p:nvPr/>
        </p:nvSpPr>
        <p:spPr bwMode="auto">
          <a:xfrm>
            <a:off x="1219200" y="44196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105483" name="Group 18"/>
          <p:cNvGrpSpPr>
            <a:grpSpLocks/>
          </p:cNvGrpSpPr>
          <p:nvPr/>
        </p:nvGrpSpPr>
        <p:grpSpPr bwMode="auto">
          <a:xfrm>
            <a:off x="482600" y="3810000"/>
            <a:ext cx="2946400" cy="2151063"/>
            <a:chOff x="118" y="2928"/>
            <a:chExt cx="1856" cy="1355"/>
          </a:xfrm>
        </p:grpSpPr>
        <p:sp>
          <p:nvSpPr>
            <p:cNvPr id="105487" name="Freeform 19"/>
            <p:cNvSpPr>
              <a:spLocks/>
            </p:cNvSpPr>
            <p:nvPr/>
          </p:nvSpPr>
          <p:spPr bwMode="auto">
            <a:xfrm>
              <a:off x="118" y="2928"/>
              <a:ext cx="1856" cy="135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56"/>
                <a:gd name="T25" fmla="*/ 0 h 1355"/>
                <a:gd name="T26" fmla="*/ 1856 w 1856"/>
                <a:gd name="T27" fmla="*/ 1355 h 13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8" name="Text Box 20"/>
            <p:cNvSpPr txBox="1">
              <a:spLocks noChangeArrowheads="1"/>
            </p:cNvSpPr>
            <p:nvPr/>
          </p:nvSpPr>
          <p:spPr bwMode="auto">
            <a:xfrm>
              <a:off x="518" y="3225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88</a:t>
              </a:r>
              <a:endParaRPr lang="en-CA" altLang="en-US" sz="2000" i="0"/>
            </a:p>
          </p:txBody>
        </p:sp>
        <p:sp>
          <p:nvSpPr>
            <p:cNvPr id="105489" name="Text Box 21"/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105490" name="Text Box 22"/>
            <p:cNvSpPr txBox="1">
              <a:spLocks noChangeArrowheads="1"/>
            </p:cNvSpPr>
            <p:nvPr/>
          </p:nvSpPr>
          <p:spPr bwMode="auto">
            <a:xfrm>
              <a:off x="864" y="3504"/>
              <a:ext cx="33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105491" name="Text Box 23"/>
            <p:cNvSpPr txBox="1">
              <a:spLocks noChangeArrowheads="1"/>
            </p:cNvSpPr>
            <p:nvPr/>
          </p:nvSpPr>
          <p:spPr bwMode="auto">
            <a:xfrm>
              <a:off x="57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105492" name="Text Box 24"/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62</a:t>
              </a:r>
              <a:endParaRPr lang="en-CA" altLang="en-US" sz="2000" i="0"/>
            </a:p>
          </p:txBody>
        </p:sp>
        <p:sp>
          <p:nvSpPr>
            <p:cNvPr id="105493" name="Text Box 25"/>
            <p:cNvSpPr txBox="1">
              <a:spLocks noChangeArrowheads="1"/>
            </p:cNvSpPr>
            <p:nvPr/>
          </p:nvSpPr>
          <p:spPr bwMode="auto">
            <a:xfrm>
              <a:off x="864" y="3221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52</a:t>
              </a:r>
              <a:endParaRPr lang="en-CA" altLang="en-US" sz="2000" i="0"/>
            </a:p>
          </p:txBody>
        </p:sp>
        <p:sp>
          <p:nvSpPr>
            <p:cNvPr id="105494" name="Text Box 26"/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sp>
          <p:nvSpPr>
            <p:cNvPr id="105495" name="Text Box 27"/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  <p:sp>
          <p:nvSpPr>
            <p:cNvPr id="105496" name="Text Box 28"/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</a:t>
              </a:r>
              <a:endParaRPr lang="en-CA" altLang="en-US" sz="2000" i="0"/>
            </a:p>
          </p:txBody>
        </p:sp>
        <p:sp>
          <p:nvSpPr>
            <p:cNvPr id="105497" name="Rectangle 29"/>
            <p:cNvSpPr>
              <a:spLocks noChangeArrowheads="1"/>
            </p:cNvSpPr>
            <p:nvPr/>
          </p:nvSpPr>
          <p:spPr bwMode="auto">
            <a:xfrm>
              <a:off x="370" y="3452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31</a:t>
              </a:r>
              <a:endParaRPr lang="en-CA" altLang="en-US" sz="2000" i="0"/>
            </a:p>
          </p:txBody>
        </p:sp>
      </p:grpSp>
      <p:grpSp>
        <p:nvGrpSpPr>
          <p:cNvPr id="105484" name="Group 30"/>
          <p:cNvGrpSpPr>
            <a:grpSpLocks/>
          </p:cNvGrpSpPr>
          <p:nvPr/>
        </p:nvGrpSpPr>
        <p:grpSpPr bwMode="auto">
          <a:xfrm>
            <a:off x="5257800" y="4859337"/>
            <a:ext cx="3733800" cy="533400"/>
            <a:chOff x="3072" y="3360"/>
            <a:chExt cx="2352" cy="336"/>
          </a:xfrm>
        </p:grpSpPr>
        <p:sp>
          <p:nvSpPr>
            <p:cNvPr id="105485" name="Text Box 31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14,23,25,30,31,52,62,79,88,98</a:t>
              </a:r>
              <a:endParaRPr lang="en-CA" altLang="en-US" sz="2000" i="0"/>
            </a:p>
          </p:txBody>
        </p:sp>
        <p:sp>
          <p:nvSpPr>
            <p:cNvPr id="105486" name="Rectangle 32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457200" y="762000"/>
            <a:ext cx="5181600" cy="2667000"/>
            <a:chOff x="457200" y="762000"/>
            <a:chExt cx="5181600" cy="2667000"/>
          </a:xfrm>
        </p:grpSpPr>
        <p:pic>
          <p:nvPicPr>
            <p:cNvPr id="105476" name="Picture 10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90662" y="2286000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" name="Rectangle 13"/>
            <p:cNvSpPr>
              <a:spLocks noChangeArrowheads="1"/>
            </p:cNvSpPr>
            <p:nvPr/>
          </p:nvSpPr>
          <p:spPr bwMode="auto">
            <a:xfrm>
              <a:off x="457200" y="762000"/>
              <a:ext cx="51816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 smtClean="0">
                  <a:solidFill>
                    <a:schemeClr val="tx2"/>
                  </a:solidFill>
                </a:rPr>
                <a:t>Precondition:</a:t>
              </a:r>
              <a:r>
                <a:rPr lang="en-US" altLang="en-US" sz="3000" i="0" dirty="0" smtClean="0"/>
                <a:t/>
              </a:r>
              <a:br>
                <a:rPr lang="en-US" altLang="en-US" sz="3000" i="0" dirty="0" smtClean="0"/>
              </a:br>
              <a:r>
                <a:rPr lang="en-US" altLang="en-US" sz="3000" i="0" dirty="0" smtClean="0"/>
                <a:t>      What is true </a:t>
              </a:r>
              <a:br>
                <a:rPr lang="en-US" altLang="en-US" sz="3000" i="0" dirty="0" smtClean="0"/>
              </a:br>
              <a:r>
                <a:rPr lang="en-US" altLang="en-US" sz="3000" i="0" dirty="0" smtClean="0"/>
                <a:t>      about input 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410200" y="804902"/>
            <a:ext cx="3200400" cy="2649498"/>
            <a:chOff x="5410200" y="804902"/>
            <a:chExt cx="3200400" cy="2649498"/>
          </a:xfrm>
        </p:grpSpPr>
        <p:pic>
          <p:nvPicPr>
            <p:cNvPr id="105474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46837" y="2528887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" name="Rectangle 13"/>
            <p:cNvSpPr>
              <a:spLocks noChangeArrowheads="1"/>
            </p:cNvSpPr>
            <p:nvPr/>
          </p:nvSpPr>
          <p:spPr bwMode="auto">
            <a:xfrm>
              <a:off x="5410200" y="804902"/>
              <a:ext cx="32004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 smtClean="0">
                  <a:solidFill>
                    <a:schemeClr val="tx2"/>
                  </a:solidFill>
                </a:rPr>
                <a:t>Post </a:t>
              </a:r>
              <a:r>
                <a:rPr lang="en-US" altLang="en-US" sz="3000" i="0" dirty="0">
                  <a:solidFill>
                    <a:schemeClr val="tx2"/>
                  </a:solidFill>
                </a:rPr>
                <a:t>condition</a:t>
              </a:r>
              <a:r>
                <a:rPr lang="en-US" altLang="en-US" sz="3000" i="0" dirty="0" smtClean="0">
                  <a:solidFill>
                    <a:schemeClr val="tx2"/>
                  </a:solidFill>
                </a:rPr>
                <a:t>:</a:t>
              </a:r>
              <a:r>
                <a:rPr lang="en-US" altLang="en-US" sz="3000" i="0" dirty="0" smtClean="0"/>
                <a:t/>
              </a:r>
              <a:br>
                <a:rPr lang="en-US" altLang="en-US" sz="3000" i="0" dirty="0" smtClean="0"/>
              </a:br>
              <a:r>
                <a:rPr lang="en-US" altLang="en-US" sz="3000" i="0" dirty="0" smtClean="0"/>
                <a:t>    What is true</a:t>
              </a:r>
              <a:br>
                <a:rPr lang="en-US" altLang="en-US" sz="3000" i="0" dirty="0" smtClean="0"/>
              </a:br>
              <a:r>
                <a:rPr lang="en-US" altLang="en-US" sz="3000" i="0" dirty="0" smtClean="0"/>
                <a:t>    about output. </a:t>
              </a:r>
              <a:endParaRPr lang="en-US" altLang="en-US" sz="3000" i="0" dirty="0"/>
            </a:p>
          </p:txBody>
        </p:sp>
      </p:grpSp>
      <p:sp>
        <p:nvSpPr>
          <p:cNvPr id="35" name="Rectangle 13"/>
          <p:cNvSpPr>
            <a:spLocks noChangeArrowheads="1"/>
          </p:cNvSpPr>
          <p:nvPr/>
        </p:nvSpPr>
        <p:spPr bwMode="auto">
          <a:xfrm>
            <a:off x="3048000" y="3332202"/>
            <a:ext cx="304800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None/>
            </a:pPr>
            <a:r>
              <a:rPr lang="en-US" altLang="en-US" sz="3000" i="0" dirty="0" smtClean="0">
                <a:solidFill>
                  <a:schemeClr val="tx2"/>
                </a:solidFill>
              </a:rPr>
              <a:t>Insertion Sort</a:t>
            </a:r>
          </a:p>
        </p:txBody>
      </p:sp>
    </p:spTree>
    <p:extLst>
      <p:ext uri="{BB962C8B-B14F-4D97-AF65-F5344CB8AC3E}">
        <p14:creationId xmlns:p14="http://schemas.microsoft.com/office/powerpoint/2010/main" val="1591395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54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54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54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54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 smtClean="0">
                <a:solidFill>
                  <a:schemeClr val="tx2"/>
                </a:solidFill>
              </a:rPr>
              <a:t>Iterative Algorithm with Loop Invariants</a:t>
            </a:r>
            <a:endParaRPr lang="en-US" altLang="en-US" sz="4400" i="0" dirty="0">
              <a:solidFill>
                <a:schemeClr val="tx2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57200" y="838200"/>
            <a:ext cx="8191500" cy="1600200"/>
            <a:chOff x="457200" y="838200"/>
            <a:chExt cx="8191500" cy="1600200"/>
          </a:xfrm>
        </p:grpSpPr>
        <p:sp>
          <p:nvSpPr>
            <p:cNvPr id="50" name="Rectangle 42"/>
            <p:cNvSpPr>
              <a:spLocks noChangeArrowheads="1"/>
            </p:cNvSpPr>
            <p:nvPr/>
          </p:nvSpPr>
          <p:spPr bwMode="auto">
            <a:xfrm>
              <a:off x="457200" y="838200"/>
              <a:ext cx="647700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>
                  <a:solidFill>
                    <a:schemeClr val="tx2"/>
                  </a:solidFill>
                </a:rPr>
                <a:t>Loop Invariant</a:t>
              </a:r>
              <a:r>
                <a:rPr lang="en-US" altLang="en-US" sz="3000" i="0" dirty="0" smtClean="0">
                  <a:solidFill>
                    <a:schemeClr val="tx2"/>
                  </a:solidFill>
                </a:rPr>
                <a:t>: </a:t>
              </a:r>
              <a:r>
                <a:rPr lang="en-US" altLang="en-US" sz="3000" i="0" dirty="0" smtClean="0"/>
                <a:t/>
              </a:r>
              <a:br>
                <a:rPr lang="en-US" altLang="en-US" sz="3000" i="0" dirty="0" smtClean="0"/>
              </a:br>
              <a:r>
                <a:rPr lang="en-US" altLang="en-US" sz="3000" i="0" dirty="0" smtClean="0"/>
                <a:t>    Picture of what is true at top of loop. </a:t>
              </a:r>
              <a:endParaRPr lang="en-US" altLang="en-US" sz="3000" i="0" dirty="0"/>
            </a:p>
          </p:txBody>
        </p:sp>
        <p:grpSp>
          <p:nvGrpSpPr>
            <p:cNvPr id="54" name="Group 19"/>
            <p:cNvGrpSpPr>
              <a:grpSpLocks/>
            </p:cNvGrpSpPr>
            <p:nvPr/>
          </p:nvGrpSpPr>
          <p:grpSpPr bwMode="auto">
            <a:xfrm>
              <a:off x="6781800" y="838200"/>
              <a:ext cx="1866900" cy="1600200"/>
              <a:chOff x="1224" y="2623"/>
              <a:chExt cx="2280" cy="1785"/>
            </a:xfrm>
          </p:grpSpPr>
          <p:sp>
            <p:nvSpPr>
              <p:cNvPr id="55" name="Freeform 20" descr="Green marble"/>
              <p:cNvSpPr>
                <a:spLocks/>
              </p:cNvSpPr>
              <p:nvPr/>
            </p:nvSpPr>
            <p:spPr bwMode="auto">
              <a:xfrm>
                <a:off x="1224" y="2623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6" name="Group 21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57" name="Group 22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62" name="Freeform 23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" name="Freeform 24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" name="Freeform 25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" name="Freeform 26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" name="Freeform 27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" name="Freeform 28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" name="Group 29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59" name="Freeform 30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" name="Freeform 31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" name="Freeform 32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grpSp>
        <p:nvGrpSpPr>
          <p:cNvPr id="5" name="Group 4"/>
          <p:cNvGrpSpPr/>
          <p:nvPr/>
        </p:nvGrpSpPr>
        <p:grpSpPr>
          <a:xfrm>
            <a:off x="1905000" y="2911475"/>
            <a:ext cx="5105400" cy="2803525"/>
            <a:chOff x="1905000" y="2911475"/>
            <a:chExt cx="5105400" cy="2803525"/>
          </a:xfrm>
        </p:grpSpPr>
        <p:grpSp>
          <p:nvGrpSpPr>
            <p:cNvPr id="3" name="Group 2"/>
            <p:cNvGrpSpPr/>
            <p:nvPr/>
          </p:nvGrpSpPr>
          <p:grpSpPr>
            <a:xfrm>
              <a:off x="1905000" y="2911475"/>
              <a:ext cx="5105400" cy="2362200"/>
              <a:chOff x="2743200" y="2895600"/>
              <a:chExt cx="5105400" cy="2362200"/>
            </a:xfrm>
          </p:grpSpPr>
          <p:sp>
            <p:nvSpPr>
              <p:cNvPr id="26" name="Freeform 18" descr="Green marble"/>
              <p:cNvSpPr>
                <a:spLocks/>
              </p:cNvSpPr>
              <p:nvPr/>
            </p:nvSpPr>
            <p:spPr bwMode="auto">
              <a:xfrm>
                <a:off x="2743200" y="2895600"/>
                <a:ext cx="5105400" cy="2362200"/>
              </a:xfrm>
              <a:custGeom>
                <a:avLst/>
                <a:gdLst>
                  <a:gd name="T0" fmla="*/ 1260 w 3879"/>
                  <a:gd name="T1" fmla="*/ 25 h 1488"/>
                  <a:gd name="T2" fmla="*/ 2061 w 3879"/>
                  <a:gd name="T3" fmla="*/ 254 h 1488"/>
                  <a:gd name="T4" fmla="*/ 3678 w 3879"/>
                  <a:gd name="T5" fmla="*/ 214 h 1488"/>
                  <a:gd name="T6" fmla="*/ 3268 w 3879"/>
                  <a:gd name="T7" fmla="*/ 899 h 1488"/>
                  <a:gd name="T8" fmla="*/ 3199 w 3879"/>
                  <a:gd name="T9" fmla="*/ 1161 h 1488"/>
                  <a:gd name="T10" fmla="*/ 3007 w 3879"/>
                  <a:gd name="T11" fmla="*/ 1353 h 1488"/>
                  <a:gd name="T12" fmla="*/ 2627 w 3879"/>
                  <a:gd name="T13" fmla="*/ 1291 h 1488"/>
                  <a:gd name="T14" fmla="*/ 2142 w 3879"/>
                  <a:gd name="T15" fmla="*/ 1295 h 1488"/>
                  <a:gd name="T16" fmla="*/ 283 w 3879"/>
                  <a:gd name="T17" fmla="*/ 1375 h 1488"/>
                  <a:gd name="T18" fmla="*/ 445 w 3879"/>
                  <a:gd name="T19" fmla="*/ 614 h 1488"/>
                  <a:gd name="T20" fmla="*/ 716 w 3879"/>
                  <a:gd name="T21" fmla="*/ 105 h 1488"/>
                  <a:gd name="T22" fmla="*/ 1260 w 3879"/>
                  <a:gd name="T23" fmla="*/ 25 h 14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879"/>
                  <a:gd name="T37" fmla="*/ 0 h 1488"/>
                  <a:gd name="T38" fmla="*/ 3879 w 3879"/>
                  <a:gd name="T39" fmla="*/ 1488 h 148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879" h="1488">
                    <a:moveTo>
                      <a:pt x="1260" y="25"/>
                    </a:moveTo>
                    <a:cubicBezTo>
                      <a:pt x="1484" y="50"/>
                      <a:pt x="1659" y="223"/>
                      <a:pt x="2061" y="254"/>
                    </a:cubicBezTo>
                    <a:cubicBezTo>
                      <a:pt x="2464" y="286"/>
                      <a:pt x="3477" y="106"/>
                      <a:pt x="3678" y="214"/>
                    </a:cubicBezTo>
                    <a:cubicBezTo>
                      <a:pt x="3879" y="322"/>
                      <a:pt x="3348" y="741"/>
                      <a:pt x="3268" y="899"/>
                    </a:cubicBezTo>
                    <a:cubicBezTo>
                      <a:pt x="3188" y="1057"/>
                      <a:pt x="3242" y="1085"/>
                      <a:pt x="3199" y="1161"/>
                    </a:cubicBezTo>
                    <a:cubicBezTo>
                      <a:pt x="3156" y="1237"/>
                      <a:pt x="3102" y="1331"/>
                      <a:pt x="3007" y="1353"/>
                    </a:cubicBezTo>
                    <a:cubicBezTo>
                      <a:pt x="2912" y="1375"/>
                      <a:pt x="2771" y="1301"/>
                      <a:pt x="2627" y="1291"/>
                    </a:cubicBezTo>
                    <a:cubicBezTo>
                      <a:pt x="2483" y="1281"/>
                      <a:pt x="2533" y="1280"/>
                      <a:pt x="2142" y="1295"/>
                    </a:cubicBezTo>
                    <a:cubicBezTo>
                      <a:pt x="1752" y="1309"/>
                      <a:pt x="566" y="1488"/>
                      <a:pt x="283" y="1375"/>
                    </a:cubicBezTo>
                    <a:cubicBezTo>
                      <a:pt x="0" y="1261"/>
                      <a:pt x="372" y="826"/>
                      <a:pt x="445" y="614"/>
                    </a:cubicBezTo>
                    <a:cubicBezTo>
                      <a:pt x="517" y="403"/>
                      <a:pt x="579" y="203"/>
                      <a:pt x="716" y="105"/>
                    </a:cubicBezTo>
                    <a:cubicBezTo>
                      <a:pt x="852" y="7"/>
                      <a:pt x="1036" y="0"/>
                      <a:pt x="1260" y="25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7" name="Group 19"/>
              <p:cNvGrpSpPr>
                <a:grpSpLocks/>
              </p:cNvGrpSpPr>
              <p:nvPr/>
            </p:nvGrpSpPr>
            <p:grpSpPr bwMode="auto">
              <a:xfrm>
                <a:off x="5321300" y="3429000"/>
                <a:ext cx="1384300" cy="1409700"/>
                <a:chOff x="4205" y="3063"/>
                <a:chExt cx="872" cy="888"/>
              </a:xfrm>
            </p:grpSpPr>
            <p:sp>
              <p:nvSpPr>
                <p:cNvPr id="43" name="Freeform 20"/>
                <p:cNvSpPr>
                  <a:spLocks/>
                </p:cNvSpPr>
                <p:nvPr/>
              </p:nvSpPr>
              <p:spPr bwMode="auto">
                <a:xfrm>
                  <a:off x="4205" y="3063"/>
                  <a:ext cx="872" cy="888"/>
                </a:xfrm>
                <a:custGeom>
                  <a:avLst/>
                  <a:gdLst>
                    <a:gd name="T0" fmla="*/ 159 w 872"/>
                    <a:gd name="T1" fmla="*/ 175 h 888"/>
                    <a:gd name="T2" fmla="*/ 2 w 872"/>
                    <a:gd name="T3" fmla="*/ 332 h 888"/>
                    <a:gd name="T4" fmla="*/ 146 w 872"/>
                    <a:gd name="T5" fmla="*/ 579 h 888"/>
                    <a:gd name="T6" fmla="*/ 420 w 872"/>
                    <a:gd name="T7" fmla="*/ 790 h 888"/>
                    <a:gd name="T8" fmla="*/ 804 w 872"/>
                    <a:gd name="T9" fmla="*/ 829 h 888"/>
                    <a:gd name="T10" fmla="*/ 831 w 872"/>
                    <a:gd name="T11" fmla="*/ 437 h 888"/>
                    <a:gd name="T12" fmla="*/ 647 w 872"/>
                    <a:gd name="T13" fmla="*/ 44 h 888"/>
                    <a:gd name="T14" fmla="*/ 159 w 872"/>
                    <a:gd name="T15" fmla="*/ 175 h 88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72"/>
                    <a:gd name="T25" fmla="*/ 0 h 888"/>
                    <a:gd name="T26" fmla="*/ 872 w 872"/>
                    <a:gd name="T27" fmla="*/ 888 h 88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72" h="888">
                      <a:moveTo>
                        <a:pt x="159" y="175"/>
                      </a:moveTo>
                      <a:cubicBezTo>
                        <a:pt x="76" y="228"/>
                        <a:pt x="4" y="265"/>
                        <a:pt x="2" y="332"/>
                      </a:cubicBezTo>
                      <a:cubicBezTo>
                        <a:pt x="0" y="399"/>
                        <a:pt x="76" y="503"/>
                        <a:pt x="146" y="579"/>
                      </a:cubicBezTo>
                      <a:cubicBezTo>
                        <a:pt x="216" y="655"/>
                        <a:pt x="310" y="748"/>
                        <a:pt x="420" y="790"/>
                      </a:cubicBezTo>
                      <a:cubicBezTo>
                        <a:pt x="530" y="832"/>
                        <a:pt x="736" y="888"/>
                        <a:pt x="804" y="829"/>
                      </a:cubicBezTo>
                      <a:cubicBezTo>
                        <a:pt x="872" y="770"/>
                        <a:pt x="857" y="568"/>
                        <a:pt x="831" y="437"/>
                      </a:cubicBezTo>
                      <a:cubicBezTo>
                        <a:pt x="805" y="306"/>
                        <a:pt x="759" y="88"/>
                        <a:pt x="647" y="44"/>
                      </a:cubicBezTo>
                      <a:cubicBezTo>
                        <a:pt x="535" y="0"/>
                        <a:pt x="261" y="148"/>
                        <a:pt x="159" y="175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00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" name="Text Box 21"/>
                <p:cNvSpPr txBox="1">
                  <a:spLocks noChangeArrowheads="1"/>
                </p:cNvSpPr>
                <p:nvPr/>
              </p:nvSpPr>
              <p:spPr bwMode="auto">
                <a:xfrm>
                  <a:off x="4704" y="3179"/>
                  <a:ext cx="27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 i="0"/>
                    <a:t>14</a:t>
                  </a:r>
                  <a:endParaRPr lang="en-CA" altLang="en-US" sz="2000" i="0"/>
                </a:p>
              </p:txBody>
            </p:sp>
            <p:sp>
              <p:nvSpPr>
                <p:cNvPr id="45" name="Text Box 22"/>
                <p:cNvSpPr txBox="1">
                  <a:spLocks noChangeArrowheads="1"/>
                </p:cNvSpPr>
                <p:nvPr/>
              </p:nvSpPr>
              <p:spPr bwMode="auto">
                <a:xfrm>
                  <a:off x="4490" y="3531"/>
                  <a:ext cx="40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 i="0"/>
                    <a:t>98</a:t>
                  </a:r>
                  <a:endParaRPr lang="en-CA" altLang="en-US" sz="2000" i="0"/>
                </a:p>
              </p:txBody>
            </p:sp>
            <p:sp>
              <p:nvSpPr>
                <p:cNvPr id="46" name="Text Box 23"/>
                <p:cNvSpPr txBox="1">
                  <a:spLocks noChangeArrowheads="1"/>
                </p:cNvSpPr>
                <p:nvPr/>
              </p:nvSpPr>
              <p:spPr bwMode="auto">
                <a:xfrm>
                  <a:off x="4247" y="3376"/>
                  <a:ext cx="27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 i="0"/>
                    <a:t>25</a:t>
                  </a:r>
                  <a:endParaRPr lang="en-CA" altLang="en-US" sz="2000" i="0"/>
                </a:p>
              </p:txBody>
            </p:sp>
            <p:sp>
              <p:nvSpPr>
                <p:cNvPr id="47" name="Text Box 24"/>
                <p:cNvSpPr txBox="1">
                  <a:spLocks noChangeArrowheads="1"/>
                </p:cNvSpPr>
                <p:nvPr/>
              </p:nvSpPr>
              <p:spPr bwMode="auto">
                <a:xfrm>
                  <a:off x="4512" y="3349"/>
                  <a:ext cx="291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 i="0"/>
                    <a:t>62</a:t>
                  </a:r>
                  <a:endParaRPr lang="en-CA" altLang="en-US" sz="2000" i="0"/>
                </a:p>
              </p:txBody>
            </p:sp>
            <p:sp>
              <p:nvSpPr>
                <p:cNvPr id="48" name="Text Box 25"/>
                <p:cNvSpPr txBox="1">
                  <a:spLocks noChangeArrowheads="1"/>
                </p:cNvSpPr>
                <p:nvPr/>
              </p:nvSpPr>
              <p:spPr bwMode="auto">
                <a:xfrm>
                  <a:off x="4764" y="3656"/>
                  <a:ext cx="27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 i="0"/>
                    <a:t>79</a:t>
                  </a:r>
                  <a:endParaRPr lang="en-CA" altLang="en-US" sz="2000" i="0"/>
                </a:p>
              </p:txBody>
            </p:sp>
            <p:sp>
              <p:nvSpPr>
                <p:cNvPr id="49" name="Text Box 26"/>
                <p:cNvSpPr txBox="1">
                  <a:spLocks noChangeArrowheads="1"/>
                </p:cNvSpPr>
                <p:nvPr/>
              </p:nvSpPr>
              <p:spPr bwMode="auto">
                <a:xfrm>
                  <a:off x="4343" y="3173"/>
                  <a:ext cx="27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 i="0"/>
                    <a:t>30</a:t>
                  </a:r>
                  <a:endParaRPr lang="en-CA" altLang="en-US" sz="2000" i="0"/>
                </a:p>
              </p:txBody>
            </p:sp>
          </p:grpSp>
          <p:grpSp>
            <p:nvGrpSpPr>
              <p:cNvPr id="29" name="Group 39"/>
              <p:cNvGrpSpPr>
                <a:grpSpLocks/>
              </p:cNvGrpSpPr>
              <p:nvPr/>
            </p:nvGrpSpPr>
            <p:grpSpPr bwMode="auto">
              <a:xfrm>
                <a:off x="3717925" y="3810000"/>
                <a:ext cx="1524000" cy="533400"/>
                <a:chOff x="3072" y="3360"/>
                <a:chExt cx="2352" cy="336"/>
              </a:xfrm>
            </p:grpSpPr>
            <p:sp>
              <p:nvSpPr>
                <p:cNvPr id="30" name="Text Box 40"/>
                <p:cNvSpPr txBox="1">
                  <a:spLocks noChangeArrowheads="1"/>
                </p:cNvSpPr>
                <p:nvPr/>
              </p:nvSpPr>
              <p:spPr bwMode="auto">
                <a:xfrm>
                  <a:off x="3106" y="3413"/>
                  <a:ext cx="214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2000" i="0"/>
                    <a:t>23,31,52,88</a:t>
                  </a:r>
                  <a:endParaRPr lang="en-CA" altLang="en-US" sz="2000" i="0"/>
                </a:p>
              </p:txBody>
            </p:sp>
            <p:sp>
              <p:nvSpPr>
                <p:cNvPr id="31" name="Rectangle 41"/>
                <p:cNvSpPr>
                  <a:spLocks noChangeArrowheads="1"/>
                </p:cNvSpPr>
                <p:nvPr/>
              </p:nvSpPr>
              <p:spPr bwMode="auto">
                <a:xfrm>
                  <a:off x="3072" y="3360"/>
                  <a:ext cx="2352" cy="336"/>
                </a:xfrm>
                <a:prstGeom prst="rect">
                  <a:avLst/>
                </a:prstGeom>
                <a:noFill/>
                <a:ln w="38100">
                  <a:solidFill>
                    <a:srgbClr val="0000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</p:grpSp>
        <p:sp>
          <p:nvSpPr>
            <p:cNvPr id="70" name="Text Box 94"/>
            <p:cNvSpPr txBox="1">
              <a:spLocks noChangeArrowheads="1"/>
            </p:cNvSpPr>
            <p:nvPr/>
          </p:nvSpPr>
          <p:spPr bwMode="auto">
            <a:xfrm>
              <a:off x="2327275" y="5165725"/>
              <a:ext cx="2397125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0"/>
                <a:t>Sorted sub-list</a:t>
              </a:r>
            </a:p>
          </p:txBody>
        </p:sp>
        <p:sp>
          <p:nvSpPr>
            <p:cNvPr id="71" name="AutoShape 95"/>
            <p:cNvSpPr>
              <a:spLocks/>
            </p:cNvSpPr>
            <p:nvPr/>
          </p:nvSpPr>
          <p:spPr bwMode="auto">
            <a:xfrm rot="-5400000">
              <a:off x="3289300" y="3962400"/>
              <a:ext cx="609600" cy="1524000"/>
            </a:xfrm>
            <a:prstGeom prst="leftBrace">
              <a:avLst>
                <a:gd name="adj1" fmla="val 20833"/>
                <a:gd name="adj2" fmla="val 49824"/>
              </a:avLst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/>
            </a:p>
          </p:txBody>
        </p:sp>
      </p:grpSp>
    </p:spTree>
    <p:extLst>
      <p:ext uri="{BB962C8B-B14F-4D97-AF65-F5344CB8AC3E}">
        <p14:creationId xmlns:p14="http://schemas.microsoft.com/office/powerpoint/2010/main" val="38414526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 smtClean="0">
                <a:solidFill>
                  <a:schemeClr val="tx2"/>
                </a:solidFill>
              </a:rPr>
              <a:t>Iterative Algorithm with Loop Invariants</a:t>
            </a:r>
            <a:endParaRPr lang="en-US" altLang="en-US" sz="4400" i="0" dirty="0">
              <a:solidFill>
                <a:schemeClr val="tx2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76200" y="2362200"/>
            <a:ext cx="8915400" cy="3886200"/>
            <a:chOff x="76200" y="2362200"/>
            <a:chExt cx="8915400" cy="3886200"/>
          </a:xfrm>
        </p:grpSpPr>
        <p:sp>
          <p:nvSpPr>
            <p:cNvPr id="33" name="Freeform 3" descr="Green marble"/>
            <p:cNvSpPr>
              <a:spLocks/>
            </p:cNvSpPr>
            <p:nvPr/>
          </p:nvSpPr>
          <p:spPr bwMode="auto">
            <a:xfrm>
              <a:off x="76200" y="2362200"/>
              <a:ext cx="4724400" cy="2362200"/>
            </a:xfrm>
            <a:custGeom>
              <a:avLst/>
              <a:gdLst>
                <a:gd name="T0" fmla="*/ 2147483647 w 3879"/>
                <a:gd name="T1" fmla="*/ 2147483647 h 1488"/>
                <a:gd name="T2" fmla="*/ 2147483647 w 3879"/>
                <a:gd name="T3" fmla="*/ 2147483647 h 1488"/>
                <a:gd name="T4" fmla="*/ 2147483647 w 3879"/>
                <a:gd name="T5" fmla="*/ 2147483647 h 1488"/>
                <a:gd name="T6" fmla="*/ 2147483647 w 3879"/>
                <a:gd name="T7" fmla="*/ 2147483647 h 1488"/>
                <a:gd name="T8" fmla="*/ 2147483647 w 3879"/>
                <a:gd name="T9" fmla="*/ 2147483647 h 1488"/>
                <a:gd name="T10" fmla="*/ 2147483647 w 3879"/>
                <a:gd name="T11" fmla="*/ 2147483647 h 1488"/>
                <a:gd name="T12" fmla="*/ 2147483647 w 3879"/>
                <a:gd name="T13" fmla="*/ 2147483647 h 1488"/>
                <a:gd name="T14" fmla="*/ 2147483647 w 3879"/>
                <a:gd name="T15" fmla="*/ 2147483647 h 1488"/>
                <a:gd name="T16" fmla="*/ 2147483647 w 3879"/>
                <a:gd name="T17" fmla="*/ 2147483647 h 1488"/>
                <a:gd name="T18" fmla="*/ 2147483647 w 3879"/>
                <a:gd name="T19" fmla="*/ 2147483647 h 1488"/>
                <a:gd name="T20" fmla="*/ 2147483647 w 3879"/>
                <a:gd name="T21" fmla="*/ 2147483647 h 1488"/>
                <a:gd name="T22" fmla="*/ 2147483647 w 3879"/>
                <a:gd name="T23" fmla="*/ 2147483647 h 14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79"/>
                <a:gd name="T37" fmla="*/ 0 h 1488"/>
                <a:gd name="T38" fmla="*/ 3879 w 3879"/>
                <a:gd name="T39" fmla="*/ 1488 h 148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79" h="1488">
                  <a:moveTo>
                    <a:pt x="1260" y="25"/>
                  </a:moveTo>
                  <a:cubicBezTo>
                    <a:pt x="1484" y="50"/>
                    <a:pt x="1659" y="223"/>
                    <a:pt x="2061" y="254"/>
                  </a:cubicBezTo>
                  <a:cubicBezTo>
                    <a:pt x="2464" y="286"/>
                    <a:pt x="3477" y="106"/>
                    <a:pt x="3678" y="214"/>
                  </a:cubicBezTo>
                  <a:cubicBezTo>
                    <a:pt x="3879" y="322"/>
                    <a:pt x="3348" y="741"/>
                    <a:pt x="3268" y="899"/>
                  </a:cubicBezTo>
                  <a:cubicBezTo>
                    <a:pt x="3188" y="1057"/>
                    <a:pt x="3242" y="1085"/>
                    <a:pt x="3199" y="1161"/>
                  </a:cubicBezTo>
                  <a:cubicBezTo>
                    <a:pt x="3156" y="1237"/>
                    <a:pt x="3102" y="1331"/>
                    <a:pt x="3007" y="1353"/>
                  </a:cubicBezTo>
                  <a:cubicBezTo>
                    <a:pt x="2912" y="1375"/>
                    <a:pt x="2771" y="1301"/>
                    <a:pt x="2627" y="1291"/>
                  </a:cubicBezTo>
                  <a:cubicBezTo>
                    <a:pt x="2483" y="1281"/>
                    <a:pt x="2533" y="1280"/>
                    <a:pt x="2142" y="1295"/>
                  </a:cubicBezTo>
                  <a:cubicBezTo>
                    <a:pt x="1752" y="1309"/>
                    <a:pt x="566" y="1488"/>
                    <a:pt x="283" y="1375"/>
                  </a:cubicBezTo>
                  <a:cubicBezTo>
                    <a:pt x="0" y="1261"/>
                    <a:pt x="372" y="826"/>
                    <a:pt x="445" y="614"/>
                  </a:cubicBezTo>
                  <a:cubicBezTo>
                    <a:pt x="517" y="403"/>
                    <a:pt x="579" y="203"/>
                    <a:pt x="716" y="105"/>
                  </a:cubicBezTo>
                  <a:cubicBezTo>
                    <a:pt x="852" y="7"/>
                    <a:pt x="1036" y="0"/>
                    <a:pt x="1260" y="25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4"/>
            <p:cNvSpPr>
              <a:spLocks/>
            </p:cNvSpPr>
            <p:nvPr/>
          </p:nvSpPr>
          <p:spPr bwMode="auto">
            <a:xfrm>
              <a:off x="2273300" y="2895600"/>
              <a:ext cx="1384300" cy="1409700"/>
            </a:xfrm>
            <a:custGeom>
              <a:avLst/>
              <a:gdLst>
                <a:gd name="T0" fmla="*/ 2147483647 w 872"/>
                <a:gd name="T1" fmla="*/ 2147483647 h 888"/>
                <a:gd name="T2" fmla="*/ 2147483647 w 872"/>
                <a:gd name="T3" fmla="*/ 2147483647 h 888"/>
                <a:gd name="T4" fmla="*/ 2147483647 w 872"/>
                <a:gd name="T5" fmla="*/ 2147483647 h 888"/>
                <a:gd name="T6" fmla="*/ 2147483647 w 872"/>
                <a:gd name="T7" fmla="*/ 2147483647 h 888"/>
                <a:gd name="T8" fmla="*/ 2147483647 w 872"/>
                <a:gd name="T9" fmla="*/ 2147483647 h 888"/>
                <a:gd name="T10" fmla="*/ 2147483647 w 872"/>
                <a:gd name="T11" fmla="*/ 2147483647 h 888"/>
                <a:gd name="T12" fmla="*/ 2147483647 w 872"/>
                <a:gd name="T13" fmla="*/ 2147483647 h 888"/>
                <a:gd name="T14" fmla="*/ 2147483647 w 872"/>
                <a:gd name="T15" fmla="*/ 2147483647 h 8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2"/>
                <a:gd name="T25" fmla="*/ 0 h 888"/>
                <a:gd name="T26" fmla="*/ 872 w 872"/>
                <a:gd name="T27" fmla="*/ 888 h 8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2" h="888">
                  <a:moveTo>
                    <a:pt x="159" y="175"/>
                  </a:moveTo>
                  <a:cubicBezTo>
                    <a:pt x="76" y="228"/>
                    <a:pt x="4" y="265"/>
                    <a:pt x="2" y="332"/>
                  </a:cubicBezTo>
                  <a:cubicBezTo>
                    <a:pt x="0" y="399"/>
                    <a:pt x="76" y="503"/>
                    <a:pt x="146" y="579"/>
                  </a:cubicBezTo>
                  <a:cubicBezTo>
                    <a:pt x="216" y="655"/>
                    <a:pt x="310" y="748"/>
                    <a:pt x="420" y="790"/>
                  </a:cubicBezTo>
                  <a:cubicBezTo>
                    <a:pt x="530" y="832"/>
                    <a:pt x="736" y="888"/>
                    <a:pt x="804" y="829"/>
                  </a:cubicBezTo>
                  <a:cubicBezTo>
                    <a:pt x="872" y="770"/>
                    <a:pt x="857" y="568"/>
                    <a:pt x="831" y="437"/>
                  </a:cubicBezTo>
                  <a:cubicBezTo>
                    <a:pt x="805" y="306"/>
                    <a:pt x="759" y="88"/>
                    <a:pt x="647" y="44"/>
                  </a:cubicBezTo>
                  <a:cubicBezTo>
                    <a:pt x="535" y="0"/>
                    <a:pt x="261" y="148"/>
                    <a:pt x="159" y="175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Text Box 5"/>
            <p:cNvSpPr txBox="1">
              <a:spLocks noChangeArrowheads="1"/>
            </p:cNvSpPr>
            <p:nvPr/>
          </p:nvSpPr>
          <p:spPr bwMode="auto">
            <a:xfrm>
              <a:off x="2725738" y="3638550"/>
              <a:ext cx="64452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98</a:t>
              </a:r>
              <a:endParaRPr lang="en-CA" altLang="en-US" sz="2000" i="0"/>
            </a:p>
          </p:txBody>
        </p:sp>
        <p:sp>
          <p:nvSpPr>
            <p:cNvPr id="36" name="Text Box 6"/>
            <p:cNvSpPr txBox="1">
              <a:spLocks noChangeArrowheads="1"/>
            </p:cNvSpPr>
            <p:nvPr/>
          </p:nvSpPr>
          <p:spPr bwMode="auto">
            <a:xfrm>
              <a:off x="2339975" y="3392488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25</a:t>
              </a:r>
              <a:endParaRPr lang="en-CA" altLang="en-US" sz="2000" i="0"/>
            </a:p>
          </p:txBody>
        </p:sp>
        <p:sp>
          <p:nvSpPr>
            <p:cNvPr id="37" name="Text Box 7"/>
            <p:cNvSpPr txBox="1">
              <a:spLocks noChangeArrowheads="1"/>
            </p:cNvSpPr>
            <p:nvPr/>
          </p:nvSpPr>
          <p:spPr bwMode="auto">
            <a:xfrm>
              <a:off x="2760663" y="3349625"/>
              <a:ext cx="4619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solidFill>
                    <a:schemeClr val="tx2"/>
                  </a:solidFill>
                </a:rPr>
                <a:t>62</a:t>
              </a:r>
              <a:endParaRPr lang="en-CA" altLang="en-US" sz="2000" i="0">
                <a:solidFill>
                  <a:schemeClr val="tx2"/>
                </a:solidFill>
              </a:endParaRPr>
            </a:p>
          </p:txBody>
        </p:sp>
        <p:sp>
          <p:nvSpPr>
            <p:cNvPr id="38" name="Text Box 8"/>
            <p:cNvSpPr txBox="1">
              <a:spLocks noChangeArrowheads="1"/>
            </p:cNvSpPr>
            <p:nvPr/>
          </p:nvSpPr>
          <p:spPr bwMode="auto">
            <a:xfrm>
              <a:off x="3160713" y="3836988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79</a:t>
              </a:r>
              <a:endParaRPr lang="en-CA" altLang="en-US" sz="2000" i="0"/>
            </a:p>
          </p:txBody>
        </p:sp>
        <p:grpSp>
          <p:nvGrpSpPr>
            <p:cNvPr id="39" name="Group 9"/>
            <p:cNvGrpSpPr>
              <a:grpSpLocks/>
            </p:cNvGrpSpPr>
            <p:nvPr/>
          </p:nvGrpSpPr>
          <p:grpSpPr bwMode="auto">
            <a:xfrm>
              <a:off x="669925" y="3276600"/>
              <a:ext cx="1524000" cy="533400"/>
              <a:chOff x="3072" y="3360"/>
              <a:chExt cx="2352" cy="336"/>
            </a:xfrm>
          </p:grpSpPr>
          <p:sp>
            <p:nvSpPr>
              <p:cNvPr id="40" name="Text Box 10"/>
              <p:cNvSpPr txBox="1">
                <a:spLocks noChangeArrowheads="1"/>
              </p:cNvSpPr>
              <p:nvPr/>
            </p:nvSpPr>
            <p:spPr bwMode="auto">
              <a:xfrm>
                <a:off x="3106" y="3413"/>
                <a:ext cx="2147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23,31,52,88</a:t>
                </a:r>
                <a:endParaRPr lang="en-CA" altLang="en-US" sz="2000" i="0"/>
              </a:p>
            </p:txBody>
          </p:sp>
          <p:sp>
            <p:nvSpPr>
              <p:cNvPr id="41" name="Rectangle 11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sp>
          <p:nvSpPr>
            <p:cNvPr id="42" name="Freeform 12" descr="Green marble"/>
            <p:cNvSpPr>
              <a:spLocks/>
            </p:cNvSpPr>
            <p:nvPr/>
          </p:nvSpPr>
          <p:spPr bwMode="auto">
            <a:xfrm>
              <a:off x="3962400" y="3886200"/>
              <a:ext cx="5029200" cy="2362200"/>
            </a:xfrm>
            <a:custGeom>
              <a:avLst/>
              <a:gdLst>
                <a:gd name="T0" fmla="*/ 2147483647 w 3879"/>
                <a:gd name="T1" fmla="*/ 2147483647 h 1488"/>
                <a:gd name="T2" fmla="*/ 2147483647 w 3879"/>
                <a:gd name="T3" fmla="*/ 2147483647 h 1488"/>
                <a:gd name="T4" fmla="*/ 2147483647 w 3879"/>
                <a:gd name="T5" fmla="*/ 2147483647 h 1488"/>
                <a:gd name="T6" fmla="*/ 2147483647 w 3879"/>
                <a:gd name="T7" fmla="*/ 2147483647 h 1488"/>
                <a:gd name="T8" fmla="*/ 2147483647 w 3879"/>
                <a:gd name="T9" fmla="*/ 2147483647 h 1488"/>
                <a:gd name="T10" fmla="*/ 2147483647 w 3879"/>
                <a:gd name="T11" fmla="*/ 2147483647 h 1488"/>
                <a:gd name="T12" fmla="*/ 2147483647 w 3879"/>
                <a:gd name="T13" fmla="*/ 2147483647 h 1488"/>
                <a:gd name="T14" fmla="*/ 2147483647 w 3879"/>
                <a:gd name="T15" fmla="*/ 2147483647 h 1488"/>
                <a:gd name="T16" fmla="*/ 2147483647 w 3879"/>
                <a:gd name="T17" fmla="*/ 2147483647 h 1488"/>
                <a:gd name="T18" fmla="*/ 2147483647 w 3879"/>
                <a:gd name="T19" fmla="*/ 2147483647 h 1488"/>
                <a:gd name="T20" fmla="*/ 2147483647 w 3879"/>
                <a:gd name="T21" fmla="*/ 2147483647 h 1488"/>
                <a:gd name="T22" fmla="*/ 2147483647 w 3879"/>
                <a:gd name="T23" fmla="*/ 2147483647 h 14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79"/>
                <a:gd name="T37" fmla="*/ 0 h 1488"/>
                <a:gd name="T38" fmla="*/ 3879 w 3879"/>
                <a:gd name="T39" fmla="*/ 1488 h 148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79" h="1488">
                  <a:moveTo>
                    <a:pt x="1260" y="25"/>
                  </a:moveTo>
                  <a:cubicBezTo>
                    <a:pt x="1484" y="50"/>
                    <a:pt x="1659" y="223"/>
                    <a:pt x="2061" y="254"/>
                  </a:cubicBezTo>
                  <a:cubicBezTo>
                    <a:pt x="2464" y="286"/>
                    <a:pt x="3477" y="106"/>
                    <a:pt x="3678" y="214"/>
                  </a:cubicBezTo>
                  <a:cubicBezTo>
                    <a:pt x="3879" y="322"/>
                    <a:pt x="3348" y="741"/>
                    <a:pt x="3268" y="899"/>
                  </a:cubicBezTo>
                  <a:cubicBezTo>
                    <a:pt x="3188" y="1057"/>
                    <a:pt x="3242" y="1085"/>
                    <a:pt x="3199" y="1161"/>
                  </a:cubicBezTo>
                  <a:cubicBezTo>
                    <a:pt x="3156" y="1237"/>
                    <a:pt x="3102" y="1331"/>
                    <a:pt x="3007" y="1353"/>
                  </a:cubicBezTo>
                  <a:cubicBezTo>
                    <a:pt x="2912" y="1375"/>
                    <a:pt x="2771" y="1301"/>
                    <a:pt x="2627" y="1291"/>
                  </a:cubicBezTo>
                  <a:cubicBezTo>
                    <a:pt x="2483" y="1281"/>
                    <a:pt x="2533" y="1280"/>
                    <a:pt x="2142" y="1295"/>
                  </a:cubicBezTo>
                  <a:cubicBezTo>
                    <a:pt x="1752" y="1309"/>
                    <a:pt x="566" y="1488"/>
                    <a:pt x="283" y="1375"/>
                  </a:cubicBezTo>
                  <a:cubicBezTo>
                    <a:pt x="0" y="1261"/>
                    <a:pt x="372" y="826"/>
                    <a:pt x="445" y="614"/>
                  </a:cubicBezTo>
                  <a:cubicBezTo>
                    <a:pt x="517" y="403"/>
                    <a:pt x="579" y="203"/>
                    <a:pt x="716" y="105"/>
                  </a:cubicBezTo>
                  <a:cubicBezTo>
                    <a:pt x="852" y="7"/>
                    <a:pt x="1036" y="0"/>
                    <a:pt x="1260" y="25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1" name="Group 13"/>
            <p:cNvGrpSpPr>
              <a:grpSpLocks/>
            </p:cNvGrpSpPr>
            <p:nvPr/>
          </p:nvGrpSpPr>
          <p:grpSpPr bwMode="auto">
            <a:xfrm>
              <a:off x="6540500" y="4419600"/>
              <a:ext cx="1384300" cy="1409700"/>
              <a:chOff x="4205" y="3063"/>
              <a:chExt cx="872" cy="888"/>
            </a:xfrm>
          </p:grpSpPr>
          <p:sp>
            <p:nvSpPr>
              <p:cNvPr id="52" name="Freeform 14"/>
              <p:cNvSpPr>
                <a:spLocks/>
              </p:cNvSpPr>
              <p:nvPr/>
            </p:nvSpPr>
            <p:spPr bwMode="auto">
              <a:xfrm>
                <a:off x="4205" y="3063"/>
                <a:ext cx="872" cy="888"/>
              </a:xfrm>
              <a:custGeom>
                <a:avLst/>
                <a:gdLst>
                  <a:gd name="T0" fmla="*/ 159 w 872"/>
                  <a:gd name="T1" fmla="*/ 175 h 888"/>
                  <a:gd name="T2" fmla="*/ 2 w 872"/>
                  <a:gd name="T3" fmla="*/ 332 h 888"/>
                  <a:gd name="T4" fmla="*/ 146 w 872"/>
                  <a:gd name="T5" fmla="*/ 579 h 888"/>
                  <a:gd name="T6" fmla="*/ 420 w 872"/>
                  <a:gd name="T7" fmla="*/ 790 h 888"/>
                  <a:gd name="T8" fmla="*/ 804 w 872"/>
                  <a:gd name="T9" fmla="*/ 829 h 888"/>
                  <a:gd name="T10" fmla="*/ 831 w 872"/>
                  <a:gd name="T11" fmla="*/ 437 h 888"/>
                  <a:gd name="T12" fmla="*/ 647 w 872"/>
                  <a:gd name="T13" fmla="*/ 44 h 888"/>
                  <a:gd name="T14" fmla="*/ 159 w 872"/>
                  <a:gd name="T15" fmla="*/ 175 h 8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72"/>
                  <a:gd name="T25" fmla="*/ 0 h 888"/>
                  <a:gd name="T26" fmla="*/ 872 w 872"/>
                  <a:gd name="T27" fmla="*/ 888 h 88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72" h="888">
                    <a:moveTo>
                      <a:pt x="159" y="175"/>
                    </a:moveTo>
                    <a:cubicBezTo>
                      <a:pt x="76" y="228"/>
                      <a:pt x="4" y="265"/>
                      <a:pt x="2" y="332"/>
                    </a:cubicBezTo>
                    <a:cubicBezTo>
                      <a:pt x="0" y="399"/>
                      <a:pt x="76" y="503"/>
                      <a:pt x="146" y="579"/>
                    </a:cubicBezTo>
                    <a:cubicBezTo>
                      <a:pt x="216" y="655"/>
                      <a:pt x="310" y="748"/>
                      <a:pt x="420" y="790"/>
                    </a:cubicBezTo>
                    <a:cubicBezTo>
                      <a:pt x="530" y="832"/>
                      <a:pt x="736" y="888"/>
                      <a:pt x="804" y="829"/>
                    </a:cubicBezTo>
                    <a:cubicBezTo>
                      <a:pt x="872" y="770"/>
                      <a:pt x="857" y="568"/>
                      <a:pt x="831" y="437"/>
                    </a:cubicBezTo>
                    <a:cubicBezTo>
                      <a:pt x="805" y="306"/>
                      <a:pt x="759" y="88"/>
                      <a:pt x="647" y="44"/>
                    </a:cubicBezTo>
                    <a:cubicBezTo>
                      <a:pt x="535" y="0"/>
                      <a:pt x="261" y="148"/>
                      <a:pt x="159" y="175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Text Box 15"/>
              <p:cNvSpPr txBox="1">
                <a:spLocks noChangeArrowheads="1"/>
              </p:cNvSpPr>
              <p:nvPr/>
            </p:nvSpPr>
            <p:spPr bwMode="auto">
              <a:xfrm>
                <a:off x="4704" y="3179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14</a:t>
                </a:r>
                <a:endParaRPr lang="en-CA" altLang="en-US" sz="2000" i="0"/>
              </a:p>
            </p:txBody>
          </p:sp>
          <p:sp>
            <p:nvSpPr>
              <p:cNvPr id="68" name="Text Box 16"/>
              <p:cNvSpPr txBox="1">
                <a:spLocks noChangeArrowheads="1"/>
              </p:cNvSpPr>
              <p:nvPr/>
            </p:nvSpPr>
            <p:spPr bwMode="auto">
              <a:xfrm>
                <a:off x="4490" y="3531"/>
                <a:ext cx="40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98</a:t>
                </a:r>
                <a:endParaRPr lang="en-CA" altLang="en-US" sz="2000" i="0"/>
              </a:p>
            </p:txBody>
          </p:sp>
          <p:sp>
            <p:nvSpPr>
              <p:cNvPr id="69" name="Text Box 17"/>
              <p:cNvSpPr txBox="1">
                <a:spLocks noChangeArrowheads="1"/>
              </p:cNvSpPr>
              <p:nvPr/>
            </p:nvSpPr>
            <p:spPr bwMode="auto">
              <a:xfrm>
                <a:off x="4247" y="3376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25</a:t>
                </a:r>
                <a:endParaRPr lang="en-CA" altLang="en-US" sz="2000" i="0"/>
              </a:p>
            </p:txBody>
          </p:sp>
          <p:sp>
            <p:nvSpPr>
              <p:cNvPr id="70" name="Text Box 18"/>
              <p:cNvSpPr txBox="1">
                <a:spLocks noChangeArrowheads="1"/>
              </p:cNvSpPr>
              <p:nvPr/>
            </p:nvSpPr>
            <p:spPr bwMode="auto">
              <a:xfrm>
                <a:off x="4512" y="3349"/>
                <a:ext cx="291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000" i="0"/>
              </a:p>
            </p:txBody>
          </p:sp>
          <p:sp>
            <p:nvSpPr>
              <p:cNvPr id="71" name="Text Box 19"/>
              <p:cNvSpPr txBox="1">
                <a:spLocks noChangeArrowheads="1"/>
              </p:cNvSpPr>
              <p:nvPr/>
            </p:nvSpPr>
            <p:spPr bwMode="auto">
              <a:xfrm>
                <a:off x="4764" y="3656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79</a:t>
                </a:r>
                <a:endParaRPr lang="en-CA" altLang="en-US" sz="2000" i="0"/>
              </a:p>
            </p:txBody>
          </p:sp>
          <p:sp>
            <p:nvSpPr>
              <p:cNvPr id="72" name="Text Box 20"/>
              <p:cNvSpPr txBox="1">
                <a:spLocks noChangeArrowheads="1"/>
              </p:cNvSpPr>
              <p:nvPr/>
            </p:nvSpPr>
            <p:spPr bwMode="auto">
              <a:xfrm>
                <a:off x="4343" y="3173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/>
                  <a:t>30</a:t>
                </a:r>
                <a:endParaRPr lang="en-CA" altLang="en-US" sz="2000" i="0"/>
              </a:p>
            </p:txBody>
          </p:sp>
        </p:grpSp>
        <p:sp>
          <p:nvSpPr>
            <p:cNvPr id="73" name="Text Box 21"/>
            <p:cNvSpPr txBox="1">
              <a:spLocks noChangeArrowheads="1"/>
            </p:cNvSpPr>
            <p:nvPr/>
          </p:nvSpPr>
          <p:spPr bwMode="auto">
            <a:xfrm>
              <a:off x="4578350" y="4884738"/>
              <a:ext cx="170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23,31,52,</a:t>
              </a:r>
              <a:r>
                <a:rPr lang="en-US" altLang="en-US" sz="2000" i="0">
                  <a:solidFill>
                    <a:schemeClr val="tx2"/>
                  </a:solidFill>
                </a:rPr>
                <a:t>62</a:t>
              </a:r>
              <a:r>
                <a:rPr lang="en-US" altLang="en-US" sz="2000" i="0"/>
                <a:t>,88</a:t>
              </a:r>
              <a:endParaRPr lang="en-CA" altLang="en-US" sz="2000" i="0"/>
            </a:p>
          </p:txBody>
        </p:sp>
        <p:sp>
          <p:nvSpPr>
            <p:cNvPr id="74" name="AutoShape 22"/>
            <p:cNvSpPr>
              <a:spLocks noChangeArrowheads="1"/>
            </p:cNvSpPr>
            <p:nvPr/>
          </p:nvSpPr>
          <p:spPr bwMode="auto">
            <a:xfrm flipH="1" flipV="1">
              <a:off x="1447800" y="2819400"/>
              <a:ext cx="1752600" cy="533400"/>
            </a:xfrm>
            <a:prstGeom prst="curvedUpArrow">
              <a:avLst>
                <a:gd name="adj1" fmla="val 65714"/>
                <a:gd name="adj2" fmla="val 131429"/>
                <a:gd name="adj3" fmla="val 33333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/>
            </a:p>
          </p:txBody>
        </p:sp>
        <p:sp>
          <p:nvSpPr>
            <p:cNvPr id="75" name="Rectangle 23"/>
            <p:cNvSpPr>
              <a:spLocks noChangeArrowheads="1"/>
            </p:cNvSpPr>
            <p:nvPr/>
          </p:nvSpPr>
          <p:spPr bwMode="auto">
            <a:xfrm>
              <a:off x="4556125" y="4800600"/>
              <a:ext cx="1844675" cy="533400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/>
            </a:p>
          </p:txBody>
        </p:sp>
        <p:sp>
          <p:nvSpPr>
            <p:cNvPr id="76" name="Text Box 24"/>
            <p:cNvSpPr txBox="1">
              <a:spLocks noChangeArrowheads="1"/>
            </p:cNvSpPr>
            <p:nvPr/>
          </p:nvSpPr>
          <p:spPr bwMode="auto">
            <a:xfrm>
              <a:off x="3065463" y="3079750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14</a:t>
              </a:r>
              <a:endParaRPr lang="en-CA" altLang="en-US" sz="2000" i="0"/>
            </a:p>
          </p:txBody>
        </p:sp>
        <p:sp>
          <p:nvSpPr>
            <p:cNvPr id="77" name="Text Box 25"/>
            <p:cNvSpPr txBox="1">
              <a:spLocks noChangeArrowheads="1"/>
            </p:cNvSpPr>
            <p:nvPr/>
          </p:nvSpPr>
          <p:spPr bwMode="auto">
            <a:xfrm>
              <a:off x="2492375" y="3070225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30</a:t>
              </a:r>
              <a:endParaRPr lang="en-CA" altLang="en-US" sz="2000" i="0"/>
            </a:p>
          </p:txBody>
        </p:sp>
        <p:sp>
          <p:nvSpPr>
            <p:cNvPr id="78" name="AutoShape 26"/>
            <p:cNvSpPr>
              <a:spLocks noChangeArrowheads="1"/>
            </p:cNvSpPr>
            <p:nvPr/>
          </p:nvSpPr>
          <p:spPr bwMode="auto">
            <a:xfrm>
              <a:off x="5410200" y="4572000"/>
              <a:ext cx="762000" cy="304800"/>
            </a:xfrm>
            <a:prstGeom prst="downArrow">
              <a:avLst>
                <a:gd name="adj1" fmla="val 50000"/>
                <a:gd name="adj2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/>
            </a:p>
          </p:txBody>
        </p:sp>
        <p:grpSp>
          <p:nvGrpSpPr>
            <p:cNvPr id="79" name="Group 27"/>
            <p:cNvGrpSpPr>
              <a:grpSpLocks/>
            </p:cNvGrpSpPr>
            <p:nvPr/>
          </p:nvGrpSpPr>
          <p:grpSpPr bwMode="auto">
            <a:xfrm rot="3735761">
              <a:off x="3990181" y="2670969"/>
              <a:ext cx="1347788" cy="1797050"/>
              <a:chOff x="2227" y="1194"/>
              <a:chExt cx="1944" cy="2413"/>
            </a:xfrm>
          </p:grpSpPr>
          <p:sp>
            <p:nvSpPr>
              <p:cNvPr id="80" name="Freeform 28"/>
              <p:cNvSpPr>
                <a:spLocks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29"/>
              <p:cNvSpPr>
                <a:spLocks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30"/>
              <p:cNvSpPr>
                <a:spLocks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31"/>
              <p:cNvSpPr>
                <a:spLocks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32"/>
              <p:cNvSpPr>
                <a:spLocks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33"/>
              <p:cNvSpPr>
                <a:spLocks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" name="Group 52"/>
            <p:cNvGrpSpPr>
              <a:grpSpLocks/>
            </p:cNvGrpSpPr>
            <p:nvPr/>
          </p:nvGrpSpPr>
          <p:grpSpPr bwMode="auto">
            <a:xfrm>
              <a:off x="2438400" y="4572000"/>
              <a:ext cx="1219200" cy="1066800"/>
              <a:chOff x="1584" y="3063"/>
              <a:chExt cx="768" cy="672"/>
            </a:xfrm>
          </p:grpSpPr>
          <p:sp>
            <p:nvSpPr>
              <p:cNvPr id="105" name="AutoShape 53"/>
              <p:cNvSpPr>
                <a:spLocks noChangeArrowheads="1"/>
              </p:cNvSpPr>
              <p:nvPr/>
            </p:nvSpPr>
            <p:spPr bwMode="auto">
              <a:xfrm>
                <a:off x="1584" y="3063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381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i="0" baseline="-8000">
                    <a:solidFill>
                      <a:schemeClr val="bg2"/>
                    </a:solidFill>
                  </a:rPr>
                  <a:t>6 elements</a:t>
                </a:r>
              </a:p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i="0" baseline="-8000">
                    <a:solidFill>
                      <a:schemeClr val="bg2"/>
                    </a:solidFill>
                  </a:rPr>
                  <a:t>to school</a:t>
                </a:r>
                <a:endParaRPr lang="en-CA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06" name="Line 54"/>
              <p:cNvSpPr>
                <a:spLocks noChangeShapeType="1"/>
              </p:cNvSpPr>
              <p:nvPr/>
            </p:nvSpPr>
            <p:spPr bwMode="auto">
              <a:xfrm>
                <a:off x="1968" y="3591"/>
                <a:ext cx="0" cy="144"/>
              </a:xfrm>
              <a:prstGeom prst="line">
                <a:avLst/>
              </a:prstGeom>
              <a:noFill/>
              <a:ln w="635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07" name="AutoShape 55"/>
            <p:cNvSpPr>
              <a:spLocks/>
            </p:cNvSpPr>
            <p:nvPr/>
          </p:nvSpPr>
          <p:spPr bwMode="auto">
            <a:xfrm rot="-5400000">
              <a:off x="2743200" y="3581400"/>
              <a:ext cx="609600" cy="1524000"/>
            </a:xfrm>
            <a:prstGeom prst="leftBrace">
              <a:avLst>
                <a:gd name="adj1" fmla="val 20833"/>
                <a:gd name="adj2" fmla="val 49824"/>
              </a:avLst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04800" y="990600"/>
            <a:ext cx="8637588" cy="1169988"/>
            <a:chOff x="304800" y="990600"/>
            <a:chExt cx="8637588" cy="1169988"/>
          </a:xfrm>
        </p:grpSpPr>
        <p:sp>
          <p:nvSpPr>
            <p:cNvPr id="32" name="Rectangle 2"/>
            <p:cNvSpPr txBox="1">
              <a:spLocks noChangeArrowheads="1"/>
            </p:cNvSpPr>
            <p:nvPr/>
          </p:nvSpPr>
          <p:spPr>
            <a:xfrm>
              <a:off x="304800" y="1066800"/>
              <a:ext cx="6934200" cy="1066800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457200" indent="-457200" algn="l" eaLnBrk="1" hangingPunct="1">
                <a:buFont typeface="Arial" panose="020B0604020202020204" pitchFamily="34" charset="0"/>
                <a:buChar char="•"/>
              </a:pPr>
              <a:r>
                <a:rPr lang="en-US" altLang="en-US" sz="2800" i="0" kern="0" dirty="0" smtClean="0"/>
                <a:t>Making progress while </a:t>
              </a:r>
              <a:br>
                <a:rPr lang="en-US" altLang="en-US" sz="2800" i="0" kern="0" dirty="0" smtClean="0"/>
              </a:br>
              <a:r>
                <a:rPr lang="en-US" altLang="en-US" sz="2800" i="0" kern="0" dirty="0" smtClean="0"/>
                <a:t>Maintaining the loop invariant</a:t>
              </a:r>
              <a:endParaRPr lang="en-CA" altLang="en-US" sz="2800" i="0" kern="0" dirty="0" smtClean="0"/>
            </a:p>
          </p:txBody>
        </p:sp>
        <p:grpSp>
          <p:nvGrpSpPr>
            <p:cNvPr id="86" name="Group 34"/>
            <p:cNvGrpSpPr>
              <a:grpSpLocks noChangeAspect="1"/>
            </p:cNvGrpSpPr>
            <p:nvPr/>
          </p:nvGrpSpPr>
          <p:grpSpPr bwMode="auto">
            <a:xfrm>
              <a:off x="6400800" y="990600"/>
              <a:ext cx="1166813" cy="1168400"/>
              <a:chOff x="3120" y="1872"/>
              <a:chExt cx="907" cy="907"/>
            </a:xfrm>
          </p:grpSpPr>
          <p:sp>
            <p:nvSpPr>
              <p:cNvPr id="87" name="Freeform 35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8" name="Group 36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94" name="Freeform 37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" name="Freeform 38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39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40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41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42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" name="AutoShape 43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90" name="Line 44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1" name="AutoShape 45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92" name="Line 46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3" name="Oval 47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08" name="Group 75"/>
            <p:cNvGrpSpPr>
              <a:grpSpLocks noChangeAspect="1"/>
            </p:cNvGrpSpPr>
            <p:nvPr/>
          </p:nvGrpSpPr>
          <p:grpSpPr bwMode="auto">
            <a:xfrm>
              <a:off x="7772400" y="990600"/>
              <a:ext cx="1169988" cy="1169988"/>
              <a:chOff x="4320" y="2016"/>
              <a:chExt cx="912" cy="912"/>
            </a:xfrm>
          </p:grpSpPr>
          <p:grpSp>
            <p:nvGrpSpPr>
              <p:cNvPr id="109" name="Group 76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116" name="Group 77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118" name="Freeform 78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" name="Freeform 7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20" name="Group 8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121" name="Freeform 81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2" name="Freeform 8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3" name="Freeform 8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4" name="Freeform 84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" name="Freeform 85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6" name="Freeform 8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17" name="Oval 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110" name="Group 88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111" name="Group 89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114" name="AutoShap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1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1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115" name="Line 9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2" name="Line 92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Line 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187879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 smtClean="0">
                <a:solidFill>
                  <a:schemeClr val="tx2"/>
                </a:solidFill>
              </a:rPr>
              <a:t>Iterative Algorithm with Loop Invariants</a:t>
            </a:r>
            <a:endParaRPr lang="en-US" altLang="en-US" sz="4400" i="0" dirty="0">
              <a:solidFill>
                <a:schemeClr val="tx2"/>
              </a:solidFill>
            </a:endParaRPr>
          </a:p>
        </p:txBody>
      </p:sp>
      <p:grpSp>
        <p:nvGrpSpPr>
          <p:cNvPr id="100" name="Group 99"/>
          <p:cNvGrpSpPr/>
          <p:nvPr/>
        </p:nvGrpSpPr>
        <p:grpSpPr>
          <a:xfrm>
            <a:off x="-182342" y="2205038"/>
            <a:ext cx="9097742" cy="4500562"/>
            <a:chOff x="-457200" y="1371600"/>
            <a:chExt cx="9906000" cy="5257800"/>
          </a:xfrm>
        </p:grpSpPr>
        <p:sp>
          <p:nvSpPr>
            <p:cNvPr id="101" name="Freeform 2" descr="Green marble"/>
            <p:cNvSpPr>
              <a:spLocks/>
            </p:cNvSpPr>
            <p:nvPr/>
          </p:nvSpPr>
          <p:spPr bwMode="auto">
            <a:xfrm>
              <a:off x="-457200" y="3886200"/>
              <a:ext cx="8763000" cy="1981200"/>
            </a:xfrm>
            <a:custGeom>
              <a:avLst/>
              <a:gdLst>
                <a:gd name="T0" fmla="*/ 2147483647 w 3879"/>
                <a:gd name="T1" fmla="*/ 2147483647 h 1488"/>
                <a:gd name="T2" fmla="*/ 2147483647 w 3879"/>
                <a:gd name="T3" fmla="*/ 2147483647 h 1488"/>
                <a:gd name="T4" fmla="*/ 2147483647 w 3879"/>
                <a:gd name="T5" fmla="*/ 2147483647 h 1488"/>
                <a:gd name="T6" fmla="*/ 2147483647 w 3879"/>
                <a:gd name="T7" fmla="*/ 2147483647 h 1488"/>
                <a:gd name="T8" fmla="*/ 2147483647 w 3879"/>
                <a:gd name="T9" fmla="*/ 2147483647 h 1488"/>
                <a:gd name="T10" fmla="*/ 2147483647 w 3879"/>
                <a:gd name="T11" fmla="*/ 2147483647 h 1488"/>
                <a:gd name="T12" fmla="*/ 2147483647 w 3879"/>
                <a:gd name="T13" fmla="*/ 2147483647 h 1488"/>
                <a:gd name="T14" fmla="*/ 2147483647 w 3879"/>
                <a:gd name="T15" fmla="*/ 2147483647 h 1488"/>
                <a:gd name="T16" fmla="*/ 2147483647 w 3879"/>
                <a:gd name="T17" fmla="*/ 2147483647 h 1488"/>
                <a:gd name="T18" fmla="*/ 2147483647 w 3879"/>
                <a:gd name="T19" fmla="*/ 2147483647 h 1488"/>
                <a:gd name="T20" fmla="*/ 2147483647 w 3879"/>
                <a:gd name="T21" fmla="*/ 2147483647 h 1488"/>
                <a:gd name="T22" fmla="*/ 2147483647 w 3879"/>
                <a:gd name="T23" fmla="*/ 2147483647 h 14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79"/>
                <a:gd name="T37" fmla="*/ 0 h 1488"/>
                <a:gd name="T38" fmla="*/ 3879 w 3879"/>
                <a:gd name="T39" fmla="*/ 1488 h 148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79" h="1488">
                  <a:moveTo>
                    <a:pt x="1260" y="25"/>
                  </a:moveTo>
                  <a:cubicBezTo>
                    <a:pt x="1484" y="50"/>
                    <a:pt x="1659" y="223"/>
                    <a:pt x="2061" y="254"/>
                  </a:cubicBezTo>
                  <a:cubicBezTo>
                    <a:pt x="2464" y="286"/>
                    <a:pt x="3477" y="106"/>
                    <a:pt x="3678" y="214"/>
                  </a:cubicBezTo>
                  <a:cubicBezTo>
                    <a:pt x="3879" y="322"/>
                    <a:pt x="3348" y="741"/>
                    <a:pt x="3268" y="899"/>
                  </a:cubicBezTo>
                  <a:cubicBezTo>
                    <a:pt x="3188" y="1057"/>
                    <a:pt x="3242" y="1085"/>
                    <a:pt x="3199" y="1161"/>
                  </a:cubicBezTo>
                  <a:cubicBezTo>
                    <a:pt x="3156" y="1237"/>
                    <a:pt x="3102" y="1331"/>
                    <a:pt x="3007" y="1353"/>
                  </a:cubicBezTo>
                  <a:cubicBezTo>
                    <a:pt x="2912" y="1375"/>
                    <a:pt x="2771" y="1301"/>
                    <a:pt x="2627" y="1291"/>
                  </a:cubicBezTo>
                  <a:cubicBezTo>
                    <a:pt x="2483" y="1281"/>
                    <a:pt x="2533" y="1280"/>
                    <a:pt x="2142" y="1295"/>
                  </a:cubicBezTo>
                  <a:cubicBezTo>
                    <a:pt x="1752" y="1309"/>
                    <a:pt x="566" y="1488"/>
                    <a:pt x="283" y="1375"/>
                  </a:cubicBezTo>
                  <a:cubicBezTo>
                    <a:pt x="0" y="1261"/>
                    <a:pt x="372" y="826"/>
                    <a:pt x="445" y="614"/>
                  </a:cubicBezTo>
                  <a:cubicBezTo>
                    <a:pt x="517" y="403"/>
                    <a:pt x="579" y="203"/>
                    <a:pt x="716" y="105"/>
                  </a:cubicBezTo>
                  <a:cubicBezTo>
                    <a:pt x="852" y="7"/>
                    <a:pt x="1036" y="0"/>
                    <a:pt x="1260" y="25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02" name="Freeform 3" descr="Green marble"/>
            <p:cNvSpPr>
              <a:spLocks/>
            </p:cNvSpPr>
            <p:nvPr/>
          </p:nvSpPr>
          <p:spPr bwMode="auto">
            <a:xfrm>
              <a:off x="3200400" y="1600200"/>
              <a:ext cx="6248400" cy="2514600"/>
            </a:xfrm>
            <a:custGeom>
              <a:avLst/>
              <a:gdLst>
                <a:gd name="T0" fmla="*/ 2147483647 w 3879"/>
                <a:gd name="T1" fmla="*/ 2147483647 h 1488"/>
                <a:gd name="T2" fmla="*/ 2147483647 w 3879"/>
                <a:gd name="T3" fmla="*/ 2147483647 h 1488"/>
                <a:gd name="T4" fmla="*/ 2147483647 w 3879"/>
                <a:gd name="T5" fmla="*/ 2147483647 h 1488"/>
                <a:gd name="T6" fmla="*/ 2147483647 w 3879"/>
                <a:gd name="T7" fmla="*/ 2147483647 h 1488"/>
                <a:gd name="T8" fmla="*/ 2147483647 w 3879"/>
                <a:gd name="T9" fmla="*/ 2147483647 h 1488"/>
                <a:gd name="T10" fmla="*/ 2147483647 w 3879"/>
                <a:gd name="T11" fmla="*/ 2147483647 h 1488"/>
                <a:gd name="T12" fmla="*/ 2147483647 w 3879"/>
                <a:gd name="T13" fmla="*/ 2147483647 h 1488"/>
                <a:gd name="T14" fmla="*/ 2147483647 w 3879"/>
                <a:gd name="T15" fmla="*/ 2147483647 h 1488"/>
                <a:gd name="T16" fmla="*/ 2147483647 w 3879"/>
                <a:gd name="T17" fmla="*/ 2147483647 h 1488"/>
                <a:gd name="T18" fmla="*/ 2147483647 w 3879"/>
                <a:gd name="T19" fmla="*/ 2147483647 h 1488"/>
                <a:gd name="T20" fmla="*/ 2147483647 w 3879"/>
                <a:gd name="T21" fmla="*/ 2147483647 h 1488"/>
                <a:gd name="T22" fmla="*/ 2147483647 w 3879"/>
                <a:gd name="T23" fmla="*/ 2147483647 h 14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79"/>
                <a:gd name="T37" fmla="*/ 0 h 1488"/>
                <a:gd name="T38" fmla="*/ 3879 w 3879"/>
                <a:gd name="T39" fmla="*/ 1488 h 148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79" h="1488">
                  <a:moveTo>
                    <a:pt x="1260" y="25"/>
                  </a:moveTo>
                  <a:cubicBezTo>
                    <a:pt x="1484" y="50"/>
                    <a:pt x="1659" y="223"/>
                    <a:pt x="2061" y="254"/>
                  </a:cubicBezTo>
                  <a:cubicBezTo>
                    <a:pt x="2464" y="286"/>
                    <a:pt x="3477" y="106"/>
                    <a:pt x="3678" y="214"/>
                  </a:cubicBezTo>
                  <a:cubicBezTo>
                    <a:pt x="3879" y="322"/>
                    <a:pt x="3348" y="741"/>
                    <a:pt x="3268" y="899"/>
                  </a:cubicBezTo>
                  <a:cubicBezTo>
                    <a:pt x="3188" y="1057"/>
                    <a:pt x="3242" y="1085"/>
                    <a:pt x="3199" y="1161"/>
                  </a:cubicBezTo>
                  <a:cubicBezTo>
                    <a:pt x="3156" y="1237"/>
                    <a:pt x="3102" y="1331"/>
                    <a:pt x="3007" y="1353"/>
                  </a:cubicBezTo>
                  <a:cubicBezTo>
                    <a:pt x="2912" y="1375"/>
                    <a:pt x="2771" y="1301"/>
                    <a:pt x="2627" y="1291"/>
                  </a:cubicBezTo>
                  <a:cubicBezTo>
                    <a:pt x="2483" y="1281"/>
                    <a:pt x="2533" y="1280"/>
                    <a:pt x="2142" y="1295"/>
                  </a:cubicBezTo>
                  <a:cubicBezTo>
                    <a:pt x="1752" y="1309"/>
                    <a:pt x="566" y="1488"/>
                    <a:pt x="283" y="1375"/>
                  </a:cubicBezTo>
                  <a:cubicBezTo>
                    <a:pt x="0" y="1261"/>
                    <a:pt x="372" y="826"/>
                    <a:pt x="445" y="614"/>
                  </a:cubicBezTo>
                  <a:cubicBezTo>
                    <a:pt x="517" y="403"/>
                    <a:pt x="579" y="203"/>
                    <a:pt x="716" y="105"/>
                  </a:cubicBezTo>
                  <a:cubicBezTo>
                    <a:pt x="852" y="7"/>
                    <a:pt x="1036" y="0"/>
                    <a:pt x="1260" y="25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2000"/>
            </a:p>
          </p:txBody>
        </p:sp>
        <p:grpSp>
          <p:nvGrpSpPr>
            <p:cNvPr id="103" name="Group 4"/>
            <p:cNvGrpSpPr>
              <a:grpSpLocks/>
            </p:cNvGrpSpPr>
            <p:nvPr/>
          </p:nvGrpSpPr>
          <p:grpSpPr bwMode="auto">
            <a:xfrm>
              <a:off x="609600" y="1371600"/>
              <a:ext cx="2438400" cy="1465263"/>
              <a:chOff x="192" y="1680"/>
              <a:chExt cx="1536" cy="923"/>
            </a:xfrm>
          </p:grpSpPr>
          <p:sp>
            <p:nvSpPr>
              <p:cNvPr id="191" name="Freeform 5"/>
              <p:cNvSpPr>
                <a:spLocks/>
              </p:cNvSpPr>
              <p:nvPr/>
            </p:nvSpPr>
            <p:spPr bwMode="auto">
              <a:xfrm>
                <a:off x="192" y="1680"/>
                <a:ext cx="1440" cy="923"/>
              </a:xfrm>
              <a:custGeom>
                <a:avLst/>
                <a:gdLst>
                  <a:gd name="T0" fmla="*/ 2 w 1856"/>
                  <a:gd name="T1" fmla="*/ 1 h 1355"/>
                  <a:gd name="T2" fmla="*/ 2 w 1856"/>
                  <a:gd name="T3" fmla="*/ 1 h 1355"/>
                  <a:gd name="T4" fmla="*/ 2 w 1856"/>
                  <a:gd name="T5" fmla="*/ 1 h 1355"/>
                  <a:gd name="T6" fmla="*/ 2 w 1856"/>
                  <a:gd name="T7" fmla="*/ 1 h 1355"/>
                  <a:gd name="T8" fmla="*/ 2 w 1856"/>
                  <a:gd name="T9" fmla="*/ 1 h 1355"/>
                  <a:gd name="T10" fmla="*/ 2 w 1856"/>
                  <a:gd name="T11" fmla="*/ 1 h 1355"/>
                  <a:gd name="T12" fmla="*/ 2 w 1856"/>
                  <a:gd name="T13" fmla="*/ 1 h 1355"/>
                  <a:gd name="T14" fmla="*/ 2 w 1856"/>
                  <a:gd name="T15" fmla="*/ 1 h 13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856"/>
                  <a:gd name="T25" fmla="*/ 0 h 1355"/>
                  <a:gd name="T26" fmla="*/ 1856 w 1856"/>
                  <a:gd name="T27" fmla="*/ 1355 h 13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856" h="1355">
                    <a:moveTo>
                      <a:pt x="364" y="288"/>
                    </a:moveTo>
                    <a:cubicBezTo>
                      <a:pt x="204" y="400"/>
                      <a:pt x="0" y="662"/>
                      <a:pt x="28" y="768"/>
                    </a:cubicBezTo>
                    <a:cubicBezTo>
                      <a:pt x="56" y="874"/>
                      <a:pt x="392" y="846"/>
                      <a:pt x="535" y="923"/>
                    </a:cubicBezTo>
                    <a:cubicBezTo>
                      <a:pt x="678" y="1000"/>
                      <a:pt x="760" y="1171"/>
                      <a:pt x="888" y="1233"/>
                    </a:cubicBezTo>
                    <a:cubicBezTo>
                      <a:pt x="1016" y="1295"/>
                      <a:pt x="1148" y="1355"/>
                      <a:pt x="1301" y="1293"/>
                    </a:cubicBezTo>
                    <a:cubicBezTo>
                      <a:pt x="1454" y="1231"/>
                      <a:pt x="1856" y="1063"/>
                      <a:pt x="1804" y="864"/>
                    </a:cubicBezTo>
                    <a:cubicBezTo>
                      <a:pt x="1752" y="665"/>
                      <a:pt x="1228" y="192"/>
                      <a:pt x="988" y="96"/>
                    </a:cubicBezTo>
                    <a:cubicBezTo>
                      <a:pt x="748" y="0"/>
                      <a:pt x="524" y="176"/>
                      <a:pt x="364" y="288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92" name="Text Box 6"/>
              <p:cNvSpPr txBox="1">
                <a:spLocks noChangeArrowheads="1"/>
              </p:cNvSpPr>
              <p:nvPr/>
            </p:nvSpPr>
            <p:spPr bwMode="auto">
              <a:xfrm>
                <a:off x="455" y="1765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88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93" name="Text Box 7"/>
              <p:cNvSpPr txBox="1">
                <a:spLocks noChangeArrowheads="1"/>
              </p:cNvSpPr>
              <p:nvPr/>
            </p:nvSpPr>
            <p:spPr bwMode="auto">
              <a:xfrm>
                <a:off x="960" y="1841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14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94" name="Text Box 8"/>
              <p:cNvSpPr txBox="1">
                <a:spLocks noChangeArrowheads="1"/>
              </p:cNvSpPr>
              <p:nvPr/>
            </p:nvSpPr>
            <p:spPr bwMode="auto">
              <a:xfrm>
                <a:off x="746" y="2198"/>
                <a:ext cx="406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 dirty="0">
                    <a:latin typeface="Tahoma" pitchFamily="34" charset="0"/>
                  </a:rPr>
                  <a:t>98</a:t>
                </a:r>
                <a:endParaRPr lang="en-CA" altLang="en-US" sz="1600" i="0" dirty="0">
                  <a:latin typeface="Tahoma" pitchFamily="34" charset="0"/>
                </a:endParaRPr>
              </a:p>
            </p:txBody>
          </p:sp>
          <p:sp>
            <p:nvSpPr>
              <p:cNvPr id="195" name="Text Box 9"/>
              <p:cNvSpPr txBox="1">
                <a:spLocks noChangeArrowheads="1"/>
              </p:cNvSpPr>
              <p:nvPr/>
            </p:nvSpPr>
            <p:spPr bwMode="auto">
              <a:xfrm>
                <a:off x="503" y="2038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25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96" name="Text Box 10"/>
              <p:cNvSpPr txBox="1">
                <a:spLocks noChangeArrowheads="1"/>
              </p:cNvSpPr>
              <p:nvPr/>
            </p:nvSpPr>
            <p:spPr bwMode="auto">
              <a:xfrm>
                <a:off x="768" y="2016"/>
                <a:ext cx="29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62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97" name="Text Box 11"/>
              <p:cNvSpPr txBox="1">
                <a:spLocks noChangeArrowheads="1"/>
              </p:cNvSpPr>
              <p:nvPr/>
            </p:nvSpPr>
            <p:spPr bwMode="auto">
              <a:xfrm>
                <a:off x="746" y="1762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52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98" name="Text Box 12"/>
              <p:cNvSpPr txBox="1">
                <a:spLocks noChangeArrowheads="1"/>
              </p:cNvSpPr>
              <p:nvPr/>
            </p:nvSpPr>
            <p:spPr bwMode="auto">
              <a:xfrm>
                <a:off x="1020" y="2318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79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99" name="Text Box 13"/>
              <p:cNvSpPr txBox="1">
                <a:spLocks noChangeArrowheads="1"/>
              </p:cNvSpPr>
              <p:nvPr/>
            </p:nvSpPr>
            <p:spPr bwMode="auto">
              <a:xfrm>
                <a:off x="1109" y="2038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30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200" name="Text Box 14"/>
              <p:cNvSpPr txBox="1">
                <a:spLocks noChangeArrowheads="1"/>
              </p:cNvSpPr>
              <p:nvPr/>
            </p:nvSpPr>
            <p:spPr bwMode="auto">
              <a:xfrm>
                <a:off x="1303" y="2157"/>
                <a:ext cx="425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23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201" name="Rectangle 15"/>
              <p:cNvSpPr>
                <a:spLocks noChangeArrowheads="1"/>
              </p:cNvSpPr>
              <p:nvPr/>
            </p:nvSpPr>
            <p:spPr bwMode="auto">
              <a:xfrm>
                <a:off x="286" y="1958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31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</p:grpSp>
        <p:grpSp>
          <p:nvGrpSpPr>
            <p:cNvPr id="127" name="Group 16"/>
            <p:cNvGrpSpPr>
              <a:grpSpLocks/>
            </p:cNvGrpSpPr>
            <p:nvPr/>
          </p:nvGrpSpPr>
          <p:grpSpPr bwMode="auto">
            <a:xfrm>
              <a:off x="4495800" y="2133600"/>
              <a:ext cx="2438400" cy="1465263"/>
              <a:chOff x="192" y="1680"/>
              <a:chExt cx="1536" cy="923"/>
            </a:xfrm>
          </p:grpSpPr>
          <p:sp>
            <p:nvSpPr>
              <p:cNvPr id="180" name="Freeform 17"/>
              <p:cNvSpPr>
                <a:spLocks/>
              </p:cNvSpPr>
              <p:nvPr/>
            </p:nvSpPr>
            <p:spPr bwMode="auto">
              <a:xfrm>
                <a:off x="192" y="1680"/>
                <a:ext cx="1440" cy="923"/>
              </a:xfrm>
              <a:custGeom>
                <a:avLst/>
                <a:gdLst>
                  <a:gd name="T0" fmla="*/ 2 w 1856"/>
                  <a:gd name="T1" fmla="*/ 1 h 1355"/>
                  <a:gd name="T2" fmla="*/ 2 w 1856"/>
                  <a:gd name="T3" fmla="*/ 1 h 1355"/>
                  <a:gd name="T4" fmla="*/ 2 w 1856"/>
                  <a:gd name="T5" fmla="*/ 1 h 1355"/>
                  <a:gd name="T6" fmla="*/ 2 w 1856"/>
                  <a:gd name="T7" fmla="*/ 1 h 1355"/>
                  <a:gd name="T8" fmla="*/ 2 w 1856"/>
                  <a:gd name="T9" fmla="*/ 1 h 1355"/>
                  <a:gd name="T10" fmla="*/ 2 w 1856"/>
                  <a:gd name="T11" fmla="*/ 1 h 1355"/>
                  <a:gd name="T12" fmla="*/ 2 w 1856"/>
                  <a:gd name="T13" fmla="*/ 1 h 1355"/>
                  <a:gd name="T14" fmla="*/ 2 w 1856"/>
                  <a:gd name="T15" fmla="*/ 1 h 13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856"/>
                  <a:gd name="T25" fmla="*/ 0 h 1355"/>
                  <a:gd name="T26" fmla="*/ 1856 w 1856"/>
                  <a:gd name="T27" fmla="*/ 1355 h 13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856" h="1355">
                    <a:moveTo>
                      <a:pt x="364" y="288"/>
                    </a:moveTo>
                    <a:cubicBezTo>
                      <a:pt x="204" y="400"/>
                      <a:pt x="0" y="662"/>
                      <a:pt x="28" y="768"/>
                    </a:cubicBezTo>
                    <a:cubicBezTo>
                      <a:pt x="56" y="874"/>
                      <a:pt x="392" y="846"/>
                      <a:pt x="535" y="923"/>
                    </a:cubicBezTo>
                    <a:cubicBezTo>
                      <a:pt x="678" y="1000"/>
                      <a:pt x="760" y="1171"/>
                      <a:pt x="888" y="1233"/>
                    </a:cubicBezTo>
                    <a:cubicBezTo>
                      <a:pt x="1016" y="1295"/>
                      <a:pt x="1148" y="1355"/>
                      <a:pt x="1301" y="1293"/>
                    </a:cubicBezTo>
                    <a:cubicBezTo>
                      <a:pt x="1454" y="1231"/>
                      <a:pt x="1856" y="1063"/>
                      <a:pt x="1804" y="864"/>
                    </a:cubicBezTo>
                    <a:cubicBezTo>
                      <a:pt x="1752" y="665"/>
                      <a:pt x="1228" y="192"/>
                      <a:pt x="988" y="96"/>
                    </a:cubicBezTo>
                    <a:cubicBezTo>
                      <a:pt x="748" y="0"/>
                      <a:pt x="524" y="176"/>
                      <a:pt x="364" y="288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81" name="Text Box 18"/>
              <p:cNvSpPr txBox="1">
                <a:spLocks noChangeArrowheads="1"/>
              </p:cNvSpPr>
              <p:nvPr/>
            </p:nvSpPr>
            <p:spPr bwMode="auto">
              <a:xfrm>
                <a:off x="455" y="1765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88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82" name="Text Box 19"/>
              <p:cNvSpPr txBox="1">
                <a:spLocks noChangeArrowheads="1"/>
              </p:cNvSpPr>
              <p:nvPr/>
            </p:nvSpPr>
            <p:spPr bwMode="auto">
              <a:xfrm>
                <a:off x="960" y="1841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14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83" name="Text Box 20"/>
              <p:cNvSpPr txBox="1">
                <a:spLocks noChangeArrowheads="1"/>
              </p:cNvSpPr>
              <p:nvPr/>
            </p:nvSpPr>
            <p:spPr bwMode="auto">
              <a:xfrm>
                <a:off x="746" y="2198"/>
                <a:ext cx="406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98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84" name="Text Box 21"/>
              <p:cNvSpPr txBox="1">
                <a:spLocks noChangeArrowheads="1"/>
              </p:cNvSpPr>
              <p:nvPr/>
            </p:nvSpPr>
            <p:spPr bwMode="auto">
              <a:xfrm>
                <a:off x="503" y="2038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25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85" name="Text Box 22"/>
              <p:cNvSpPr txBox="1">
                <a:spLocks noChangeArrowheads="1"/>
              </p:cNvSpPr>
              <p:nvPr/>
            </p:nvSpPr>
            <p:spPr bwMode="auto">
              <a:xfrm>
                <a:off x="768" y="2016"/>
                <a:ext cx="29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62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86" name="Text Box 23"/>
              <p:cNvSpPr txBox="1">
                <a:spLocks noChangeArrowheads="1"/>
              </p:cNvSpPr>
              <p:nvPr/>
            </p:nvSpPr>
            <p:spPr bwMode="auto">
              <a:xfrm>
                <a:off x="746" y="1762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52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87" name="Text Box 24"/>
              <p:cNvSpPr txBox="1">
                <a:spLocks noChangeArrowheads="1"/>
              </p:cNvSpPr>
              <p:nvPr/>
            </p:nvSpPr>
            <p:spPr bwMode="auto">
              <a:xfrm>
                <a:off x="1020" y="2318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79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88" name="Text Box 25"/>
              <p:cNvSpPr txBox="1">
                <a:spLocks noChangeArrowheads="1"/>
              </p:cNvSpPr>
              <p:nvPr/>
            </p:nvSpPr>
            <p:spPr bwMode="auto">
              <a:xfrm>
                <a:off x="1109" y="2038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30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89" name="Text Box 26"/>
              <p:cNvSpPr txBox="1">
                <a:spLocks noChangeArrowheads="1"/>
              </p:cNvSpPr>
              <p:nvPr/>
            </p:nvSpPr>
            <p:spPr bwMode="auto">
              <a:xfrm>
                <a:off x="1303" y="2157"/>
                <a:ext cx="425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23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90" name="Rectangle 27"/>
              <p:cNvSpPr>
                <a:spLocks noChangeArrowheads="1"/>
              </p:cNvSpPr>
              <p:nvPr/>
            </p:nvSpPr>
            <p:spPr bwMode="auto">
              <a:xfrm>
                <a:off x="286" y="1958"/>
                <a:ext cx="281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31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</p:grpSp>
        <p:sp>
          <p:nvSpPr>
            <p:cNvPr id="128" name="Rectangle 28"/>
            <p:cNvSpPr>
              <a:spLocks noChangeArrowheads="1"/>
            </p:cNvSpPr>
            <p:nvPr/>
          </p:nvSpPr>
          <p:spPr bwMode="auto">
            <a:xfrm>
              <a:off x="4038600" y="2514600"/>
              <a:ext cx="304800" cy="533400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 i="0"/>
            </a:p>
          </p:txBody>
        </p:sp>
        <p:grpSp>
          <p:nvGrpSpPr>
            <p:cNvPr id="129" name="Group 29"/>
            <p:cNvGrpSpPr>
              <a:grpSpLocks/>
            </p:cNvGrpSpPr>
            <p:nvPr/>
          </p:nvGrpSpPr>
          <p:grpSpPr bwMode="auto">
            <a:xfrm>
              <a:off x="7239000" y="2362200"/>
              <a:ext cx="1219200" cy="1066800"/>
              <a:chOff x="1584" y="3063"/>
              <a:chExt cx="768" cy="672"/>
            </a:xfrm>
          </p:grpSpPr>
          <p:sp>
            <p:nvSpPr>
              <p:cNvPr id="178" name="AutoShape 30"/>
              <p:cNvSpPr>
                <a:spLocks noChangeArrowheads="1"/>
              </p:cNvSpPr>
              <p:nvPr/>
            </p:nvSpPr>
            <p:spPr bwMode="auto">
              <a:xfrm>
                <a:off x="1584" y="3063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381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800" baseline="-8000">
                    <a:solidFill>
                      <a:schemeClr val="bg2"/>
                    </a:solidFill>
                  </a:rPr>
                  <a:t>n</a:t>
                </a:r>
                <a:r>
                  <a:rPr lang="en-US" altLang="en-US" sz="1800" i="0" baseline="-8000">
                    <a:solidFill>
                      <a:schemeClr val="bg2"/>
                    </a:solidFill>
                  </a:rPr>
                  <a:t> elements</a:t>
                </a:r>
              </a:p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800" i="0" baseline="-8000">
                    <a:solidFill>
                      <a:schemeClr val="bg2"/>
                    </a:solidFill>
                  </a:rPr>
                  <a:t>to school</a:t>
                </a:r>
                <a:endParaRPr lang="en-CA" altLang="en-US" sz="18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79" name="Line 31"/>
              <p:cNvSpPr>
                <a:spLocks noChangeShapeType="1"/>
              </p:cNvSpPr>
              <p:nvPr/>
            </p:nvSpPr>
            <p:spPr bwMode="auto">
              <a:xfrm>
                <a:off x="1968" y="3591"/>
                <a:ext cx="0" cy="144"/>
              </a:xfrm>
              <a:prstGeom prst="line">
                <a:avLst/>
              </a:prstGeom>
              <a:noFill/>
              <a:ln w="635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sz="2000"/>
              </a:p>
            </p:txBody>
          </p:sp>
        </p:grpSp>
        <p:sp>
          <p:nvSpPr>
            <p:cNvPr id="130" name="AutoShape 32"/>
            <p:cNvSpPr>
              <a:spLocks/>
            </p:cNvSpPr>
            <p:nvPr/>
          </p:nvSpPr>
          <p:spPr bwMode="auto">
            <a:xfrm rot="10800000">
              <a:off x="6553200" y="2133600"/>
              <a:ext cx="609600" cy="1524000"/>
            </a:xfrm>
            <a:prstGeom prst="leftBrace">
              <a:avLst>
                <a:gd name="adj1" fmla="val 20833"/>
                <a:gd name="adj2" fmla="val 49824"/>
              </a:avLst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 i="0"/>
            </a:p>
          </p:txBody>
        </p:sp>
        <p:grpSp>
          <p:nvGrpSpPr>
            <p:cNvPr id="131" name="Group 33"/>
            <p:cNvGrpSpPr>
              <a:grpSpLocks/>
            </p:cNvGrpSpPr>
            <p:nvPr/>
          </p:nvGrpSpPr>
          <p:grpSpPr bwMode="auto">
            <a:xfrm>
              <a:off x="5257800" y="6096000"/>
              <a:ext cx="3733800" cy="533400"/>
              <a:chOff x="3072" y="3360"/>
              <a:chExt cx="2352" cy="336"/>
            </a:xfrm>
          </p:grpSpPr>
          <p:sp>
            <p:nvSpPr>
              <p:cNvPr id="176" name="Text Box 34"/>
              <p:cNvSpPr txBox="1">
                <a:spLocks noChangeArrowheads="1"/>
              </p:cNvSpPr>
              <p:nvPr/>
            </p:nvSpPr>
            <p:spPr bwMode="auto">
              <a:xfrm>
                <a:off x="3106" y="3408"/>
                <a:ext cx="2047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14,23,25,30,31,52,62,79,88,98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77" name="Rectangle 35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132" name="Group 64"/>
            <p:cNvGrpSpPr>
              <a:grpSpLocks/>
            </p:cNvGrpSpPr>
            <p:nvPr/>
          </p:nvGrpSpPr>
          <p:grpSpPr bwMode="auto">
            <a:xfrm>
              <a:off x="381000" y="4648200"/>
              <a:ext cx="3733800" cy="533400"/>
              <a:chOff x="3072" y="3360"/>
              <a:chExt cx="2352" cy="336"/>
            </a:xfrm>
          </p:grpSpPr>
          <p:sp>
            <p:nvSpPr>
              <p:cNvPr id="174" name="Text Box 65"/>
              <p:cNvSpPr txBox="1">
                <a:spLocks noChangeArrowheads="1"/>
              </p:cNvSpPr>
              <p:nvPr/>
            </p:nvSpPr>
            <p:spPr bwMode="auto">
              <a:xfrm>
                <a:off x="3106" y="3408"/>
                <a:ext cx="2047" cy="2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i="0">
                    <a:latin typeface="Tahoma" pitchFamily="34" charset="0"/>
                  </a:rPr>
                  <a:t>14,23,25,30,31,52,62,79,88,98</a:t>
                </a:r>
                <a:endParaRPr lang="en-CA" altLang="en-US" sz="1600" i="0">
                  <a:latin typeface="Tahoma" pitchFamily="34" charset="0"/>
                </a:endParaRPr>
              </a:p>
            </p:txBody>
          </p:sp>
          <p:sp>
            <p:nvSpPr>
              <p:cNvPr id="175" name="Rectangle 66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33" name="Freeform 67"/>
            <p:cNvSpPr>
              <a:spLocks/>
            </p:cNvSpPr>
            <p:nvPr/>
          </p:nvSpPr>
          <p:spPr bwMode="auto">
            <a:xfrm>
              <a:off x="4337050" y="4648200"/>
              <a:ext cx="469900" cy="495300"/>
            </a:xfrm>
            <a:custGeom>
              <a:avLst/>
              <a:gdLst>
                <a:gd name="T0" fmla="*/ 2147483647 w 872"/>
                <a:gd name="T1" fmla="*/ 2147483647 h 888"/>
                <a:gd name="T2" fmla="*/ 2147483647 w 872"/>
                <a:gd name="T3" fmla="*/ 2147483647 h 888"/>
                <a:gd name="T4" fmla="*/ 2147483647 w 872"/>
                <a:gd name="T5" fmla="*/ 2147483647 h 888"/>
                <a:gd name="T6" fmla="*/ 2147483647 w 872"/>
                <a:gd name="T7" fmla="*/ 2147483647 h 888"/>
                <a:gd name="T8" fmla="*/ 2147483647 w 872"/>
                <a:gd name="T9" fmla="*/ 2147483647 h 888"/>
                <a:gd name="T10" fmla="*/ 2147483647 w 872"/>
                <a:gd name="T11" fmla="*/ 2147483647 h 888"/>
                <a:gd name="T12" fmla="*/ 2147483647 w 872"/>
                <a:gd name="T13" fmla="*/ 2147483647 h 888"/>
                <a:gd name="T14" fmla="*/ 2147483647 w 872"/>
                <a:gd name="T15" fmla="*/ 2147483647 h 8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2"/>
                <a:gd name="T25" fmla="*/ 0 h 888"/>
                <a:gd name="T26" fmla="*/ 872 w 872"/>
                <a:gd name="T27" fmla="*/ 888 h 8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2" h="888">
                  <a:moveTo>
                    <a:pt x="159" y="175"/>
                  </a:moveTo>
                  <a:cubicBezTo>
                    <a:pt x="76" y="228"/>
                    <a:pt x="4" y="265"/>
                    <a:pt x="2" y="332"/>
                  </a:cubicBezTo>
                  <a:cubicBezTo>
                    <a:pt x="0" y="399"/>
                    <a:pt x="76" y="503"/>
                    <a:pt x="146" y="579"/>
                  </a:cubicBezTo>
                  <a:cubicBezTo>
                    <a:pt x="216" y="655"/>
                    <a:pt x="310" y="748"/>
                    <a:pt x="420" y="790"/>
                  </a:cubicBezTo>
                  <a:cubicBezTo>
                    <a:pt x="530" y="832"/>
                    <a:pt x="736" y="888"/>
                    <a:pt x="804" y="829"/>
                  </a:cubicBezTo>
                  <a:cubicBezTo>
                    <a:pt x="872" y="770"/>
                    <a:pt x="857" y="568"/>
                    <a:pt x="831" y="437"/>
                  </a:cubicBezTo>
                  <a:cubicBezTo>
                    <a:pt x="805" y="306"/>
                    <a:pt x="759" y="88"/>
                    <a:pt x="647" y="44"/>
                  </a:cubicBezTo>
                  <a:cubicBezTo>
                    <a:pt x="535" y="0"/>
                    <a:pt x="261" y="148"/>
                    <a:pt x="159" y="175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grpSp>
          <p:nvGrpSpPr>
            <p:cNvPr id="134" name="Group 68"/>
            <p:cNvGrpSpPr>
              <a:grpSpLocks/>
            </p:cNvGrpSpPr>
            <p:nvPr/>
          </p:nvGrpSpPr>
          <p:grpSpPr bwMode="auto">
            <a:xfrm>
              <a:off x="5257800" y="4343400"/>
              <a:ext cx="1219200" cy="1066800"/>
              <a:chOff x="1584" y="3063"/>
              <a:chExt cx="768" cy="672"/>
            </a:xfrm>
          </p:grpSpPr>
          <p:sp>
            <p:nvSpPr>
              <p:cNvPr id="172" name="AutoShape 69"/>
              <p:cNvSpPr>
                <a:spLocks noChangeArrowheads="1"/>
              </p:cNvSpPr>
              <p:nvPr/>
            </p:nvSpPr>
            <p:spPr bwMode="auto">
              <a:xfrm>
                <a:off x="1584" y="3063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381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800" i="0" baseline="-8000">
                    <a:solidFill>
                      <a:schemeClr val="bg2"/>
                    </a:solidFill>
                  </a:rPr>
                  <a:t>0 elements</a:t>
                </a:r>
              </a:p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800" i="0" baseline="-8000">
                    <a:solidFill>
                      <a:schemeClr val="bg2"/>
                    </a:solidFill>
                  </a:rPr>
                  <a:t>to school</a:t>
                </a:r>
                <a:endParaRPr lang="en-CA" altLang="en-US" sz="18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73" name="Line 70"/>
              <p:cNvSpPr>
                <a:spLocks noChangeShapeType="1"/>
              </p:cNvSpPr>
              <p:nvPr/>
            </p:nvSpPr>
            <p:spPr bwMode="auto">
              <a:xfrm>
                <a:off x="1968" y="3591"/>
                <a:ext cx="0" cy="144"/>
              </a:xfrm>
              <a:prstGeom prst="line">
                <a:avLst/>
              </a:prstGeom>
              <a:noFill/>
              <a:ln w="635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 sz="2000"/>
              </a:p>
            </p:txBody>
          </p:sp>
        </p:grpSp>
        <p:sp>
          <p:nvSpPr>
            <p:cNvPr id="135" name="AutoShape 71"/>
            <p:cNvSpPr>
              <a:spLocks/>
            </p:cNvSpPr>
            <p:nvPr/>
          </p:nvSpPr>
          <p:spPr bwMode="auto">
            <a:xfrm rot="10800000">
              <a:off x="4876800" y="4572000"/>
              <a:ext cx="304800" cy="685800"/>
            </a:xfrm>
            <a:prstGeom prst="leftBrace">
              <a:avLst>
                <a:gd name="adj1" fmla="val 18750"/>
                <a:gd name="adj2" fmla="val 50000"/>
              </a:avLst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 i="0"/>
            </a:p>
          </p:txBody>
        </p:sp>
        <p:grpSp>
          <p:nvGrpSpPr>
            <p:cNvPr id="136" name="Group 72"/>
            <p:cNvGrpSpPr>
              <a:grpSpLocks/>
            </p:cNvGrpSpPr>
            <p:nvPr/>
          </p:nvGrpSpPr>
          <p:grpSpPr bwMode="auto">
            <a:xfrm rot="5026305">
              <a:off x="5666581" y="4652169"/>
              <a:ext cx="1347788" cy="1797050"/>
              <a:chOff x="2227" y="1194"/>
              <a:chExt cx="1944" cy="2413"/>
            </a:xfrm>
          </p:grpSpPr>
          <p:sp>
            <p:nvSpPr>
              <p:cNvPr id="166" name="Freeform 73"/>
              <p:cNvSpPr>
                <a:spLocks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67" name="Freeform 74"/>
              <p:cNvSpPr>
                <a:spLocks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68" name="Freeform 75"/>
              <p:cNvSpPr>
                <a:spLocks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69" name="Freeform 76"/>
              <p:cNvSpPr>
                <a:spLocks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70" name="Freeform 77"/>
              <p:cNvSpPr>
                <a:spLocks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71" name="Freeform 78"/>
              <p:cNvSpPr>
                <a:spLocks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</p:grpSp>
        <p:grpSp>
          <p:nvGrpSpPr>
            <p:cNvPr id="137" name="Group 79"/>
            <p:cNvGrpSpPr>
              <a:grpSpLocks/>
            </p:cNvGrpSpPr>
            <p:nvPr/>
          </p:nvGrpSpPr>
          <p:grpSpPr bwMode="auto">
            <a:xfrm rot="3735761">
              <a:off x="2586831" y="1475582"/>
              <a:ext cx="1347787" cy="1797050"/>
              <a:chOff x="2227" y="1194"/>
              <a:chExt cx="1944" cy="2413"/>
            </a:xfrm>
          </p:grpSpPr>
          <p:sp>
            <p:nvSpPr>
              <p:cNvPr id="160" name="Freeform 80"/>
              <p:cNvSpPr>
                <a:spLocks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61" name="Freeform 81"/>
              <p:cNvSpPr>
                <a:spLocks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62" name="Freeform 82"/>
              <p:cNvSpPr>
                <a:spLocks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63" name="Freeform 83"/>
              <p:cNvSpPr>
                <a:spLocks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64" name="Freeform 84"/>
              <p:cNvSpPr>
                <a:spLocks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65" name="Freeform 85"/>
              <p:cNvSpPr>
                <a:spLocks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</p:grpSp>
        <p:grpSp>
          <p:nvGrpSpPr>
            <p:cNvPr id="138" name="Group 86"/>
            <p:cNvGrpSpPr>
              <a:grpSpLocks/>
            </p:cNvGrpSpPr>
            <p:nvPr/>
          </p:nvGrpSpPr>
          <p:grpSpPr bwMode="auto">
            <a:xfrm flipH="1">
              <a:off x="2895600" y="2819400"/>
              <a:ext cx="2101850" cy="1652588"/>
              <a:chOff x="2592" y="2016"/>
              <a:chExt cx="1324" cy="1041"/>
            </a:xfrm>
          </p:grpSpPr>
          <p:grpSp>
            <p:nvGrpSpPr>
              <p:cNvPr id="139" name="Group 87"/>
              <p:cNvGrpSpPr>
                <a:grpSpLocks/>
              </p:cNvGrpSpPr>
              <p:nvPr/>
            </p:nvGrpSpPr>
            <p:grpSpPr bwMode="auto">
              <a:xfrm rot="5026305">
                <a:off x="2733" y="1875"/>
                <a:ext cx="849" cy="1132"/>
                <a:chOff x="2227" y="1194"/>
                <a:chExt cx="1944" cy="2413"/>
              </a:xfrm>
            </p:grpSpPr>
            <p:sp>
              <p:nvSpPr>
                <p:cNvPr id="154" name="Freeform 88"/>
                <p:cNvSpPr>
                  <a:spLocks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55" name="Freeform 89"/>
                <p:cNvSpPr>
                  <a:spLocks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56" name="Freeform 90"/>
                <p:cNvSpPr>
                  <a:spLocks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57" name="Freeform 91"/>
                <p:cNvSpPr>
                  <a:spLocks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58" name="Freeform 92"/>
                <p:cNvSpPr>
                  <a:spLocks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59" name="Freeform 93"/>
                <p:cNvSpPr>
                  <a:spLocks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</p:grpSp>
          <p:grpSp>
            <p:nvGrpSpPr>
              <p:cNvPr id="140" name="Group 94"/>
              <p:cNvGrpSpPr>
                <a:grpSpLocks/>
              </p:cNvGrpSpPr>
              <p:nvPr/>
            </p:nvGrpSpPr>
            <p:grpSpPr bwMode="auto">
              <a:xfrm rot="5026305">
                <a:off x="2829" y="1971"/>
                <a:ext cx="849" cy="1132"/>
                <a:chOff x="2227" y="1194"/>
                <a:chExt cx="1944" cy="2413"/>
              </a:xfrm>
            </p:grpSpPr>
            <p:sp>
              <p:nvSpPr>
                <p:cNvPr id="148" name="Freeform 95"/>
                <p:cNvSpPr>
                  <a:spLocks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49" name="Freeform 96"/>
                <p:cNvSpPr>
                  <a:spLocks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50" name="Freeform 97"/>
                <p:cNvSpPr>
                  <a:spLocks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51" name="Freeform 98"/>
                <p:cNvSpPr>
                  <a:spLocks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52" name="Freeform 99"/>
                <p:cNvSpPr>
                  <a:spLocks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53" name="Freeform 100"/>
                <p:cNvSpPr>
                  <a:spLocks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</p:grpSp>
          <p:grpSp>
            <p:nvGrpSpPr>
              <p:cNvPr id="141" name="Group 101"/>
              <p:cNvGrpSpPr>
                <a:grpSpLocks/>
              </p:cNvGrpSpPr>
              <p:nvPr/>
            </p:nvGrpSpPr>
            <p:grpSpPr bwMode="auto">
              <a:xfrm rot="5026305">
                <a:off x="2925" y="2067"/>
                <a:ext cx="849" cy="1132"/>
                <a:chOff x="2227" y="1194"/>
                <a:chExt cx="1944" cy="2413"/>
              </a:xfrm>
            </p:grpSpPr>
            <p:sp>
              <p:nvSpPr>
                <p:cNvPr id="142" name="Freeform 102"/>
                <p:cNvSpPr>
                  <a:spLocks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43" name="Freeform 103"/>
                <p:cNvSpPr>
                  <a:spLocks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44" name="Freeform 104"/>
                <p:cNvSpPr>
                  <a:spLocks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45" name="Freeform 105"/>
                <p:cNvSpPr>
                  <a:spLocks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46" name="Freeform 106"/>
                <p:cNvSpPr>
                  <a:spLocks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  <p:sp>
              <p:nvSpPr>
                <p:cNvPr id="147" name="Freeform 107"/>
                <p:cNvSpPr>
                  <a:spLocks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000"/>
                </a:p>
              </p:txBody>
            </p:sp>
          </p:grpSp>
        </p:grpSp>
      </p:grpSp>
      <p:grpSp>
        <p:nvGrpSpPr>
          <p:cNvPr id="3" name="Group 2"/>
          <p:cNvGrpSpPr/>
          <p:nvPr/>
        </p:nvGrpSpPr>
        <p:grpSpPr>
          <a:xfrm>
            <a:off x="152400" y="685800"/>
            <a:ext cx="8991600" cy="1371600"/>
            <a:chOff x="152400" y="685800"/>
            <a:chExt cx="8991600" cy="1371600"/>
          </a:xfrm>
        </p:grpSpPr>
        <p:sp>
          <p:nvSpPr>
            <p:cNvPr id="202" name="Rectangle 108"/>
            <p:cNvSpPr>
              <a:spLocks noChangeArrowheads="1"/>
            </p:cNvSpPr>
            <p:nvPr/>
          </p:nvSpPr>
          <p:spPr bwMode="auto">
            <a:xfrm>
              <a:off x="152400" y="685800"/>
              <a:ext cx="7772400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457200" indent="-457200" eaLnBrk="1" hangingPunct="1">
                <a:spcBef>
                  <a:spcPct val="0"/>
                </a:spcBef>
              </a:pPr>
              <a:r>
                <a:rPr lang="en-US" altLang="en-US" sz="2800" i="0" dirty="0">
                  <a:solidFill>
                    <a:schemeClr val="tx2"/>
                  </a:solidFill>
                </a:rPr>
                <a:t>Beginning &amp; </a:t>
              </a:r>
              <a:r>
                <a:rPr lang="en-US" altLang="en-US" sz="2800" i="0" dirty="0" smtClean="0">
                  <a:solidFill>
                    <a:schemeClr val="tx2"/>
                  </a:solidFill>
                </a:rPr>
                <a:t>Ending</a:t>
              </a:r>
              <a:endParaRPr lang="en-CA" altLang="en-US" sz="2800" i="0" dirty="0">
                <a:solidFill>
                  <a:schemeClr val="tx2"/>
                </a:solidFill>
              </a:endParaRPr>
            </a:p>
          </p:txBody>
        </p:sp>
        <p:grpSp>
          <p:nvGrpSpPr>
            <p:cNvPr id="203" name="Group 109"/>
            <p:cNvGrpSpPr>
              <a:grpSpLocks noChangeAspect="1"/>
            </p:cNvGrpSpPr>
            <p:nvPr/>
          </p:nvGrpSpPr>
          <p:grpSpPr bwMode="auto">
            <a:xfrm>
              <a:off x="5310188" y="862012"/>
              <a:ext cx="1166812" cy="1168400"/>
              <a:chOff x="3408" y="1200"/>
              <a:chExt cx="907" cy="907"/>
            </a:xfrm>
          </p:grpSpPr>
          <p:grpSp>
            <p:nvGrpSpPr>
              <p:cNvPr id="204" name="Group 110"/>
              <p:cNvGrpSpPr>
                <a:grpSpLocks noChangeAspect="1"/>
              </p:cNvGrpSpPr>
              <p:nvPr/>
            </p:nvGrpSpPr>
            <p:grpSpPr bwMode="auto">
              <a:xfrm>
                <a:off x="3533" y="1582"/>
                <a:ext cx="256" cy="210"/>
                <a:chOff x="1728" y="2064"/>
                <a:chExt cx="768" cy="672"/>
              </a:xfrm>
            </p:grpSpPr>
            <p:sp>
              <p:nvSpPr>
                <p:cNvPr id="210" name="AutoShape 11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11" name="Line 11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205" name="Picture 11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88" y="1488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06" name="Object 114"/>
              <p:cNvGraphicFramePr>
                <a:graphicFrameLocks noChangeAspect="1"/>
              </p:cNvGraphicFramePr>
              <p:nvPr/>
            </p:nvGraphicFramePr>
            <p:xfrm>
              <a:off x="3504" y="1584"/>
              <a:ext cx="336" cy="17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8346" name="Equation" r:id="rId6" imgW="342603" imgH="177646" progId="Equation.3">
                      <p:embed/>
                    </p:oleObj>
                  </mc:Choice>
                  <mc:Fallback>
                    <p:oleObj name="Equation" r:id="rId6" imgW="342603" imgH="177646" progId="Equation.3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504" y="1584"/>
                            <a:ext cx="336" cy="17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07" name="Group 115"/>
              <p:cNvGrpSpPr>
                <a:grpSpLocks noChangeAspect="1"/>
              </p:cNvGrpSpPr>
              <p:nvPr/>
            </p:nvGrpSpPr>
            <p:grpSpPr bwMode="auto">
              <a:xfrm>
                <a:off x="3408" y="1200"/>
                <a:ext cx="907" cy="907"/>
                <a:chOff x="4704" y="3120"/>
                <a:chExt cx="907" cy="907"/>
              </a:xfrm>
            </p:grpSpPr>
            <p:sp>
              <p:nvSpPr>
                <p:cNvPr id="208" name="Oval 116"/>
                <p:cNvSpPr>
                  <a:spLocks noChangeAspect="1" noChangeArrowheads="1"/>
                </p:cNvSpPr>
                <p:nvPr/>
              </p:nvSpPr>
              <p:spPr bwMode="auto">
                <a:xfrm>
                  <a:off x="4704" y="3120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09" name="Line 1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896" y="3216"/>
                  <a:ext cx="528" cy="720"/>
                </a:xfrm>
                <a:prstGeom prst="line">
                  <a:avLst/>
                </a:prstGeom>
                <a:noFill/>
                <a:ln w="635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12" name="Group 118"/>
            <p:cNvGrpSpPr>
              <a:grpSpLocks noChangeAspect="1"/>
            </p:cNvGrpSpPr>
            <p:nvPr/>
          </p:nvGrpSpPr>
          <p:grpSpPr bwMode="auto">
            <a:xfrm>
              <a:off x="3938588" y="887412"/>
              <a:ext cx="1169987" cy="1169988"/>
              <a:chOff x="3077" y="2352"/>
              <a:chExt cx="907" cy="907"/>
            </a:xfrm>
          </p:grpSpPr>
          <p:grpSp>
            <p:nvGrpSpPr>
              <p:cNvPr id="213" name="Group 119"/>
              <p:cNvGrpSpPr>
                <a:grpSpLocks noChangeAspect="1"/>
              </p:cNvGrpSpPr>
              <p:nvPr/>
            </p:nvGrpSpPr>
            <p:grpSpPr bwMode="auto">
              <a:xfrm>
                <a:off x="3077" y="2352"/>
                <a:ext cx="907" cy="907"/>
                <a:chOff x="2976" y="2352"/>
                <a:chExt cx="907" cy="907"/>
              </a:xfrm>
            </p:grpSpPr>
            <p:sp>
              <p:nvSpPr>
                <p:cNvPr id="221" name="Freeform 120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Oval 121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223" name="Picture 122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14" name="Group 123"/>
              <p:cNvGrpSpPr>
                <a:grpSpLocks noChangeAspect="1"/>
              </p:cNvGrpSpPr>
              <p:nvPr/>
            </p:nvGrpSpPr>
            <p:grpSpPr bwMode="auto">
              <a:xfrm rot="2360341">
                <a:off x="3360" y="2401"/>
                <a:ext cx="421" cy="527"/>
                <a:chOff x="2227" y="1194"/>
                <a:chExt cx="1944" cy="2413"/>
              </a:xfrm>
            </p:grpSpPr>
            <p:sp>
              <p:nvSpPr>
                <p:cNvPr id="215" name="Freeform 124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" name="Freeform 125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" name="Freeform 126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" name="Freeform 127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" name="Freeform 128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Freeform 129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24" name="Group 130"/>
            <p:cNvGrpSpPr>
              <a:grpSpLocks noChangeAspect="1"/>
            </p:cNvGrpSpPr>
            <p:nvPr/>
          </p:nvGrpSpPr>
          <p:grpSpPr bwMode="auto">
            <a:xfrm>
              <a:off x="8024813" y="811212"/>
              <a:ext cx="1119187" cy="1169988"/>
              <a:chOff x="4641" y="2352"/>
              <a:chExt cx="735" cy="768"/>
            </a:xfrm>
          </p:grpSpPr>
          <p:sp>
            <p:nvSpPr>
              <p:cNvPr id="225" name="Freeform 131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6" name="Group 132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236" name="AutoShape 133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37" name="Line 134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27" name="Oval 135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228" name="Picture 136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29" name="Group 137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230" name="Freeform 138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Freeform 139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Freeform 140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Freeform 141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" name="Freeform 142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" name="Freeform 143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38" name="Group 144"/>
            <p:cNvGrpSpPr>
              <a:grpSpLocks/>
            </p:cNvGrpSpPr>
            <p:nvPr/>
          </p:nvGrpSpPr>
          <p:grpSpPr bwMode="auto">
            <a:xfrm>
              <a:off x="6629400" y="862012"/>
              <a:ext cx="1166813" cy="1168400"/>
              <a:chOff x="1824" y="2928"/>
              <a:chExt cx="735" cy="736"/>
            </a:xfrm>
          </p:grpSpPr>
          <p:grpSp>
            <p:nvGrpSpPr>
              <p:cNvPr id="239" name="Group 145"/>
              <p:cNvGrpSpPr>
                <a:grpSpLocks noChangeAspect="1"/>
              </p:cNvGrpSpPr>
              <p:nvPr/>
            </p:nvGrpSpPr>
            <p:grpSpPr bwMode="auto">
              <a:xfrm>
                <a:off x="1886" y="3216"/>
                <a:ext cx="208" cy="170"/>
                <a:chOff x="1728" y="2064"/>
                <a:chExt cx="768" cy="672"/>
              </a:xfrm>
            </p:grpSpPr>
            <p:sp>
              <p:nvSpPr>
                <p:cNvPr id="245" name="AutoShape 146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0 km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46" name="Line 147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40" name="Oval 148"/>
              <p:cNvSpPr>
                <a:spLocks noChangeAspect="1" noChangeArrowheads="1"/>
              </p:cNvSpPr>
              <p:nvPr/>
            </p:nvSpPr>
            <p:spPr bwMode="auto">
              <a:xfrm>
                <a:off x="1824" y="2928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grpSp>
            <p:nvGrpSpPr>
              <p:cNvPr id="241" name="Group 149"/>
              <p:cNvGrpSpPr>
                <a:grpSpLocks noChangeAspect="1"/>
              </p:cNvGrpSpPr>
              <p:nvPr/>
            </p:nvGrpSpPr>
            <p:grpSpPr bwMode="auto">
              <a:xfrm>
                <a:off x="2288" y="3216"/>
                <a:ext cx="208" cy="170"/>
                <a:chOff x="1728" y="2064"/>
                <a:chExt cx="768" cy="672"/>
              </a:xfrm>
            </p:grpSpPr>
            <p:sp>
              <p:nvSpPr>
                <p:cNvPr id="243" name="AutoShape 15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44" name="Line 15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42" name="AutoShape 152"/>
              <p:cNvSpPr>
                <a:spLocks noChangeArrowheads="1"/>
              </p:cNvSpPr>
              <p:nvPr/>
            </p:nvSpPr>
            <p:spPr bwMode="auto">
              <a:xfrm>
                <a:off x="2112" y="3264"/>
                <a:ext cx="144" cy="48"/>
              </a:xfrm>
              <a:prstGeom prst="rightArrow">
                <a:avLst>
                  <a:gd name="adj1" fmla="val 50000"/>
                  <a:gd name="adj2" fmla="val 75000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05831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 smtClean="0">
                <a:solidFill>
                  <a:schemeClr val="tx2"/>
                </a:solidFill>
              </a:rPr>
              <a:t>Iterative Algorithm with Loop Invariants</a:t>
            </a:r>
            <a:endParaRPr lang="en-US" altLang="en-US" sz="4400" i="0" dirty="0">
              <a:solidFill>
                <a:schemeClr val="tx2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57200" y="1905000"/>
            <a:ext cx="7625053" cy="4398027"/>
            <a:chOff x="457200" y="1905000"/>
            <a:chExt cx="7625053" cy="4398027"/>
          </a:xfrm>
        </p:grpSpPr>
        <p:grpSp>
          <p:nvGrpSpPr>
            <p:cNvPr id="247" name="Group 246"/>
            <p:cNvGrpSpPr/>
            <p:nvPr/>
          </p:nvGrpSpPr>
          <p:grpSpPr>
            <a:xfrm>
              <a:off x="2919412" y="2651777"/>
              <a:ext cx="3081338" cy="3651250"/>
              <a:chOff x="5848350" y="2673350"/>
              <a:chExt cx="3081338" cy="3651250"/>
            </a:xfrm>
          </p:grpSpPr>
          <p:sp>
            <p:nvSpPr>
              <p:cNvPr id="248" name="Rectangle 2"/>
              <p:cNvSpPr>
                <a:spLocks noChangeArrowheads="1"/>
              </p:cNvSpPr>
              <p:nvPr/>
            </p:nvSpPr>
            <p:spPr bwMode="auto">
              <a:xfrm>
                <a:off x="6211888" y="2743200"/>
                <a:ext cx="2697162" cy="3219450"/>
              </a:xfrm>
              <a:prstGeom prst="rect">
                <a:avLst/>
              </a:prstGeom>
              <a:solidFill>
                <a:schemeClr val="bg2"/>
              </a:solidFill>
              <a:ln w="38100">
                <a:solidFill>
                  <a:schemeClr val="hlink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/>
              </a:p>
            </p:txBody>
          </p:sp>
          <p:grpSp>
            <p:nvGrpSpPr>
              <p:cNvPr id="249" name="Group 4"/>
              <p:cNvGrpSpPr>
                <a:grpSpLocks/>
              </p:cNvGrpSpPr>
              <p:nvPr/>
            </p:nvGrpSpPr>
            <p:grpSpPr bwMode="auto">
              <a:xfrm>
                <a:off x="6248400" y="3276600"/>
                <a:ext cx="2671763" cy="2667000"/>
                <a:chOff x="3932" y="2643"/>
                <a:chExt cx="1683" cy="1680"/>
              </a:xfrm>
            </p:grpSpPr>
            <p:sp>
              <p:nvSpPr>
                <p:cNvPr id="273" name="Oval 5"/>
                <p:cNvSpPr>
                  <a:spLocks noChangeArrowheads="1"/>
                </p:cNvSpPr>
                <p:nvPr/>
              </p:nvSpPr>
              <p:spPr bwMode="auto">
                <a:xfrm rot="-10789243">
                  <a:off x="4942" y="3650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74" name="Oval 6"/>
                <p:cNvSpPr>
                  <a:spLocks noChangeArrowheads="1"/>
                </p:cNvSpPr>
                <p:nvPr/>
              </p:nvSpPr>
              <p:spPr bwMode="auto">
                <a:xfrm rot="-10789243">
                  <a:off x="4940" y="3986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75" name="Oval 7"/>
                <p:cNvSpPr>
                  <a:spLocks noChangeArrowheads="1"/>
                </p:cNvSpPr>
                <p:nvPr/>
              </p:nvSpPr>
              <p:spPr bwMode="auto">
                <a:xfrm rot="-10789243">
                  <a:off x="5278" y="3651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76" name="Oval 8"/>
                <p:cNvSpPr>
                  <a:spLocks noChangeArrowheads="1"/>
                </p:cNvSpPr>
                <p:nvPr/>
              </p:nvSpPr>
              <p:spPr bwMode="auto">
                <a:xfrm rot="-10789243">
                  <a:off x="3932" y="3982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77" name="Oval 9"/>
                <p:cNvSpPr>
                  <a:spLocks noChangeArrowheads="1"/>
                </p:cNvSpPr>
                <p:nvPr/>
              </p:nvSpPr>
              <p:spPr bwMode="auto">
                <a:xfrm rot="-10789243">
                  <a:off x="4268" y="3983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78" name="Oval 10"/>
                <p:cNvSpPr>
                  <a:spLocks noChangeArrowheads="1"/>
                </p:cNvSpPr>
                <p:nvPr/>
              </p:nvSpPr>
              <p:spPr bwMode="auto">
                <a:xfrm rot="-10789243">
                  <a:off x="4604" y="3984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79" name="Oval 11"/>
                <p:cNvSpPr>
                  <a:spLocks noChangeArrowheads="1"/>
                </p:cNvSpPr>
                <p:nvPr/>
              </p:nvSpPr>
              <p:spPr bwMode="auto">
                <a:xfrm rot="-10789243">
                  <a:off x="5276" y="3987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80" name="Oval 12"/>
                <p:cNvSpPr>
                  <a:spLocks noChangeArrowheads="1"/>
                </p:cNvSpPr>
                <p:nvPr/>
              </p:nvSpPr>
              <p:spPr bwMode="auto">
                <a:xfrm rot="-10789243">
                  <a:off x="4607" y="3313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81" name="Oval 13"/>
                <p:cNvSpPr>
                  <a:spLocks noChangeArrowheads="1"/>
                </p:cNvSpPr>
                <p:nvPr/>
              </p:nvSpPr>
              <p:spPr bwMode="auto">
                <a:xfrm rot="-10789243">
                  <a:off x="4943" y="3314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82" name="Oval 14"/>
                <p:cNvSpPr>
                  <a:spLocks noChangeArrowheads="1"/>
                </p:cNvSpPr>
                <p:nvPr/>
              </p:nvSpPr>
              <p:spPr bwMode="auto">
                <a:xfrm rot="-10789243">
                  <a:off x="5279" y="3315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83" name="Oval 15"/>
                <p:cNvSpPr>
                  <a:spLocks noChangeArrowheads="1"/>
                </p:cNvSpPr>
                <p:nvPr/>
              </p:nvSpPr>
              <p:spPr bwMode="auto">
                <a:xfrm rot="-10789243">
                  <a:off x="4270" y="3647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84" name="Oval 16"/>
                <p:cNvSpPr>
                  <a:spLocks noChangeArrowheads="1"/>
                </p:cNvSpPr>
                <p:nvPr/>
              </p:nvSpPr>
              <p:spPr bwMode="auto">
                <a:xfrm rot="-10789243">
                  <a:off x="4606" y="3648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85" name="Oval 17"/>
                <p:cNvSpPr>
                  <a:spLocks noChangeArrowheads="1"/>
                </p:cNvSpPr>
                <p:nvPr/>
              </p:nvSpPr>
              <p:spPr bwMode="auto">
                <a:xfrm rot="-10789243">
                  <a:off x="5276" y="2643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86" name="Oval 18"/>
                <p:cNvSpPr>
                  <a:spLocks noChangeArrowheads="1"/>
                </p:cNvSpPr>
                <p:nvPr/>
              </p:nvSpPr>
              <p:spPr bwMode="auto">
                <a:xfrm rot="-10789243">
                  <a:off x="4944" y="2978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87" name="Oval 19"/>
                <p:cNvSpPr>
                  <a:spLocks noChangeArrowheads="1"/>
                </p:cNvSpPr>
                <p:nvPr/>
              </p:nvSpPr>
              <p:spPr bwMode="auto">
                <a:xfrm rot="-10789243">
                  <a:off x="5276" y="2979"/>
                  <a:ext cx="336" cy="33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sp>
            <p:nvSpPr>
              <p:cNvPr id="250" name="Text Box 50"/>
              <p:cNvSpPr txBox="1">
                <a:spLocks noChangeArrowheads="1"/>
              </p:cNvSpPr>
              <p:nvPr/>
            </p:nvSpPr>
            <p:spPr bwMode="auto">
              <a:xfrm>
                <a:off x="6153150" y="5988050"/>
                <a:ext cx="2647950" cy="3365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1433" tIns="45717" rIns="91433" bIns="45717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1" i="0">
                    <a:solidFill>
                      <a:schemeClr val="folHlink"/>
                    </a:solidFill>
                  </a:rPr>
                  <a:t> </a:t>
                </a:r>
                <a:r>
                  <a:rPr lang="en-US" altLang="en-US" sz="1600" b="1">
                    <a:solidFill>
                      <a:schemeClr val="folHlink"/>
                    </a:solidFill>
                  </a:rPr>
                  <a:t>n</a:t>
                </a:r>
                <a:r>
                  <a:rPr lang="en-US" altLang="en-US" sz="1600" b="1" i="0">
                    <a:solidFill>
                      <a:schemeClr val="folHlink"/>
                    </a:solidFill>
                  </a:rPr>
                  <a:t>+1   </a:t>
                </a:r>
                <a:r>
                  <a:rPr lang="en-US" altLang="en-US" sz="1600" b="1">
                    <a:solidFill>
                      <a:schemeClr val="folHlink"/>
                    </a:solidFill>
                  </a:rPr>
                  <a:t>n</a:t>
                </a:r>
                <a:r>
                  <a:rPr lang="en-US" altLang="en-US" sz="1600" b="1" i="0">
                    <a:solidFill>
                      <a:schemeClr val="folHlink"/>
                    </a:solidFill>
                  </a:rPr>
                  <a:t>+1    </a:t>
                </a:r>
                <a:r>
                  <a:rPr lang="en-US" altLang="en-US" sz="1600" b="1">
                    <a:solidFill>
                      <a:schemeClr val="folHlink"/>
                    </a:solidFill>
                  </a:rPr>
                  <a:t>n</a:t>
                </a:r>
                <a:r>
                  <a:rPr lang="en-US" altLang="en-US" sz="1600" b="1" i="0">
                    <a:solidFill>
                      <a:schemeClr val="folHlink"/>
                    </a:solidFill>
                  </a:rPr>
                  <a:t>+1     </a:t>
                </a:r>
                <a:r>
                  <a:rPr lang="en-US" altLang="en-US" sz="1600" b="1">
                    <a:solidFill>
                      <a:schemeClr val="folHlink"/>
                    </a:solidFill>
                  </a:rPr>
                  <a:t>n</a:t>
                </a:r>
                <a:r>
                  <a:rPr lang="en-US" altLang="en-US" sz="1600" b="1" i="0">
                    <a:solidFill>
                      <a:schemeClr val="folHlink"/>
                    </a:solidFill>
                  </a:rPr>
                  <a:t>+1   </a:t>
                </a:r>
                <a:r>
                  <a:rPr lang="en-US" altLang="en-US" sz="1600" b="1">
                    <a:solidFill>
                      <a:schemeClr val="folHlink"/>
                    </a:solidFill>
                  </a:rPr>
                  <a:t>n</a:t>
                </a:r>
                <a:r>
                  <a:rPr lang="en-US" altLang="en-US" sz="1600" b="1" i="0">
                    <a:solidFill>
                      <a:schemeClr val="folHlink"/>
                    </a:solidFill>
                  </a:rPr>
                  <a:t>+1</a:t>
                </a:r>
                <a:endParaRPr lang="en-US" altLang="en-US" sz="1600" b="1" i="0"/>
              </a:p>
            </p:txBody>
          </p:sp>
          <p:sp>
            <p:nvSpPr>
              <p:cNvPr id="251" name="Text Box 51"/>
              <p:cNvSpPr txBox="1">
                <a:spLocks noChangeArrowheads="1"/>
              </p:cNvSpPr>
              <p:nvPr/>
            </p:nvSpPr>
            <p:spPr bwMode="auto">
              <a:xfrm>
                <a:off x="5848350" y="5338763"/>
                <a:ext cx="304800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33" tIns="45717" rIns="91433" bIns="45717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lnSpc>
                    <a:spcPct val="2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en-US" sz="1600" b="1">
                    <a:solidFill>
                      <a:schemeClr val="folHlink"/>
                    </a:solidFill>
                  </a:rPr>
                  <a:t>n</a:t>
                </a:r>
                <a:endParaRPr lang="en-US" altLang="en-US" sz="2400" b="1"/>
              </a:p>
            </p:txBody>
          </p:sp>
          <p:sp>
            <p:nvSpPr>
              <p:cNvPr id="252" name="Text Box 52"/>
              <p:cNvSpPr txBox="1">
                <a:spLocks noChangeArrowheads="1"/>
              </p:cNvSpPr>
              <p:nvPr/>
            </p:nvSpPr>
            <p:spPr bwMode="auto">
              <a:xfrm>
                <a:off x="5848350" y="4794250"/>
                <a:ext cx="304800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33" tIns="45717" rIns="91433" bIns="45717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lnSpc>
                    <a:spcPct val="2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en-US" sz="1600" b="1">
                    <a:solidFill>
                      <a:schemeClr val="folHlink"/>
                    </a:solidFill>
                  </a:rPr>
                  <a:t>n</a:t>
                </a:r>
                <a:endParaRPr lang="en-US" altLang="en-US" sz="2400" b="1"/>
              </a:p>
            </p:txBody>
          </p:sp>
          <p:sp>
            <p:nvSpPr>
              <p:cNvPr id="253" name="Text Box 53"/>
              <p:cNvSpPr txBox="1">
                <a:spLocks noChangeArrowheads="1"/>
              </p:cNvSpPr>
              <p:nvPr/>
            </p:nvSpPr>
            <p:spPr bwMode="auto">
              <a:xfrm>
                <a:off x="5848350" y="4213225"/>
                <a:ext cx="304800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33" tIns="45717" rIns="91433" bIns="45717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lnSpc>
                    <a:spcPct val="2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en-US" sz="1600" b="1">
                    <a:solidFill>
                      <a:schemeClr val="folHlink"/>
                    </a:solidFill>
                  </a:rPr>
                  <a:t>n</a:t>
                </a:r>
                <a:endParaRPr lang="en-US" altLang="en-US" sz="2400" b="1"/>
              </a:p>
            </p:txBody>
          </p:sp>
          <p:sp>
            <p:nvSpPr>
              <p:cNvPr id="254" name="Text Box 54"/>
              <p:cNvSpPr txBox="1">
                <a:spLocks noChangeArrowheads="1"/>
              </p:cNvSpPr>
              <p:nvPr/>
            </p:nvSpPr>
            <p:spPr bwMode="auto">
              <a:xfrm>
                <a:off x="5848350" y="3748088"/>
                <a:ext cx="304800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33" tIns="45717" rIns="91433" bIns="45717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lnSpc>
                    <a:spcPct val="2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en-US" sz="1600" b="1">
                    <a:solidFill>
                      <a:schemeClr val="folHlink"/>
                    </a:solidFill>
                  </a:rPr>
                  <a:t>n</a:t>
                </a:r>
                <a:endParaRPr lang="en-US" altLang="en-US" sz="2400" b="1"/>
              </a:p>
            </p:txBody>
          </p:sp>
          <p:sp>
            <p:nvSpPr>
              <p:cNvPr id="255" name="Text Box 55"/>
              <p:cNvSpPr txBox="1">
                <a:spLocks noChangeArrowheads="1"/>
              </p:cNvSpPr>
              <p:nvPr/>
            </p:nvSpPr>
            <p:spPr bwMode="auto">
              <a:xfrm>
                <a:off x="5848350" y="3206750"/>
                <a:ext cx="304800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33" tIns="45717" rIns="91433" bIns="45717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lnSpc>
                    <a:spcPct val="2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en-US" sz="1600" b="1">
                    <a:solidFill>
                      <a:schemeClr val="folHlink"/>
                    </a:solidFill>
                  </a:rPr>
                  <a:t>n</a:t>
                </a:r>
                <a:endParaRPr lang="en-US" altLang="en-US" sz="2400" b="1"/>
              </a:p>
            </p:txBody>
          </p:sp>
          <p:sp>
            <p:nvSpPr>
              <p:cNvPr id="256" name="Text Box 56"/>
              <p:cNvSpPr txBox="1">
                <a:spLocks noChangeArrowheads="1"/>
              </p:cNvSpPr>
              <p:nvPr/>
            </p:nvSpPr>
            <p:spPr bwMode="auto">
              <a:xfrm>
                <a:off x="5848350" y="2673350"/>
                <a:ext cx="304800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33" tIns="45717" rIns="91433" bIns="45717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lnSpc>
                    <a:spcPct val="2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en-US" sz="1600" b="1">
                    <a:solidFill>
                      <a:schemeClr val="folHlink"/>
                    </a:solidFill>
                  </a:rPr>
                  <a:t>n</a:t>
                </a:r>
                <a:endParaRPr lang="en-US" altLang="en-US" sz="2400" b="1"/>
              </a:p>
            </p:txBody>
          </p:sp>
          <p:grpSp>
            <p:nvGrpSpPr>
              <p:cNvPr id="257" name="Group 59"/>
              <p:cNvGrpSpPr>
                <a:grpSpLocks/>
              </p:cNvGrpSpPr>
              <p:nvPr/>
            </p:nvGrpSpPr>
            <p:grpSpPr bwMode="auto">
              <a:xfrm>
                <a:off x="6245225" y="2743200"/>
                <a:ext cx="2684463" cy="2667000"/>
                <a:chOff x="4327" y="1835"/>
                <a:chExt cx="1861" cy="1792"/>
              </a:xfrm>
            </p:grpSpPr>
            <p:sp>
              <p:nvSpPr>
                <p:cNvPr id="258" name="Oval 60"/>
                <p:cNvSpPr>
                  <a:spLocks noChangeArrowheads="1"/>
                </p:cNvSpPr>
                <p:nvPr/>
              </p:nvSpPr>
              <p:spPr bwMode="auto">
                <a:xfrm rot="44464">
                  <a:off x="4704" y="2197"/>
                  <a:ext cx="369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59" name="Oval 61"/>
                <p:cNvSpPr>
                  <a:spLocks noChangeArrowheads="1"/>
                </p:cNvSpPr>
                <p:nvPr/>
              </p:nvSpPr>
              <p:spPr bwMode="auto">
                <a:xfrm rot="44464">
                  <a:off x="4710" y="1840"/>
                  <a:ext cx="369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60" name="Oval 62"/>
                <p:cNvSpPr>
                  <a:spLocks noChangeArrowheads="1"/>
                </p:cNvSpPr>
                <p:nvPr/>
              </p:nvSpPr>
              <p:spPr bwMode="auto">
                <a:xfrm rot="44464">
                  <a:off x="4335" y="2192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61" name="Oval 63"/>
                <p:cNvSpPr>
                  <a:spLocks noChangeArrowheads="1"/>
                </p:cNvSpPr>
                <p:nvPr/>
              </p:nvSpPr>
              <p:spPr bwMode="auto">
                <a:xfrm rot="44464">
                  <a:off x="5818" y="1854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62" name="Oval 64"/>
                <p:cNvSpPr>
                  <a:spLocks noChangeArrowheads="1"/>
                </p:cNvSpPr>
                <p:nvPr/>
              </p:nvSpPr>
              <p:spPr bwMode="auto">
                <a:xfrm rot="44464">
                  <a:off x="5448" y="1849"/>
                  <a:ext cx="369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63" name="Oval 65"/>
                <p:cNvSpPr>
                  <a:spLocks noChangeArrowheads="1"/>
                </p:cNvSpPr>
                <p:nvPr/>
              </p:nvSpPr>
              <p:spPr bwMode="auto">
                <a:xfrm rot="44464">
                  <a:off x="5080" y="1845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64" name="Oval 66"/>
                <p:cNvSpPr>
                  <a:spLocks noChangeArrowheads="1"/>
                </p:cNvSpPr>
                <p:nvPr/>
              </p:nvSpPr>
              <p:spPr bwMode="auto">
                <a:xfrm rot="44464">
                  <a:off x="4341" y="1835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65" name="Oval 67"/>
                <p:cNvSpPr>
                  <a:spLocks noChangeArrowheads="1"/>
                </p:cNvSpPr>
                <p:nvPr/>
              </p:nvSpPr>
              <p:spPr bwMode="auto">
                <a:xfrm rot="44464">
                  <a:off x="5069" y="2561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66" name="Oval 68"/>
                <p:cNvSpPr>
                  <a:spLocks noChangeArrowheads="1"/>
                </p:cNvSpPr>
                <p:nvPr/>
              </p:nvSpPr>
              <p:spPr bwMode="auto">
                <a:xfrm rot="44464">
                  <a:off x="4700" y="2557"/>
                  <a:ext cx="369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67" name="Oval 69"/>
                <p:cNvSpPr>
                  <a:spLocks noChangeArrowheads="1"/>
                </p:cNvSpPr>
                <p:nvPr/>
              </p:nvSpPr>
              <p:spPr bwMode="auto">
                <a:xfrm rot="44464">
                  <a:off x="4331" y="2552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68" name="Oval 70"/>
                <p:cNvSpPr>
                  <a:spLocks noChangeArrowheads="1"/>
                </p:cNvSpPr>
                <p:nvPr/>
              </p:nvSpPr>
              <p:spPr bwMode="auto">
                <a:xfrm rot="44464">
                  <a:off x="5443" y="2209"/>
                  <a:ext cx="369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69" name="Oval 71"/>
                <p:cNvSpPr>
                  <a:spLocks noChangeArrowheads="1"/>
                </p:cNvSpPr>
                <p:nvPr/>
              </p:nvSpPr>
              <p:spPr bwMode="auto">
                <a:xfrm rot="44464">
                  <a:off x="5074" y="2205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70" name="Oval 72"/>
                <p:cNvSpPr>
                  <a:spLocks noChangeArrowheads="1"/>
                </p:cNvSpPr>
                <p:nvPr/>
              </p:nvSpPr>
              <p:spPr bwMode="auto">
                <a:xfrm rot="44464">
                  <a:off x="4327" y="3269"/>
                  <a:ext cx="370" cy="358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71" name="Oval 73"/>
                <p:cNvSpPr>
                  <a:spLocks noChangeArrowheads="1"/>
                </p:cNvSpPr>
                <p:nvPr/>
              </p:nvSpPr>
              <p:spPr bwMode="auto">
                <a:xfrm rot="44464">
                  <a:off x="4695" y="2914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72" name="Oval 74"/>
                <p:cNvSpPr>
                  <a:spLocks noChangeArrowheads="1"/>
                </p:cNvSpPr>
                <p:nvPr/>
              </p:nvSpPr>
              <p:spPr bwMode="auto">
                <a:xfrm rot="44464">
                  <a:off x="4330" y="2909"/>
                  <a:ext cx="370" cy="359"/>
                </a:xfrm>
                <a:prstGeom prst="ellipse">
                  <a:avLst/>
                </a:pr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</p:grpSp>
        <p:sp>
          <p:nvSpPr>
            <p:cNvPr id="289" name="Rectangle 3"/>
            <p:cNvSpPr txBox="1">
              <a:spLocks noChangeArrowheads="1"/>
            </p:cNvSpPr>
            <p:nvPr/>
          </p:nvSpPr>
          <p:spPr>
            <a:xfrm>
              <a:off x="457200" y="1905000"/>
              <a:ext cx="7625053" cy="609600"/>
            </a:xfrm>
            <a:prstGeom prst="rect">
              <a:avLst/>
            </a:prstGeom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algn="ctr" eaLnBrk="1" hangingPunct="1">
                <a:lnSpc>
                  <a:spcPct val="90000"/>
                </a:lnSpc>
                <a:buFontTx/>
                <a:buNone/>
              </a:pPr>
              <a:r>
                <a:rPr lang="en-US" altLang="en-US" sz="2800" i="0" kern="0" dirty="0" smtClean="0"/>
                <a:t> = </a:t>
              </a:r>
              <a:r>
                <a:rPr lang="en-US" altLang="en-US" i="0" kern="0" dirty="0" smtClean="0">
                  <a:cs typeface="Times New Roman" pitchFamily="18" charset="0"/>
                </a:rPr>
                <a:t>1+2+3+…+</a:t>
              </a:r>
              <a:r>
                <a:rPr lang="en-US" altLang="en-US" i="1" kern="0" dirty="0" smtClean="0">
                  <a:cs typeface="Times New Roman" pitchFamily="18" charset="0"/>
                </a:rPr>
                <a:t>n</a:t>
              </a:r>
              <a:r>
                <a:rPr lang="en-US" altLang="en-US" i="0" kern="0" dirty="0" smtClean="0">
                  <a:cs typeface="Times New Roman" pitchFamily="18" charset="0"/>
                </a:rPr>
                <a:t> = </a:t>
              </a:r>
              <a:r>
                <a:rPr lang="en-CA" altLang="en-US" sz="2800" i="0" kern="0" dirty="0" smtClean="0">
                  <a:sym typeface="Symbol" pitchFamily="18" charset="2"/>
                </a:rPr>
                <a:t></a:t>
              </a:r>
              <a:r>
                <a:rPr lang="en-US" altLang="en-US" i="0" kern="0" dirty="0" smtClean="0"/>
                <a:t>(</a:t>
              </a:r>
              <a:r>
                <a:rPr lang="en-US" altLang="en-US" kern="0" dirty="0" smtClean="0"/>
                <a:t>n</a:t>
              </a:r>
              <a:r>
                <a:rPr lang="en-US" altLang="en-US" kern="0" baseline="30000" dirty="0" smtClean="0"/>
                <a:t>2</a:t>
              </a:r>
              <a:r>
                <a:rPr lang="en-US" altLang="en-US" i="0" kern="0" dirty="0" smtClean="0"/>
                <a:t>) </a:t>
              </a:r>
              <a:r>
                <a:rPr lang="en-US" altLang="en-US" i="0" kern="0" dirty="0" smtClean="0">
                  <a:cs typeface="Times New Roman" pitchFamily="18" charset="0"/>
                </a:rPr>
                <a:t>                                        </a:t>
              </a:r>
              <a:endParaRPr lang="en-US" altLang="en-US" sz="2800" i="0" kern="0" dirty="0" smtClean="0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04800" y="828179"/>
            <a:ext cx="3855066" cy="1305421"/>
            <a:chOff x="304800" y="828179"/>
            <a:chExt cx="3855066" cy="1305421"/>
          </a:xfrm>
        </p:grpSpPr>
        <p:sp>
          <p:nvSpPr>
            <p:cNvPr id="288" name="Rectangle 2"/>
            <p:cNvSpPr txBox="1">
              <a:spLocks noChangeArrowheads="1"/>
            </p:cNvSpPr>
            <p:nvPr/>
          </p:nvSpPr>
          <p:spPr>
            <a:xfrm>
              <a:off x="304800" y="990600"/>
              <a:ext cx="3124200" cy="1143000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457200" indent="-457200" algn="l" eaLnBrk="1" hangingPunct="1">
                <a:buFont typeface="Arial" panose="020B0604020202020204" pitchFamily="34" charset="0"/>
                <a:buChar char="•"/>
              </a:pPr>
              <a:r>
                <a:rPr lang="en-US" altLang="en-US" sz="3200" i="0" kern="0" dirty="0" smtClean="0"/>
                <a:t>Running Time </a:t>
              </a:r>
              <a:endParaRPr lang="en-CA" altLang="en-US" sz="3200" i="0" kern="0" dirty="0" smtClean="0"/>
            </a:p>
          </p:txBody>
        </p:sp>
        <p:pic>
          <p:nvPicPr>
            <p:cNvPr id="290" name="Picture 9" descr="j0078707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310220" y="828179"/>
              <a:ext cx="849646" cy="1040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84998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8531" name="Group 3"/>
          <p:cNvGraphicFramePr>
            <a:graphicFrameLocks noGrp="1"/>
          </p:cNvGraphicFramePr>
          <p:nvPr/>
        </p:nvGraphicFramePr>
        <p:xfrm>
          <a:off x="152400" y="762000"/>
          <a:ext cx="8839200" cy="5943600"/>
        </p:xfrm>
        <a:graphic>
          <a:graphicData uri="http://schemas.openxmlformats.org/drawingml/2006/table">
            <a:tbl>
              <a:tblPr/>
              <a:tblGrid>
                <a:gridCol w="2946400"/>
                <a:gridCol w="2946400"/>
                <a:gridCol w="2946400"/>
              </a:tblGrid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Problem</a:t>
                      </a:r>
                      <a:endParaRPr kumimoji="0" lang="en-CA" sz="2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Loop Invariants</a:t>
                      </a:r>
                      <a:endParaRPr kumimoji="0" lang="en-CA" sz="2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Measure of Progress</a:t>
                      </a:r>
                      <a:endParaRPr kumimoji="0" lang="en-CA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Step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Define Exit Condition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Maintain Loop Inv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8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Make Progress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Initial Conditions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Ending</a:t>
                      </a:r>
                      <a:endParaRPr kumimoji="0" lang="en-CA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60437" name="Group 21"/>
          <p:cNvGrpSpPr>
            <a:grpSpLocks noChangeAspect="1"/>
          </p:cNvGrpSpPr>
          <p:nvPr/>
        </p:nvGrpSpPr>
        <p:grpSpPr bwMode="auto">
          <a:xfrm>
            <a:off x="4648200" y="5232400"/>
            <a:ext cx="1166813" cy="1168400"/>
            <a:chOff x="3408" y="1200"/>
            <a:chExt cx="907" cy="907"/>
          </a:xfrm>
        </p:grpSpPr>
        <p:grpSp>
          <p:nvGrpSpPr>
            <p:cNvPr id="60646" name="Group 22"/>
            <p:cNvGrpSpPr>
              <a:grpSpLocks noChangeAspect="1"/>
            </p:cNvGrpSpPr>
            <p:nvPr/>
          </p:nvGrpSpPr>
          <p:grpSpPr bwMode="auto">
            <a:xfrm>
              <a:off x="3533" y="1582"/>
              <a:ext cx="256" cy="210"/>
              <a:chOff x="1728" y="2064"/>
              <a:chExt cx="768" cy="672"/>
            </a:xfrm>
          </p:grpSpPr>
          <p:sp>
            <p:nvSpPr>
              <p:cNvPr id="60652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653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60647" name="Picture 2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488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60648" name="Object 26"/>
            <p:cNvGraphicFramePr>
              <a:graphicFrameLocks noChangeAspect="1"/>
            </p:cNvGraphicFramePr>
            <p:nvPr/>
          </p:nvGraphicFramePr>
          <p:xfrm>
            <a:off x="3504" y="1584"/>
            <a:ext cx="336" cy="17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96299" name="Equation" r:id="rId5" imgW="342603" imgH="177646" progId="Equation.3">
                    <p:embed/>
                  </p:oleObj>
                </mc:Choice>
                <mc:Fallback>
                  <p:oleObj name="Equation" r:id="rId5" imgW="342603" imgH="177646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1584"/>
                          <a:ext cx="336" cy="17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60649" name="Group 27"/>
            <p:cNvGrpSpPr>
              <a:grpSpLocks noChangeAspect="1"/>
            </p:cNvGrpSpPr>
            <p:nvPr/>
          </p:nvGrpSpPr>
          <p:grpSpPr bwMode="auto">
            <a:xfrm>
              <a:off x="3408" y="1200"/>
              <a:ext cx="907" cy="907"/>
              <a:chOff x="4704" y="3120"/>
              <a:chExt cx="907" cy="907"/>
            </a:xfrm>
          </p:grpSpPr>
          <p:sp>
            <p:nvSpPr>
              <p:cNvPr id="60650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60651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0438" name="Group 30"/>
          <p:cNvGrpSpPr>
            <a:grpSpLocks noChangeAspect="1"/>
          </p:cNvGrpSpPr>
          <p:nvPr/>
        </p:nvGrpSpPr>
        <p:grpSpPr bwMode="auto">
          <a:xfrm>
            <a:off x="3276600" y="5257800"/>
            <a:ext cx="1169988" cy="1169988"/>
            <a:chOff x="3077" y="2352"/>
            <a:chExt cx="907" cy="907"/>
          </a:xfrm>
        </p:grpSpPr>
        <p:grpSp>
          <p:nvGrpSpPr>
            <p:cNvPr id="60635" name="Group 3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60643" name="Freeform 3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44" name="Oval 3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60645" name="Picture 34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0636" name="Group 3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60637" name="Freeform 3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38" name="Freeform 3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39" name="Freeform 3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40" name="Freeform 3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41" name="Freeform 4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42" name="Freeform 4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60439" name="Picture 4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993900" y="1592263"/>
            <a:ext cx="568325" cy="512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440" name="Picture 4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447800"/>
            <a:ext cx="4699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41" name="Freeform 44"/>
          <p:cNvSpPr>
            <a:spLocks/>
          </p:cNvSpPr>
          <p:nvPr/>
        </p:nvSpPr>
        <p:spPr bwMode="auto">
          <a:xfrm>
            <a:off x="914400" y="2133600"/>
            <a:ext cx="1371600" cy="165100"/>
          </a:xfrm>
          <a:custGeom>
            <a:avLst/>
            <a:gdLst>
              <a:gd name="T0" fmla="*/ 0 w 864"/>
              <a:gd name="T1" fmla="*/ 2147483647 h 104"/>
              <a:gd name="T2" fmla="*/ 2147483647 w 864"/>
              <a:gd name="T3" fmla="*/ 2147483647 h 104"/>
              <a:gd name="T4" fmla="*/ 2147483647 w 864"/>
              <a:gd name="T5" fmla="*/ 0 h 104"/>
              <a:gd name="T6" fmla="*/ 2147483647 w 864"/>
              <a:gd name="T7" fmla="*/ 2147483647 h 104"/>
              <a:gd name="T8" fmla="*/ 2147483647 w 864"/>
              <a:gd name="T9" fmla="*/ 0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4"/>
              <a:gd name="T16" fmla="*/ 0 h 104"/>
              <a:gd name="T17" fmla="*/ 864 w 864"/>
              <a:gd name="T18" fmla="*/ 104 h 1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4" h="104">
                <a:moveTo>
                  <a:pt x="0" y="48"/>
                </a:moveTo>
                <a:cubicBezTo>
                  <a:pt x="80" y="76"/>
                  <a:pt x="160" y="104"/>
                  <a:pt x="240" y="96"/>
                </a:cubicBezTo>
                <a:cubicBezTo>
                  <a:pt x="320" y="88"/>
                  <a:pt x="392" y="0"/>
                  <a:pt x="480" y="0"/>
                </a:cubicBezTo>
                <a:cubicBezTo>
                  <a:pt x="568" y="0"/>
                  <a:pt x="704" y="96"/>
                  <a:pt x="768" y="96"/>
                </a:cubicBezTo>
                <a:cubicBezTo>
                  <a:pt x="832" y="96"/>
                  <a:pt x="848" y="48"/>
                  <a:pt x="864" y="0"/>
                </a:cubicBezTo>
              </a:path>
            </a:pathLst>
          </a:custGeom>
          <a:noFill/>
          <a:ln w="9525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0442" name="Group 45"/>
          <p:cNvGrpSpPr>
            <a:grpSpLocks/>
          </p:cNvGrpSpPr>
          <p:nvPr/>
        </p:nvGrpSpPr>
        <p:grpSpPr bwMode="auto">
          <a:xfrm>
            <a:off x="3733800" y="1676400"/>
            <a:ext cx="1676400" cy="914400"/>
            <a:chOff x="3456" y="2677"/>
            <a:chExt cx="773" cy="390"/>
          </a:xfrm>
        </p:grpSpPr>
        <p:sp>
          <p:nvSpPr>
            <p:cNvPr id="60633" name="Freeform 46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4" name="Freeform 47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0 h 1296"/>
                <a:gd name="T4" fmla="*/ 0 w 1312"/>
                <a:gd name="T5" fmla="*/ 0 h 1296"/>
                <a:gd name="T6" fmla="*/ 0 w 1312"/>
                <a:gd name="T7" fmla="*/ 0 h 1296"/>
                <a:gd name="T8" fmla="*/ 0 w 1312"/>
                <a:gd name="T9" fmla="*/ 0 h 1296"/>
                <a:gd name="T10" fmla="*/ 0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443" name="Group 48"/>
          <p:cNvGrpSpPr>
            <a:grpSpLocks/>
          </p:cNvGrpSpPr>
          <p:nvPr/>
        </p:nvGrpSpPr>
        <p:grpSpPr bwMode="auto">
          <a:xfrm>
            <a:off x="7010400" y="1524000"/>
            <a:ext cx="1219200" cy="1066800"/>
            <a:chOff x="1584" y="2256"/>
            <a:chExt cx="768" cy="672"/>
          </a:xfrm>
        </p:grpSpPr>
        <p:sp>
          <p:nvSpPr>
            <p:cNvPr id="60631" name="AutoShape 49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 baseline="-8000">
                  <a:solidFill>
                    <a:schemeClr val="bg2"/>
                  </a:solidFill>
                </a:rPr>
                <a:t>to school</a:t>
              </a:r>
              <a:endParaRPr lang="en-CA" altLang="en-US" sz="2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60632" name="Line 50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44" name="Group 51"/>
          <p:cNvGrpSpPr>
            <a:grpSpLocks noChangeAspect="1"/>
          </p:cNvGrpSpPr>
          <p:nvPr/>
        </p:nvGrpSpPr>
        <p:grpSpPr bwMode="auto">
          <a:xfrm>
            <a:off x="7620000" y="5181600"/>
            <a:ext cx="1119188" cy="1169988"/>
            <a:chOff x="4641" y="2352"/>
            <a:chExt cx="735" cy="768"/>
          </a:xfrm>
        </p:grpSpPr>
        <p:sp>
          <p:nvSpPr>
            <p:cNvPr id="60618" name="Freeform 52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619" name="Group 53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60629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630" name="Line 5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0620" name="Oval 56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60621" name="Picture 57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0622" name="Group 58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60623" name="Freeform 59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24" name="Freeform 60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25" name="Freeform 61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26" name="Freeform 62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27" name="Freeform 63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28" name="Freeform 64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0445" name="Group 65"/>
          <p:cNvGrpSpPr>
            <a:grpSpLocks/>
          </p:cNvGrpSpPr>
          <p:nvPr/>
        </p:nvGrpSpPr>
        <p:grpSpPr bwMode="auto">
          <a:xfrm>
            <a:off x="846138" y="3200400"/>
            <a:ext cx="1439862" cy="1439863"/>
            <a:chOff x="1829" y="3170"/>
            <a:chExt cx="907" cy="907"/>
          </a:xfrm>
        </p:grpSpPr>
        <p:sp>
          <p:nvSpPr>
            <p:cNvPr id="60499" name="Oval 66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7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60500" name="Group 67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60610" name="Group 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612" name="Freeform 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13" name="Freeform 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14" name="Freeform 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15" name="Freeform 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16" name="Freeform 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17" name="Freeform 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611" name="Line 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1" name="Group 76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60602" name="Group 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604" name="Freeform 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5" name="Freeform 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6" name="Freeform 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7" name="Freeform 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8" name="Freeform 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9" name="Freeform 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603" name="Line 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60502" name="Picture 85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0503" name="Group 86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60594" name="Group 8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96" name="Freeform 8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7" name="Freeform 8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8" name="Freeform 9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9" name="Freeform 9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0" name="Freeform 9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601" name="Freeform 9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95" name="Line 9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4" name="Group 95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60586" name="Group 9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88" name="Freeform 9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9" name="Freeform 9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0" name="Freeform 9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1" name="Freeform 10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2" name="Freeform 10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93" name="Freeform 10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87" name="Line 10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5" name="Group 104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60578" name="Group 10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80" name="Freeform 10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1" name="Freeform 10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2" name="Freeform 10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3" name="Freeform 10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4" name="Freeform 11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85" name="Freeform 11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79" name="Line 11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6" name="Group 113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60570" name="Group 11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72" name="Freeform 11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73" name="Freeform 11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74" name="Freeform 11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75" name="Freeform 11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76" name="Freeform 11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77" name="Freeform 12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71" name="Line 12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7" name="Group 122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60562" name="Group 12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64" name="Freeform 12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5" name="Freeform 12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6" name="Freeform 12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7" name="Freeform 12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8" name="Freeform 12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9" name="Freeform 12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63" name="Line 13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8" name="Group 131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60554" name="Group 13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56" name="Freeform 13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7" name="Freeform 13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8" name="Freeform 13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9" name="Freeform 13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0" name="Freeform 13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61" name="Freeform 13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55" name="Line 13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09" name="Group 140"/>
            <p:cNvGrpSpPr>
              <a:grpSpLocks noChangeAspect="1"/>
            </p:cNvGrpSpPr>
            <p:nvPr/>
          </p:nvGrpSpPr>
          <p:grpSpPr bwMode="auto">
            <a:xfrm rot="5158859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60546" name="Group 14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48" name="Freeform 14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9" name="Freeform 14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0" name="Freeform 14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1" name="Freeform 14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2" name="Freeform 14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53" name="Freeform 14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47" name="Line 14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10" name="Group 149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60538" name="Group 15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40" name="Freeform 15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1" name="Freeform 15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2" name="Freeform 15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3" name="Freeform 15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4" name="Freeform 15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45" name="Freeform 15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39" name="Line 15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11" name="Group 158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60530" name="Group 15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32" name="Freeform 16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33" name="Freeform 16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34" name="Freeform 16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35" name="Freeform 16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36" name="Freeform 16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37" name="Freeform 16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31" name="Line 16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12" name="Group 167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60522" name="Group 16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24" name="Freeform 16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5" name="Freeform 17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6" name="Freeform 17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7" name="Freeform 17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8" name="Freeform 17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9" name="Freeform 17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23" name="Line 17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0513" name="Group 176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60514" name="Group 17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0516" name="Freeform 17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0 w 600"/>
                    <a:gd name="T1" fmla="*/ 0 h 608"/>
                    <a:gd name="T2" fmla="*/ 0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0 h 608"/>
                    <a:gd name="T18" fmla="*/ 0 w 600"/>
                    <a:gd name="T19" fmla="*/ 0 h 608"/>
                    <a:gd name="T20" fmla="*/ 0 w 600"/>
                    <a:gd name="T21" fmla="*/ 0 h 608"/>
                    <a:gd name="T22" fmla="*/ 0 w 600"/>
                    <a:gd name="T23" fmla="*/ 0 h 608"/>
                    <a:gd name="T24" fmla="*/ 0 w 600"/>
                    <a:gd name="T25" fmla="*/ 0 h 608"/>
                    <a:gd name="T26" fmla="*/ 0 w 600"/>
                    <a:gd name="T27" fmla="*/ 0 h 608"/>
                    <a:gd name="T28" fmla="*/ 0 w 600"/>
                    <a:gd name="T29" fmla="*/ 0 h 608"/>
                    <a:gd name="T30" fmla="*/ 0 w 600"/>
                    <a:gd name="T31" fmla="*/ 0 h 608"/>
                    <a:gd name="T32" fmla="*/ 0 w 600"/>
                    <a:gd name="T33" fmla="*/ 0 h 608"/>
                    <a:gd name="T34" fmla="*/ 0 w 600"/>
                    <a:gd name="T35" fmla="*/ 0 h 608"/>
                    <a:gd name="T36" fmla="*/ 0 w 600"/>
                    <a:gd name="T37" fmla="*/ 0 h 608"/>
                    <a:gd name="T38" fmla="*/ 0 w 600"/>
                    <a:gd name="T39" fmla="*/ 0 h 608"/>
                    <a:gd name="T40" fmla="*/ 0 w 600"/>
                    <a:gd name="T41" fmla="*/ 0 h 608"/>
                    <a:gd name="T42" fmla="*/ 0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17" name="Freeform 17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0 w 619"/>
                    <a:gd name="T5" fmla="*/ 0 h 1085"/>
                    <a:gd name="T6" fmla="*/ 0 w 619"/>
                    <a:gd name="T7" fmla="*/ 0 h 1085"/>
                    <a:gd name="T8" fmla="*/ 0 w 619"/>
                    <a:gd name="T9" fmla="*/ 0 h 1085"/>
                    <a:gd name="T10" fmla="*/ 0 w 619"/>
                    <a:gd name="T11" fmla="*/ 0 h 1085"/>
                    <a:gd name="T12" fmla="*/ 0 w 619"/>
                    <a:gd name="T13" fmla="*/ 0 h 1085"/>
                    <a:gd name="T14" fmla="*/ 0 w 619"/>
                    <a:gd name="T15" fmla="*/ 0 h 1085"/>
                    <a:gd name="T16" fmla="*/ 0 w 619"/>
                    <a:gd name="T17" fmla="*/ 0 h 1085"/>
                    <a:gd name="T18" fmla="*/ 0 w 619"/>
                    <a:gd name="T19" fmla="*/ 0 h 1085"/>
                    <a:gd name="T20" fmla="*/ 0 w 619"/>
                    <a:gd name="T21" fmla="*/ 0 h 1085"/>
                    <a:gd name="T22" fmla="*/ 0 w 619"/>
                    <a:gd name="T23" fmla="*/ 0 h 1085"/>
                    <a:gd name="T24" fmla="*/ 0 w 619"/>
                    <a:gd name="T25" fmla="*/ 0 h 1085"/>
                    <a:gd name="T26" fmla="*/ 0 w 619"/>
                    <a:gd name="T27" fmla="*/ 0 h 1085"/>
                    <a:gd name="T28" fmla="*/ 0 w 619"/>
                    <a:gd name="T29" fmla="*/ 0 h 1085"/>
                    <a:gd name="T30" fmla="*/ 0 w 619"/>
                    <a:gd name="T31" fmla="*/ 0 h 1085"/>
                    <a:gd name="T32" fmla="*/ 0 w 619"/>
                    <a:gd name="T33" fmla="*/ 0 h 1085"/>
                    <a:gd name="T34" fmla="*/ 0 w 619"/>
                    <a:gd name="T35" fmla="*/ 0 h 1085"/>
                    <a:gd name="T36" fmla="*/ 0 w 619"/>
                    <a:gd name="T37" fmla="*/ 0 h 1085"/>
                    <a:gd name="T38" fmla="*/ 0 w 619"/>
                    <a:gd name="T39" fmla="*/ 0 h 1085"/>
                    <a:gd name="T40" fmla="*/ 0 w 619"/>
                    <a:gd name="T41" fmla="*/ 0 h 1085"/>
                    <a:gd name="T42" fmla="*/ 0 w 619"/>
                    <a:gd name="T43" fmla="*/ 0 h 1085"/>
                    <a:gd name="T44" fmla="*/ 0 w 619"/>
                    <a:gd name="T45" fmla="*/ 0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18" name="Freeform 18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0 w 782"/>
                    <a:gd name="T9" fmla="*/ 0 h 808"/>
                    <a:gd name="T10" fmla="*/ 0 w 782"/>
                    <a:gd name="T11" fmla="*/ 0 h 808"/>
                    <a:gd name="T12" fmla="*/ 0 w 782"/>
                    <a:gd name="T13" fmla="*/ 0 h 808"/>
                    <a:gd name="T14" fmla="*/ 0 w 782"/>
                    <a:gd name="T15" fmla="*/ 0 h 808"/>
                    <a:gd name="T16" fmla="*/ 0 w 782"/>
                    <a:gd name="T17" fmla="*/ 0 h 808"/>
                    <a:gd name="T18" fmla="*/ 0 w 782"/>
                    <a:gd name="T19" fmla="*/ 0 h 808"/>
                    <a:gd name="T20" fmla="*/ 0 w 782"/>
                    <a:gd name="T21" fmla="*/ 0 h 808"/>
                    <a:gd name="T22" fmla="*/ 0 w 782"/>
                    <a:gd name="T23" fmla="*/ 0 h 808"/>
                    <a:gd name="T24" fmla="*/ 0 w 782"/>
                    <a:gd name="T25" fmla="*/ 0 h 808"/>
                    <a:gd name="T26" fmla="*/ 0 w 782"/>
                    <a:gd name="T27" fmla="*/ 0 h 808"/>
                    <a:gd name="T28" fmla="*/ 0 w 782"/>
                    <a:gd name="T29" fmla="*/ 0 h 808"/>
                    <a:gd name="T30" fmla="*/ 0 w 782"/>
                    <a:gd name="T31" fmla="*/ 0 h 808"/>
                    <a:gd name="T32" fmla="*/ 0 w 782"/>
                    <a:gd name="T33" fmla="*/ 0 h 808"/>
                    <a:gd name="T34" fmla="*/ 0 w 782"/>
                    <a:gd name="T35" fmla="*/ 0 h 808"/>
                    <a:gd name="T36" fmla="*/ 0 w 782"/>
                    <a:gd name="T37" fmla="*/ 0 h 808"/>
                    <a:gd name="T38" fmla="*/ 0 w 782"/>
                    <a:gd name="T39" fmla="*/ 0 h 808"/>
                    <a:gd name="T40" fmla="*/ 0 w 782"/>
                    <a:gd name="T41" fmla="*/ 0 h 808"/>
                    <a:gd name="T42" fmla="*/ 0 w 782"/>
                    <a:gd name="T43" fmla="*/ 0 h 808"/>
                    <a:gd name="T44" fmla="*/ 0 w 782"/>
                    <a:gd name="T45" fmla="*/ 0 h 808"/>
                    <a:gd name="T46" fmla="*/ 0 w 782"/>
                    <a:gd name="T47" fmla="*/ 0 h 808"/>
                    <a:gd name="T48" fmla="*/ 0 w 782"/>
                    <a:gd name="T49" fmla="*/ 0 h 808"/>
                    <a:gd name="T50" fmla="*/ 0 w 782"/>
                    <a:gd name="T51" fmla="*/ 0 h 808"/>
                    <a:gd name="T52" fmla="*/ 0 w 782"/>
                    <a:gd name="T53" fmla="*/ 0 h 808"/>
                    <a:gd name="T54" fmla="*/ 0 w 782"/>
                    <a:gd name="T55" fmla="*/ 0 h 808"/>
                    <a:gd name="T56" fmla="*/ 0 w 782"/>
                    <a:gd name="T57" fmla="*/ 0 h 808"/>
                    <a:gd name="T58" fmla="*/ 0 w 782"/>
                    <a:gd name="T59" fmla="*/ 0 h 808"/>
                    <a:gd name="T60" fmla="*/ 0 w 782"/>
                    <a:gd name="T61" fmla="*/ 0 h 808"/>
                    <a:gd name="T62" fmla="*/ 0 w 782"/>
                    <a:gd name="T63" fmla="*/ 0 h 808"/>
                    <a:gd name="T64" fmla="*/ 0 w 782"/>
                    <a:gd name="T65" fmla="*/ 0 h 808"/>
                    <a:gd name="T66" fmla="*/ 0 w 782"/>
                    <a:gd name="T67" fmla="*/ 0 h 808"/>
                    <a:gd name="T68" fmla="*/ 0 w 782"/>
                    <a:gd name="T69" fmla="*/ 0 h 808"/>
                    <a:gd name="T70" fmla="*/ 0 w 782"/>
                    <a:gd name="T71" fmla="*/ 0 h 808"/>
                    <a:gd name="T72" fmla="*/ 0 w 782"/>
                    <a:gd name="T73" fmla="*/ 0 h 808"/>
                    <a:gd name="T74" fmla="*/ 0 w 782"/>
                    <a:gd name="T75" fmla="*/ 0 h 808"/>
                    <a:gd name="T76" fmla="*/ 0 w 782"/>
                    <a:gd name="T77" fmla="*/ 0 h 808"/>
                    <a:gd name="T78" fmla="*/ 0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19" name="Freeform 18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0 w 992"/>
                    <a:gd name="T1" fmla="*/ 0 h 770"/>
                    <a:gd name="T2" fmla="*/ 0 w 992"/>
                    <a:gd name="T3" fmla="*/ 0 h 770"/>
                    <a:gd name="T4" fmla="*/ 0 w 992"/>
                    <a:gd name="T5" fmla="*/ 0 h 770"/>
                    <a:gd name="T6" fmla="*/ 0 w 992"/>
                    <a:gd name="T7" fmla="*/ 0 h 770"/>
                    <a:gd name="T8" fmla="*/ 0 w 992"/>
                    <a:gd name="T9" fmla="*/ 0 h 770"/>
                    <a:gd name="T10" fmla="*/ 0 w 992"/>
                    <a:gd name="T11" fmla="*/ 0 h 770"/>
                    <a:gd name="T12" fmla="*/ 0 w 992"/>
                    <a:gd name="T13" fmla="*/ 0 h 770"/>
                    <a:gd name="T14" fmla="*/ 0 w 992"/>
                    <a:gd name="T15" fmla="*/ 0 h 770"/>
                    <a:gd name="T16" fmla="*/ 0 w 992"/>
                    <a:gd name="T17" fmla="*/ 0 h 770"/>
                    <a:gd name="T18" fmla="*/ 0 w 992"/>
                    <a:gd name="T19" fmla="*/ 0 h 770"/>
                    <a:gd name="T20" fmla="*/ 0 w 992"/>
                    <a:gd name="T21" fmla="*/ 0 h 770"/>
                    <a:gd name="T22" fmla="*/ 0 w 992"/>
                    <a:gd name="T23" fmla="*/ 0 h 770"/>
                    <a:gd name="T24" fmla="*/ 0 w 992"/>
                    <a:gd name="T25" fmla="*/ 0 h 770"/>
                    <a:gd name="T26" fmla="*/ 0 w 992"/>
                    <a:gd name="T27" fmla="*/ 0 h 770"/>
                    <a:gd name="T28" fmla="*/ 0 w 992"/>
                    <a:gd name="T29" fmla="*/ 0 h 770"/>
                    <a:gd name="T30" fmla="*/ 0 w 992"/>
                    <a:gd name="T31" fmla="*/ 0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0 w 992"/>
                    <a:gd name="T65" fmla="*/ 0 h 770"/>
                    <a:gd name="T66" fmla="*/ 0 w 992"/>
                    <a:gd name="T67" fmla="*/ 0 h 770"/>
                    <a:gd name="T68" fmla="*/ 0 w 992"/>
                    <a:gd name="T69" fmla="*/ 0 h 770"/>
                    <a:gd name="T70" fmla="*/ 0 w 992"/>
                    <a:gd name="T71" fmla="*/ 0 h 770"/>
                    <a:gd name="T72" fmla="*/ 0 w 992"/>
                    <a:gd name="T73" fmla="*/ 0 h 770"/>
                    <a:gd name="T74" fmla="*/ 0 w 992"/>
                    <a:gd name="T75" fmla="*/ 0 h 770"/>
                    <a:gd name="T76" fmla="*/ 0 w 992"/>
                    <a:gd name="T77" fmla="*/ 0 h 770"/>
                    <a:gd name="T78" fmla="*/ 0 w 992"/>
                    <a:gd name="T79" fmla="*/ 0 h 770"/>
                    <a:gd name="T80" fmla="*/ 0 w 992"/>
                    <a:gd name="T81" fmla="*/ 0 h 770"/>
                    <a:gd name="T82" fmla="*/ 0 w 992"/>
                    <a:gd name="T83" fmla="*/ 0 h 770"/>
                    <a:gd name="T84" fmla="*/ 0 w 992"/>
                    <a:gd name="T85" fmla="*/ 0 h 770"/>
                    <a:gd name="T86" fmla="*/ 0 w 992"/>
                    <a:gd name="T87" fmla="*/ 0 h 770"/>
                    <a:gd name="T88" fmla="*/ 0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0" name="Freeform 18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0 w 699"/>
                    <a:gd name="T1" fmla="*/ 0 h 1216"/>
                    <a:gd name="T2" fmla="*/ 0 w 699"/>
                    <a:gd name="T3" fmla="*/ 0 h 1216"/>
                    <a:gd name="T4" fmla="*/ 0 w 699"/>
                    <a:gd name="T5" fmla="*/ 0 h 1216"/>
                    <a:gd name="T6" fmla="*/ 0 w 699"/>
                    <a:gd name="T7" fmla="*/ 0 h 1216"/>
                    <a:gd name="T8" fmla="*/ 0 w 699"/>
                    <a:gd name="T9" fmla="*/ 0 h 1216"/>
                    <a:gd name="T10" fmla="*/ 0 w 699"/>
                    <a:gd name="T11" fmla="*/ 0 h 1216"/>
                    <a:gd name="T12" fmla="*/ 0 w 699"/>
                    <a:gd name="T13" fmla="*/ 0 h 1216"/>
                    <a:gd name="T14" fmla="*/ 0 w 699"/>
                    <a:gd name="T15" fmla="*/ 0 h 1216"/>
                    <a:gd name="T16" fmla="*/ 0 w 699"/>
                    <a:gd name="T17" fmla="*/ 0 h 1216"/>
                    <a:gd name="T18" fmla="*/ 0 w 699"/>
                    <a:gd name="T19" fmla="*/ 0 h 1216"/>
                    <a:gd name="T20" fmla="*/ 0 w 699"/>
                    <a:gd name="T21" fmla="*/ 0 h 1216"/>
                    <a:gd name="T22" fmla="*/ 0 w 699"/>
                    <a:gd name="T23" fmla="*/ 0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0 h 1216"/>
                    <a:gd name="T76" fmla="*/ 0 w 699"/>
                    <a:gd name="T77" fmla="*/ 0 h 1216"/>
                    <a:gd name="T78" fmla="*/ 0 w 699"/>
                    <a:gd name="T79" fmla="*/ 0 h 1216"/>
                    <a:gd name="T80" fmla="*/ 0 w 699"/>
                    <a:gd name="T81" fmla="*/ 0 h 1216"/>
                    <a:gd name="T82" fmla="*/ 0 w 699"/>
                    <a:gd name="T83" fmla="*/ 0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521" name="Freeform 18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0 h 1139"/>
                    <a:gd name="T2" fmla="*/ 0 w 915"/>
                    <a:gd name="T3" fmla="*/ 0 h 1139"/>
                    <a:gd name="T4" fmla="*/ 0 w 915"/>
                    <a:gd name="T5" fmla="*/ 0 h 1139"/>
                    <a:gd name="T6" fmla="*/ 0 w 915"/>
                    <a:gd name="T7" fmla="*/ 0 h 1139"/>
                    <a:gd name="T8" fmla="*/ 0 w 915"/>
                    <a:gd name="T9" fmla="*/ 0 h 1139"/>
                    <a:gd name="T10" fmla="*/ 0 w 915"/>
                    <a:gd name="T11" fmla="*/ 0 h 1139"/>
                    <a:gd name="T12" fmla="*/ 0 w 915"/>
                    <a:gd name="T13" fmla="*/ 0 h 1139"/>
                    <a:gd name="T14" fmla="*/ 0 w 915"/>
                    <a:gd name="T15" fmla="*/ 0 h 1139"/>
                    <a:gd name="T16" fmla="*/ 0 w 915"/>
                    <a:gd name="T17" fmla="*/ 0 h 1139"/>
                    <a:gd name="T18" fmla="*/ 0 w 915"/>
                    <a:gd name="T19" fmla="*/ 0 h 1139"/>
                    <a:gd name="T20" fmla="*/ 0 w 915"/>
                    <a:gd name="T21" fmla="*/ 0 h 1139"/>
                    <a:gd name="T22" fmla="*/ 0 w 915"/>
                    <a:gd name="T23" fmla="*/ 0 h 1139"/>
                    <a:gd name="T24" fmla="*/ 0 w 915"/>
                    <a:gd name="T25" fmla="*/ 0 h 1139"/>
                    <a:gd name="T26" fmla="*/ 0 w 915"/>
                    <a:gd name="T27" fmla="*/ 0 h 1139"/>
                    <a:gd name="T28" fmla="*/ 0 w 915"/>
                    <a:gd name="T29" fmla="*/ 0 h 1139"/>
                    <a:gd name="T30" fmla="*/ 0 w 915"/>
                    <a:gd name="T31" fmla="*/ 0 h 1139"/>
                    <a:gd name="T32" fmla="*/ 0 w 915"/>
                    <a:gd name="T33" fmla="*/ 0 h 1139"/>
                    <a:gd name="T34" fmla="*/ 0 w 915"/>
                    <a:gd name="T35" fmla="*/ 0 h 1139"/>
                    <a:gd name="T36" fmla="*/ 0 w 915"/>
                    <a:gd name="T37" fmla="*/ 0 h 1139"/>
                    <a:gd name="T38" fmla="*/ 0 w 915"/>
                    <a:gd name="T39" fmla="*/ 0 h 1139"/>
                    <a:gd name="T40" fmla="*/ 0 w 915"/>
                    <a:gd name="T41" fmla="*/ 0 h 1139"/>
                    <a:gd name="T42" fmla="*/ 0 w 915"/>
                    <a:gd name="T43" fmla="*/ 0 h 1139"/>
                    <a:gd name="T44" fmla="*/ 0 w 915"/>
                    <a:gd name="T45" fmla="*/ 0 h 1139"/>
                    <a:gd name="T46" fmla="*/ 0 w 915"/>
                    <a:gd name="T47" fmla="*/ 0 h 1139"/>
                    <a:gd name="T48" fmla="*/ 0 w 915"/>
                    <a:gd name="T49" fmla="*/ 0 h 1139"/>
                    <a:gd name="T50" fmla="*/ 0 w 915"/>
                    <a:gd name="T51" fmla="*/ 0 h 1139"/>
                    <a:gd name="T52" fmla="*/ 0 w 915"/>
                    <a:gd name="T53" fmla="*/ 0 h 1139"/>
                    <a:gd name="T54" fmla="*/ 0 w 915"/>
                    <a:gd name="T55" fmla="*/ 0 h 1139"/>
                    <a:gd name="T56" fmla="*/ 0 w 915"/>
                    <a:gd name="T57" fmla="*/ 0 h 1139"/>
                    <a:gd name="T58" fmla="*/ 0 w 915"/>
                    <a:gd name="T59" fmla="*/ 0 h 1139"/>
                    <a:gd name="T60" fmla="*/ 0 w 915"/>
                    <a:gd name="T61" fmla="*/ 0 h 1139"/>
                    <a:gd name="T62" fmla="*/ 0 w 915"/>
                    <a:gd name="T63" fmla="*/ 0 h 1139"/>
                    <a:gd name="T64" fmla="*/ 0 w 915"/>
                    <a:gd name="T65" fmla="*/ 0 h 1139"/>
                    <a:gd name="T66" fmla="*/ 0 w 915"/>
                    <a:gd name="T67" fmla="*/ 0 h 1139"/>
                    <a:gd name="T68" fmla="*/ 0 w 915"/>
                    <a:gd name="T69" fmla="*/ 0 h 1139"/>
                    <a:gd name="T70" fmla="*/ 0 w 915"/>
                    <a:gd name="T71" fmla="*/ 0 h 1139"/>
                    <a:gd name="T72" fmla="*/ 0 w 915"/>
                    <a:gd name="T73" fmla="*/ 0 h 1139"/>
                    <a:gd name="T74" fmla="*/ 0 w 915"/>
                    <a:gd name="T75" fmla="*/ 0 h 1139"/>
                    <a:gd name="T76" fmla="*/ 0 w 915"/>
                    <a:gd name="T77" fmla="*/ 0 h 1139"/>
                    <a:gd name="T78" fmla="*/ 0 w 915"/>
                    <a:gd name="T79" fmla="*/ 0 h 1139"/>
                    <a:gd name="T80" fmla="*/ 0 w 915"/>
                    <a:gd name="T81" fmla="*/ 0 h 1139"/>
                    <a:gd name="T82" fmla="*/ 0 w 915"/>
                    <a:gd name="T83" fmla="*/ 0 h 1139"/>
                    <a:gd name="T84" fmla="*/ 0 w 915"/>
                    <a:gd name="T85" fmla="*/ 0 h 1139"/>
                    <a:gd name="T86" fmla="*/ 0 w 915"/>
                    <a:gd name="T87" fmla="*/ 0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515" name="Line 18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0446" name="Group 185"/>
          <p:cNvGrpSpPr>
            <a:grpSpLocks/>
          </p:cNvGrpSpPr>
          <p:nvPr/>
        </p:nvGrpSpPr>
        <p:grpSpPr bwMode="auto">
          <a:xfrm>
            <a:off x="6858000" y="3200400"/>
            <a:ext cx="1447800" cy="1447800"/>
            <a:chOff x="4320" y="2016"/>
            <a:chExt cx="912" cy="912"/>
          </a:xfrm>
        </p:grpSpPr>
        <p:grpSp>
          <p:nvGrpSpPr>
            <p:cNvPr id="60481" name="Group 186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60488" name="Group 18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60490" name="Freeform 18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91" name="Freeform 18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7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0492" name="Group 19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60493" name="Freeform 19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494" name="Freeform 19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495" name="Freeform 19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496" name="Freeform 19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497" name="Freeform 19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498" name="Freeform 19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60489" name="Oval 19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0482" name="Group 198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60483" name="Group 19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0486" name="AutoShape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0487" name="Line 20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0484" name="Line 202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85" name="Line 203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0447" name="Group 204"/>
          <p:cNvGrpSpPr>
            <a:grpSpLocks/>
          </p:cNvGrpSpPr>
          <p:nvPr/>
        </p:nvGrpSpPr>
        <p:grpSpPr bwMode="auto">
          <a:xfrm>
            <a:off x="838200" y="5181600"/>
            <a:ext cx="1439863" cy="1439863"/>
            <a:chOff x="528" y="3264"/>
            <a:chExt cx="907" cy="907"/>
          </a:xfrm>
        </p:grpSpPr>
        <p:grpSp>
          <p:nvGrpSpPr>
            <p:cNvPr id="60461" name="Group 205"/>
            <p:cNvGrpSpPr>
              <a:grpSpLocks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60468" name="Freeform 206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469" name="Group 207"/>
              <p:cNvGrpSpPr>
                <a:grpSpLocks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60475" name="Freeform 208"/>
                <p:cNvSpPr>
                  <a:spLocks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76" name="Freeform 209"/>
                <p:cNvSpPr>
                  <a:spLocks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77" name="Freeform 210"/>
                <p:cNvSpPr>
                  <a:spLocks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78" name="Freeform 211"/>
                <p:cNvSpPr>
                  <a:spLocks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79" name="Freeform 212"/>
                <p:cNvSpPr>
                  <a:spLocks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480" name="Freeform 213"/>
                <p:cNvSpPr>
                  <a:spLocks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0470" name="AutoShape 214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471" name="Line 215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472" name="AutoShape 216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473" name="Line 217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474" name="Oval 218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60462" name="Group 219"/>
            <p:cNvGrpSpPr>
              <a:grpSpLocks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60463" name="Group 22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0466" name="AutoShape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0467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0464" name="Line 223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65" name="Line 224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0448" name="Group 225"/>
          <p:cNvGrpSpPr>
            <a:grpSpLocks/>
          </p:cNvGrpSpPr>
          <p:nvPr/>
        </p:nvGrpSpPr>
        <p:grpSpPr bwMode="auto">
          <a:xfrm>
            <a:off x="3962400" y="3200400"/>
            <a:ext cx="1219200" cy="1066800"/>
            <a:chOff x="1584" y="2256"/>
            <a:chExt cx="768" cy="672"/>
          </a:xfrm>
        </p:grpSpPr>
        <p:sp>
          <p:nvSpPr>
            <p:cNvPr id="60459" name="AutoShape 226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i="0" baseline="-8000">
                  <a:solidFill>
                    <a:schemeClr val="bg2"/>
                  </a:solidFill>
                </a:rPr>
                <a:t>Exit</a:t>
              </a:r>
              <a:endParaRPr lang="en-CA" altLang="en-US" sz="4400" i="0" baseline="-8000">
                <a:solidFill>
                  <a:schemeClr val="bg2"/>
                </a:solidFill>
              </a:endParaRPr>
            </a:p>
          </p:txBody>
        </p:sp>
        <p:sp>
          <p:nvSpPr>
            <p:cNvPr id="60460" name="Line 227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49" name="Group 228"/>
          <p:cNvGrpSpPr>
            <a:grpSpLocks/>
          </p:cNvGrpSpPr>
          <p:nvPr/>
        </p:nvGrpSpPr>
        <p:grpSpPr bwMode="auto">
          <a:xfrm>
            <a:off x="6224588" y="5232400"/>
            <a:ext cx="1166812" cy="1168400"/>
            <a:chOff x="1824" y="2928"/>
            <a:chExt cx="735" cy="736"/>
          </a:xfrm>
        </p:grpSpPr>
        <p:grpSp>
          <p:nvGrpSpPr>
            <p:cNvPr id="60451" name="Group 229"/>
            <p:cNvGrpSpPr>
              <a:grpSpLocks noChangeAspect="1"/>
            </p:cNvGrpSpPr>
            <p:nvPr/>
          </p:nvGrpSpPr>
          <p:grpSpPr bwMode="auto">
            <a:xfrm>
              <a:off x="1886" y="3216"/>
              <a:ext cx="208" cy="170"/>
              <a:chOff x="1728" y="2064"/>
              <a:chExt cx="768" cy="672"/>
            </a:xfrm>
          </p:grpSpPr>
          <p:sp>
            <p:nvSpPr>
              <p:cNvPr id="60457" name="AutoShape 23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458" name="Line 23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0452" name="Oval 232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grpSp>
          <p:nvGrpSpPr>
            <p:cNvPr id="60453" name="Group 233"/>
            <p:cNvGrpSpPr>
              <a:grpSpLocks noChangeAspect="1"/>
            </p:cNvGrpSpPr>
            <p:nvPr/>
          </p:nvGrpSpPr>
          <p:grpSpPr bwMode="auto">
            <a:xfrm>
              <a:off x="2288" y="3216"/>
              <a:ext cx="208" cy="170"/>
              <a:chOff x="1728" y="2064"/>
              <a:chExt cx="768" cy="672"/>
            </a:xfrm>
          </p:grpSpPr>
          <p:sp>
            <p:nvSpPr>
              <p:cNvPr id="60455" name="AutoShape 234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0456" name="Line 235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0454" name="AutoShape 236"/>
            <p:cNvSpPr>
              <a:spLocks noChangeArrowheads="1"/>
            </p:cNvSpPr>
            <p:nvPr/>
          </p:nvSpPr>
          <p:spPr bwMode="auto">
            <a:xfrm>
              <a:off x="2112" y="3264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220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 smtClean="0">
                <a:solidFill>
                  <a:schemeClr val="tx2"/>
                </a:solidFill>
              </a:rPr>
              <a:t>Iterative Algorithm with Loop Invariants</a:t>
            </a:r>
            <a:endParaRPr lang="en-US" altLang="en-US" sz="4400" i="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5685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3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5867400"/>
            <a:ext cx="8458200" cy="12192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2800" smtClean="0"/>
              <a:t>Proves that </a:t>
            </a:r>
            <a:r>
              <a:rPr lang="en-US" altLang="en-US" sz="2800" smtClean="0">
                <a:solidFill>
                  <a:schemeClr val="hlink"/>
                </a:solidFill>
              </a:rPr>
              <a:t>IF</a:t>
            </a:r>
            <a:r>
              <a:rPr lang="en-US" altLang="en-US" sz="2800" smtClean="0"/>
              <a:t> the program terminates then it works </a:t>
            </a:r>
            <a:br>
              <a:rPr lang="en-US" altLang="en-US" sz="2800" smtClean="0"/>
            </a:br>
            <a:r>
              <a:rPr lang="en-CA" altLang="en-US" sz="2800" smtClean="0">
                <a:solidFill>
                  <a:srgbClr val="33CC33"/>
                </a:solidFill>
              </a:rPr>
              <a:t>&lt;PreCond&gt;</a:t>
            </a:r>
            <a:r>
              <a:rPr lang="en-CA" altLang="en-US" sz="2800" smtClean="0"/>
              <a:t> </a:t>
            </a:r>
            <a:r>
              <a:rPr lang="en-US" altLang="en-US" sz="2800" smtClean="0"/>
              <a:t>&amp;</a:t>
            </a:r>
            <a:r>
              <a:rPr lang="en-CA" altLang="en-US" sz="2800" smtClean="0"/>
              <a:t> </a:t>
            </a:r>
            <a:r>
              <a:rPr lang="en-CA" altLang="en-US" sz="2800" smtClean="0">
                <a:solidFill>
                  <a:schemeClr val="accent2"/>
                </a:solidFill>
              </a:rPr>
              <a:t>&lt;</a:t>
            </a:r>
            <a:r>
              <a:rPr lang="en-US" altLang="en-US" sz="2800" smtClean="0">
                <a:solidFill>
                  <a:schemeClr val="accent2"/>
                </a:solidFill>
              </a:rPr>
              <a:t>code</a:t>
            </a:r>
            <a:r>
              <a:rPr lang="en-CA" altLang="en-US" sz="2800" smtClean="0">
                <a:solidFill>
                  <a:schemeClr val="accent2"/>
                </a:solidFill>
              </a:rPr>
              <a:t>&gt;</a:t>
            </a:r>
            <a:r>
              <a:rPr lang="en-CA" altLang="en-US" sz="2800" smtClean="0"/>
              <a:t> </a:t>
            </a:r>
            <a:r>
              <a:rPr lang="en-CA" altLang="en-US" sz="3600" smtClean="0">
                <a:latin typeface="Symbol" pitchFamily="18" charset="2"/>
              </a:rPr>
              <a:t>Þ </a:t>
            </a:r>
            <a:r>
              <a:rPr lang="en-CA" altLang="en-US" sz="2800" smtClean="0">
                <a:solidFill>
                  <a:srgbClr val="33CC33"/>
                </a:solidFill>
              </a:rPr>
              <a:t>&lt;PostCond&gt;</a:t>
            </a:r>
            <a:r>
              <a:rPr lang="en-CA" altLang="en-US" sz="2800" smtClean="0"/>
              <a:t> </a:t>
            </a:r>
          </a:p>
        </p:txBody>
      </p:sp>
      <p:sp>
        <p:nvSpPr>
          <p:cNvPr id="68612" name="Rectangle 4"/>
          <p:cNvSpPr>
            <a:spLocks noChangeArrowheads="1"/>
          </p:cNvSpPr>
          <p:nvPr/>
        </p:nvSpPr>
        <p:spPr bwMode="auto">
          <a:xfrm>
            <a:off x="685800" y="26670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4400" i="0">
              <a:solidFill>
                <a:schemeClr val="tx2"/>
              </a:solidFill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3175" y="628650"/>
            <a:ext cx="8385175" cy="1866900"/>
            <a:chOff x="2" y="396"/>
            <a:chExt cx="5282" cy="1176"/>
          </a:xfrm>
        </p:grpSpPr>
        <p:grpSp>
          <p:nvGrpSpPr>
            <p:cNvPr id="68657" name="Group 6"/>
            <p:cNvGrpSpPr>
              <a:grpSpLocks/>
            </p:cNvGrpSpPr>
            <p:nvPr/>
          </p:nvGrpSpPr>
          <p:grpSpPr bwMode="auto">
            <a:xfrm>
              <a:off x="534" y="768"/>
              <a:ext cx="737" cy="804"/>
              <a:chOff x="144" y="607"/>
              <a:chExt cx="737" cy="804"/>
            </a:xfrm>
          </p:grpSpPr>
          <p:grpSp>
            <p:nvGrpSpPr>
              <p:cNvPr id="68662" name="Group 7"/>
              <p:cNvGrpSpPr>
                <a:grpSpLocks noChangeAspect="1"/>
              </p:cNvGrpSpPr>
              <p:nvPr/>
            </p:nvGrpSpPr>
            <p:grpSpPr bwMode="auto">
              <a:xfrm>
                <a:off x="144" y="607"/>
                <a:ext cx="737" cy="737"/>
                <a:chOff x="2976" y="2352"/>
                <a:chExt cx="907" cy="907"/>
              </a:xfrm>
            </p:grpSpPr>
            <p:sp>
              <p:nvSpPr>
                <p:cNvPr id="68670" name="Freeform 8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71" name="Oval 9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68672" name="Picture 10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8663" name="Group 11"/>
              <p:cNvGrpSpPr>
                <a:grpSpLocks noChangeAspect="1"/>
              </p:cNvGrpSpPr>
              <p:nvPr/>
            </p:nvGrpSpPr>
            <p:grpSpPr bwMode="auto">
              <a:xfrm rot="2360341">
                <a:off x="374" y="983"/>
                <a:ext cx="342" cy="428"/>
                <a:chOff x="2227" y="1194"/>
                <a:chExt cx="1944" cy="2413"/>
              </a:xfrm>
            </p:grpSpPr>
            <p:sp>
              <p:nvSpPr>
                <p:cNvPr id="68664" name="Freeform 12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65" name="Freeform 13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66" name="Freeform 14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67" name="Freeform 15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68" name="Freeform 16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69" name="Freeform 17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68658" name="Text Box 18"/>
            <p:cNvSpPr txBox="1">
              <a:spLocks noChangeArrowheads="1"/>
            </p:cNvSpPr>
            <p:nvPr/>
          </p:nvSpPr>
          <p:spPr bwMode="auto">
            <a:xfrm>
              <a:off x="1461" y="865"/>
              <a:ext cx="1139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</a:t>
              </a:r>
              <a:r>
                <a:rPr lang="en-US" altLang="en-US" sz="2800" i="0">
                  <a:solidFill>
                    <a:schemeClr val="accent2"/>
                  </a:solidFill>
                </a:rPr>
                <a:t>eA</a:t>
              </a:r>
              <a:endParaRPr lang="en-CA" altLang="en-US" sz="2800" i="0" baseline="-25000">
                <a:solidFill>
                  <a:schemeClr val="accent2"/>
                </a:solidFill>
              </a:endParaRPr>
            </a:p>
          </p:txBody>
        </p:sp>
        <p:sp>
          <p:nvSpPr>
            <p:cNvPr id="68659" name="Text Box 19"/>
            <p:cNvSpPr txBox="1">
              <a:spLocks noChangeArrowheads="1"/>
            </p:cNvSpPr>
            <p:nvPr/>
          </p:nvSpPr>
          <p:spPr bwMode="auto">
            <a:xfrm>
              <a:off x="3648" y="993"/>
              <a:ext cx="163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&lt;loop-invariant&gt;</a:t>
              </a:r>
            </a:p>
          </p:txBody>
        </p:sp>
        <p:sp>
          <p:nvSpPr>
            <p:cNvPr id="68660" name="AutoShape 20"/>
            <p:cNvSpPr>
              <a:spLocks noChangeArrowheads="1"/>
            </p:cNvSpPr>
            <p:nvPr/>
          </p:nvSpPr>
          <p:spPr bwMode="auto">
            <a:xfrm>
              <a:off x="3120" y="1013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68661" name="Text Box 21"/>
            <p:cNvSpPr txBox="1">
              <a:spLocks noChangeArrowheads="1"/>
            </p:cNvSpPr>
            <p:nvPr/>
          </p:nvSpPr>
          <p:spPr bwMode="auto">
            <a:xfrm>
              <a:off x="2" y="396"/>
              <a:ext cx="2974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/>
                <a:t>Establishing Loop Invariant</a:t>
              </a:r>
              <a:endParaRPr lang="en-CA" altLang="en-US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400" i="0"/>
            </a:p>
          </p:txBody>
        </p:sp>
      </p:grpSp>
      <p:grpSp>
        <p:nvGrpSpPr>
          <p:cNvPr id="6" name="Group 22"/>
          <p:cNvGrpSpPr>
            <a:grpSpLocks/>
          </p:cNvGrpSpPr>
          <p:nvPr/>
        </p:nvGrpSpPr>
        <p:grpSpPr bwMode="auto">
          <a:xfrm>
            <a:off x="-15875" y="4114800"/>
            <a:ext cx="7753350" cy="1887538"/>
            <a:chOff x="-10" y="2592"/>
            <a:chExt cx="4884" cy="1189"/>
          </a:xfrm>
        </p:grpSpPr>
        <p:sp>
          <p:nvSpPr>
            <p:cNvPr id="68639" name="Text Box 23"/>
            <p:cNvSpPr txBox="1">
              <a:spLocks noChangeArrowheads="1"/>
            </p:cNvSpPr>
            <p:nvPr/>
          </p:nvSpPr>
          <p:spPr bwMode="auto">
            <a:xfrm>
              <a:off x="1461" y="2895"/>
              <a:ext cx="1636" cy="8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</a:t>
              </a:r>
              <a:r>
                <a:rPr lang="en-US" altLang="en-US" sz="2800" i="0">
                  <a:solidFill>
                    <a:schemeClr val="accent2"/>
                  </a:solidFill>
                </a:rPr>
                <a:t>C</a:t>
              </a:r>
              <a:endParaRPr lang="en-CA" altLang="en-US" sz="2800" i="0">
                <a:solidFill>
                  <a:schemeClr val="accent2"/>
                </a:solidFill>
              </a:endParaRPr>
            </a:p>
          </p:txBody>
        </p:sp>
        <p:sp>
          <p:nvSpPr>
            <p:cNvPr id="68640" name="Text Box 24"/>
            <p:cNvSpPr txBox="1">
              <a:spLocks noChangeArrowheads="1"/>
            </p:cNvSpPr>
            <p:nvPr/>
          </p:nvSpPr>
          <p:spPr bwMode="auto">
            <a:xfrm>
              <a:off x="3648" y="3147"/>
              <a:ext cx="1226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&lt;postCond&gt;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68641" name="AutoShape 25"/>
            <p:cNvSpPr>
              <a:spLocks noChangeArrowheads="1"/>
            </p:cNvSpPr>
            <p:nvPr/>
          </p:nvSpPr>
          <p:spPr bwMode="auto">
            <a:xfrm>
              <a:off x="3120" y="3167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68642" name="Text Box 26"/>
            <p:cNvSpPr txBox="1">
              <a:spLocks noChangeArrowheads="1"/>
            </p:cNvSpPr>
            <p:nvPr/>
          </p:nvSpPr>
          <p:spPr bwMode="auto">
            <a:xfrm>
              <a:off x="-10" y="2592"/>
              <a:ext cx="2173" cy="5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i="0"/>
                <a:t>Clean up loose ends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600" i="0"/>
            </a:p>
          </p:txBody>
        </p:sp>
        <p:grpSp>
          <p:nvGrpSpPr>
            <p:cNvPr id="68643" name="Group 27"/>
            <p:cNvGrpSpPr>
              <a:grpSpLocks noChangeAspect="1"/>
            </p:cNvGrpSpPr>
            <p:nvPr/>
          </p:nvGrpSpPr>
          <p:grpSpPr bwMode="auto">
            <a:xfrm>
              <a:off x="543" y="3024"/>
              <a:ext cx="705" cy="737"/>
              <a:chOff x="4641" y="2352"/>
              <a:chExt cx="735" cy="768"/>
            </a:xfrm>
          </p:grpSpPr>
          <p:sp>
            <p:nvSpPr>
              <p:cNvPr id="68644" name="Freeform 28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8645" name="Group 29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68655" name="AutoShape 3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8656" name="Line 3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8646" name="Oval 32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68647" name="Picture 3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68648" name="Group 34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68649" name="Freeform 35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0" name="Freeform 36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1" name="Freeform 37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2" name="Freeform 38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3" name="Freeform 39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54" name="Freeform 40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0" name="Group 41"/>
          <p:cNvGrpSpPr>
            <a:grpSpLocks/>
          </p:cNvGrpSpPr>
          <p:nvPr/>
        </p:nvGrpSpPr>
        <p:grpSpPr bwMode="auto">
          <a:xfrm>
            <a:off x="-20638" y="2362200"/>
            <a:ext cx="8753476" cy="1916113"/>
            <a:chOff x="-13" y="1488"/>
            <a:chExt cx="5514" cy="1207"/>
          </a:xfrm>
        </p:grpSpPr>
        <p:sp>
          <p:nvSpPr>
            <p:cNvPr id="68616" name="Text Box 42"/>
            <p:cNvSpPr txBox="1">
              <a:spLocks noChangeArrowheads="1"/>
            </p:cNvSpPr>
            <p:nvPr/>
          </p:nvSpPr>
          <p:spPr bwMode="auto">
            <a:xfrm>
              <a:off x="1461" y="1803"/>
              <a:ext cx="1693" cy="8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1"/>
                  </a:solidFill>
                  <a:cs typeface="Times New Roman" pitchFamily="18" charset="0"/>
                </a:rPr>
                <a:t>¬</a:t>
              </a:r>
              <a:r>
                <a:rPr lang="en-CA" altLang="en-US" sz="2800" i="0">
                  <a:solidFill>
                    <a:schemeClr val="accent1"/>
                  </a:solidFill>
                </a:rPr>
                <a:t>&lt;exit Cond&gt;</a:t>
              </a:r>
              <a:endParaRPr lang="en-US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accent2"/>
                  </a:solidFill>
                </a:rPr>
                <a:t>codeB</a:t>
              </a:r>
            </a:p>
          </p:txBody>
        </p:sp>
        <p:sp>
          <p:nvSpPr>
            <p:cNvPr id="68617" name="Text Box 43"/>
            <p:cNvSpPr txBox="1">
              <a:spLocks noChangeArrowheads="1"/>
            </p:cNvSpPr>
            <p:nvPr/>
          </p:nvSpPr>
          <p:spPr bwMode="auto">
            <a:xfrm>
              <a:off x="3648" y="2055"/>
              <a:ext cx="1853" cy="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</a:rPr>
                <a:t>&lt;loop-invariant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t+1</a:t>
              </a:r>
              <a:r>
                <a:rPr lang="en-CA" altLang="en-US" sz="2800" i="0">
                  <a:solidFill>
                    <a:srgbClr val="33CC33"/>
                  </a:solidFill>
                </a:rPr>
                <a:t>&gt;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i="0">
                <a:solidFill>
                  <a:srgbClr val="33CC33"/>
                </a:solidFill>
              </a:endParaRPr>
            </a:p>
          </p:txBody>
        </p:sp>
        <p:sp>
          <p:nvSpPr>
            <p:cNvPr id="68618" name="AutoShape 44"/>
            <p:cNvSpPr>
              <a:spLocks noChangeArrowheads="1"/>
            </p:cNvSpPr>
            <p:nvPr/>
          </p:nvSpPr>
          <p:spPr bwMode="auto">
            <a:xfrm>
              <a:off x="3120" y="2075"/>
              <a:ext cx="432" cy="306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68619" name="Text Box 45"/>
            <p:cNvSpPr txBox="1">
              <a:spLocks noChangeArrowheads="1"/>
            </p:cNvSpPr>
            <p:nvPr/>
          </p:nvSpPr>
          <p:spPr bwMode="auto">
            <a:xfrm>
              <a:off x="-13" y="1488"/>
              <a:ext cx="296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Maintaining Loop Invariant</a:t>
              </a:r>
              <a:endParaRPr lang="en-CA" altLang="en-US" i="0"/>
            </a:p>
          </p:txBody>
        </p:sp>
        <p:grpSp>
          <p:nvGrpSpPr>
            <p:cNvPr id="68620" name="Group 46"/>
            <p:cNvGrpSpPr>
              <a:grpSpLocks noChangeAspect="1"/>
            </p:cNvGrpSpPr>
            <p:nvPr/>
          </p:nvGrpSpPr>
          <p:grpSpPr bwMode="auto">
            <a:xfrm>
              <a:off x="511" y="1920"/>
              <a:ext cx="737" cy="737"/>
              <a:chOff x="4320" y="2016"/>
              <a:chExt cx="912" cy="912"/>
            </a:xfrm>
          </p:grpSpPr>
          <p:grpSp>
            <p:nvGrpSpPr>
              <p:cNvPr id="68621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68628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68630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631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68632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68633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634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635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636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637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638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68629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68622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68623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68626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68627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8624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625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66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 smtClean="0">
                <a:solidFill>
                  <a:schemeClr val="tx2"/>
                </a:solidFill>
              </a:rPr>
              <a:t>Iterative Algorithm with Loop Invariants</a:t>
            </a:r>
            <a:endParaRPr lang="en-US" altLang="en-US" sz="4400" i="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1259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3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953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953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5331" grpId="0" build="p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 smtClean="0">
                <a:solidFill>
                  <a:schemeClr val="tx2"/>
                </a:solidFill>
              </a:rPr>
              <a:t>Iterative Algorithm with Loop Invariants</a:t>
            </a:r>
            <a:endParaRPr lang="en-US" altLang="en-US" sz="4400" i="0" dirty="0">
              <a:solidFill>
                <a:schemeClr val="tx2"/>
              </a:solidFill>
            </a:endParaRPr>
          </a:p>
        </p:txBody>
      </p:sp>
      <p:sp>
        <p:nvSpPr>
          <p:cNvPr id="105479" name="Freeform 14"/>
          <p:cNvSpPr>
            <a:spLocks/>
          </p:cNvSpPr>
          <p:nvPr/>
        </p:nvSpPr>
        <p:spPr bwMode="auto">
          <a:xfrm>
            <a:off x="1284288" y="3333750"/>
            <a:ext cx="6965950" cy="1312863"/>
          </a:xfrm>
          <a:custGeom>
            <a:avLst/>
            <a:gdLst>
              <a:gd name="T0" fmla="*/ 0 w 4388"/>
              <a:gd name="T1" fmla="*/ 2147483647 h 827"/>
              <a:gd name="T2" fmla="*/ 2147483647 w 4388"/>
              <a:gd name="T3" fmla="*/ 2147483647 h 827"/>
              <a:gd name="T4" fmla="*/ 2147483647 w 4388"/>
              <a:gd name="T5" fmla="*/ 2147483647 h 827"/>
              <a:gd name="T6" fmla="*/ 2147483647 w 4388"/>
              <a:gd name="T7" fmla="*/ 2147483647 h 827"/>
              <a:gd name="T8" fmla="*/ 2147483647 w 4388"/>
              <a:gd name="T9" fmla="*/ 2147483647 h 827"/>
              <a:gd name="T10" fmla="*/ 2147483647 w 4388"/>
              <a:gd name="T11" fmla="*/ 2147483647 h 827"/>
              <a:gd name="T12" fmla="*/ 2147483647 w 4388"/>
              <a:gd name="T13" fmla="*/ 2147483647 h 827"/>
              <a:gd name="T14" fmla="*/ 2147483647 w 4388"/>
              <a:gd name="T15" fmla="*/ 2147483647 h 827"/>
              <a:gd name="T16" fmla="*/ 2147483647 w 4388"/>
              <a:gd name="T17" fmla="*/ 2147483647 h 827"/>
              <a:gd name="T18" fmla="*/ 2147483647 w 4388"/>
              <a:gd name="T19" fmla="*/ 2147483647 h 827"/>
              <a:gd name="T20" fmla="*/ 2147483647 w 4388"/>
              <a:gd name="T21" fmla="*/ 2147483647 h 827"/>
              <a:gd name="T22" fmla="*/ 2147483647 w 4388"/>
              <a:gd name="T23" fmla="*/ 2147483647 h 827"/>
              <a:gd name="T24" fmla="*/ 2147483647 w 4388"/>
              <a:gd name="T25" fmla="*/ 2147483647 h 827"/>
              <a:gd name="T26" fmla="*/ 2147483647 w 4388"/>
              <a:gd name="T27" fmla="*/ 2147483647 h 827"/>
              <a:gd name="T28" fmla="*/ 2147483647 w 4388"/>
              <a:gd name="T29" fmla="*/ 2147483647 h 827"/>
              <a:gd name="T30" fmla="*/ 2147483647 w 4388"/>
              <a:gd name="T31" fmla="*/ 2147483647 h 827"/>
              <a:gd name="T32" fmla="*/ 2147483647 w 4388"/>
              <a:gd name="T33" fmla="*/ 2147483647 h 827"/>
              <a:gd name="T34" fmla="*/ 2147483647 w 4388"/>
              <a:gd name="T35" fmla="*/ 2147483647 h 827"/>
              <a:gd name="T36" fmla="*/ 2147483647 w 4388"/>
              <a:gd name="T37" fmla="*/ 2147483647 h 827"/>
              <a:gd name="T38" fmla="*/ 2147483647 w 4388"/>
              <a:gd name="T39" fmla="*/ 2147483647 h 827"/>
              <a:gd name="T40" fmla="*/ 2147483647 w 4388"/>
              <a:gd name="T41" fmla="*/ 2147483647 h 827"/>
              <a:gd name="T42" fmla="*/ 2147483647 w 4388"/>
              <a:gd name="T43" fmla="*/ 2147483647 h 827"/>
              <a:gd name="T44" fmla="*/ 2147483647 w 4388"/>
              <a:gd name="T45" fmla="*/ 2147483647 h 827"/>
              <a:gd name="T46" fmla="*/ 2147483647 w 4388"/>
              <a:gd name="T47" fmla="*/ 2147483647 h 827"/>
              <a:gd name="T48" fmla="*/ 2147483647 w 4388"/>
              <a:gd name="T49" fmla="*/ 2147483647 h 827"/>
              <a:gd name="T50" fmla="*/ 2147483647 w 4388"/>
              <a:gd name="T51" fmla="*/ 2147483647 h 8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388"/>
              <a:gd name="T79" fmla="*/ 0 h 827"/>
              <a:gd name="T80" fmla="*/ 4388 w 4388"/>
              <a:gd name="T81" fmla="*/ 827 h 82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388" h="827">
                <a:moveTo>
                  <a:pt x="0" y="290"/>
                </a:moveTo>
                <a:cubicBezTo>
                  <a:pt x="54" y="321"/>
                  <a:pt x="67" y="320"/>
                  <a:pt x="104" y="374"/>
                </a:cubicBezTo>
                <a:cubicBezTo>
                  <a:pt x="139" y="425"/>
                  <a:pt x="160" y="521"/>
                  <a:pt x="214" y="556"/>
                </a:cubicBezTo>
                <a:cubicBezTo>
                  <a:pt x="220" y="565"/>
                  <a:pt x="225" y="575"/>
                  <a:pt x="233" y="582"/>
                </a:cubicBezTo>
                <a:cubicBezTo>
                  <a:pt x="238" y="586"/>
                  <a:pt x="247" y="584"/>
                  <a:pt x="252" y="588"/>
                </a:cubicBezTo>
                <a:cubicBezTo>
                  <a:pt x="308" y="635"/>
                  <a:pt x="242" y="615"/>
                  <a:pt x="324" y="627"/>
                </a:cubicBezTo>
                <a:cubicBezTo>
                  <a:pt x="416" y="697"/>
                  <a:pt x="506" y="711"/>
                  <a:pt x="621" y="724"/>
                </a:cubicBezTo>
                <a:cubicBezTo>
                  <a:pt x="754" y="761"/>
                  <a:pt x="892" y="776"/>
                  <a:pt x="1029" y="782"/>
                </a:cubicBezTo>
                <a:cubicBezTo>
                  <a:pt x="1163" y="797"/>
                  <a:pt x="1295" y="815"/>
                  <a:pt x="1430" y="821"/>
                </a:cubicBezTo>
                <a:cubicBezTo>
                  <a:pt x="1693" y="819"/>
                  <a:pt x="1957" y="827"/>
                  <a:pt x="2220" y="815"/>
                </a:cubicBezTo>
                <a:cubicBezTo>
                  <a:pt x="2239" y="814"/>
                  <a:pt x="2249" y="791"/>
                  <a:pt x="2265" y="782"/>
                </a:cubicBezTo>
                <a:cubicBezTo>
                  <a:pt x="2273" y="778"/>
                  <a:pt x="2283" y="779"/>
                  <a:pt x="2291" y="776"/>
                </a:cubicBezTo>
                <a:cubicBezTo>
                  <a:pt x="2302" y="772"/>
                  <a:pt x="2313" y="769"/>
                  <a:pt x="2323" y="763"/>
                </a:cubicBezTo>
                <a:cubicBezTo>
                  <a:pt x="2376" y="734"/>
                  <a:pt x="2426" y="688"/>
                  <a:pt x="2485" y="672"/>
                </a:cubicBezTo>
                <a:cubicBezTo>
                  <a:pt x="2536" y="639"/>
                  <a:pt x="2587" y="615"/>
                  <a:pt x="2647" y="601"/>
                </a:cubicBezTo>
                <a:cubicBezTo>
                  <a:pt x="2744" y="530"/>
                  <a:pt x="2848" y="440"/>
                  <a:pt x="2919" y="342"/>
                </a:cubicBezTo>
                <a:cubicBezTo>
                  <a:pt x="2964" y="281"/>
                  <a:pt x="3002" y="184"/>
                  <a:pt x="3081" y="167"/>
                </a:cubicBezTo>
                <a:cubicBezTo>
                  <a:pt x="3169" y="104"/>
                  <a:pt x="3289" y="70"/>
                  <a:pt x="3398" y="57"/>
                </a:cubicBezTo>
                <a:cubicBezTo>
                  <a:pt x="3511" y="0"/>
                  <a:pt x="3650" y="44"/>
                  <a:pt x="3773" y="57"/>
                </a:cubicBezTo>
                <a:cubicBezTo>
                  <a:pt x="3809" y="76"/>
                  <a:pt x="3843" y="87"/>
                  <a:pt x="3883" y="96"/>
                </a:cubicBezTo>
                <a:cubicBezTo>
                  <a:pt x="4005" y="175"/>
                  <a:pt x="4187" y="176"/>
                  <a:pt x="4323" y="187"/>
                </a:cubicBezTo>
                <a:cubicBezTo>
                  <a:pt x="4336" y="183"/>
                  <a:pt x="4357" y="187"/>
                  <a:pt x="4362" y="174"/>
                </a:cubicBezTo>
                <a:cubicBezTo>
                  <a:pt x="4388" y="103"/>
                  <a:pt x="4275" y="85"/>
                  <a:pt x="4233" y="77"/>
                </a:cubicBezTo>
                <a:cubicBezTo>
                  <a:pt x="4226" y="68"/>
                  <a:pt x="4218" y="61"/>
                  <a:pt x="4213" y="51"/>
                </a:cubicBezTo>
                <a:cubicBezTo>
                  <a:pt x="4210" y="45"/>
                  <a:pt x="4212" y="36"/>
                  <a:pt x="4207" y="31"/>
                </a:cubicBezTo>
                <a:cubicBezTo>
                  <a:pt x="4204" y="28"/>
                  <a:pt x="4198" y="31"/>
                  <a:pt x="4194" y="31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5480" name="Freeform 15"/>
          <p:cNvSpPr>
            <a:spLocks/>
          </p:cNvSpPr>
          <p:nvPr/>
        </p:nvSpPr>
        <p:spPr bwMode="auto">
          <a:xfrm>
            <a:off x="1284288" y="3424238"/>
            <a:ext cx="6575425" cy="1441450"/>
          </a:xfrm>
          <a:custGeom>
            <a:avLst/>
            <a:gdLst>
              <a:gd name="T0" fmla="*/ 0 w 4142"/>
              <a:gd name="T1" fmla="*/ 2147483647 h 908"/>
              <a:gd name="T2" fmla="*/ 2147483647 w 4142"/>
              <a:gd name="T3" fmla="*/ 2147483647 h 908"/>
              <a:gd name="T4" fmla="*/ 2147483647 w 4142"/>
              <a:gd name="T5" fmla="*/ 2147483647 h 908"/>
              <a:gd name="T6" fmla="*/ 2147483647 w 4142"/>
              <a:gd name="T7" fmla="*/ 2147483647 h 908"/>
              <a:gd name="T8" fmla="*/ 2147483647 w 4142"/>
              <a:gd name="T9" fmla="*/ 2147483647 h 908"/>
              <a:gd name="T10" fmla="*/ 2147483647 w 4142"/>
              <a:gd name="T11" fmla="*/ 2147483647 h 908"/>
              <a:gd name="T12" fmla="*/ 2147483647 w 4142"/>
              <a:gd name="T13" fmla="*/ 2147483647 h 908"/>
              <a:gd name="T14" fmla="*/ 2147483647 w 4142"/>
              <a:gd name="T15" fmla="*/ 2147483647 h 908"/>
              <a:gd name="T16" fmla="*/ 2147483647 w 4142"/>
              <a:gd name="T17" fmla="*/ 2147483647 h 908"/>
              <a:gd name="T18" fmla="*/ 2147483647 w 4142"/>
              <a:gd name="T19" fmla="*/ 2147483647 h 908"/>
              <a:gd name="T20" fmla="*/ 2147483647 w 4142"/>
              <a:gd name="T21" fmla="*/ 2147483647 h 908"/>
              <a:gd name="T22" fmla="*/ 2147483647 w 4142"/>
              <a:gd name="T23" fmla="*/ 2147483647 h 908"/>
              <a:gd name="T24" fmla="*/ 2147483647 w 4142"/>
              <a:gd name="T25" fmla="*/ 2147483647 h 908"/>
              <a:gd name="T26" fmla="*/ 2147483647 w 4142"/>
              <a:gd name="T27" fmla="*/ 0 h 90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42"/>
              <a:gd name="T43" fmla="*/ 0 h 908"/>
              <a:gd name="T44" fmla="*/ 4142 w 4142"/>
              <a:gd name="T45" fmla="*/ 908 h 90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457200" y="762000"/>
            <a:ext cx="5181600" cy="2667000"/>
            <a:chOff x="457200" y="762000"/>
            <a:chExt cx="5181600" cy="2667000"/>
          </a:xfrm>
        </p:grpSpPr>
        <p:pic>
          <p:nvPicPr>
            <p:cNvPr id="105476" name="Picture 10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90662" y="2286000"/>
              <a:ext cx="796925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" name="Rectangle 13"/>
            <p:cNvSpPr>
              <a:spLocks noChangeArrowheads="1"/>
            </p:cNvSpPr>
            <p:nvPr/>
          </p:nvSpPr>
          <p:spPr bwMode="auto">
            <a:xfrm>
              <a:off x="457200" y="762000"/>
              <a:ext cx="51816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 smtClean="0">
                  <a:solidFill>
                    <a:schemeClr val="tx2"/>
                  </a:solidFill>
                </a:rPr>
                <a:t>Precondition:</a:t>
              </a:r>
              <a:r>
                <a:rPr lang="en-US" altLang="en-US" sz="3000" i="0" dirty="0" smtClean="0"/>
                <a:t/>
              </a:r>
              <a:br>
                <a:rPr lang="en-US" altLang="en-US" sz="3000" i="0" dirty="0" smtClean="0"/>
              </a:br>
              <a:r>
                <a:rPr lang="en-US" altLang="en-US" sz="3000" i="0" dirty="0" smtClean="0"/>
                <a:t>      What is true </a:t>
              </a:r>
              <a:br>
                <a:rPr lang="en-US" altLang="en-US" sz="3000" i="0" dirty="0" smtClean="0"/>
              </a:br>
              <a:r>
                <a:rPr lang="en-US" altLang="en-US" sz="3000" i="0" dirty="0" smtClean="0"/>
                <a:t>      about input 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410200" y="804902"/>
            <a:ext cx="3200400" cy="2649498"/>
            <a:chOff x="5410200" y="804902"/>
            <a:chExt cx="3200400" cy="2649498"/>
          </a:xfrm>
        </p:grpSpPr>
        <p:pic>
          <p:nvPicPr>
            <p:cNvPr id="105474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46837" y="2528887"/>
              <a:ext cx="1025525" cy="925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" name="Rectangle 13"/>
            <p:cNvSpPr>
              <a:spLocks noChangeArrowheads="1"/>
            </p:cNvSpPr>
            <p:nvPr/>
          </p:nvSpPr>
          <p:spPr bwMode="auto">
            <a:xfrm>
              <a:off x="5410200" y="804902"/>
              <a:ext cx="32004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 smtClean="0">
                  <a:solidFill>
                    <a:schemeClr val="tx2"/>
                  </a:solidFill>
                </a:rPr>
                <a:t>Post </a:t>
              </a:r>
              <a:r>
                <a:rPr lang="en-US" altLang="en-US" sz="3000" i="0" dirty="0">
                  <a:solidFill>
                    <a:schemeClr val="tx2"/>
                  </a:solidFill>
                </a:rPr>
                <a:t>condition</a:t>
              </a:r>
              <a:r>
                <a:rPr lang="en-US" altLang="en-US" sz="3000" i="0" dirty="0" smtClean="0">
                  <a:solidFill>
                    <a:schemeClr val="tx2"/>
                  </a:solidFill>
                </a:rPr>
                <a:t>:</a:t>
              </a:r>
              <a:r>
                <a:rPr lang="en-US" altLang="en-US" sz="3000" i="0" dirty="0" smtClean="0"/>
                <a:t/>
              </a:r>
              <a:br>
                <a:rPr lang="en-US" altLang="en-US" sz="3000" i="0" dirty="0" smtClean="0"/>
              </a:br>
              <a:r>
                <a:rPr lang="en-US" altLang="en-US" sz="3000" i="0" dirty="0" smtClean="0"/>
                <a:t>    What is true</a:t>
              </a:r>
              <a:br>
                <a:rPr lang="en-US" altLang="en-US" sz="3000" i="0" dirty="0" smtClean="0"/>
              </a:br>
              <a:r>
                <a:rPr lang="en-US" altLang="en-US" sz="3000" i="0" dirty="0" smtClean="0"/>
                <a:t>    about output. </a:t>
              </a:r>
              <a:endParaRPr lang="en-US" altLang="en-US" sz="3000" i="0" dirty="0"/>
            </a:p>
          </p:txBody>
        </p:sp>
      </p:grpSp>
      <p:sp>
        <p:nvSpPr>
          <p:cNvPr id="35" name="Rectangle 13"/>
          <p:cNvSpPr>
            <a:spLocks noChangeArrowheads="1"/>
          </p:cNvSpPr>
          <p:nvPr/>
        </p:nvSpPr>
        <p:spPr bwMode="auto">
          <a:xfrm>
            <a:off x="3505200" y="3332202"/>
            <a:ext cx="259080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None/>
            </a:pPr>
            <a:r>
              <a:rPr lang="en-US" altLang="en-US" sz="3000" i="0" dirty="0" smtClean="0">
                <a:solidFill>
                  <a:schemeClr val="tx2"/>
                </a:solidFill>
              </a:rPr>
              <a:t>Binary Search</a:t>
            </a:r>
          </a:p>
        </p:txBody>
      </p:sp>
      <p:sp>
        <p:nvSpPr>
          <p:cNvPr id="29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graphicFrame>
        <p:nvGraphicFramePr>
          <p:cNvPr id="31" name="Group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7638903"/>
              </p:ext>
            </p:extLst>
          </p:nvPr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Freeform 52"/>
          <p:cNvSpPr>
            <a:spLocks/>
          </p:cNvSpPr>
          <p:nvPr/>
        </p:nvSpPr>
        <p:spPr bwMode="auto">
          <a:xfrm>
            <a:off x="2133600" y="3657600"/>
            <a:ext cx="1371600" cy="762000"/>
          </a:xfrm>
          <a:custGeom>
            <a:avLst/>
            <a:gdLst>
              <a:gd name="T0" fmla="*/ 0 w 1344"/>
              <a:gd name="T1" fmla="*/ 2147483647 h 480"/>
              <a:gd name="T2" fmla="*/ 2147483647 w 1344"/>
              <a:gd name="T3" fmla="*/ 2147483647 h 480"/>
              <a:gd name="T4" fmla="*/ 2147483647 w 1344"/>
              <a:gd name="T5" fmla="*/ 2147483647 h 480"/>
              <a:gd name="T6" fmla="*/ 0 60000 65536"/>
              <a:gd name="T7" fmla="*/ 0 60000 65536"/>
              <a:gd name="T8" fmla="*/ 0 60000 65536"/>
              <a:gd name="T9" fmla="*/ 0 w 1344"/>
              <a:gd name="T10" fmla="*/ 0 h 480"/>
              <a:gd name="T11" fmla="*/ 1344 w 1344"/>
              <a:gd name="T12" fmla="*/ 480 h 48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44" h="480">
                <a:moveTo>
                  <a:pt x="0" y="192"/>
                </a:moveTo>
                <a:cubicBezTo>
                  <a:pt x="320" y="96"/>
                  <a:pt x="640" y="0"/>
                  <a:pt x="864" y="48"/>
                </a:cubicBezTo>
                <a:cubicBezTo>
                  <a:pt x="1088" y="96"/>
                  <a:pt x="1216" y="288"/>
                  <a:pt x="1344" y="48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2801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29" grpId="0"/>
      <p:bldP spid="32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 smtClean="0">
                <a:solidFill>
                  <a:schemeClr val="tx2"/>
                </a:solidFill>
              </a:rPr>
              <a:t>Iterative Algorithm with Loop Invariants</a:t>
            </a:r>
            <a:endParaRPr lang="en-US" altLang="en-US" sz="4400" i="0" dirty="0">
              <a:solidFill>
                <a:schemeClr val="tx2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57200" y="838200"/>
            <a:ext cx="8191500" cy="1600200"/>
            <a:chOff x="457200" y="838200"/>
            <a:chExt cx="8191500" cy="1600200"/>
          </a:xfrm>
        </p:grpSpPr>
        <p:sp>
          <p:nvSpPr>
            <p:cNvPr id="50" name="Rectangle 42"/>
            <p:cNvSpPr>
              <a:spLocks noChangeArrowheads="1"/>
            </p:cNvSpPr>
            <p:nvPr/>
          </p:nvSpPr>
          <p:spPr bwMode="auto">
            <a:xfrm>
              <a:off x="457200" y="838200"/>
              <a:ext cx="647700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3000" i="0" dirty="0"/>
                <a:t> </a:t>
              </a:r>
              <a:r>
                <a:rPr lang="en-US" altLang="en-US" sz="3000" i="0" dirty="0">
                  <a:solidFill>
                    <a:schemeClr val="tx2"/>
                  </a:solidFill>
                </a:rPr>
                <a:t>Loop Invariant</a:t>
              </a:r>
              <a:r>
                <a:rPr lang="en-US" altLang="en-US" sz="3000" i="0" dirty="0" smtClean="0">
                  <a:solidFill>
                    <a:schemeClr val="tx2"/>
                  </a:solidFill>
                </a:rPr>
                <a:t>: </a:t>
              </a:r>
              <a:r>
                <a:rPr lang="en-US" altLang="en-US" sz="3000" i="0" dirty="0" smtClean="0"/>
                <a:t/>
              </a:r>
              <a:br>
                <a:rPr lang="en-US" altLang="en-US" sz="3000" i="0" dirty="0" smtClean="0"/>
              </a:br>
              <a:r>
                <a:rPr lang="en-US" altLang="en-US" sz="3000" i="0" dirty="0" smtClean="0"/>
                <a:t>    Picture of what is true at top of loop. </a:t>
              </a:r>
              <a:endParaRPr lang="en-US" altLang="en-US" sz="3000" i="0" dirty="0"/>
            </a:p>
          </p:txBody>
        </p:sp>
        <p:grpSp>
          <p:nvGrpSpPr>
            <p:cNvPr id="54" name="Group 19"/>
            <p:cNvGrpSpPr>
              <a:grpSpLocks/>
            </p:cNvGrpSpPr>
            <p:nvPr/>
          </p:nvGrpSpPr>
          <p:grpSpPr bwMode="auto">
            <a:xfrm>
              <a:off x="6781800" y="838200"/>
              <a:ext cx="1866900" cy="1600200"/>
              <a:chOff x="1224" y="2623"/>
              <a:chExt cx="2280" cy="1785"/>
            </a:xfrm>
          </p:grpSpPr>
          <p:sp>
            <p:nvSpPr>
              <p:cNvPr id="55" name="Freeform 20" descr="Green marble"/>
              <p:cNvSpPr>
                <a:spLocks/>
              </p:cNvSpPr>
              <p:nvPr/>
            </p:nvSpPr>
            <p:spPr bwMode="auto">
              <a:xfrm>
                <a:off x="1224" y="2623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6" name="Group 21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57" name="Group 22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62" name="Freeform 23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" name="Freeform 24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" name="Freeform 25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" name="Freeform 26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" name="Freeform 27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7" name="Freeform 28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" name="Group 29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59" name="Freeform 30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0" name="Freeform 31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1" name="Freeform 32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35" name="Line 16"/>
          <p:cNvSpPr>
            <a:spLocks noChangeShapeType="1"/>
          </p:cNvSpPr>
          <p:nvPr/>
        </p:nvSpPr>
        <p:spPr bwMode="auto">
          <a:xfrm>
            <a:off x="1524000" y="4724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6" name="Line 17"/>
          <p:cNvSpPr>
            <a:spLocks noChangeShapeType="1"/>
          </p:cNvSpPr>
          <p:nvPr/>
        </p:nvSpPr>
        <p:spPr bwMode="auto">
          <a:xfrm>
            <a:off x="1219200" y="44196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7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38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39" name="Group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7720120"/>
              </p:ext>
            </p:extLst>
          </p:nvPr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0" name="Rectangle 3"/>
          <p:cNvSpPr txBox="1">
            <a:spLocks noChangeArrowheads="1"/>
          </p:cNvSpPr>
          <p:nvPr/>
        </p:nvSpPr>
        <p:spPr>
          <a:xfrm>
            <a:off x="685800" y="2667000"/>
            <a:ext cx="8001000" cy="16764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/>
            <a:r>
              <a:rPr lang="en-CA" altLang="en-US" sz="2800" i="0" kern="0" dirty="0" smtClean="0"/>
              <a:t>If the key is contained in the original list, </a:t>
            </a:r>
            <a:br>
              <a:rPr lang="en-CA" altLang="en-US" sz="2800" i="0" kern="0" dirty="0" smtClean="0"/>
            </a:br>
            <a:r>
              <a:rPr lang="en-CA" altLang="en-US" sz="2800" i="0" kern="0" dirty="0" smtClean="0"/>
              <a:t>then the key is contained in the sub-list</a:t>
            </a:r>
            <a:r>
              <a:rPr lang="en-US" altLang="en-US" sz="2800" i="0" kern="0" dirty="0" smtClean="0"/>
              <a:t>.</a:t>
            </a:r>
            <a:endParaRPr lang="en-CA" altLang="en-US" sz="2800" i="0" kern="0" dirty="0" smtClean="0"/>
          </a:p>
        </p:txBody>
      </p:sp>
    </p:spTree>
    <p:extLst>
      <p:ext uri="{BB962C8B-B14F-4D97-AF65-F5344CB8AC3E}">
        <p14:creationId xmlns:p14="http://schemas.microsoft.com/office/powerpoint/2010/main" val="40430079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 smtClean="0">
                <a:solidFill>
                  <a:schemeClr val="tx2"/>
                </a:solidFill>
              </a:rPr>
              <a:t>Iterative Algorithm with Loop Invariants</a:t>
            </a:r>
            <a:endParaRPr lang="en-US" altLang="en-US" sz="4400" i="0" dirty="0">
              <a:solidFill>
                <a:schemeClr val="tx2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304800" y="990600"/>
            <a:ext cx="8637588" cy="1169988"/>
            <a:chOff x="304800" y="990600"/>
            <a:chExt cx="8637588" cy="1169988"/>
          </a:xfrm>
        </p:grpSpPr>
        <p:sp>
          <p:nvSpPr>
            <p:cNvPr id="32" name="Rectangle 2"/>
            <p:cNvSpPr txBox="1">
              <a:spLocks noChangeArrowheads="1"/>
            </p:cNvSpPr>
            <p:nvPr/>
          </p:nvSpPr>
          <p:spPr>
            <a:xfrm>
              <a:off x="304800" y="1066800"/>
              <a:ext cx="6934200" cy="1066800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457200" indent="-457200" algn="l" eaLnBrk="1" hangingPunct="1">
                <a:buFont typeface="Arial" panose="020B0604020202020204" pitchFamily="34" charset="0"/>
                <a:buChar char="•"/>
              </a:pPr>
              <a:r>
                <a:rPr lang="en-US" altLang="en-US" sz="2800" i="0" kern="0" dirty="0" smtClean="0"/>
                <a:t>Making progress while </a:t>
              </a:r>
              <a:br>
                <a:rPr lang="en-US" altLang="en-US" sz="2800" i="0" kern="0" dirty="0" smtClean="0"/>
              </a:br>
              <a:r>
                <a:rPr lang="en-US" altLang="en-US" sz="2800" i="0" kern="0" dirty="0" smtClean="0"/>
                <a:t>Maintaining the loop invariant</a:t>
              </a:r>
              <a:endParaRPr lang="en-CA" altLang="en-US" sz="2800" i="0" kern="0" dirty="0" smtClean="0"/>
            </a:p>
          </p:txBody>
        </p:sp>
        <p:grpSp>
          <p:nvGrpSpPr>
            <p:cNvPr id="86" name="Group 34"/>
            <p:cNvGrpSpPr>
              <a:grpSpLocks noChangeAspect="1"/>
            </p:cNvGrpSpPr>
            <p:nvPr/>
          </p:nvGrpSpPr>
          <p:grpSpPr bwMode="auto">
            <a:xfrm>
              <a:off x="6400800" y="990600"/>
              <a:ext cx="1166813" cy="1168400"/>
              <a:chOff x="3120" y="1872"/>
              <a:chExt cx="907" cy="907"/>
            </a:xfrm>
          </p:grpSpPr>
          <p:sp>
            <p:nvSpPr>
              <p:cNvPr id="87" name="Freeform 35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0 w 672"/>
                  <a:gd name="T3" fmla="*/ 0 h 200"/>
                  <a:gd name="T4" fmla="*/ 0 w 672"/>
                  <a:gd name="T5" fmla="*/ 0 h 200"/>
                  <a:gd name="T6" fmla="*/ 0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8" name="Group 36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94" name="Freeform 37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" name="Freeform 38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39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40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41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42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" name="AutoShape 43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90" name="Line 44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1" name="AutoShape 45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92" name="Line 46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3" name="Oval 47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08" name="Group 75"/>
            <p:cNvGrpSpPr>
              <a:grpSpLocks noChangeAspect="1"/>
            </p:cNvGrpSpPr>
            <p:nvPr/>
          </p:nvGrpSpPr>
          <p:grpSpPr bwMode="auto">
            <a:xfrm>
              <a:off x="7772400" y="990600"/>
              <a:ext cx="1169988" cy="1169988"/>
              <a:chOff x="4320" y="2016"/>
              <a:chExt cx="912" cy="912"/>
            </a:xfrm>
          </p:grpSpPr>
          <p:grpSp>
            <p:nvGrpSpPr>
              <p:cNvPr id="109" name="Group 76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116" name="Group 77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118" name="Freeform 78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" name="Freeform 7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20" name="Group 8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121" name="Freeform 81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2" name="Freeform 8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3" name="Freeform 8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4" name="Freeform 84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" name="Freeform 85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6" name="Freeform 8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17" name="Oval 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110" name="Group 88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111" name="Group 89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114" name="AutoShap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1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1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115" name="Line 9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2" name="Line 92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Line 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00" name="Line 16"/>
          <p:cNvSpPr>
            <a:spLocks noChangeShapeType="1"/>
          </p:cNvSpPr>
          <p:nvPr/>
        </p:nvSpPr>
        <p:spPr bwMode="auto">
          <a:xfrm>
            <a:off x="1524000" y="4724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1" name="Line 17"/>
          <p:cNvSpPr>
            <a:spLocks noChangeShapeType="1"/>
          </p:cNvSpPr>
          <p:nvPr/>
        </p:nvSpPr>
        <p:spPr bwMode="auto">
          <a:xfrm>
            <a:off x="1219200" y="44196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2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103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127" name="Group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9538104"/>
              </p:ext>
            </p:extLst>
          </p:nvPr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28" name="Group 127"/>
          <p:cNvGrpSpPr/>
          <p:nvPr/>
        </p:nvGrpSpPr>
        <p:grpSpPr>
          <a:xfrm>
            <a:off x="1409700" y="3627437"/>
            <a:ext cx="5753100" cy="3154363"/>
            <a:chOff x="1409700" y="3657600"/>
            <a:chExt cx="5753100" cy="3154363"/>
          </a:xfrm>
        </p:grpSpPr>
        <p:sp>
          <p:nvSpPr>
            <p:cNvPr id="129" name="AutoShape 50"/>
            <p:cNvSpPr>
              <a:spLocks/>
            </p:cNvSpPr>
            <p:nvPr/>
          </p:nvSpPr>
          <p:spPr bwMode="auto">
            <a:xfrm rot="-5400000">
              <a:off x="2800350" y="3486150"/>
              <a:ext cx="228600" cy="3009900"/>
            </a:xfrm>
            <a:prstGeom prst="leftBrace">
              <a:avLst>
                <a:gd name="adj1" fmla="val 109722"/>
                <a:gd name="adj2" fmla="val 50000"/>
              </a:avLst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/>
            </a:p>
          </p:txBody>
        </p:sp>
        <p:sp>
          <p:nvSpPr>
            <p:cNvPr id="130" name="AutoShape 51"/>
            <p:cNvSpPr>
              <a:spLocks/>
            </p:cNvSpPr>
            <p:nvPr/>
          </p:nvSpPr>
          <p:spPr bwMode="auto">
            <a:xfrm rot="-5400000">
              <a:off x="5734050" y="3676650"/>
              <a:ext cx="228600" cy="2628900"/>
            </a:xfrm>
            <a:prstGeom prst="leftBrace">
              <a:avLst>
                <a:gd name="adj1" fmla="val 95833"/>
                <a:gd name="adj2" fmla="val 50000"/>
              </a:avLst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/>
            </a:p>
          </p:txBody>
        </p:sp>
        <p:sp>
          <p:nvSpPr>
            <p:cNvPr id="131" name="Freeform 52"/>
            <p:cNvSpPr>
              <a:spLocks/>
            </p:cNvSpPr>
            <p:nvPr/>
          </p:nvSpPr>
          <p:spPr bwMode="auto">
            <a:xfrm>
              <a:off x="2133600" y="3657600"/>
              <a:ext cx="2133600" cy="762000"/>
            </a:xfrm>
            <a:custGeom>
              <a:avLst/>
              <a:gdLst>
                <a:gd name="T0" fmla="*/ 0 w 1344"/>
                <a:gd name="T1" fmla="*/ 2147483647 h 480"/>
                <a:gd name="T2" fmla="*/ 2147483647 w 1344"/>
                <a:gd name="T3" fmla="*/ 2147483647 h 480"/>
                <a:gd name="T4" fmla="*/ 2147483647 w 1344"/>
                <a:gd name="T5" fmla="*/ 2147483647 h 480"/>
                <a:gd name="T6" fmla="*/ 0 60000 65536"/>
                <a:gd name="T7" fmla="*/ 0 60000 65536"/>
                <a:gd name="T8" fmla="*/ 0 60000 65536"/>
                <a:gd name="T9" fmla="*/ 0 w 1344"/>
                <a:gd name="T10" fmla="*/ 0 h 480"/>
                <a:gd name="T11" fmla="*/ 1344 w 1344"/>
                <a:gd name="T12" fmla="*/ 480 h 4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44" h="480">
                  <a:moveTo>
                    <a:pt x="0" y="192"/>
                  </a:moveTo>
                  <a:cubicBezTo>
                    <a:pt x="320" y="96"/>
                    <a:pt x="640" y="0"/>
                    <a:pt x="864" y="48"/>
                  </a:cubicBezTo>
                  <a:cubicBezTo>
                    <a:pt x="1088" y="96"/>
                    <a:pt x="1216" y="288"/>
                    <a:pt x="1344" y="48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Text Box 53"/>
            <p:cNvSpPr txBox="1">
              <a:spLocks noChangeArrowheads="1"/>
            </p:cNvSpPr>
            <p:nvPr/>
          </p:nvSpPr>
          <p:spPr bwMode="auto">
            <a:xfrm>
              <a:off x="1447800" y="5257800"/>
              <a:ext cx="2363788" cy="1554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cs typeface="Times New Roman" pitchFamily="18" charset="0"/>
                </a:rPr>
                <a:t>If key </a:t>
              </a:r>
              <a:r>
                <a:rPr lang="en-CA" altLang="en-US" i="0" dirty="0">
                  <a:cs typeface="Times New Roman" pitchFamily="18" charset="0"/>
                </a:rPr>
                <a:t>≤</a:t>
              </a:r>
              <a:r>
                <a:rPr lang="en-US" altLang="en-US" i="0" dirty="0">
                  <a:cs typeface="Times New Roman" pitchFamily="18" charset="0"/>
                </a:rPr>
                <a:t> mid,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cs typeface="Times New Roman" pitchFamily="18" charset="0"/>
                </a:rPr>
                <a:t>then key is in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cs typeface="Times New Roman" pitchFamily="18" charset="0"/>
                </a:rPr>
                <a:t>left half.</a:t>
              </a:r>
              <a:endParaRPr lang="en-CA" altLang="en-US" i="0" dirty="0">
                <a:cs typeface="Times New Roman" pitchFamily="18" charset="0"/>
              </a:endParaRPr>
            </a:p>
          </p:txBody>
        </p:sp>
        <p:sp>
          <p:nvSpPr>
            <p:cNvPr id="133" name="Text Box 54"/>
            <p:cNvSpPr txBox="1">
              <a:spLocks noChangeArrowheads="1"/>
            </p:cNvSpPr>
            <p:nvPr/>
          </p:nvSpPr>
          <p:spPr bwMode="auto">
            <a:xfrm>
              <a:off x="4648200" y="5257800"/>
              <a:ext cx="2363788" cy="1554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cs typeface="Times New Roman" pitchFamily="18" charset="0"/>
                </a:rPr>
                <a:t>If key &gt; mid,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cs typeface="Times New Roman" pitchFamily="18" charset="0"/>
                </a:rPr>
                <a:t>then key is in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cs typeface="Times New Roman" pitchFamily="18" charset="0"/>
                </a:rPr>
                <a:t>right half.</a:t>
              </a:r>
              <a:endParaRPr lang="en-CA" altLang="en-US" i="0">
                <a:cs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6921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 bwMode="auto">
          <a:xfrm>
            <a:off x="228600" y="-7620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4000" i="0" dirty="0">
                <a:solidFill>
                  <a:schemeClr val="tx2"/>
                </a:solidFill>
              </a:rPr>
              <a:t>Midterm Review</a:t>
            </a:r>
            <a:endParaRPr lang="en-US" altLang="en-US" sz="4000" i="0" dirty="0">
              <a:solidFill>
                <a:schemeClr val="tx2"/>
              </a:solidFill>
            </a:endParaRPr>
          </a:p>
        </p:txBody>
      </p:sp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245103" y="990601"/>
            <a:ext cx="745109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rtl="0" eaLnBrk="0" fontAlgn="base" hangingPunct="0">
              <a:spcBef>
                <a:spcPct val="0"/>
              </a:spcBef>
              <a:spcAft>
                <a:spcPct val="0"/>
              </a:spcAft>
              <a:buNone/>
              <a:defRPr sz="2800">
                <a:solidFill>
                  <a:schemeClr val="tx1"/>
                </a:solidFill>
                <a:latin typeface="+mn-lt"/>
              </a:defRPr>
            </a:lvl2pPr>
            <a:lvl3pPr marL="9144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400">
                <a:solidFill>
                  <a:schemeClr val="tx1"/>
                </a:solidFill>
                <a:latin typeface="+mn-lt"/>
              </a:defRPr>
            </a:lvl3pPr>
            <a:lvl4pPr marL="13716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4pPr>
            <a:lvl5pPr marL="18288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5pPr>
            <a:lvl6pPr marL="22860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6pPr>
            <a:lvl7pPr marL="27432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7pPr>
            <a:lvl8pPr marL="32004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8pPr>
            <a:lvl9pPr marL="36576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slides</a:t>
            </a:r>
            <a:r>
              <a:rPr lang="en-US" altLang="en-US" sz="2400" i="0" kern="0" dirty="0" smtClean="0"/>
              <a:t>.</a:t>
            </a:r>
            <a:endParaRPr lang="en-US" altLang="en-US" sz="2400" i="0" kern="0" dirty="0"/>
          </a:p>
        </p:txBody>
      </p:sp>
      <p:pic>
        <p:nvPicPr>
          <p:cNvPr id="387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150" y="1333501"/>
            <a:ext cx="8934450" cy="532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92857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7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7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 smtClean="0">
                <a:solidFill>
                  <a:schemeClr val="tx2"/>
                </a:solidFill>
              </a:rPr>
              <a:t>Iterative Algorithm with Loop Invariants</a:t>
            </a:r>
            <a:endParaRPr lang="en-US" altLang="en-US" sz="4400" i="0" dirty="0">
              <a:solidFill>
                <a:schemeClr val="tx2"/>
              </a:solidFill>
            </a:endParaRPr>
          </a:p>
        </p:txBody>
      </p:sp>
      <p:sp>
        <p:nvSpPr>
          <p:cNvPr id="100" name="Line 16"/>
          <p:cNvSpPr>
            <a:spLocks noChangeShapeType="1"/>
          </p:cNvSpPr>
          <p:nvPr/>
        </p:nvSpPr>
        <p:spPr bwMode="auto">
          <a:xfrm>
            <a:off x="1524000" y="4724400"/>
            <a:ext cx="3276600" cy="1524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1" name="Line 17"/>
          <p:cNvSpPr>
            <a:spLocks noChangeShapeType="1"/>
          </p:cNvSpPr>
          <p:nvPr/>
        </p:nvSpPr>
        <p:spPr bwMode="auto">
          <a:xfrm>
            <a:off x="1219200" y="4419600"/>
            <a:ext cx="3429000" cy="7620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2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sp>
        <p:nvSpPr>
          <p:cNvPr id="103" name="Rectangle 5" descr="Green marble"/>
          <p:cNvSpPr>
            <a:spLocks noChangeArrowheads="1"/>
          </p:cNvSpPr>
          <p:nvPr/>
        </p:nvSpPr>
        <p:spPr bwMode="auto">
          <a:xfrm>
            <a:off x="1447800" y="4343400"/>
            <a:ext cx="5867400" cy="3810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graphicFrame>
        <p:nvGraphicFramePr>
          <p:cNvPr id="127" name="Group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2621643"/>
              </p:ext>
            </p:extLst>
          </p:nvPr>
        </p:nvGraphicFramePr>
        <p:xfrm>
          <a:off x="76200" y="4329113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28" name="Group 127"/>
          <p:cNvGrpSpPr/>
          <p:nvPr/>
        </p:nvGrpSpPr>
        <p:grpSpPr>
          <a:xfrm>
            <a:off x="1409700" y="3627437"/>
            <a:ext cx="5753100" cy="3154363"/>
            <a:chOff x="1409700" y="3657600"/>
            <a:chExt cx="5753100" cy="3154363"/>
          </a:xfrm>
        </p:grpSpPr>
        <p:sp>
          <p:nvSpPr>
            <p:cNvPr id="129" name="AutoShape 50"/>
            <p:cNvSpPr>
              <a:spLocks/>
            </p:cNvSpPr>
            <p:nvPr/>
          </p:nvSpPr>
          <p:spPr bwMode="auto">
            <a:xfrm rot="-5400000">
              <a:off x="2800350" y="3486150"/>
              <a:ext cx="228600" cy="3009900"/>
            </a:xfrm>
            <a:prstGeom prst="leftBrace">
              <a:avLst>
                <a:gd name="adj1" fmla="val 109722"/>
                <a:gd name="adj2" fmla="val 50000"/>
              </a:avLst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/>
            </a:p>
          </p:txBody>
        </p:sp>
        <p:sp>
          <p:nvSpPr>
            <p:cNvPr id="130" name="AutoShape 51"/>
            <p:cNvSpPr>
              <a:spLocks/>
            </p:cNvSpPr>
            <p:nvPr/>
          </p:nvSpPr>
          <p:spPr bwMode="auto">
            <a:xfrm rot="-5400000">
              <a:off x="5734050" y="3676650"/>
              <a:ext cx="228600" cy="2628900"/>
            </a:xfrm>
            <a:prstGeom prst="leftBrace">
              <a:avLst>
                <a:gd name="adj1" fmla="val 95833"/>
                <a:gd name="adj2" fmla="val 50000"/>
              </a:avLst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0"/>
            </a:p>
          </p:txBody>
        </p:sp>
        <p:sp>
          <p:nvSpPr>
            <p:cNvPr id="131" name="Freeform 52"/>
            <p:cNvSpPr>
              <a:spLocks/>
            </p:cNvSpPr>
            <p:nvPr/>
          </p:nvSpPr>
          <p:spPr bwMode="auto">
            <a:xfrm>
              <a:off x="2133600" y="3657600"/>
              <a:ext cx="2133600" cy="762000"/>
            </a:xfrm>
            <a:custGeom>
              <a:avLst/>
              <a:gdLst>
                <a:gd name="T0" fmla="*/ 0 w 1344"/>
                <a:gd name="T1" fmla="*/ 2147483647 h 480"/>
                <a:gd name="T2" fmla="*/ 2147483647 w 1344"/>
                <a:gd name="T3" fmla="*/ 2147483647 h 480"/>
                <a:gd name="T4" fmla="*/ 2147483647 w 1344"/>
                <a:gd name="T5" fmla="*/ 2147483647 h 480"/>
                <a:gd name="T6" fmla="*/ 0 60000 65536"/>
                <a:gd name="T7" fmla="*/ 0 60000 65536"/>
                <a:gd name="T8" fmla="*/ 0 60000 65536"/>
                <a:gd name="T9" fmla="*/ 0 w 1344"/>
                <a:gd name="T10" fmla="*/ 0 h 480"/>
                <a:gd name="T11" fmla="*/ 1344 w 1344"/>
                <a:gd name="T12" fmla="*/ 480 h 4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44" h="480">
                  <a:moveTo>
                    <a:pt x="0" y="192"/>
                  </a:moveTo>
                  <a:cubicBezTo>
                    <a:pt x="320" y="96"/>
                    <a:pt x="640" y="0"/>
                    <a:pt x="864" y="48"/>
                  </a:cubicBezTo>
                  <a:cubicBezTo>
                    <a:pt x="1088" y="96"/>
                    <a:pt x="1216" y="288"/>
                    <a:pt x="1344" y="480"/>
                  </a:cubicBez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Text Box 53"/>
            <p:cNvSpPr txBox="1">
              <a:spLocks noChangeArrowheads="1"/>
            </p:cNvSpPr>
            <p:nvPr/>
          </p:nvSpPr>
          <p:spPr bwMode="auto">
            <a:xfrm>
              <a:off x="1447800" y="5257800"/>
              <a:ext cx="2363788" cy="1554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cs typeface="Times New Roman" pitchFamily="18" charset="0"/>
                </a:rPr>
                <a:t>If key </a:t>
              </a:r>
              <a:r>
                <a:rPr lang="en-CA" altLang="en-US" i="0" dirty="0">
                  <a:cs typeface="Times New Roman" pitchFamily="18" charset="0"/>
                </a:rPr>
                <a:t>≤</a:t>
              </a:r>
              <a:r>
                <a:rPr lang="en-US" altLang="en-US" i="0" dirty="0">
                  <a:cs typeface="Times New Roman" pitchFamily="18" charset="0"/>
                </a:rPr>
                <a:t> mid,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cs typeface="Times New Roman" pitchFamily="18" charset="0"/>
                </a:rPr>
                <a:t>then key is in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 dirty="0">
                  <a:cs typeface="Times New Roman" pitchFamily="18" charset="0"/>
                </a:rPr>
                <a:t>left half.</a:t>
              </a:r>
              <a:endParaRPr lang="en-CA" altLang="en-US" i="0" dirty="0">
                <a:cs typeface="Times New Roman" pitchFamily="18" charset="0"/>
              </a:endParaRPr>
            </a:p>
          </p:txBody>
        </p:sp>
        <p:sp>
          <p:nvSpPr>
            <p:cNvPr id="133" name="Text Box 54"/>
            <p:cNvSpPr txBox="1">
              <a:spLocks noChangeArrowheads="1"/>
            </p:cNvSpPr>
            <p:nvPr/>
          </p:nvSpPr>
          <p:spPr bwMode="auto">
            <a:xfrm>
              <a:off x="4648200" y="5257800"/>
              <a:ext cx="2363788" cy="1554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cs typeface="Times New Roman" pitchFamily="18" charset="0"/>
                </a:rPr>
                <a:t>If key &gt; mid,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cs typeface="Times New Roman" pitchFamily="18" charset="0"/>
                </a:rPr>
                <a:t>then key is in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cs typeface="Times New Roman" pitchFamily="18" charset="0"/>
                </a:rPr>
                <a:t>right half.</a:t>
              </a:r>
              <a:endParaRPr lang="en-CA" altLang="en-US" i="0">
                <a:cs typeface="Times New Roman" pitchFamily="18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304800" y="828179"/>
            <a:ext cx="3855066" cy="1305421"/>
            <a:chOff x="304800" y="828179"/>
            <a:chExt cx="3855066" cy="1305421"/>
          </a:xfrm>
        </p:grpSpPr>
        <p:sp>
          <p:nvSpPr>
            <p:cNvPr id="50" name="Rectangle 2"/>
            <p:cNvSpPr txBox="1">
              <a:spLocks noChangeArrowheads="1"/>
            </p:cNvSpPr>
            <p:nvPr/>
          </p:nvSpPr>
          <p:spPr>
            <a:xfrm>
              <a:off x="304800" y="990600"/>
              <a:ext cx="3124200" cy="1143000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457200" indent="-457200" algn="l" eaLnBrk="1" hangingPunct="1">
                <a:buFont typeface="Arial" panose="020B0604020202020204" pitchFamily="34" charset="0"/>
                <a:buChar char="•"/>
              </a:pPr>
              <a:r>
                <a:rPr lang="en-US" altLang="en-US" sz="3200" i="0" kern="0" dirty="0" smtClean="0"/>
                <a:t>Running Time </a:t>
              </a:r>
              <a:endParaRPr lang="en-CA" altLang="en-US" sz="3200" i="0" kern="0" dirty="0" smtClean="0"/>
            </a:p>
          </p:txBody>
        </p:sp>
        <p:pic>
          <p:nvPicPr>
            <p:cNvPr id="51" name="Picture 9" descr="j0078707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310220" y="828179"/>
              <a:ext cx="849646" cy="1040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2" name="Rectangle 3"/>
          <p:cNvSpPr txBox="1">
            <a:spLocks noChangeArrowheads="1"/>
          </p:cNvSpPr>
          <p:nvPr/>
        </p:nvSpPr>
        <p:spPr>
          <a:xfrm>
            <a:off x="762000" y="2057400"/>
            <a:ext cx="7772400" cy="12192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 i="0" kern="0" smtClean="0"/>
              <a:t>The sub-list is of size </a:t>
            </a:r>
            <a:r>
              <a:rPr lang="en-US" altLang="en-US" sz="2800" i="1" kern="0" smtClean="0"/>
              <a:t>n</a:t>
            </a:r>
            <a:r>
              <a:rPr lang="en-US" altLang="en-US" sz="2800" i="0" kern="0" smtClean="0"/>
              <a:t>, </a:t>
            </a:r>
            <a:r>
              <a:rPr lang="en-US" altLang="en-US" sz="2800" i="1" kern="0" baseline="30000" smtClean="0"/>
              <a:t>n</a:t>
            </a:r>
            <a:r>
              <a:rPr lang="en-US" altLang="en-US" sz="2800" i="0" kern="0" smtClean="0"/>
              <a:t>/</a:t>
            </a:r>
            <a:r>
              <a:rPr lang="en-US" altLang="en-US" sz="2800" i="0" kern="0" baseline="-25000" smtClean="0"/>
              <a:t>2</a:t>
            </a:r>
            <a:r>
              <a:rPr lang="en-US" altLang="en-US" sz="2800" i="0" kern="0" smtClean="0"/>
              <a:t>, </a:t>
            </a:r>
            <a:r>
              <a:rPr lang="en-US" altLang="en-US" sz="2800" i="1" kern="0" baseline="30000" smtClean="0"/>
              <a:t>n</a:t>
            </a:r>
            <a:r>
              <a:rPr lang="en-US" altLang="en-US" sz="2800" i="0" kern="0" smtClean="0"/>
              <a:t>/</a:t>
            </a:r>
            <a:r>
              <a:rPr lang="en-US" altLang="en-US" sz="2800" i="0" kern="0" baseline="-25000" smtClean="0"/>
              <a:t>4</a:t>
            </a:r>
            <a:r>
              <a:rPr lang="en-US" altLang="en-US" sz="2800" i="0" kern="0" smtClean="0"/>
              <a:t>, </a:t>
            </a:r>
            <a:r>
              <a:rPr lang="en-US" altLang="en-US" sz="2800" i="1" kern="0" baseline="30000" smtClean="0"/>
              <a:t>n</a:t>
            </a:r>
            <a:r>
              <a:rPr lang="en-US" altLang="en-US" sz="2800" i="0" kern="0" smtClean="0"/>
              <a:t>/</a:t>
            </a:r>
            <a:r>
              <a:rPr lang="en-US" altLang="en-US" sz="2800" i="0" kern="0" baseline="-25000" smtClean="0"/>
              <a:t>8</a:t>
            </a:r>
            <a:r>
              <a:rPr lang="en-US" altLang="en-US" sz="2800" i="0" kern="0" smtClean="0"/>
              <a:t>,…,1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 i="0" kern="0" smtClean="0"/>
              <a:t>Each step </a:t>
            </a:r>
            <a:r>
              <a:rPr lang="en-CA" altLang="en-US" sz="2400" i="0" kern="0" smtClean="0">
                <a:sym typeface="Symbol" pitchFamily="18" charset="2"/>
              </a:rPr>
              <a:t></a:t>
            </a:r>
            <a:r>
              <a:rPr lang="en-US" altLang="en-US" sz="2800" i="0" kern="0" smtClean="0"/>
              <a:t>(1) time.</a:t>
            </a:r>
          </a:p>
          <a:p>
            <a:pPr algn="ctr" eaLnBrk="1" hangingPunct="1">
              <a:lnSpc>
                <a:spcPct val="90000"/>
              </a:lnSpc>
              <a:buFontTx/>
              <a:buNone/>
            </a:pPr>
            <a:r>
              <a:rPr lang="en-US" altLang="en-US" sz="2800" i="0" kern="0" smtClean="0"/>
              <a:t>Total =</a:t>
            </a:r>
            <a:r>
              <a:rPr lang="en-US" altLang="en-US" i="0" kern="0" smtClean="0">
                <a:cs typeface="Times New Roman" pitchFamily="18" charset="0"/>
              </a:rPr>
              <a:t> </a:t>
            </a:r>
            <a:r>
              <a:rPr lang="en-CA" altLang="en-US" sz="2400" i="0" kern="0" smtClean="0">
                <a:sym typeface="Symbol" pitchFamily="18" charset="2"/>
              </a:rPr>
              <a:t></a:t>
            </a:r>
            <a:r>
              <a:rPr lang="en-US" altLang="en-US" sz="2800" i="0" kern="0" smtClean="0"/>
              <a:t>(log </a:t>
            </a:r>
            <a:r>
              <a:rPr lang="en-US" altLang="en-US" sz="2800" i="1" kern="0" smtClean="0"/>
              <a:t>n</a:t>
            </a:r>
            <a:r>
              <a:rPr lang="en-US" altLang="en-US" sz="2800" i="0" kern="0" smtClean="0"/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1554173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uiExpand="1" build="p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Rectangle 21" descr="Green marble"/>
          <p:cNvSpPr>
            <a:spLocks noChangeArrowheads="1"/>
          </p:cNvSpPr>
          <p:nvPr/>
        </p:nvSpPr>
        <p:spPr bwMode="auto">
          <a:xfrm>
            <a:off x="3276600" y="4360068"/>
            <a:ext cx="381000" cy="347663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251" name="Rectangle 25" descr="Green marble"/>
          <p:cNvSpPr>
            <a:spLocks noChangeArrowheads="1"/>
          </p:cNvSpPr>
          <p:nvPr/>
        </p:nvSpPr>
        <p:spPr bwMode="auto">
          <a:xfrm>
            <a:off x="139700" y="4343400"/>
            <a:ext cx="8839200" cy="381000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0"/>
          </a:p>
        </p:txBody>
      </p:sp>
      <p:sp>
        <p:nvSpPr>
          <p:cNvPr id="105477" name="Text Box 11"/>
          <p:cNvSpPr txBox="1">
            <a:spLocks noChangeArrowheads="1"/>
          </p:cNvSpPr>
          <p:nvPr/>
        </p:nvSpPr>
        <p:spPr bwMode="auto">
          <a:xfrm>
            <a:off x="-114322" y="58738"/>
            <a:ext cx="939802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 dirty="0" smtClean="0">
                <a:solidFill>
                  <a:schemeClr val="tx2"/>
                </a:solidFill>
              </a:rPr>
              <a:t>Iterative Algorithm with Loop Invariants</a:t>
            </a:r>
            <a:endParaRPr lang="en-US" altLang="en-US" sz="4400" i="0" dirty="0">
              <a:solidFill>
                <a:schemeClr val="tx2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52400" y="685800"/>
            <a:ext cx="8991600" cy="1371600"/>
            <a:chOff x="152400" y="685800"/>
            <a:chExt cx="8991600" cy="1371600"/>
          </a:xfrm>
        </p:grpSpPr>
        <p:sp>
          <p:nvSpPr>
            <p:cNvPr id="202" name="Rectangle 108"/>
            <p:cNvSpPr>
              <a:spLocks noChangeArrowheads="1"/>
            </p:cNvSpPr>
            <p:nvPr/>
          </p:nvSpPr>
          <p:spPr bwMode="auto">
            <a:xfrm>
              <a:off x="152400" y="685800"/>
              <a:ext cx="7772400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457200" indent="-457200" eaLnBrk="1" hangingPunct="1">
                <a:spcBef>
                  <a:spcPct val="0"/>
                </a:spcBef>
              </a:pPr>
              <a:r>
                <a:rPr lang="en-US" altLang="en-US" sz="2800" i="0" dirty="0">
                  <a:solidFill>
                    <a:schemeClr val="tx2"/>
                  </a:solidFill>
                </a:rPr>
                <a:t>Beginning &amp; </a:t>
              </a:r>
              <a:r>
                <a:rPr lang="en-US" altLang="en-US" sz="2800" i="0" dirty="0" smtClean="0">
                  <a:solidFill>
                    <a:schemeClr val="tx2"/>
                  </a:solidFill>
                </a:rPr>
                <a:t>Ending</a:t>
              </a:r>
              <a:endParaRPr lang="en-CA" altLang="en-US" sz="2800" i="0" dirty="0">
                <a:solidFill>
                  <a:schemeClr val="tx2"/>
                </a:solidFill>
              </a:endParaRPr>
            </a:p>
          </p:txBody>
        </p:sp>
        <p:grpSp>
          <p:nvGrpSpPr>
            <p:cNvPr id="203" name="Group 109"/>
            <p:cNvGrpSpPr>
              <a:grpSpLocks noChangeAspect="1"/>
            </p:cNvGrpSpPr>
            <p:nvPr/>
          </p:nvGrpSpPr>
          <p:grpSpPr bwMode="auto">
            <a:xfrm>
              <a:off x="5310188" y="862012"/>
              <a:ext cx="1166812" cy="1168400"/>
              <a:chOff x="3408" y="1200"/>
              <a:chExt cx="907" cy="907"/>
            </a:xfrm>
          </p:grpSpPr>
          <p:grpSp>
            <p:nvGrpSpPr>
              <p:cNvPr id="204" name="Group 110"/>
              <p:cNvGrpSpPr>
                <a:grpSpLocks noChangeAspect="1"/>
              </p:cNvGrpSpPr>
              <p:nvPr/>
            </p:nvGrpSpPr>
            <p:grpSpPr bwMode="auto">
              <a:xfrm>
                <a:off x="3533" y="1582"/>
                <a:ext cx="256" cy="210"/>
                <a:chOff x="1728" y="2064"/>
                <a:chExt cx="768" cy="672"/>
              </a:xfrm>
            </p:grpSpPr>
            <p:sp>
              <p:nvSpPr>
                <p:cNvPr id="210" name="AutoShape 11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11" name="Line 11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205" name="Picture 11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88" y="1488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aphicFrame>
            <p:nvGraphicFramePr>
              <p:cNvPr id="206" name="Object 114"/>
              <p:cNvGraphicFramePr>
                <a:graphicFrameLocks noChangeAspect="1"/>
              </p:cNvGraphicFramePr>
              <p:nvPr/>
            </p:nvGraphicFramePr>
            <p:xfrm>
              <a:off x="3504" y="1584"/>
              <a:ext cx="336" cy="17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7324" name="Equation" r:id="rId6" imgW="342603" imgH="177646" progId="Equation.3">
                      <p:embed/>
                    </p:oleObj>
                  </mc:Choice>
                  <mc:Fallback>
                    <p:oleObj name="Equation" r:id="rId6" imgW="342603" imgH="177646" progId="Equation.3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504" y="1584"/>
                            <a:ext cx="336" cy="17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07" name="Group 115"/>
              <p:cNvGrpSpPr>
                <a:grpSpLocks noChangeAspect="1"/>
              </p:cNvGrpSpPr>
              <p:nvPr/>
            </p:nvGrpSpPr>
            <p:grpSpPr bwMode="auto">
              <a:xfrm>
                <a:off x="3408" y="1200"/>
                <a:ext cx="907" cy="907"/>
                <a:chOff x="4704" y="3120"/>
                <a:chExt cx="907" cy="907"/>
              </a:xfrm>
            </p:grpSpPr>
            <p:sp>
              <p:nvSpPr>
                <p:cNvPr id="208" name="Oval 116"/>
                <p:cNvSpPr>
                  <a:spLocks noChangeAspect="1" noChangeArrowheads="1"/>
                </p:cNvSpPr>
                <p:nvPr/>
              </p:nvSpPr>
              <p:spPr bwMode="auto">
                <a:xfrm>
                  <a:off x="4704" y="3120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sp>
              <p:nvSpPr>
                <p:cNvPr id="209" name="Line 1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896" y="3216"/>
                  <a:ext cx="528" cy="720"/>
                </a:xfrm>
                <a:prstGeom prst="line">
                  <a:avLst/>
                </a:prstGeom>
                <a:noFill/>
                <a:ln w="635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12" name="Group 118"/>
            <p:cNvGrpSpPr>
              <a:grpSpLocks noChangeAspect="1"/>
            </p:cNvGrpSpPr>
            <p:nvPr/>
          </p:nvGrpSpPr>
          <p:grpSpPr bwMode="auto">
            <a:xfrm>
              <a:off x="3938588" y="887412"/>
              <a:ext cx="1169987" cy="1169988"/>
              <a:chOff x="3077" y="2352"/>
              <a:chExt cx="907" cy="907"/>
            </a:xfrm>
          </p:grpSpPr>
          <p:grpSp>
            <p:nvGrpSpPr>
              <p:cNvPr id="213" name="Group 119"/>
              <p:cNvGrpSpPr>
                <a:grpSpLocks noChangeAspect="1"/>
              </p:cNvGrpSpPr>
              <p:nvPr/>
            </p:nvGrpSpPr>
            <p:grpSpPr bwMode="auto">
              <a:xfrm>
                <a:off x="3077" y="2352"/>
                <a:ext cx="907" cy="907"/>
                <a:chOff x="2976" y="2352"/>
                <a:chExt cx="907" cy="907"/>
              </a:xfrm>
            </p:grpSpPr>
            <p:sp>
              <p:nvSpPr>
                <p:cNvPr id="221" name="Freeform 120" descr="Green marble"/>
                <p:cNvSpPr>
                  <a:spLocks noChangeAspect="1"/>
                </p:cNvSpPr>
                <p:nvPr/>
              </p:nvSpPr>
              <p:spPr bwMode="auto">
                <a:xfrm rot="2360341">
                  <a:off x="3403" y="2606"/>
                  <a:ext cx="480" cy="380"/>
                </a:xfrm>
                <a:custGeom>
                  <a:avLst/>
                  <a:gdLst>
                    <a:gd name="T0" fmla="*/ 0 w 2280"/>
                    <a:gd name="T1" fmla="*/ 0 h 1785"/>
                    <a:gd name="T2" fmla="*/ 0 w 2280"/>
                    <a:gd name="T3" fmla="*/ 0 h 1785"/>
                    <a:gd name="T4" fmla="*/ 0 w 2280"/>
                    <a:gd name="T5" fmla="*/ 0 h 1785"/>
                    <a:gd name="T6" fmla="*/ 0 w 2280"/>
                    <a:gd name="T7" fmla="*/ 0 h 1785"/>
                    <a:gd name="T8" fmla="*/ 0 w 2280"/>
                    <a:gd name="T9" fmla="*/ 0 h 1785"/>
                    <a:gd name="T10" fmla="*/ 0 w 2280"/>
                    <a:gd name="T11" fmla="*/ 0 h 1785"/>
                    <a:gd name="T12" fmla="*/ 0 w 2280"/>
                    <a:gd name="T13" fmla="*/ 0 h 1785"/>
                    <a:gd name="T14" fmla="*/ 0 w 2280"/>
                    <a:gd name="T15" fmla="*/ 0 h 1785"/>
                    <a:gd name="T16" fmla="*/ 0 w 2280"/>
                    <a:gd name="T17" fmla="*/ 0 h 1785"/>
                    <a:gd name="T18" fmla="*/ 0 w 2280"/>
                    <a:gd name="T19" fmla="*/ 0 h 1785"/>
                    <a:gd name="T20" fmla="*/ 0 w 2280"/>
                    <a:gd name="T21" fmla="*/ 0 h 1785"/>
                    <a:gd name="T22" fmla="*/ 0 w 2280"/>
                    <a:gd name="T23" fmla="*/ 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4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Oval 121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235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  <p:pic>
              <p:nvPicPr>
                <p:cNvPr id="223" name="Picture 122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92" y="2621"/>
                  <a:ext cx="263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214" name="Group 123"/>
              <p:cNvGrpSpPr>
                <a:grpSpLocks noChangeAspect="1"/>
              </p:cNvGrpSpPr>
              <p:nvPr/>
            </p:nvGrpSpPr>
            <p:grpSpPr bwMode="auto">
              <a:xfrm rot="2360341">
                <a:off x="3360" y="2401"/>
                <a:ext cx="421" cy="527"/>
                <a:chOff x="2227" y="1194"/>
                <a:chExt cx="1944" cy="2413"/>
              </a:xfrm>
            </p:grpSpPr>
            <p:sp>
              <p:nvSpPr>
                <p:cNvPr id="215" name="Freeform 124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" name="Freeform 125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" name="Freeform 126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" name="Freeform 127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" name="Freeform 128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Freeform 129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24" name="Group 130"/>
            <p:cNvGrpSpPr>
              <a:grpSpLocks noChangeAspect="1"/>
            </p:cNvGrpSpPr>
            <p:nvPr/>
          </p:nvGrpSpPr>
          <p:grpSpPr bwMode="auto">
            <a:xfrm>
              <a:off x="8024813" y="811212"/>
              <a:ext cx="1119187" cy="1169988"/>
              <a:chOff x="4641" y="2352"/>
              <a:chExt cx="735" cy="768"/>
            </a:xfrm>
          </p:grpSpPr>
          <p:sp>
            <p:nvSpPr>
              <p:cNvPr id="225" name="Freeform 131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6" name="Group 132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236" name="AutoShape 133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37" name="Line 134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27" name="Oval 135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228" name="Picture 136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29" name="Group 137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230" name="Freeform 138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" name="Freeform 139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2" name="Freeform 140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3" name="Freeform 141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4" name="Freeform 142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" name="Freeform 143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38" name="Group 144"/>
            <p:cNvGrpSpPr>
              <a:grpSpLocks/>
            </p:cNvGrpSpPr>
            <p:nvPr/>
          </p:nvGrpSpPr>
          <p:grpSpPr bwMode="auto">
            <a:xfrm>
              <a:off x="6629400" y="862012"/>
              <a:ext cx="1166813" cy="1168400"/>
              <a:chOff x="1824" y="2928"/>
              <a:chExt cx="735" cy="736"/>
            </a:xfrm>
          </p:grpSpPr>
          <p:grpSp>
            <p:nvGrpSpPr>
              <p:cNvPr id="239" name="Group 145"/>
              <p:cNvGrpSpPr>
                <a:grpSpLocks noChangeAspect="1"/>
              </p:cNvGrpSpPr>
              <p:nvPr/>
            </p:nvGrpSpPr>
            <p:grpSpPr bwMode="auto">
              <a:xfrm>
                <a:off x="1886" y="3216"/>
                <a:ext cx="208" cy="170"/>
                <a:chOff x="1728" y="2064"/>
                <a:chExt cx="768" cy="672"/>
              </a:xfrm>
            </p:grpSpPr>
            <p:sp>
              <p:nvSpPr>
                <p:cNvPr id="245" name="AutoShape 146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0 km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46" name="Line 147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40" name="Oval 148"/>
              <p:cNvSpPr>
                <a:spLocks noChangeAspect="1" noChangeArrowheads="1"/>
              </p:cNvSpPr>
              <p:nvPr/>
            </p:nvSpPr>
            <p:spPr bwMode="auto">
              <a:xfrm>
                <a:off x="1824" y="2928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grpSp>
            <p:nvGrpSpPr>
              <p:cNvPr id="241" name="Group 149"/>
              <p:cNvGrpSpPr>
                <a:grpSpLocks noChangeAspect="1"/>
              </p:cNvGrpSpPr>
              <p:nvPr/>
            </p:nvGrpSpPr>
            <p:grpSpPr bwMode="auto">
              <a:xfrm>
                <a:off x="2288" y="3216"/>
                <a:ext cx="208" cy="170"/>
                <a:chOff x="1728" y="2064"/>
                <a:chExt cx="768" cy="672"/>
              </a:xfrm>
            </p:grpSpPr>
            <p:sp>
              <p:nvSpPr>
                <p:cNvPr id="243" name="AutoShape 15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44" name="Line 15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42" name="AutoShape 152"/>
              <p:cNvSpPr>
                <a:spLocks noChangeArrowheads="1"/>
              </p:cNvSpPr>
              <p:nvPr/>
            </p:nvSpPr>
            <p:spPr bwMode="auto">
              <a:xfrm>
                <a:off x="2112" y="3264"/>
                <a:ext cx="144" cy="48"/>
              </a:xfrm>
              <a:prstGeom prst="rightArrow">
                <a:avLst>
                  <a:gd name="adj1" fmla="val 50000"/>
                  <a:gd name="adj2" fmla="val 75000"/>
                </a:avLst>
              </a:prstGeom>
              <a:solidFill>
                <a:schemeClr val="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</p:grpSp>
      <p:sp>
        <p:nvSpPr>
          <p:cNvPr id="248" name="Text Box 4"/>
          <p:cNvSpPr txBox="1">
            <a:spLocks noChangeArrowheads="1"/>
          </p:cNvSpPr>
          <p:nvPr/>
        </p:nvSpPr>
        <p:spPr bwMode="auto">
          <a:xfrm>
            <a:off x="1341438" y="3794125"/>
            <a:ext cx="8683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/>
              <a:t>key </a:t>
            </a:r>
            <a:r>
              <a:rPr lang="en-US" altLang="en-US" sz="2000" i="0">
                <a:solidFill>
                  <a:schemeClr val="accent2"/>
                </a:solidFill>
              </a:rPr>
              <a:t>25</a:t>
            </a:r>
            <a:endParaRPr lang="en-CA" altLang="en-US" sz="2000" i="0">
              <a:solidFill>
                <a:schemeClr val="accent2"/>
              </a:solidFill>
            </a:endParaRPr>
          </a:p>
        </p:txBody>
      </p:sp>
      <p:graphicFrame>
        <p:nvGraphicFramePr>
          <p:cNvPr id="250" name="Group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6028733"/>
              </p:ext>
            </p:extLst>
          </p:nvPr>
        </p:nvGraphicFramePr>
        <p:xfrm>
          <a:off x="76200" y="4327525"/>
          <a:ext cx="8991600" cy="396875"/>
        </p:xfrm>
        <a:graphic>
          <a:graphicData uri="http://schemas.openxmlformats.org/drawingml/2006/table">
            <a:tbl>
              <a:tblPr/>
              <a:tblGrid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9262"/>
                <a:gridCol w="449263"/>
                <a:gridCol w="449262"/>
                <a:gridCol w="449263"/>
                <a:gridCol w="450850"/>
                <a:gridCol w="447675"/>
                <a:gridCol w="450850"/>
                <a:gridCol w="449262"/>
                <a:gridCol w="449263"/>
                <a:gridCol w="450850"/>
                <a:gridCol w="447675"/>
                <a:gridCol w="450850"/>
                <a:gridCol w="449262"/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  <a:endParaRPr kumimoji="0" lang="en-CA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18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  <a:endParaRPr kumimoji="0" lang="en-CA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49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53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60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72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74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83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88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91</a:t>
                      </a:r>
                      <a:endParaRPr kumimoji="0" lang="en-CA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  <a:endParaRPr kumimoji="0" lang="en-CA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93" marB="45793"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53" name="Freeform 52"/>
          <p:cNvSpPr>
            <a:spLocks/>
          </p:cNvSpPr>
          <p:nvPr/>
        </p:nvSpPr>
        <p:spPr bwMode="auto">
          <a:xfrm>
            <a:off x="2133600" y="3657600"/>
            <a:ext cx="1371600" cy="762000"/>
          </a:xfrm>
          <a:custGeom>
            <a:avLst/>
            <a:gdLst>
              <a:gd name="T0" fmla="*/ 0 w 1344"/>
              <a:gd name="T1" fmla="*/ 2147483647 h 480"/>
              <a:gd name="T2" fmla="*/ 2147483647 w 1344"/>
              <a:gd name="T3" fmla="*/ 2147483647 h 480"/>
              <a:gd name="T4" fmla="*/ 2147483647 w 1344"/>
              <a:gd name="T5" fmla="*/ 2147483647 h 480"/>
              <a:gd name="T6" fmla="*/ 0 60000 65536"/>
              <a:gd name="T7" fmla="*/ 0 60000 65536"/>
              <a:gd name="T8" fmla="*/ 0 60000 65536"/>
              <a:gd name="T9" fmla="*/ 0 w 1344"/>
              <a:gd name="T10" fmla="*/ 0 h 480"/>
              <a:gd name="T11" fmla="*/ 1344 w 1344"/>
              <a:gd name="T12" fmla="*/ 480 h 48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44" h="480">
                <a:moveTo>
                  <a:pt x="0" y="192"/>
                </a:moveTo>
                <a:cubicBezTo>
                  <a:pt x="320" y="96"/>
                  <a:pt x="640" y="0"/>
                  <a:pt x="864" y="48"/>
                </a:cubicBezTo>
                <a:cubicBezTo>
                  <a:pt x="1088" y="96"/>
                  <a:pt x="1216" y="288"/>
                  <a:pt x="1344" y="48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 type="stealth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001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2" grpId="0" animBg="1"/>
      <p:bldP spid="251" grpId="0" animBg="1"/>
      <p:bldP spid="251" grpId="1" animBg="1"/>
      <p:bldP spid="253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dirty="0" smtClean="0"/>
              <a:t>Parsing with a Stack</a:t>
            </a:r>
            <a:endParaRPr lang="en-US" dirty="0"/>
          </a:p>
        </p:txBody>
      </p:sp>
      <p:sp>
        <p:nvSpPr>
          <p:cNvPr id="61443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type="body" idx="1"/>
          </p:nvPr>
        </p:nvSpPr>
        <p:spPr>
          <a:xfrm>
            <a:off x="738770" y="609600"/>
            <a:ext cx="7649249" cy="1828800"/>
          </a:xfrm>
          <a:ln w="6350"/>
        </p:spPr>
        <p:txBody>
          <a:bodyPr/>
          <a:lstStyle/>
          <a:p>
            <a:pPr marL="0" indent="0">
              <a:buNone/>
            </a:pPr>
            <a:r>
              <a:rPr lang="en-US" sz="2800" dirty="0" smtClean="0">
                <a:solidFill>
                  <a:schemeClr val="tx2"/>
                </a:solidFill>
              </a:rPr>
              <a:t>Input: </a:t>
            </a:r>
            <a:r>
              <a:rPr lang="en-US" sz="2800" dirty="0" smtClean="0"/>
              <a:t>A string of brackets.</a:t>
            </a:r>
          </a:p>
          <a:p>
            <a:pPr marL="0" indent="0">
              <a:buNone/>
            </a:pPr>
            <a:r>
              <a:rPr lang="en-US" sz="2800" dirty="0" smtClean="0">
                <a:solidFill>
                  <a:schemeClr val="tx2"/>
                </a:solidFill>
              </a:rPr>
              <a:t>Output: </a:t>
            </a:r>
            <a:r>
              <a:rPr lang="en-US" sz="2800" dirty="0" smtClean="0"/>
              <a:t>Each </a:t>
            </a:r>
            <a:r>
              <a:rPr lang="en-US" sz="2800" dirty="0"/>
              <a:t>“(”, “{”, or “[” must be paired </a:t>
            </a:r>
            <a:r>
              <a:rPr lang="en-US" sz="2800" dirty="0" smtClean="0"/>
              <a:t/>
            </a:r>
            <a:br>
              <a:rPr lang="en-US" sz="2800" dirty="0" smtClean="0"/>
            </a:br>
            <a:r>
              <a:rPr lang="en-US" sz="2800" dirty="0" smtClean="0"/>
              <a:t>             with </a:t>
            </a:r>
            <a:r>
              <a:rPr lang="en-US" sz="2800" dirty="0"/>
              <a:t>a matching “)”, “}”, or </a:t>
            </a:r>
            <a:r>
              <a:rPr lang="en-US" sz="2800" dirty="0" smtClean="0"/>
              <a:t>“[”.</a:t>
            </a:r>
          </a:p>
          <a:p>
            <a:pPr marL="0" indent="0">
              <a:buNone/>
            </a:pPr>
            <a:r>
              <a:rPr lang="en-US" sz="2800" dirty="0" smtClean="0">
                <a:solidFill>
                  <a:schemeClr val="tx2"/>
                </a:solidFill>
              </a:rPr>
              <a:t>Loop Invariant: </a:t>
            </a:r>
            <a:r>
              <a:rPr lang="en-US" sz="2800" dirty="0" smtClean="0"/>
              <a:t>Prefix has been read.</a:t>
            </a:r>
          </a:p>
          <a:p>
            <a:r>
              <a:rPr lang="en-US" sz="2800" dirty="0" smtClean="0"/>
              <a:t>Matched brackets are matched and removed.</a:t>
            </a:r>
          </a:p>
          <a:p>
            <a:r>
              <a:rPr lang="en-US" sz="2800" dirty="0" smtClean="0"/>
              <a:t>Unmatched brackets are on the stack.</a:t>
            </a:r>
          </a:p>
          <a:p>
            <a:pPr marL="0" indent="0">
              <a:buNone/>
            </a:pPr>
            <a:endParaRPr lang="en-US" sz="2800" dirty="0"/>
          </a:p>
        </p:txBody>
      </p:sp>
      <p:grpSp>
        <p:nvGrpSpPr>
          <p:cNvPr id="49" name="Group 786"/>
          <p:cNvGrpSpPr>
            <a:grpSpLocks/>
          </p:cNvGrpSpPr>
          <p:nvPr/>
        </p:nvGrpSpPr>
        <p:grpSpPr bwMode="auto">
          <a:xfrm>
            <a:off x="381000" y="3733800"/>
            <a:ext cx="1181100" cy="1066800"/>
            <a:chOff x="1224" y="2539"/>
            <a:chExt cx="2280" cy="1785"/>
          </a:xfrm>
        </p:grpSpPr>
        <p:sp>
          <p:nvSpPr>
            <p:cNvPr id="52" name="Freeform 787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3" name="Group 788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54" name="Group 789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59" name="Freeform 790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" name="Freeform 791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" name="Freeform 792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93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3" name="Freeform 794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4" name="Freeform 795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5" name="Group 796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56" name="Freeform 797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" name="Freeform 798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" name="Freeform 799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65" name="Group 802"/>
          <p:cNvGrpSpPr>
            <a:grpSpLocks noChangeAspect="1"/>
          </p:cNvGrpSpPr>
          <p:nvPr/>
        </p:nvGrpSpPr>
        <p:grpSpPr bwMode="auto">
          <a:xfrm rot="2360341">
            <a:off x="7683500" y="4034650"/>
            <a:ext cx="1079500" cy="1079500"/>
            <a:chOff x="1224" y="1212"/>
            <a:chExt cx="3144" cy="3112"/>
          </a:xfrm>
        </p:grpSpPr>
        <p:sp>
          <p:nvSpPr>
            <p:cNvPr id="66" name="Freeform 803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804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8" name="Group 805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69" name="Freeform 80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80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80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80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81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81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7" name="Group 46"/>
          <p:cNvGrpSpPr/>
          <p:nvPr/>
        </p:nvGrpSpPr>
        <p:grpSpPr>
          <a:xfrm>
            <a:off x="228600" y="4901750"/>
            <a:ext cx="1917618" cy="965650"/>
            <a:chOff x="3932179" y="4565247"/>
            <a:chExt cx="1917618" cy="965650"/>
          </a:xfrm>
        </p:grpSpPr>
        <p:grpSp>
          <p:nvGrpSpPr>
            <p:cNvPr id="46" name="Group 45"/>
            <p:cNvGrpSpPr/>
            <p:nvPr/>
          </p:nvGrpSpPr>
          <p:grpSpPr>
            <a:xfrm>
              <a:off x="4022344" y="4953955"/>
              <a:ext cx="1827453" cy="576942"/>
              <a:chOff x="4022344" y="4953955"/>
              <a:chExt cx="1827453" cy="576942"/>
            </a:xfrm>
          </p:grpSpPr>
          <p:cxnSp>
            <p:nvCxnSpPr>
              <p:cNvPr id="6" name="Straight Connector 5"/>
              <p:cNvCxnSpPr/>
              <p:nvPr/>
            </p:nvCxnSpPr>
            <p:spPr bwMode="auto">
              <a:xfrm flipH="1">
                <a:off x="4022344" y="4953997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" name="Straight Connector 41"/>
              <p:cNvCxnSpPr/>
              <p:nvPr/>
            </p:nvCxnSpPr>
            <p:spPr bwMode="auto">
              <a:xfrm flipH="1">
                <a:off x="4029431" y="4953955"/>
                <a:ext cx="5270" cy="576942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5" name="Straight Connector 74"/>
              <p:cNvCxnSpPr/>
              <p:nvPr/>
            </p:nvCxnSpPr>
            <p:spPr bwMode="auto">
              <a:xfrm flipH="1">
                <a:off x="4038600" y="5523471"/>
                <a:ext cx="1811197" cy="0"/>
              </a:xfrm>
              <a:prstGeom prst="line">
                <a:avLst/>
              </a:prstGeom>
              <a:noFill/>
              <a:ln w="25400" cap="flat" cmpd="sng" algn="ctr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76" name="Rectangle 75"/>
            <p:cNvSpPr/>
            <p:nvPr/>
          </p:nvSpPr>
          <p:spPr>
            <a:xfrm>
              <a:off x="3932179" y="4565247"/>
              <a:ext cx="75373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000" i="0" dirty="0" smtClean="0">
                  <a:solidFill>
                    <a:srgbClr val="CC00CC"/>
                  </a:solidFill>
                  <a:latin typeface="+mj-lt"/>
                </a:rPr>
                <a:t>Stack</a:t>
              </a:r>
              <a:endParaRPr lang="en-US" sz="2000" i="0" dirty="0">
                <a:solidFill>
                  <a:srgbClr val="CC00CC"/>
                </a:solidFill>
                <a:latin typeface="+mj-lt"/>
              </a:endParaRPr>
            </a:p>
          </p:txBody>
        </p:sp>
      </p:grpSp>
      <p:sp>
        <p:nvSpPr>
          <p:cNvPr id="167" name="Rectangle 166"/>
          <p:cNvSpPr/>
          <p:nvPr/>
        </p:nvSpPr>
        <p:spPr>
          <a:xfrm>
            <a:off x="304800" y="525302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 smtClean="0">
                <a:solidFill>
                  <a:srgbClr val="CC00CC"/>
                </a:solidFill>
                <a:latin typeface="+mj-lt"/>
              </a:rPr>
              <a:t>[</a:t>
            </a:r>
            <a:endParaRPr lang="en-US" i="0" dirty="0">
              <a:solidFill>
                <a:srgbClr val="CC00CC"/>
              </a:solidFill>
              <a:latin typeface="+mj-lt"/>
            </a:endParaRPr>
          </a:p>
        </p:txBody>
      </p:sp>
      <p:sp>
        <p:nvSpPr>
          <p:cNvPr id="168" name="Rectangle 167"/>
          <p:cNvSpPr/>
          <p:nvPr/>
        </p:nvSpPr>
        <p:spPr>
          <a:xfrm>
            <a:off x="491834" y="525302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 smtClean="0">
                <a:solidFill>
                  <a:srgbClr val="CC00CC"/>
                </a:solidFill>
                <a:latin typeface="+mj-lt"/>
              </a:rPr>
              <a:t>(</a:t>
            </a:r>
            <a:endParaRPr lang="en-US" i="0" dirty="0">
              <a:solidFill>
                <a:srgbClr val="CC00CC"/>
              </a:solidFill>
              <a:latin typeface="+mj-lt"/>
            </a:endParaRPr>
          </a:p>
        </p:txBody>
      </p:sp>
      <p:sp>
        <p:nvSpPr>
          <p:cNvPr id="172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4720654" y="3886200"/>
            <a:ext cx="7805396" cy="3581400"/>
          </a:xfrm>
          <a:prstGeom prst="rect">
            <a:avLst/>
          </a:prstGeom>
          <a:noFill/>
          <a:ln w="6350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>
              <a:buFontTx/>
              <a:buNone/>
            </a:pPr>
            <a:r>
              <a:rPr lang="en-US" sz="2800" i="0" kern="0" dirty="0" smtClean="0">
                <a:solidFill>
                  <a:schemeClr val="tx2"/>
                </a:solidFill>
              </a:rPr>
              <a:t>Opening Bracket: </a:t>
            </a:r>
          </a:p>
          <a:p>
            <a:r>
              <a:rPr lang="en-US" sz="2800" i="0" kern="0" dirty="0" smtClean="0"/>
              <a:t>Push on stack.</a:t>
            </a:r>
          </a:p>
          <a:p>
            <a:pPr marL="0" indent="0">
              <a:buFontTx/>
              <a:buNone/>
            </a:pPr>
            <a:r>
              <a:rPr lang="en-US" sz="2800" i="0" kern="0" dirty="0" smtClean="0">
                <a:solidFill>
                  <a:schemeClr val="tx2"/>
                </a:solidFill>
              </a:rPr>
              <a:t>Closing Bracket: </a:t>
            </a:r>
            <a:endParaRPr lang="en-US" sz="2800" i="0" kern="0" dirty="0">
              <a:solidFill>
                <a:schemeClr val="tx2"/>
              </a:solidFill>
            </a:endParaRPr>
          </a:p>
          <a:p>
            <a:r>
              <a:rPr lang="en-US" sz="2800" i="0" kern="0" dirty="0" smtClean="0"/>
              <a:t>If matches that on stack</a:t>
            </a:r>
            <a:br>
              <a:rPr lang="en-US" sz="2800" i="0" kern="0" dirty="0" smtClean="0"/>
            </a:br>
            <a:r>
              <a:rPr lang="en-US" sz="2800" i="0" kern="0" dirty="0" smtClean="0"/>
              <a:t>   pop and match.</a:t>
            </a:r>
          </a:p>
          <a:p>
            <a:r>
              <a:rPr lang="en-US" sz="2800" i="0" kern="0" dirty="0" smtClean="0"/>
              <a:t>else return(unmatched)</a:t>
            </a:r>
            <a:endParaRPr lang="en-US" sz="2800" i="0" kern="0" dirty="0"/>
          </a:p>
        </p:txBody>
      </p:sp>
      <p:sp>
        <p:nvSpPr>
          <p:cNvPr id="120" name="Rectangle 119"/>
          <p:cNvSpPr/>
          <p:nvPr/>
        </p:nvSpPr>
        <p:spPr>
          <a:xfrm>
            <a:off x="2057400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 smtClean="0">
                <a:latin typeface="+mj-lt"/>
              </a:rPr>
              <a:t>[</a:t>
            </a:r>
            <a:endParaRPr lang="en-US" i="0" dirty="0">
              <a:latin typeface="+mj-lt"/>
            </a:endParaRPr>
          </a:p>
        </p:txBody>
      </p:sp>
      <p:sp>
        <p:nvSpPr>
          <p:cNvPr id="121" name="Rectangle 120"/>
          <p:cNvSpPr/>
          <p:nvPr/>
        </p:nvSpPr>
        <p:spPr>
          <a:xfrm>
            <a:off x="2209800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(</a:t>
            </a:r>
          </a:p>
        </p:txBody>
      </p:sp>
      <p:sp>
        <p:nvSpPr>
          <p:cNvPr id="122" name="Rectangle 121"/>
          <p:cNvSpPr/>
          <p:nvPr/>
        </p:nvSpPr>
        <p:spPr>
          <a:xfrm>
            <a:off x="2374557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 smtClean="0">
                <a:latin typeface="+mj-lt"/>
              </a:rPr>
              <a:t>)</a:t>
            </a:r>
            <a:endParaRPr lang="en-US" i="0" dirty="0">
              <a:latin typeface="+mj-lt"/>
            </a:endParaRPr>
          </a:p>
        </p:txBody>
      </p:sp>
      <p:sp>
        <p:nvSpPr>
          <p:cNvPr id="123" name="Rectangle 122"/>
          <p:cNvSpPr/>
          <p:nvPr/>
        </p:nvSpPr>
        <p:spPr>
          <a:xfrm>
            <a:off x="2539314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 smtClean="0">
                <a:latin typeface="+mj-lt"/>
              </a:rPr>
              <a:t>(</a:t>
            </a:r>
            <a:endParaRPr lang="en-US" i="0" dirty="0">
              <a:latin typeface="+mj-lt"/>
            </a:endParaRPr>
          </a:p>
        </p:txBody>
      </p:sp>
      <p:sp>
        <p:nvSpPr>
          <p:cNvPr id="124" name="Rectangle 123"/>
          <p:cNvSpPr/>
          <p:nvPr/>
        </p:nvSpPr>
        <p:spPr>
          <a:xfrm>
            <a:off x="2704071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 smtClean="0">
                <a:latin typeface="+mj-lt"/>
              </a:rPr>
              <a:t>(</a:t>
            </a:r>
            <a:endParaRPr lang="en-US" i="0" dirty="0">
              <a:latin typeface="+mj-lt"/>
            </a:endParaRPr>
          </a:p>
        </p:txBody>
      </p:sp>
      <p:sp>
        <p:nvSpPr>
          <p:cNvPr id="125" name="Rectangle 124"/>
          <p:cNvSpPr/>
          <p:nvPr/>
        </p:nvSpPr>
        <p:spPr>
          <a:xfrm>
            <a:off x="2868828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 smtClean="0">
                <a:latin typeface="+mj-lt"/>
              </a:rPr>
              <a:t>)</a:t>
            </a:r>
            <a:endParaRPr lang="en-US" i="0" dirty="0">
              <a:latin typeface="+mj-lt"/>
            </a:endParaRPr>
          </a:p>
        </p:txBody>
      </p:sp>
      <p:sp>
        <p:nvSpPr>
          <p:cNvPr id="132" name="Rectangle 131"/>
          <p:cNvSpPr/>
          <p:nvPr/>
        </p:nvSpPr>
        <p:spPr>
          <a:xfrm>
            <a:off x="3033585" y="373791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 smtClean="0">
                <a:latin typeface="+mj-lt"/>
              </a:rPr>
              <a:t>)</a:t>
            </a:r>
            <a:endParaRPr lang="en-US" i="0" dirty="0">
              <a:latin typeface="+mj-lt"/>
            </a:endParaRPr>
          </a:p>
        </p:txBody>
      </p:sp>
      <p:sp>
        <p:nvSpPr>
          <p:cNvPr id="133" name="Rectangle 132"/>
          <p:cNvSpPr/>
          <p:nvPr/>
        </p:nvSpPr>
        <p:spPr>
          <a:xfrm>
            <a:off x="3198342" y="3737916"/>
            <a:ext cx="369012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 smtClean="0">
                <a:latin typeface="+mj-lt"/>
              </a:rPr>
              <a:t>{</a:t>
            </a:r>
            <a:endParaRPr lang="en-US" i="0" dirty="0">
              <a:latin typeface="+mj-lt"/>
            </a:endParaRPr>
          </a:p>
        </p:txBody>
      </p:sp>
      <p:grpSp>
        <p:nvGrpSpPr>
          <p:cNvPr id="145" name="Group 79"/>
          <p:cNvGrpSpPr>
            <a:grpSpLocks/>
          </p:cNvGrpSpPr>
          <p:nvPr/>
        </p:nvGrpSpPr>
        <p:grpSpPr bwMode="auto">
          <a:xfrm>
            <a:off x="2391654" y="4279557"/>
            <a:ext cx="139356" cy="292443"/>
            <a:chOff x="3130897" y="889000"/>
            <a:chExt cx="1566874" cy="787401"/>
          </a:xfrm>
        </p:grpSpPr>
        <p:cxnSp>
          <p:nvCxnSpPr>
            <p:cNvPr id="171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25350" y="894557"/>
              <a:ext cx="787400" cy="776284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07189" y="889001"/>
              <a:ext cx="790582" cy="78740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46" name="Group 79"/>
          <p:cNvGrpSpPr>
            <a:grpSpLocks/>
          </p:cNvGrpSpPr>
          <p:nvPr/>
        </p:nvGrpSpPr>
        <p:grpSpPr bwMode="auto">
          <a:xfrm>
            <a:off x="2750928" y="4267199"/>
            <a:ext cx="378142" cy="597243"/>
            <a:chOff x="3200400" y="889000"/>
            <a:chExt cx="1566863" cy="787401"/>
          </a:xfrm>
        </p:grpSpPr>
        <p:cxnSp>
          <p:nvCxnSpPr>
            <p:cNvPr id="169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94843" y="894557"/>
              <a:ext cx="787400" cy="776286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0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76686" y="889000"/>
              <a:ext cx="790577" cy="787401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50" name="Group 79"/>
          <p:cNvGrpSpPr>
            <a:grpSpLocks/>
          </p:cNvGrpSpPr>
          <p:nvPr/>
        </p:nvGrpSpPr>
        <p:grpSpPr bwMode="auto">
          <a:xfrm>
            <a:off x="2869987" y="4265268"/>
            <a:ext cx="139356" cy="292443"/>
            <a:chOff x="3130897" y="889000"/>
            <a:chExt cx="1566874" cy="787401"/>
          </a:xfrm>
        </p:grpSpPr>
        <p:cxnSp>
          <p:nvCxnSpPr>
            <p:cNvPr id="159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25350" y="894557"/>
              <a:ext cx="787400" cy="776284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0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07189" y="889001"/>
              <a:ext cx="790582" cy="78740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76" name="Rectangle 175"/>
          <p:cNvSpPr/>
          <p:nvPr/>
        </p:nvSpPr>
        <p:spPr>
          <a:xfrm>
            <a:off x="493648" y="525302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 smtClean="0">
                <a:solidFill>
                  <a:srgbClr val="CC00CC"/>
                </a:solidFill>
                <a:latin typeface="+mj-lt"/>
              </a:rPr>
              <a:t>(</a:t>
            </a:r>
            <a:endParaRPr lang="en-US" i="0" dirty="0">
              <a:solidFill>
                <a:srgbClr val="CC00CC"/>
              </a:solidFill>
              <a:latin typeface="+mj-lt"/>
            </a:endParaRPr>
          </a:p>
        </p:txBody>
      </p:sp>
      <p:sp>
        <p:nvSpPr>
          <p:cNvPr id="177" name="Rectangle 176"/>
          <p:cNvSpPr/>
          <p:nvPr/>
        </p:nvSpPr>
        <p:spPr>
          <a:xfrm>
            <a:off x="669634" y="5253026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 smtClean="0">
                <a:solidFill>
                  <a:srgbClr val="CC00CC"/>
                </a:solidFill>
                <a:latin typeface="+mj-lt"/>
              </a:rPr>
              <a:t>(</a:t>
            </a:r>
            <a:endParaRPr lang="en-US" i="0" dirty="0">
              <a:solidFill>
                <a:srgbClr val="CC00CC"/>
              </a:solidFill>
              <a:latin typeface="+mj-lt"/>
            </a:endParaRPr>
          </a:p>
        </p:txBody>
      </p:sp>
      <p:sp>
        <p:nvSpPr>
          <p:cNvPr id="179" name="Rectangle 178"/>
          <p:cNvSpPr/>
          <p:nvPr/>
        </p:nvSpPr>
        <p:spPr>
          <a:xfrm>
            <a:off x="3429000" y="3740150"/>
            <a:ext cx="369012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}</a:t>
            </a:r>
          </a:p>
        </p:txBody>
      </p:sp>
      <p:sp>
        <p:nvSpPr>
          <p:cNvPr id="180" name="Rectangle 179"/>
          <p:cNvSpPr/>
          <p:nvPr/>
        </p:nvSpPr>
        <p:spPr>
          <a:xfrm>
            <a:off x="3603282" y="3740150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 smtClean="0">
                <a:latin typeface="+mj-lt"/>
              </a:rPr>
              <a:t>]</a:t>
            </a:r>
            <a:endParaRPr lang="en-US" i="0" dirty="0">
              <a:latin typeface="+mj-lt"/>
            </a:endParaRPr>
          </a:p>
        </p:txBody>
      </p:sp>
      <p:sp>
        <p:nvSpPr>
          <p:cNvPr id="181" name="Rectangle 180"/>
          <p:cNvSpPr/>
          <p:nvPr/>
        </p:nvSpPr>
        <p:spPr>
          <a:xfrm>
            <a:off x="3600450" y="3725902"/>
            <a:ext cx="312906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i="0" dirty="0">
                <a:latin typeface="+mj-lt"/>
              </a:rPr>
              <a:t>)</a:t>
            </a:r>
          </a:p>
        </p:txBody>
      </p:sp>
      <p:grpSp>
        <p:nvGrpSpPr>
          <p:cNvPr id="182" name="Group 79"/>
          <p:cNvGrpSpPr>
            <a:grpSpLocks/>
          </p:cNvGrpSpPr>
          <p:nvPr/>
        </p:nvGrpSpPr>
        <p:grpSpPr bwMode="auto">
          <a:xfrm>
            <a:off x="3422650" y="4267200"/>
            <a:ext cx="139356" cy="292443"/>
            <a:chOff x="3130897" y="889000"/>
            <a:chExt cx="1566874" cy="787401"/>
          </a:xfrm>
        </p:grpSpPr>
        <p:cxnSp>
          <p:nvCxnSpPr>
            <p:cNvPr id="183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25350" y="894557"/>
              <a:ext cx="787400" cy="776284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4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07189" y="889001"/>
              <a:ext cx="790582" cy="787400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86" name="Group 79"/>
          <p:cNvGrpSpPr>
            <a:grpSpLocks/>
          </p:cNvGrpSpPr>
          <p:nvPr/>
        </p:nvGrpSpPr>
        <p:grpSpPr bwMode="auto">
          <a:xfrm>
            <a:off x="2211732" y="4267200"/>
            <a:ext cx="1548003" cy="1409700"/>
            <a:chOff x="3200400" y="889000"/>
            <a:chExt cx="1566863" cy="787401"/>
          </a:xfrm>
        </p:grpSpPr>
        <p:cxnSp>
          <p:nvCxnSpPr>
            <p:cNvPr id="187" name="Straight Arrow Connector 43"/>
            <p:cNvCxnSpPr>
              <a:cxnSpLocks noChangeShapeType="1"/>
            </p:cNvCxnSpPr>
            <p:nvPr/>
          </p:nvCxnSpPr>
          <p:spPr bwMode="auto">
            <a:xfrm rot="16200000" flipV="1">
              <a:off x="3194843" y="894557"/>
              <a:ext cx="787400" cy="776286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8" name="Straight Arrow Connector 49"/>
            <p:cNvCxnSpPr>
              <a:cxnSpLocks noChangeShapeType="1"/>
            </p:cNvCxnSpPr>
            <p:nvPr/>
          </p:nvCxnSpPr>
          <p:spPr bwMode="auto">
            <a:xfrm flipV="1">
              <a:off x="3976686" y="889000"/>
              <a:ext cx="790577" cy="787401"/>
            </a:xfrm>
            <a:prstGeom prst="straightConnector1">
              <a:avLst/>
            </a:prstGeom>
            <a:noFill/>
            <a:ln w="6350" cap="sq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3235092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082" name="Group 2"/>
          <p:cNvGrpSpPr>
            <a:grpSpLocks/>
          </p:cNvGrpSpPr>
          <p:nvPr/>
        </p:nvGrpSpPr>
        <p:grpSpPr bwMode="auto">
          <a:xfrm flipH="1">
            <a:off x="8075613" y="517525"/>
            <a:ext cx="898525" cy="1920875"/>
            <a:chOff x="864" y="465"/>
            <a:chExt cx="1046" cy="2358"/>
          </a:xfrm>
        </p:grpSpPr>
        <p:grpSp>
          <p:nvGrpSpPr>
            <p:cNvPr id="205841" name="Group 3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205844" name="Group 4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205846" name="Group 5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205853" name="Freeform 6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04"/>
                      <a:gd name="T103" fmla="*/ 0 h 566"/>
                      <a:gd name="T104" fmla="*/ 304 w 304"/>
                      <a:gd name="T105" fmla="*/ 566 h 56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4" name="Freeform 7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49"/>
                      <a:gd name="T127" fmla="*/ 0 h 572"/>
                      <a:gd name="T128" fmla="*/ 249 w 249"/>
                      <a:gd name="T129" fmla="*/ 572 h 57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5" name="Freeform 8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362"/>
                      <a:gd name="T142" fmla="*/ 0 h 499"/>
                      <a:gd name="T143" fmla="*/ 362 w 362"/>
                      <a:gd name="T144" fmla="*/ 499 h 49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6" name="Freeform 9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29"/>
                      <a:gd name="T85" fmla="*/ 0 h 840"/>
                      <a:gd name="T86" fmla="*/ 229 w 229"/>
                      <a:gd name="T87" fmla="*/ 840 h 840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7" name="Freeform 10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447"/>
                      <a:gd name="T94" fmla="*/ 0 h 658"/>
                      <a:gd name="T95" fmla="*/ 447 w 447"/>
                      <a:gd name="T96" fmla="*/ 658 h 65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58" name="Freeform 11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82"/>
                      <a:gd name="T76" fmla="*/ 0 h 326"/>
                      <a:gd name="T77" fmla="*/ 282 w 282"/>
                      <a:gd name="T78" fmla="*/ 326 h 326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05859" name="Group 12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205860" name="Freeform 13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84"/>
                        <a:gd name="T67" fmla="*/ 0 h 82"/>
                        <a:gd name="T68" fmla="*/ 184 w 184"/>
                        <a:gd name="T69" fmla="*/ 82 h 82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861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78"/>
                        <a:gd name="T67" fmla="*/ 0 h 114"/>
                        <a:gd name="T68" fmla="*/ 178 w 178"/>
                        <a:gd name="T69" fmla="*/ 114 h 11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862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61"/>
                        <a:gd name="T67" fmla="*/ 0 h 138"/>
                        <a:gd name="T68" fmla="*/ 161 w 161"/>
                        <a:gd name="T69" fmla="*/ 138 h 13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863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123"/>
                        <a:gd name="T67" fmla="*/ 0 h 174"/>
                        <a:gd name="T68" fmla="*/ 123 w 123"/>
                        <a:gd name="T69" fmla="*/ 174 h 174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05847" name="Group 17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205851" name="Oval 18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/>
                  </a:p>
                </p:txBody>
              </p:sp>
              <p:sp>
                <p:nvSpPr>
                  <p:cNvPr id="205852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/>
                  </a:p>
                </p:txBody>
              </p:sp>
            </p:grpSp>
            <p:grpSp>
              <p:nvGrpSpPr>
                <p:cNvPr id="205848" name="Group 20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205849" name="Oval 21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/>
                  </a:p>
                </p:txBody>
              </p:sp>
              <p:sp>
                <p:nvSpPr>
                  <p:cNvPr id="205850" name="Oval 22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  <a:buFontTx/>
                      <a:buNone/>
                    </a:pPr>
                    <a:endParaRPr lang="en-US" altLang="en-US" sz="3000"/>
                  </a:p>
                </p:txBody>
              </p:sp>
            </p:grpSp>
          </p:grpSp>
          <p:sp>
            <p:nvSpPr>
              <p:cNvPr id="205845" name="Oval 23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/>
              </a:p>
            </p:txBody>
          </p:sp>
        </p:grpSp>
        <p:sp>
          <p:nvSpPr>
            <p:cNvPr id="205842" name="Freeform 24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46"/>
                <a:gd name="T121" fmla="*/ 0 h 375"/>
                <a:gd name="T122" fmla="*/ 446 w 446"/>
                <a:gd name="T123" fmla="*/ 375 h 37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3" name="Freeform 25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70"/>
                <a:gd name="T121" fmla="*/ 0 h 320"/>
                <a:gd name="T122" fmla="*/ 470 w 470"/>
                <a:gd name="T123" fmla="*/ 320 h 32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02083" name="AutoShape 26"/>
          <p:cNvSpPr>
            <a:spLocks noChangeArrowheads="1"/>
          </p:cNvSpPr>
          <p:nvPr/>
        </p:nvSpPr>
        <p:spPr bwMode="auto">
          <a:xfrm>
            <a:off x="269875" y="808038"/>
            <a:ext cx="7213600" cy="1654175"/>
          </a:xfrm>
          <a:prstGeom prst="wedgeRoundRectCallout">
            <a:avLst>
              <a:gd name="adj1" fmla="val 61713"/>
              <a:gd name="adj2" fmla="val -16329"/>
              <a:gd name="adj3" fmla="val 16667"/>
            </a:avLst>
          </a:prstGeom>
          <a:solidFill>
            <a:srgbClr val="996600"/>
          </a:soli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i="0"/>
              <a:t>Dude! You have been teaching 3101 too long.</a:t>
            </a:r>
            <a:br>
              <a:rPr lang="en-US" altLang="en-US" sz="2800" i="0"/>
            </a:br>
            <a:r>
              <a:rPr lang="en-US" altLang="en-US" sz="2800" i="0"/>
              <a:t>This is not an course on Algorithms,</a:t>
            </a:r>
            <a:br>
              <a:rPr lang="en-US" altLang="en-US" sz="2800" i="0"/>
            </a:br>
            <a:r>
              <a:rPr lang="en-US" altLang="en-US" sz="2800" i="0"/>
              <a:t>but on Data Structures!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2800" i="0"/>
          </a:p>
        </p:txBody>
      </p:sp>
      <p:sp>
        <p:nvSpPr>
          <p:cNvPr id="20582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pic>
        <p:nvPicPr>
          <p:cNvPr id="65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275" y="4602163"/>
            <a:ext cx="1392238" cy="1893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" name="AutoShape 10"/>
          <p:cNvSpPr>
            <a:spLocks noChangeArrowheads="1"/>
          </p:cNvSpPr>
          <p:nvPr/>
        </p:nvSpPr>
        <p:spPr bwMode="auto">
          <a:xfrm>
            <a:off x="1489075" y="2514600"/>
            <a:ext cx="7578725" cy="4343400"/>
          </a:xfrm>
          <a:prstGeom prst="wedgeRectCallout">
            <a:avLst>
              <a:gd name="adj1" fmla="val -54939"/>
              <a:gd name="adj2" fmla="val 8229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 smtClean="0"/>
              <a:t>The importance of </a:t>
            </a:r>
            <a:r>
              <a:rPr lang="en-CA" altLang="en-US" sz="2800" i="0" dirty="0" smtClean="0">
                <a:solidFill>
                  <a:schemeClr val="tx2"/>
                </a:solidFill>
              </a:rPr>
              <a:t>invariants </a:t>
            </a:r>
            <a:r>
              <a:rPr lang="en-CA" altLang="en-US" sz="2800" i="0" dirty="0" smtClean="0"/>
              <a:t>is the same.</a:t>
            </a:r>
          </a:p>
          <a:p>
            <a:pPr eaLnBrk="1" hangingPunct="1">
              <a:spcBef>
                <a:spcPct val="0"/>
              </a:spcBef>
              <a:buFontTx/>
              <a:buNone/>
              <a:defRPr/>
            </a:pPr>
            <a:endParaRPr lang="en-CA" altLang="en-US" sz="1200" i="0" dirty="0" smtClean="0"/>
          </a:p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 smtClean="0"/>
              <a:t>Differences: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  <a:defRPr/>
            </a:pPr>
            <a:r>
              <a:rPr lang="en-CA" altLang="en-US" sz="2800" i="0" dirty="0" smtClean="0"/>
              <a:t>An algorithm must terminate with an answer,</a:t>
            </a:r>
            <a:br>
              <a:rPr lang="en-CA" altLang="en-US" sz="2800" i="0" dirty="0" smtClean="0"/>
            </a:br>
            <a:r>
              <a:rPr lang="en-CA" altLang="en-US" sz="2800" i="0" dirty="0" smtClean="0"/>
              <a:t>while systems and data structures may run forever.   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  <a:defRPr/>
            </a:pPr>
            <a:r>
              <a:rPr lang="en-CA" altLang="en-US" sz="2800" i="0" dirty="0" smtClean="0"/>
              <a:t>An algorithm gets its full input at the beginning, while data structures gets a continuous stream of instructions from the user.</a:t>
            </a:r>
          </a:p>
          <a:p>
            <a:pPr eaLnBrk="1" hangingPunct="1">
              <a:spcBef>
                <a:spcPct val="0"/>
              </a:spcBef>
              <a:defRPr/>
            </a:pPr>
            <a:r>
              <a:rPr lang="en-CA" altLang="en-US" sz="2800" i="0" dirty="0" smtClean="0"/>
              <a:t>Both have invariants that must be maintained.</a:t>
            </a:r>
          </a:p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CA" altLang="en-US" sz="2800" i="0" dirty="0" smtClean="0"/>
          </a:p>
        </p:txBody>
      </p:sp>
      <p:grpSp>
        <p:nvGrpSpPr>
          <p:cNvPr id="105" name="Group 817"/>
          <p:cNvGrpSpPr>
            <a:grpSpLocks noChangeAspect="1"/>
          </p:cNvGrpSpPr>
          <p:nvPr/>
        </p:nvGrpSpPr>
        <p:grpSpPr bwMode="auto">
          <a:xfrm rot="2360341">
            <a:off x="7569200" y="2733675"/>
            <a:ext cx="1079500" cy="1079500"/>
            <a:chOff x="1224" y="1212"/>
            <a:chExt cx="3144" cy="3112"/>
          </a:xfrm>
        </p:grpSpPr>
        <p:sp>
          <p:nvSpPr>
            <p:cNvPr id="205832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33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5834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05835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6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7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8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39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40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72465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20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20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20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20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2083" grpId="0" animBg="1"/>
      <p:bldP spid="66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50" name="Text Box 42"/>
          <p:cNvSpPr txBox="1">
            <a:spLocks noChangeArrowheads="1"/>
          </p:cNvSpPr>
          <p:nvPr/>
        </p:nvSpPr>
        <p:spPr bwMode="auto">
          <a:xfrm>
            <a:off x="228600" y="2438400"/>
            <a:ext cx="89868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Assume we fly in from Mars and 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r>
              <a:rPr lang="en-CA" altLang="en-US" sz="2800" i="0">
                <a:sym typeface="Symbol" pitchFamily="18" charset="2"/>
              </a:rPr>
              <a:t>is true:</a:t>
            </a:r>
            <a:r>
              <a:rPr lang="en-CA" altLang="en-US" sz="2800" i="0"/>
              <a:t> 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-20638" y="533400"/>
            <a:ext cx="9088438" cy="1841500"/>
            <a:chOff x="-20638" y="685800"/>
            <a:chExt cx="9088438" cy="1842195"/>
          </a:xfrm>
        </p:grpSpPr>
        <p:sp>
          <p:nvSpPr>
            <p:cNvPr id="212008" name="Text Box 43"/>
            <p:cNvSpPr txBox="1">
              <a:spLocks noChangeArrowheads="1"/>
            </p:cNvSpPr>
            <p:nvPr/>
          </p:nvSpPr>
          <p:spPr bwMode="auto">
            <a:xfrm>
              <a:off x="5816589" y="1143000"/>
              <a:ext cx="3251211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t+1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800" i="0">
                <a:solidFill>
                  <a:srgbClr val="33CC33"/>
                </a:solidFill>
                <a:sym typeface="Symbol" pitchFamily="18" charset="2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postCond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Push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212009" name="AutoShape 44"/>
            <p:cNvSpPr>
              <a:spLocks noChangeArrowheads="1"/>
            </p:cNvSpPr>
            <p:nvPr/>
          </p:nvSpPr>
          <p:spPr bwMode="auto">
            <a:xfrm>
              <a:off x="5105400" y="1617663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212010" name="Text Box 45"/>
            <p:cNvSpPr txBox="1">
              <a:spLocks noChangeArrowheads="1"/>
            </p:cNvSpPr>
            <p:nvPr/>
          </p:nvSpPr>
          <p:spPr bwMode="auto">
            <a:xfrm>
              <a:off x="-20638" y="685800"/>
              <a:ext cx="4699001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Maintaining Loop Invariant</a:t>
              </a:r>
              <a:endParaRPr lang="en-CA" altLang="en-US" i="0"/>
            </a:p>
          </p:txBody>
        </p:sp>
        <p:grpSp>
          <p:nvGrpSpPr>
            <p:cNvPr id="212011" name="Group 46"/>
            <p:cNvGrpSpPr>
              <a:grpSpLocks noChangeAspect="1"/>
            </p:cNvGrpSpPr>
            <p:nvPr/>
          </p:nvGrpSpPr>
          <p:grpSpPr bwMode="auto">
            <a:xfrm>
              <a:off x="582612" y="1295400"/>
              <a:ext cx="1169988" cy="1169988"/>
              <a:chOff x="4320" y="2016"/>
              <a:chExt cx="912" cy="912"/>
            </a:xfrm>
          </p:grpSpPr>
          <p:grpSp>
            <p:nvGrpSpPr>
              <p:cNvPr id="212013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212020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212022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023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2024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212025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6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7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8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9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30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12021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212014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212015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212018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212019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016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17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2012" name="Text Box 23"/>
            <p:cNvSpPr txBox="1">
              <a:spLocks noChangeArrowheads="1"/>
            </p:cNvSpPr>
            <p:nvPr/>
          </p:nvSpPr>
          <p:spPr bwMode="auto">
            <a:xfrm>
              <a:off x="1905000" y="1108076"/>
              <a:ext cx="3094117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tx2"/>
                  </a:solidFill>
                </a:rPr>
                <a:t>Push Operation</a:t>
              </a:r>
              <a:endParaRPr lang="en-CA" altLang="en-US" sz="28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Push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</p:grpSp>
      <p:sp>
        <p:nvSpPr>
          <p:cNvPr id="58" name="Text Box 42"/>
          <p:cNvSpPr txBox="1">
            <a:spLocks noChangeArrowheads="1"/>
          </p:cNvSpPr>
          <p:nvPr/>
        </p:nvSpPr>
        <p:spPr bwMode="auto">
          <a:xfrm>
            <a:off x="304800" y="3786188"/>
            <a:ext cx="7707313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Assume the user correctly calls the Push Operation: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 </a:t>
            </a:r>
            <a:r>
              <a:rPr lang="en-CA" altLang="en-US" sz="2800" i="0">
                <a:sym typeface="Symbol" pitchFamily="18" charset="2"/>
              </a:rPr>
              <a:t>The input is info for a new element.</a:t>
            </a:r>
          </a:p>
        </p:txBody>
      </p:sp>
      <p:sp>
        <p:nvSpPr>
          <p:cNvPr id="61" name="Text Box 42"/>
          <p:cNvSpPr txBox="1">
            <a:spLocks noChangeArrowheads="1"/>
          </p:cNvSpPr>
          <p:nvPr/>
        </p:nvSpPr>
        <p:spPr bwMode="auto">
          <a:xfrm>
            <a:off x="304800" y="4691063"/>
            <a:ext cx="8840788" cy="138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Implementer must ensure: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 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 </a:t>
            </a:r>
            <a:r>
              <a:rPr lang="en-CA" altLang="en-US" sz="2800" i="0">
                <a:sym typeface="Symbol" pitchFamily="18" charset="2"/>
              </a:rPr>
              <a:t>The element is pushed on top of the stack.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    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pic>
        <p:nvPicPr>
          <p:cNvPr id="93901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2113" y="4316413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75" y="3016250"/>
            <a:ext cx="2881313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7378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5910263"/>
            <a:ext cx="3225800" cy="671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7" name="Group 727"/>
          <p:cNvGrpSpPr>
            <a:grpSpLocks/>
          </p:cNvGrpSpPr>
          <p:nvPr/>
        </p:nvGrpSpPr>
        <p:grpSpPr bwMode="auto">
          <a:xfrm>
            <a:off x="4721225" y="3008313"/>
            <a:ext cx="747713" cy="750887"/>
            <a:chOff x="1224" y="2539"/>
            <a:chExt cx="2280" cy="1785"/>
          </a:xfrm>
        </p:grpSpPr>
        <p:sp>
          <p:nvSpPr>
            <p:cNvPr id="211994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1995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1996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2001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2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3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4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5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6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7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1997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1998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99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00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53" name="Group 727"/>
          <p:cNvGrpSpPr>
            <a:grpSpLocks/>
          </p:cNvGrpSpPr>
          <p:nvPr/>
        </p:nvGrpSpPr>
        <p:grpSpPr bwMode="auto">
          <a:xfrm>
            <a:off x="4751388" y="5892800"/>
            <a:ext cx="747712" cy="749300"/>
            <a:chOff x="1224" y="2539"/>
            <a:chExt cx="2280" cy="1785"/>
          </a:xfrm>
        </p:grpSpPr>
        <p:sp>
          <p:nvSpPr>
            <p:cNvPr id="211980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1981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1982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1987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88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89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90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91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92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93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1983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1984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85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986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pic>
        <p:nvPicPr>
          <p:cNvPr id="63" name="Picture 12" descr="http://eli.thegreenplace.net/images/2011/02/plates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89888" y="174453"/>
            <a:ext cx="609600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55805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39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97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97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8" grpId="0"/>
      <p:bldP spid="61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-20638" y="533400"/>
            <a:ext cx="9088438" cy="1841500"/>
            <a:chOff x="-20638" y="685800"/>
            <a:chExt cx="9088438" cy="1842195"/>
          </a:xfrm>
        </p:grpSpPr>
        <p:sp>
          <p:nvSpPr>
            <p:cNvPr id="212008" name="Text Box 43"/>
            <p:cNvSpPr txBox="1">
              <a:spLocks noChangeArrowheads="1"/>
            </p:cNvSpPr>
            <p:nvPr/>
          </p:nvSpPr>
          <p:spPr bwMode="auto">
            <a:xfrm>
              <a:off x="5816589" y="1143000"/>
              <a:ext cx="3251211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t+1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2800" i="0">
                <a:solidFill>
                  <a:srgbClr val="33CC33"/>
                </a:solidFill>
                <a:sym typeface="Symbol" pitchFamily="18" charset="2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postCond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Push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  <p:sp>
          <p:nvSpPr>
            <p:cNvPr id="212009" name="AutoShape 44"/>
            <p:cNvSpPr>
              <a:spLocks noChangeArrowheads="1"/>
            </p:cNvSpPr>
            <p:nvPr/>
          </p:nvSpPr>
          <p:spPr bwMode="auto">
            <a:xfrm>
              <a:off x="5105400" y="1617663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sp>
          <p:nvSpPr>
            <p:cNvPr id="212010" name="Text Box 45"/>
            <p:cNvSpPr txBox="1">
              <a:spLocks noChangeArrowheads="1"/>
            </p:cNvSpPr>
            <p:nvPr/>
          </p:nvSpPr>
          <p:spPr bwMode="auto">
            <a:xfrm>
              <a:off x="-20638" y="685800"/>
              <a:ext cx="4699001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0"/>
                <a:t>Maintaining Loop Invariant</a:t>
              </a:r>
              <a:endParaRPr lang="en-CA" altLang="en-US" i="0"/>
            </a:p>
          </p:txBody>
        </p:sp>
        <p:grpSp>
          <p:nvGrpSpPr>
            <p:cNvPr id="212011" name="Group 46"/>
            <p:cNvGrpSpPr>
              <a:grpSpLocks noChangeAspect="1"/>
            </p:cNvGrpSpPr>
            <p:nvPr/>
          </p:nvGrpSpPr>
          <p:grpSpPr bwMode="auto">
            <a:xfrm>
              <a:off x="582612" y="1295400"/>
              <a:ext cx="1169988" cy="1169988"/>
              <a:chOff x="4320" y="2016"/>
              <a:chExt cx="912" cy="912"/>
            </a:xfrm>
          </p:grpSpPr>
          <p:grpSp>
            <p:nvGrpSpPr>
              <p:cNvPr id="212013" name="Group 47"/>
              <p:cNvGrpSpPr>
                <a:grpSpLocks noChangeAspect="1"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212020" name="Group 48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212022" name="Freeform 49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280"/>
                      <a:gd name="T37" fmla="*/ 0 h 1785"/>
                      <a:gd name="T38" fmla="*/ 2280 w 2280"/>
                      <a:gd name="T39" fmla="*/ 1785 h 178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023" name="Freeform 50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2"/>
                      <a:gd name="T22" fmla="*/ 0 h 1296"/>
                      <a:gd name="T23" fmla="*/ 1312 w 1312"/>
                      <a:gd name="T24" fmla="*/ 1296 h 129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3"/>
                    <a:srcRect/>
                    <a:tile tx="0" ty="0" sx="100000" sy="100000" flip="none" algn="tl"/>
                  </a:blip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2024" name="Group 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212025" name="Freeform 52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1 w 600"/>
                        <a:gd name="T1" fmla="*/ 1 h 608"/>
                        <a:gd name="T2" fmla="*/ 1 w 600"/>
                        <a:gd name="T3" fmla="*/ 1 h 608"/>
                        <a:gd name="T4" fmla="*/ 1 w 600"/>
                        <a:gd name="T5" fmla="*/ 1 h 608"/>
                        <a:gd name="T6" fmla="*/ 1 w 600"/>
                        <a:gd name="T7" fmla="*/ 1 h 608"/>
                        <a:gd name="T8" fmla="*/ 1 w 600"/>
                        <a:gd name="T9" fmla="*/ 0 h 608"/>
                        <a:gd name="T10" fmla="*/ 1 w 600"/>
                        <a:gd name="T11" fmla="*/ 1 h 608"/>
                        <a:gd name="T12" fmla="*/ 1 w 600"/>
                        <a:gd name="T13" fmla="*/ 1 h 608"/>
                        <a:gd name="T14" fmla="*/ 0 w 600"/>
                        <a:gd name="T15" fmla="*/ 1 h 608"/>
                        <a:gd name="T16" fmla="*/ 1 w 600"/>
                        <a:gd name="T17" fmla="*/ 1 h 608"/>
                        <a:gd name="T18" fmla="*/ 1 w 600"/>
                        <a:gd name="T19" fmla="*/ 1 h 608"/>
                        <a:gd name="T20" fmla="*/ 1 w 600"/>
                        <a:gd name="T21" fmla="*/ 1 h 608"/>
                        <a:gd name="T22" fmla="*/ 1 w 600"/>
                        <a:gd name="T23" fmla="*/ 1 h 608"/>
                        <a:gd name="T24" fmla="*/ 1 w 600"/>
                        <a:gd name="T25" fmla="*/ 1 h 608"/>
                        <a:gd name="T26" fmla="*/ 1 w 600"/>
                        <a:gd name="T27" fmla="*/ 1 h 608"/>
                        <a:gd name="T28" fmla="*/ 1 w 600"/>
                        <a:gd name="T29" fmla="*/ 1 h 608"/>
                        <a:gd name="T30" fmla="*/ 1 w 600"/>
                        <a:gd name="T31" fmla="*/ 1 h 608"/>
                        <a:gd name="T32" fmla="*/ 1 w 600"/>
                        <a:gd name="T33" fmla="*/ 1 h 608"/>
                        <a:gd name="T34" fmla="*/ 1 w 600"/>
                        <a:gd name="T35" fmla="*/ 1 h 608"/>
                        <a:gd name="T36" fmla="*/ 1 w 600"/>
                        <a:gd name="T37" fmla="*/ 1 h 608"/>
                        <a:gd name="T38" fmla="*/ 1 w 600"/>
                        <a:gd name="T39" fmla="*/ 1 h 608"/>
                        <a:gd name="T40" fmla="*/ 1 w 600"/>
                        <a:gd name="T41" fmla="*/ 1 h 608"/>
                        <a:gd name="T42" fmla="*/ 1 w 600"/>
                        <a:gd name="T43" fmla="*/ 1 h 608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w 600"/>
                        <a:gd name="T67" fmla="*/ 0 h 608"/>
                        <a:gd name="T68" fmla="*/ 600 w 600"/>
                        <a:gd name="T69" fmla="*/ 608 h 608"/>
                      </a:gdLst>
                      <a:ahLst/>
                      <a:cxnLst>
                        <a:cxn ang="T44">
                          <a:pos x="T0" y="T1"/>
                        </a:cxn>
                        <a:cxn ang="T45">
                          <a:pos x="T2" y="T3"/>
                        </a:cxn>
                        <a:cxn ang="T46">
                          <a:pos x="T4" y="T5"/>
                        </a:cxn>
                        <a:cxn ang="T47">
                          <a:pos x="T6" y="T7"/>
                        </a:cxn>
                        <a:cxn ang="T48">
                          <a:pos x="T8" y="T9"/>
                        </a:cxn>
                        <a:cxn ang="T49">
                          <a:pos x="T10" y="T11"/>
                        </a:cxn>
                        <a:cxn ang="T50">
                          <a:pos x="T12" y="T13"/>
                        </a:cxn>
                        <a:cxn ang="T51">
                          <a:pos x="T14" y="T15"/>
                        </a:cxn>
                        <a:cxn ang="T52">
                          <a:pos x="T16" y="T17"/>
                        </a:cxn>
                        <a:cxn ang="T53">
                          <a:pos x="T18" y="T19"/>
                        </a:cxn>
                        <a:cxn ang="T54">
                          <a:pos x="T20" y="T21"/>
                        </a:cxn>
                        <a:cxn ang="T55">
                          <a:pos x="T22" y="T23"/>
                        </a:cxn>
                        <a:cxn ang="T56">
                          <a:pos x="T24" y="T25"/>
                        </a:cxn>
                        <a:cxn ang="T57">
                          <a:pos x="T26" y="T27"/>
                        </a:cxn>
                        <a:cxn ang="T58">
                          <a:pos x="T28" y="T29"/>
                        </a:cxn>
                        <a:cxn ang="T59">
                          <a:pos x="T30" y="T31"/>
                        </a:cxn>
                        <a:cxn ang="T60">
                          <a:pos x="T32" y="T33"/>
                        </a:cxn>
                        <a:cxn ang="T61">
                          <a:pos x="T34" y="T35"/>
                        </a:cxn>
                        <a:cxn ang="T62">
                          <a:pos x="T36" y="T37"/>
                        </a:cxn>
                        <a:cxn ang="T63">
                          <a:pos x="T38" y="T39"/>
                        </a:cxn>
                        <a:cxn ang="T64">
                          <a:pos x="T40" y="T41"/>
                        </a:cxn>
                        <a:cxn ang="T65">
                          <a:pos x="T42" y="T43"/>
                        </a:cxn>
                      </a:cxnLst>
                      <a:rect l="T66" t="T67" r="T68" b="T69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6" name="Freeform 53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1 w 619"/>
                        <a:gd name="T1" fmla="*/ 1 h 1085"/>
                        <a:gd name="T2" fmla="*/ 1 w 619"/>
                        <a:gd name="T3" fmla="*/ 1 h 1085"/>
                        <a:gd name="T4" fmla="*/ 1 w 619"/>
                        <a:gd name="T5" fmla="*/ 1 h 1085"/>
                        <a:gd name="T6" fmla="*/ 1 w 619"/>
                        <a:gd name="T7" fmla="*/ 0 h 1085"/>
                        <a:gd name="T8" fmla="*/ 1 w 619"/>
                        <a:gd name="T9" fmla="*/ 1 h 1085"/>
                        <a:gd name="T10" fmla="*/ 1 w 619"/>
                        <a:gd name="T11" fmla="*/ 1 h 1085"/>
                        <a:gd name="T12" fmla="*/ 1 w 619"/>
                        <a:gd name="T13" fmla="*/ 1 h 1085"/>
                        <a:gd name="T14" fmla="*/ 1 w 619"/>
                        <a:gd name="T15" fmla="*/ 1 h 1085"/>
                        <a:gd name="T16" fmla="*/ 1 w 619"/>
                        <a:gd name="T17" fmla="*/ 1 h 1085"/>
                        <a:gd name="T18" fmla="*/ 1 w 619"/>
                        <a:gd name="T19" fmla="*/ 1 h 1085"/>
                        <a:gd name="T20" fmla="*/ 1 w 619"/>
                        <a:gd name="T21" fmla="*/ 1 h 1085"/>
                        <a:gd name="T22" fmla="*/ 1 w 619"/>
                        <a:gd name="T23" fmla="*/ 1 h 1085"/>
                        <a:gd name="T24" fmla="*/ 1 w 619"/>
                        <a:gd name="T25" fmla="*/ 1 h 1085"/>
                        <a:gd name="T26" fmla="*/ 1 w 619"/>
                        <a:gd name="T27" fmla="*/ 1 h 1085"/>
                        <a:gd name="T28" fmla="*/ 1 w 619"/>
                        <a:gd name="T29" fmla="*/ 1 h 1085"/>
                        <a:gd name="T30" fmla="*/ 1 w 619"/>
                        <a:gd name="T31" fmla="*/ 1 h 1085"/>
                        <a:gd name="T32" fmla="*/ 1 w 619"/>
                        <a:gd name="T33" fmla="*/ 1 h 1085"/>
                        <a:gd name="T34" fmla="*/ 1 w 619"/>
                        <a:gd name="T35" fmla="*/ 1 h 1085"/>
                        <a:gd name="T36" fmla="*/ 1 w 619"/>
                        <a:gd name="T37" fmla="*/ 1 h 1085"/>
                        <a:gd name="T38" fmla="*/ 1 w 619"/>
                        <a:gd name="T39" fmla="*/ 1 h 1085"/>
                        <a:gd name="T40" fmla="*/ 0 w 619"/>
                        <a:gd name="T41" fmla="*/ 1 h 1085"/>
                        <a:gd name="T42" fmla="*/ 1 w 619"/>
                        <a:gd name="T43" fmla="*/ 1 h 1085"/>
                        <a:gd name="T44" fmla="*/ 1 w 619"/>
                        <a:gd name="T45" fmla="*/ 1 h 1085"/>
                        <a:gd name="T46" fmla="*/ 1 w 619"/>
                        <a:gd name="T47" fmla="*/ 1 h 1085"/>
                        <a:gd name="T48" fmla="*/ 1 w 619"/>
                        <a:gd name="T49" fmla="*/ 1 h 1085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619"/>
                        <a:gd name="T76" fmla="*/ 0 h 1085"/>
                        <a:gd name="T77" fmla="*/ 619 w 619"/>
                        <a:gd name="T78" fmla="*/ 1085 h 1085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7" name="Freeform 54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1 h 808"/>
                        <a:gd name="T2" fmla="*/ 191 w 782"/>
                        <a:gd name="T3" fmla="*/ 0 h 808"/>
                        <a:gd name="T4" fmla="*/ 466 w 782"/>
                        <a:gd name="T5" fmla="*/ 0 h 808"/>
                        <a:gd name="T6" fmla="*/ 982 w 782"/>
                        <a:gd name="T7" fmla="*/ 1 h 808"/>
                        <a:gd name="T8" fmla="*/ 1595 w 782"/>
                        <a:gd name="T9" fmla="*/ 1 h 808"/>
                        <a:gd name="T10" fmla="*/ 1820 w 782"/>
                        <a:gd name="T11" fmla="*/ 1 h 808"/>
                        <a:gd name="T12" fmla="*/ 1926 w 782"/>
                        <a:gd name="T13" fmla="*/ 1 h 808"/>
                        <a:gd name="T14" fmla="*/ 1942 w 782"/>
                        <a:gd name="T15" fmla="*/ 1 h 808"/>
                        <a:gd name="T16" fmla="*/ 1874 w 782"/>
                        <a:gd name="T17" fmla="*/ 1 h 808"/>
                        <a:gd name="T18" fmla="*/ 1687 w 782"/>
                        <a:gd name="T19" fmla="*/ 1 h 808"/>
                        <a:gd name="T20" fmla="*/ 1442 w 782"/>
                        <a:gd name="T21" fmla="*/ 1 h 808"/>
                        <a:gd name="T22" fmla="*/ 1265 w 782"/>
                        <a:gd name="T23" fmla="*/ 1 h 808"/>
                        <a:gd name="T24" fmla="*/ 1184 w 782"/>
                        <a:gd name="T25" fmla="*/ 1 h 808"/>
                        <a:gd name="T26" fmla="*/ 1132 w 782"/>
                        <a:gd name="T27" fmla="*/ 1 h 808"/>
                        <a:gd name="T28" fmla="*/ 1147 w 782"/>
                        <a:gd name="T29" fmla="*/ 1 h 808"/>
                        <a:gd name="T30" fmla="*/ 1161 w 782"/>
                        <a:gd name="T31" fmla="*/ 1 h 808"/>
                        <a:gd name="T32" fmla="*/ 1380 w 782"/>
                        <a:gd name="T33" fmla="*/ 1 h 808"/>
                        <a:gd name="T34" fmla="*/ 1726 w 782"/>
                        <a:gd name="T35" fmla="*/ 1 h 808"/>
                        <a:gd name="T36" fmla="*/ 1942 w 782"/>
                        <a:gd name="T37" fmla="*/ 1 h 808"/>
                        <a:gd name="T38" fmla="*/ 2171 w 782"/>
                        <a:gd name="T39" fmla="*/ 1 h 808"/>
                        <a:gd name="T40" fmla="*/ 2245 w 782"/>
                        <a:gd name="T41" fmla="*/ 1 h 808"/>
                        <a:gd name="T42" fmla="*/ 2171 w 782"/>
                        <a:gd name="T43" fmla="*/ 1 h 808"/>
                        <a:gd name="T44" fmla="*/ 2081 w 782"/>
                        <a:gd name="T45" fmla="*/ 1 h 808"/>
                        <a:gd name="T46" fmla="*/ 1926 w 782"/>
                        <a:gd name="T47" fmla="*/ 1 h 808"/>
                        <a:gd name="T48" fmla="*/ 1718 w 782"/>
                        <a:gd name="T49" fmla="*/ 1 h 808"/>
                        <a:gd name="T50" fmla="*/ 1491 w 782"/>
                        <a:gd name="T51" fmla="*/ 1 h 808"/>
                        <a:gd name="T52" fmla="*/ 1132 w 782"/>
                        <a:gd name="T53" fmla="*/ 1 h 808"/>
                        <a:gd name="T54" fmla="*/ 1019 w 782"/>
                        <a:gd name="T55" fmla="*/ 1 h 808"/>
                        <a:gd name="T56" fmla="*/ 957 w 782"/>
                        <a:gd name="T57" fmla="*/ 1 h 808"/>
                        <a:gd name="T58" fmla="*/ 957 w 782"/>
                        <a:gd name="T59" fmla="*/ 1 h 808"/>
                        <a:gd name="T60" fmla="*/ 957 w 782"/>
                        <a:gd name="T61" fmla="*/ 1 h 808"/>
                        <a:gd name="T62" fmla="*/ 1113 w 782"/>
                        <a:gd name="T63" fmla="*/ 1 h 808"/>
                        <a:gd name="T64" fmla="*/ 1345 w 782"/>
                        <a:gd name="T65" fmla="*/ 1 h 808"/>
                        <a:gd name="T66" fmla="*/ 1548 w 782"/>
                        <a:gd name="T67" fmla="*/ 1 h 808"/>
                        <a:gd name="T68" fmla="*/ 1676 w 782"/>
                        <a:gd name="T69" fmla="*/ 1 h 808"/>
                        <a:gd name="T70" fmla="*/ 1741 w 782"/>
                        <a:gd name="T71" fmla="*/ 1 h 808"/>
                        <a:gd name="T72" fmla="*/ 1718 w 782"/>
                        <a:gd name="T73" fmla="*/ 1 h 808"/>
                        <a:gd name="T74" fmla="*/ 1624 w 782"/>
                        <a:gd name="T75" fmla="*/ 1 h 808"/>
                        <a:gd name="T76" fmla="*/ 1491 w 782"/>
                        <a:gd name="T77" fmla="*/ 1 h 808"/>
                        <a:gd name="T78" fmla="*/ 1345 w 782"/>
                        <a:gd name="T79" fmla="*/ 1 h 808"/>
                        <a:gd name="T80" fmla="*/ 1027 w 782"/>
                        <a:gd name="T81" fmla="*/ 1 h 808"/>
                        <a:gd name="T82" fmla="*/ 556 w 782"/>
                        <a:gd name="T83" fmla="*/ 1 h 808"/>
                        <a:gd name="T84" fmla="*/ 200 w 782"/>
                        <a:gd name="T85" fmla="*/ 1 h 808"/>
                        <a:gd name="T86" fmla="*/ 56 w 782"/>
                        <a:gd name="T87" fmla="*/ 1 h 808"/>
                        <a:gd name="T88" fmla="*/ 0 w 782"/>
                        <a:gd name="T89" fmla="*/ 1 h 808"/>
                        <a:gd name="T90" fmla="*/ 0 w 782"/>
                        <a:gd name="T91" fmla="*/ 1 h 808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w 782"/>
                        <a:gd name="T139" fmla="*/ 0 h 808"/>
                        <a:gd name="T140" fmla="*/ 782 w 782"/>
                        <a:gd name="T141" fmla="*/ 808 h 808"/>
                      </a:gdLst>
                      <a:ahLst/>
                      <a:cxnLst>
                        <a:cxn ang="T92">
                          <a:pos x="T0" y="T1"/>
                        </a:cxn>
                        <a:cxn ang="T93">
                          <a:pos x="T2" y="T3"/>
                        </a:cxn>
                        <a:cxn ang="T94">
                          <a:pos x="T4" y="T5"/>
                        </a:cxn>
                        <a:cxn ang="T95">
                          <a:pos x="T6" y="T7"/>
                        </a:cxn>
                        <a:cxn ang="T96">
                          <a:pos x="T8" y="T9"/>
                        </a:cxn>
                        <a:cxn ang="T97">
                          <a:pos x="T10" y="T11"/>
                        </a:cxn>
                        <a:cxn ang="T98">
                          <a:pos x="T12" y="T13"/>
                        </a:cxn>
                        <a:cxn ang="T99">
                          <a:pos x="T14" y="T15"/>
                        </a:cxn>
                        <a:cxn ang="T100">
                          <a:pos x="T16" y="T17"/>
                        </a:cxn>
                        <a:cxn ang="T101">
                          <a:pos x="T18" y="T19"/>
                        </a:cxn>
                        <a:cxn ang="T102">
                          <a:pos x="T20" y="T21"/>
                        </a:cxn>
                        <a:cxn ang="T103">
                          <a:pos x="T22" y="T23"/>
                        </a:cxn>
                        <a:cxn ang="T104">
                          <a:pos x="T24" y="T25"/>
                        </a:cxn>
                        <a:cxn ang="T105">
                          <a:pos x="T26" y="T27"/>
                        </a:cxn>
                        <a:cxn ang="T106">
                          <a:pos x="T28" y="T29"/>
                        </a:cxn>
                        <a:cxn ang="T107">
                          <a:pos x="T30" y="T31"/>
                        </a:cxn>
                        <a:cxn ang="T108">
                          <a:pos x="T32" y="T33"/>
                        </a:cxn>
                        <a:cxn ang="T109">
                          <a:pos x="T34" y="T35"/>
                        </a:cxn>
                        <a:cxn ang="T110">
                          <a:pos x="T36" y="T37"/>
                        </a:cxn>
                        <a:cxn ang="T111">
                          <a:pos x="T38" y="T39"/>
                        </a:cxn>
                        <a:cxn ang="T112">
                          <a:pos x="T40" y="T41"/>
                        </a:cxn>
                        <a:cxn ang="T113">
                          <a:pos x="T42" y="T43"/>
                        </a:cxn>
                        <a:cxn ang="T114">
                          <a:pos x="T44" y="T45"/>
                        </a:cxn>
                        <a:cxn ang="T115">
                          <a:pos x="T46" y="T47"/>
                        </a:cxn>
                        <a:cxn ang="T116">
                          <a:pos x="T48" y="T49"/>
                        </a:cxn>
                        <a:cxn ang="T117">
                          <a:pos x="T50" y="T51"/>
                        </a:cxn>
                        <a:cxn ang="T118">
                          <a:pos x="T52" y="T53"/>
                        </a:cxn>
                        <a:cxn ang="T119">
                          <a:pos x="T54" y="T55"/>
                        </a:cxn>
                        <a:cxn ang="T120">
                          <a:pos x="T56" y="T57"/>
                        </a:cxn>
                        <a:cxn ang="T121">
                          <a:pos x="T58" y="T59"/>
                        </a:cxn>
                        <a:cxn ang="T122">
                          <a:pos x="T60" y="T61"/>
                        </a:cxn>
                        <a:cxn ang="T123">
                          <a:pos x="T62" y="T63"/>
                        </a:cxn>
                        <a:cxn ang="T124">
                          <a:pos x="T64" y="T65"/>
                        </a:cxn>
                        <a:cxn ang="T125">
                          <a:pos x="T66" y="T67"/>
                        </a:cxn>
                        <a:cxn ang="T126">
                          <a:pos x="T68" y="T69"/>
                        </a:cxn>
                        <a:cxn ang="T127">
                          <a:pos x="T70" y="T71"/>
                        </a:cxn>
                        <a:cxn ang="T128">
                          <a:pos x="T72" y="T73"/>
                        </a:cxn>
                        <a:cxn ang="T129">
                          <a:pos x="T74" y="T75"/>
                        </a:cxn>
                        <a:cxn ang="T130">
                          <a:pos x="T76" y="T77"/>
                        </a:cxn>
                        <a:cxn ang="T131">
                          <a:pos x="T78" y="T79"/>
                        </a:cxn>
                        <a:cxn ang="T132">
                          <a:pos x="T80" y="T81"/>
                        </a:cxn>
                        <a:cxn ang="T133">
                          <a:pos x="T82" y="T83"/>
                        </a:cxn>
                        <a:cxn ang="T134">
                          <a:pos x="T84" y="T85"/>
                        </a:cxn>
                        <a:cxn ang="T135">
                          <a:pos x="T86" y="T87"/>
                        </a:cxn>
                        <a:cxn ang="T136">
                          <a:pos x="T88" y="T89"/>
                        </a:cxn>
                        <a:cxn ang="T137">
                          <a:pos x="T90" y="T91"/>
                        </a:cxn>
                      </a:cxnLst>
                      <a:rect l="T138" t="T139" r="T140" b="T141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8" name="Freeform 55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63019 w 992"/>
                        <a:gd name="T1" fmla="*/ 1 h 770"/>
                        <a:gd name="T2" fmla="*/ 64209 w 992"/>
                        <a:gd name="T3" fmla="*/ 1 h 770"/>
                        <a:gd name="T4" fmla="*/ 68619 w 992"/>
                        <a:gd name="T5" fmla="*/ 1 h 770"/>
                        <a:gd name="T6" fmla="*/ 74088 w 992"/>
                        <a:gd name="T7" fmla="*/ 1 h 770"/>
                        <a:gd name="T8" fmla="*/ 77327 w 992"/>
                        <a:gd name="T9" fmla="*/ 1 h 770"/>
                        <a:gd name="T10" fmla="*/ 75909 w 992"/>
                        <a:gd name="T11" fmla="*/ 1 h 770"/>
                        <a:gd name="T12" fmla="*/ 72892 w 992"/>
                        <a:gd name="T13" fmla="*/ 1 h 770"/>
                        <a:gd name="T14" fmla="*/ 66839 w 992"/>
                        <a:gd name="T15" fmla="*/ 1 h 770"/>
                        <a:gd name="T16" fmla="*/ 59371 w 992"/>
                        <a:gd name="T17" fmla="*/ 1 h 770"/>
                        <a:gd name="T18" fmla="*/ 53149 w 992"/>
                        <a:gd name="T19" fmla="*/ 1 h 770"/>
                        <a:gd name="T20" fmla="*/ 46167 w 992"/>
                        <a:gd name="T21" fmla="*/ 1 h 770"/>
                        <a:gd name="T22" fmla="*/ 39515 w 992"/>
                        <a:gd name="T23" fmla="*/ 1 h 770"/>
                        <a:gd name="T24" fmla="*/ 34464 w 992"/>
                        <a:gd name="T25" fmla="*/ 1 h 770"/>
                        <a:gd name="T26" fmla="*/ 32626 w 992"/>
                        <a:gd name="T27" fmla="*/ 1 h 770"/>
                        <a:gd name="T28" fmla="*/ 30579 w 992"/>
                        <a:gd name="T29" fmla="*/ 1 h 770"/>
                        <a:gd name="T30" fmla="*/ 28167 w 992"/>
                        <a:gd name="T31" fmla="*/ 1 h 770"/>
                        <a:gd name="T32" fmla="*/ 26368 w 992"/>
                        <a:gd name="T33" fmla="*/ 1 h 770"/>
                        <a:gd name="T34" fmla="*/ 26368 w 992"/>
                        <a:gd name="T35" fmla="*/ 1 h 770"/>
                        <a:gd name="T36" fmla="*/ 25128 w 992"/>
                        <a:gd name="T37" fmla="*/ 1 h 770"/>
                        <a:gd name="T38" fmla="*/ 21679 w 992"/>
                        <a:gd name="T39" fmla="*/ 1 h 770"/>
                        <a:gd name="T40" fmla="*/ 17422 w 992"/>
                        <a:gd name="T41" fmla="*/ 1 h 770"/>
                        <a:gd name="T42" fmla="*/ 13463 w 992"/>
                        <a:gd name="T43" fmla="*/ 1 h 770"/>
                        <a:gd name="T44" fmla="*/ 8933 w 992"/>
                        <a:gd name="T45" fmla="*/ 1 h 770"/>
                        <a:gd name="T46" fmla="*/ 2067 w 992"/>
                        <a:gd name="T47" fmla="*/ 1 h 770"/>
                        <a:gd name="T48" fmla="*/ 0 w 992"/>
                        <a:gd name="T49" fmla="*/ 1 h 770"/>
                        <a:gd name="T50" fmla="*/ 0 w 992"/>
                        <a:gd name="T51" fmla="*/ 1 h 770"/>
                        <a:gd name="T52" fmla="*/ 3079 w 992"/>
                        <a:gd name="T53" fmla="*/ 1 h 770"/>
                        <a:gd name="T54" fmla="*/ 6378 w 992"/>
                        <a:gd name="T55" fmla="*/ 1 h 770"/>
                        <a:gd name="T56" fmla="*/ 9233 w 992"/>
                        <a:gd name="T57" fmla="*/ 1 h 770"/>
                        <a:gd name="T58" fmla="*/ 14725 w 992"/>
                        <a:gd name="T59" fmla="*/ 1 h 770"/>
                        <a:gd name="T60" fmla="*/ 20054 w 992"/>
                        <a:gd name="T61" fmla="*/ 1 h 770"/>
                        <a:gd name="T62" fmla="*/ 25128 w 992"/>
                        <a:gd name="T63" fmla="*/ 1 h 770"/>
                        <a:gd name="T64" fmla="*/ 32363 w 992"/>
                        <a:gd name="T65" fmla="*/ 0 h 770"/>
                        <a:gd name="T66" fmla="*/ 32626 w 992"/>
                        <a:gd name="T67" fmla="*/ 1 h 770"/>
                        <a:gd name="T68" fmla="*/ 30985 w 992"/>
                        <a:gd name="T69" fmla="*/ 1 h 770"/>
                        <a:gd name="T70" fmla="*/ 30579 w 992"/>
                        <a:gd name="T71" fmla="*/ 1 h 770"/>
                        <a:gd name="T72" fmla="*/ 32626 w 992"/>
                        <a:gd name="T73" fmla="*/ 1 h 770"/>
                        <a:gd name="T74" fmla="*/ 36039 w 992"/>
                        <a:gd name="T75" fmla="*/ 1 h 770"/>
                        <a:gd name="T76" fmla="*/ 38936 w 992"/>
                        <a:gd name="T77" fmla="*/ 1 h 770"/>
                        <a:gd name="T78" fmla="*/ 43517 w 992"/>
                        <a:gd name="T79" fmla="*/ 1 h 770"/>
                        <a:gd name="T80" fmla="*/ 47951 w 992"/>
                        <a:gd name="T81" fmla="*/ 1 h 770"/>
                        <a:gd name="T82" fmla="*/ 52484 w 992"/>
                        <a:gd name="T83" fmla="*/ 1 h 770"/>
                        <a:gd name="T84" fmla="*/ 58451 w 992"/>
                        <a:gd name="T85" fmla="*/ 1 h 770"/>
                        <a:gd name="T86" fmla="*/ 62389 w 992"/>
                        <a:gd name="T87" fmla="*/ 1 h 770"/>
                        <a:gd name="T88" fmla="*/ 63019 w 992"/>
                        <a:gd name="T89" fmla="*/ 1 h 770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w 992"/>
                        <a:gd name="T136" fmla="*/ 0 h 770"/>
                        <a:gd name="T137" fmla="*/ 992 w 992"/>
                        <a:gd name="T138" fmla="*/ 770 h 770"/>
                      </a:gdLst>
                      <a:ahLst/>
                      <a:cxnLst>
                        <a:cxn ang="T90">
                          <a:pos x="T0" y="T1"/>
                        </a:cxn>
                        <a:cxn ang="T91">
                          <a:pos x="T2" y="T3"/>
                        </a:cxn>
                        <a:cxn ang="T92">
                          <a:pos x="T4" y="T5"/>
                        </a:cxn>
                        <a:cxn ang="T93">
                          <a:pos x="T6" y="T7"/>
                        </a:cxn>
                        <a:cxn ang="T94">
                          <a:pos x="T8" y="T9"/>
                        </a:cxn>
                        <a:cxn ang="T95">
                          <a:pos x="T10" y="T11"/>
                        </a:cxn>
                        <a:cxn ang="T96">
                          <a:pos x="T12" y="T13"/>
                        </a:cxn>
                        <a:cxn ang="T97">
                          <a:pos x="T14" y="T15"/>
                        </a:cxn>
                        <a:cxn ang="T98">
                          <a:pos x="T16" y="T17"/>
                        </a:cxn>
                        <a:cxn ang="T99">
                          <a:pos x="T18" y="T19"/>
                        </a:cxn>
                        <a:cxn ang="T100">
                          <a:pos x="T20" y="T21"/>
                        </a:cxn>
                        <a:cxn ang="T101">
                          <a:pos x="T22" y="T23"/>
                        </a:cxn>
                        <a:cxn ang="T102">
                          <a:pos x="T24" y="T25"/>
                        </a:cxn>
                        <a:cxn ang="T103">
                          <a:pos x="T26" y="T27"/>
                        </a:cxn>
                        <a:cxn ang="T104">
                          <a:pos x="T28" y="T29"/>
                        </a:cxn>
                        <a:cxn ang="T105">
                          <a:pos x="T30" y="T31"/>
                        </a:cxn>
                        <a:cxn ang="T106">
                          <a:pos x="T32" y="T33"/>
                        </a:cxn>
                        <a:cxn ang="T107">
                          <a:pos x="T34" y="T35"/>
                        </a:cxn>
                        <a:cxn ang="T108">
                          <a:pos x="T36" y="T37"/>
                        </a:cxn>
                        <a:cxn ang="T109">
                          <a:pos x="T38" y="T39"/>
                        </a:cxn>
                        <a:cxn ang="T110">
                          <a:pos x="T40" y="T41"/>
                        </a:cxn>
                        <a:cxn ang="T111">
                          <a:pos x="T42" y="T43"/>
                        </a:cxn>
                        <a:cxn ang="T112">
                          <a:pos x="T44" y="T45"/>
                        </a:cxn>
                        <a:cxn ang="T113">
                          <a:pos x="T46" y="T47"/>
                        </a:cxn>
                        <a:cxn ang="T114">
                          <a:pos x="T48" y="T49"/>
                        </a:cxn>
                        <a:cxn ang="T115">
                          <a:pos x="T50" y="T51"/>
                        </a:cxn>
                        <a:cxn ang="T116">
                          <a:pos x="T52" y="T53"/>
                        </a:cxn>
                        <a:cxn ang="T117">
                          <a:pos x="T54" y="T55"/>
                        </a:cxn>
                        <a:cxn ang="T118">
                          <a:pos x="T56" y="T57"/>
                        </a:cxn>
                        <a:cxn ang="T119">
                          <a:pos x="T58" y="T59"/>
                        </a:cxn>
                        <a:cxn ang="T120">
                          <a:pos x="T60" y="T61"/>
                        </a:cxn>
                        <a:cxn ang="T121">
                          <a:pos x="T62" y="T63"/>
                        </a:cxn>
                        <a:cxn ang="T122">
                          <a:pos x="T64" y="T65"/>
                        </a:cxn>
                        <a:cxn ang="T123">
                          <a:pos x="T66" y="T67"/>
                        </a:cxn>
                        <a:cxn ang="T124">
                          <a:pos x="T68" y="T69"/>
                        </a:cxn>
                        <a:cxn ang="T125">
                          <a:pos x="T70" y="T71"/>
                        </a:cxn>
                        <a:cxn ang="T126">
                          <a:pos x="T72" y="T73"/>
                        </a:cxn>
                        <a:cxn ang="T127">
                          <a:pos x="T74" y="T75"/>
                        </a:cxn>
                        <a:cxn ang="T128">
                          <a:pos x="T76" y="T77"/>
                        </a:cxn>
                        <a:cxn ang="T129">
                          <a:pos x="T78" y="T79"/>
                        </a:cxn>
                        <a:cxn ang="T130">
                          <a:pos x="T80" y="T81"/>
                        </a:cxn>
                        <a:cxn ang="T131">
                          <a:pos x="T82" y="T83"/>
                        </a:cxn>
                        <a:cxn ang="T132">
                          <a:pos x="T84" y="T85"/>
                        </a:cxn>
                        <a:cxn ang="T133">
                          <a:pos x="T86" y="T87"/>
                        </a:cxn>
                        <a:cxn ang="T134">
                          <a:pos x="T88" y="T89"/>
                        </a:cxn>
                      </a:cxnLst>
                      <a:rect l="T135" t="T136" r="T137" b="T138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29" name="Freeform 5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1 w 699"/>
                        <a:gd name="T1" fmla="*/ 1 h 1216"/>
                        <a:gd name="T2" fmla="*/ 1 w 699"/>
                        <a:gd name="T3" fmla="*/ 1 h 1216"/>
                        <a:gd name="T4" fmla="*/ 1 w 699"/>
                        <a:gd name="T5" fmla="*/ 1 h 1216"/>
                        <a:gd name="T6" fmla="*/ 1 w 699"/>
                        <a:gd name="T7" fmla="*/ 1 h 1216"/>
                        <a:gd name="T8" fmla="*/ 1 w 699"/>
                        <a:gd name="T9" fmla="*/ 1 h 1216"/>
                        <a:gd name="T10" fmla="*/ 1 w 699"/>
                        <a:gd name="T11" fmla="*/ 1 h 1216"/>
                        <a:gd name="T12" fmla="*/ 1 w 699"/>
                        <a:gd name="T13" fmla="*/ 1 h 1216"/>
                        <a:gd name="T14" fmla="*/ 1 w 699"/>
                        <a:gd name="T15" fmla="*/ 1 h 1216"/>
                        <a:gd name="T16" fmla="*/ 1 w 699"/>
                        <a:gd name="T17" fmla="*/ 1 h 1216"/>
                        <a:gd name="T18" fmla="*/ 1 w 699"/>
                        <a:gd name="T19" fmla="*/ 1 h 1216"/>
                        <a:gd name="T20" fmla="*/ 1 w 699"/>
                        <a:gd name="T21" fmla="*/ 1 h 1216"/>
                        <a:gd name="T22" fmla="*/ 1 w 699"/>
                        <a:gd name="T23" fmla="*/ 1 h 1216"/>
                        <a:gd name="T24" fmla="*/ 1 w 699"/>
                        <a:gd name="T25" fmla="*/ 1 h 1216"/>
                        <a:gd name="T26" fmla="*/ 1 w 699"/>
                        <a:gd name="T27" fmla="*/ 1 h 1216"/>
                        <a:gd name="T28" fmla="*/ 1 w 699"/>
                        <a:gd name="T29" fmla="*/ 1 h 1216"/>
                        <a:gd name="T30" fmla="*/ 1 w 699"/>
                        <a:gd name="T31" fmla="*/ 1 h 1216"/>
                        <a:gd name="T32" fmla="*/ 0 w 699"/>
                        <a:gd name="T33" fmla="*/ 1 h 1216"/>
                        <a:gd name="T34" fmla="*/ 1 w 699"/>
                        <a:gd name="T35" fmla="*/ 1 h 1216"/>
                        <a:gd name="T36" fmla="*/ 1 w 699"/>
                        <a:gd name="T37" fmla="*/ 1 h 1216"/>
                        <a:gd name="T38" fmla="*/ 1 w 699"/>
                        <a:gd name="T39" fmla="*/ 1 h 1216"/>
                        <a:gd name="T40" fmla="*/ 1 w 699"/>
                        <a:gd name="T41" fmla="*/ 1 h 1216"/>
                        <a:gd name="T42" fmla="*/ 1 w 699"/>
                        <a:gd name="T43" fmla="*/ 1 h 1216"/>
                        <a:gd name="T44" fmla="*/ 1 w 699"/>
                        <a:gd name="T45" fmla="*/ 1 h 1216"/>
                        <a:gd name="T46" fmla="*/ 1 w 699"/>
                        <a:gd name="T47" fmla="*/ 1 h 1216"/>
                        <a:gd name="T48" fmla="*/ 1 w 699"/>
                        <a:gd name="T49" fmla="*/ 1 h 1216"/>
                        <a:gd name="T50" fmla="*/ 1 w 699"/>
                        <a:gd name="T51" fmla="*/ 1 h 1216"/>
                        <a:gd name="T52" fmla="*/ 1 w 699"/>
                        <a:gd name="T53" fmla="*/ 0 h 1216"/>
                        <a:gd name="T54" fmla="*/ 1 w 699"/>
                        <a:gd name="T55" fmla="*/ 1 h 1216"/>
                        <a:gd name="T56" fmla="*/ 1 w 699"/>
                        <a:gd name="T57" fmla="*/ 1 h 1216"/>
                        <a:gd name="T58" fmla="*/ 1 w 699"/>
                        <a:gd name="T59" fmla="*/ 1 h 1216"/>
                        <a:gd name="T60" fmla="*/ 1 w 699"/>
                        <a:gd name="T61" fmla="*/ 1 h 1216"/>
                        <a:gd name="T62" fmla="*/ 1 w 699"/>
                        <a:gd name="T63" fmla="*/ 1 h 1216"/>
                        <a:gd name="T64" fmla="*/ 1 w 699"/>
                        <a:gd name="T65" fmla="*/ 1 h 1216"/>
                        <a:gd name="T66" fmla="*/ 1 w 699"/>
                        <a:gd name="T67" fmla="*/ 1 h 1216"/>
                        <a:gd name="T68" fmla="*/ 1 w 699"/>
                        <a:gd name="T69" fmla="*/ 1 h 1216"/>
                        <a:gd name="T70" fmla="*/ 1 w 699"/>
                        <a:gd name="T71" fmla="*/ 1 h 1216"/>
                        <a:gd name="T72" fmla="*/ 1 w 699"/>
                        <a:gd name="T73" fmla="*/ 1 h 1216"/>
                        <a:gd name="T74" fmla="*/ 1 w 699"/>
                        <a:gd name="T75" fmla="*/ 1 h 1216"/>
                        <a:gd name="T76" fmla="*/ 1 w 699"/>
                        <a:gd name="T77" fmla="*/ 1 h 1216"/>
                        <a:gd name="T78" fmla="*/ 1 w 699"/>
                        <a:gd name="T79" fmla="*/ 1 h 1216"/>
                        <a:gd name="T80" fmla="*/ 1 w 699"/>
                        <a:gd name="T81" fmla="*/ 1 h 1216"/>
                        <a:gd name="T82" fmla="*/ 1 w 699"/>
                        <a:gd name="T83" fmla="*/ 1 h 121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699"/>
                        <a:gd name="T127" fmla="*/ 0 h 1216"/>
                        <a:gd name="T128" fmla="*/ 699 w 699"/>
                        <a:gd name="T129" fmla="*/ 1216 h 121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2030" name="Freeform 5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 w 915"/>
                        <a:gd name="T1" fmla="*/ 1 h 1139"/>
                        <a:gd name="T2" fmla="*/ 0 w 915"/>
                        <a:gd name="T3" fmla="*/ 1 h 1139"/>
                        <a:gd name="T4" fmla="*/ 1 w 915"/>
                        <a:gd name="T5" fmla="*/ 1 h 1139"/>
                        <a:gd name="T6" fmla="*/ 1 w 915"/>
                        <a:gd name="T7" fmla="*/ 1 h 1139"/>
                        <a:gd name="T8" fmla="*/ 1 w 915"/>
                        <a:gd name="T9" fmla="*/ 1 h 1139"/>
                        <a:gd name="T10" fmla="*/ 1 w 915"/>
                        <a:gd name="T11" fmla="*/ 1 h 1139"/>
                        <a:gd name="T12" fmla="*/ 1 w 915"/>
                        <a:gd name="T13" fmla="*/ 1 h 1139"/>
                        <a:gd name="T14" fmla="*/ 1 w 915"/>
                        <a:gd name="T15" fmla="*/ 1 h 1139"/>
                        <a:gd name="T16" fmla="*/ 1 w 915"/>
                        <a:gd name="T17" fmla="*/ 1 h 1139"/>
                        <a:gd name="T18" fmla="*/ 1 w 915"/>
                        <a:gd name="T19" fmla="*/ 1 h 1139"/>
                        <a:gd name="T20" fmla="*/ 1 w 915"/>
                        <a:gd name="T21" fmla="*/ 1 h 1139"/>
                        <a:gd name="T22" fmla="*/ 1 w 915"/>
                        <a:gd name="T23" fmla="*/ 1 h 1139"/>
                        <a:gd name="T24" fmla="*/ 1 w 915"/>
                        <a:gd name="T25" fmla="*/ 1 h 1139"/>
                        <a:gd name="T26" fmla="*/ 1 w 915"/>
                        <a:gd name="T27" fmla="*/ 1 h 1139"/>
                        <a:gd name="T28" fmla="*/ 1 w 915"/>
                        <a:gd name="T29" fmla="*/ 1 h 1139"/>
                        <a:gd name="T30" fmla="*/ 1 w 915"/>
                        <a:gd name="T31" fmla="*/ 1 h 1139"/>
                        <a:gd name="T32" fmla="*/ 1 w 915"/>
                        <a:gd name="T33" fmla="*/ 1 h 1139"/>
                        <a:gd name="T34" fmla="*/ 1 w 915"/>
                        <a:gd name="T35" fmla="*/ 1 h 1139"/>
                        <a:gd name="T36" fmla="*/ 1 w 915"/>
                        <a:gd name="T37" fmla="*/ 1 h 1139"/>
                        <a:gd name="T38" fmla="*/ 1 w 915"/>
                        <a:gd name="T39" fmla="*/ 1 h 1139"/>
                        <a:gd name="T40" fmla="*/ 1 w 915"/>
                        <a:gd name="T41" fmla="*/ 1 h 1139"/>
                        <a:gd name="T42" fmla="*/ 1 w 915"/>
                        <a:gd name="T43" fmla="*/ 1 h 1139"/>
                        <a:gd name="T44" fmla="*/ 1 w 915"/>
                        <a:gd name="T45" fmla="*/ 1 h 1139"/>
                        <a:gd name="T46" fmla="*/ 1 w 915"/>
                        <a:gd name="T47" fmla="*/ 0 h 1139"/>
                        <a:gd name="T48" fmla="*/ 1 w 915"/>
                        <a:gd name="T49" fmla="*/ 1 h 1139"/>
                        <a:gd name="T50" fmla="*/ 1 w 915"/>
                        <a:gd name="T51" fmla="*/ 1 h 1139"/>
                        <a:gd name="T52" fmla="*/ 1 w 915"/>
                        <a:gd name="T53" fmla="*/ 1 h 1139"/>
                        <a:gd name="T54" fmla="*/ 1 w 915"/>
                        <a:gd name="T55" fmla="*/ 1 h 1139"/>
                        <a:gd name="T56" fmla="*/ 1 w 915"/>
                        <a:gd name="T57" fmla="*/ 1 h 1139"/>
                        <a:gd name="T58" fmla="*/ 1 w 915"/>
                        <a:gd name="T59" fmla="*/ 1 h 1139"/>
                        <a:gd name="T60" fmla="*/ 1 w 915"/>
                        <a:gd name="T61" fmla="*/ 1 h 1139"/>
                        <a:gd name="T62" fmla="*/ 1 w 915"/>
                        <a:gd name="T63" fmla="*/ 1 h 1139"/>
                        <a:gd name="T64" fmla="*/ 1 w 915"/>
                        <a:gd name="T65" fmla="*/ 1 h 1139"/>
                        <a:gd name="T66" fmla="*/ 1 w 915"/>
                        <a:gd name="T67" fmla="*/ 1 h 1139"/>
                        <a:gd name="T68" fmla="*/ 1 w 915"/>
                        <a:gd name="T69" fmla="*/ 1 h 1139"/>
                        <a:gd name="T70" fmla="*/ 1 w 915"/>
                        <a:gd name="T71" fmla="*/ 1 h 1139"/>
                        <a:gd name="T72" fmla="*/ 1 w 915"/>
                        <a:gd name="T73" fmla="*/ 1 h 1139"/>
                        <a:gd name="T74" fmla="*/ 1 w 915"/>
                        <a:gd name="T75" fmla="*/ 1 h 1139"/>
                        <a:gd name="T76" fmla="*/ 1 w 915"/>
                        <a:gd name="T77" fmla="*/ 1 h 1139"/>
                        <a:gd name="T78" fmla="*/ 1 w 915"/>
                        <a:gd name="T79" fmla="*/ 1 h 1139"/>
                        <a:gd name="T80" fmla="*/ 1 w 915"/>
                        <a:gd name="T81" fmla="*/ 1 h 1139"/>
                        <a:gd name="T82" fmla="*/ 1 w 915"/>
                        <a:gd name="T83" fmla="*/ 1 h 1139"/>
                        <a:gd name="T84" fmla="*/ 1 w 915"/>
                        <a:gd name="T85" fmla="*/ 1 h 1139"/>
                        <a:gd name="T86" fmla="*/ 1 w 915"/>
                        <a:gd name="T87" fmla="*/ 1 h 1139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w 915"/>
                        <a:gd name="T133" fmla="*/ 0 h 1139"/>
                        <a:gd name="T134" fmla="*/ 915 w 915"/>
                        <a:gd name="T135" fmla="*/ 1139 h 1139"/>
                      </a:gdLst>
                      <a:ahLst/>
                      <a:cxnLst>
                        <a:cxn ang="T88">
                          <a:pos x="T0" y="T1"/>
                        </a:cxn>
                        <a:cxn ang="T89">
                          <a:pos x="T2" y="T3"/>
                        </a:cxn>
                        <a:cxn ang="T90">
                          <a:pos x="T4" y="T5"/>
                        </a:cxn>
                        <a:cxn ang="T91">
                          <a:pos x="T6" y="T7"/>
                        </a:cxn>
                        <a:cxn ang="T92">
                          <a:pos x="T8" y="T9"/>
                        </a:cxn>
                        <a:cxn ang="T93">
                          <a:pos x="T10" y="T11"/>
                        </a:cxn>
                        <a:cxn ang="T94">
                          <a:pos x="T12" y="T13"/>
                        </a:cxn>
                        <a:cxn ang="T95">
                          <a:pos x="T14" y="T15"/>
                        </a:cxn>
                        <a:cxn ang="T96">
                          <a:pos x="T16" y="T17"/>
                        </a:cxn>
                        <a:cxn ang="T97">
                          <a:pos x="T18" y="T19"/>
                        </a:cxn>
                        <a:cxn ang="T98">
                          <a:pos x="T20" y="T21"/>
                        </a:cxn>
                        <a:cxn ang="T99">
                          <a:pos x="T22" y="T23"/>
                        </a:cxn>
                        <a:cxn ang="T100">
                          <a:pos x="T24" y="T25"/>
                        </a:cxn>
                        <a:cxn ang="T101">
                          <a:pos x="T26" y="T27"/>
                        </a:cxn>
                        <a:cxn ang="T102">
                          <a:pos x="T28" y="T29"/>
                        </a:cxn>
                        <a:cxn ang="T103">
                          <a:pos x="T30" y="T31"/>
                        </a:cxn>
                        <a:cxn ang="T104">
                          <a:pos x="T32" y="T33"/>
                        </a:cxn>
                        <a:cxn ang="T105">
                          <a:pos x="T34" y="T35"/>
                        </a:cxn>
                        <a:cxn ang="T106">
                          <a:pos x="T36" y="T37"/>
                        </a:cxn>
                        <a:cxn ang="T107">
                          <a:pos x="T38" y="T39"/>
                        </a:cxn>
                        <a:cxn ang="T108">
                          <a:pos x="T40" y="T41"/>
                        </a:cxn>
                        <a:cxn ang="T109">
                          <a:pos x="T42" y="T43"/>
                        </a:cxn>
                        <a:cxn ang="T110">
                          <a:pos x="T44" y="T45"/>
                        </a:cxn>
                        <a:cxn ang="T111">
                          <a:pos x="T46" y="T47"/>
                        </a:cxn>
                        <a:cxn ang="T112">
                          <a:pos x="T48" y="T49"/>
                        </a:cxn>
                        <a:cxn ang="T113">
                          <a:pos x="T50" y="T51"/>
                        </a:cxn>
                        <a:cxn ang="T114">
                          <a:pos x="T52" y="T53"/>
                        </a:cxn>
                        <a:cxn ang="T115">
                          <a:pos x="T54" y="T55"/>
                        </a:cxn>
                        <a:cxn ang="T116">
                          <a:pos x="T56" y="T57"/>
                        </a:cxn>
                        <a:cxn ang="T117">
                          <a:pos x="T58" y="T59"/>
                        </a:cxn>
                        <a:cxn ang="T118">
                          <a:pos x="T60" y="T61"/>
                        </a:cxn>
                        <a:cxn ang="T119">
                          <a:pos x="T62" y="T63"/>
                        </a:cxn>
                        <a:cxn ang="T120">
                          <a:pos x="T64" y="T65"/>
                        </a:cxn>
                        <a:cxn ang="T121">
                          <a:pos x="T66" y="T67"/>
                        </a:cxn>
                        <a:cxn ang="T122">
                          <a:pos x="T68" y="T69"/>
                        </a:cxn>
                        <a:cxn ang="T123">
                          <a:pos x="T70" y="T71"/>
                        </a:cxn>
                        <a:cxn ang="T124">
                          <a:pos x="T72" y="T73"/>
                        </a:cxn>
                        <a:cxn ang="T125">
                          <a:pos x="T74" y="T75"/>
                        </a:cxn>
                        <a:cxn ang="T126">
                          <a:pos x="T76" y="T77"/>
                        </a:cxn>
                        <a:cxn ang="T127">
                          <a:pos x="T78" y="T79"/>
                        </a:cxn>
                        <a:cxn ang="T128">
                          <a:pos x="T80" y="T81"/>
                        </a:cxn>
                        <a:cxn ang="T129">
                          <a:pos x="T82" y="T83"/>
                        </a:cxn>
                        <a:cxn ang="T130">
                          <a:pos x="T84" y="T85"/>
                        </a:cxn>
                        <a:cxn ang="T131">
                          <a:pos x="T86" y="T87"/>
                        </a:cxn>
                      </a:cxnLst>
                      <a:rect l="T132" t="T133" r="T134" b="T135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12021" name="Oval 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3000"/>
                </a:p>
              </p:txBody>
            </p:sp>
          </p:grpSp>
          <p:grpSp>
            <p:nvGrpSpPr>
              <p:cNvPr id="212014" name="Group 59"/>
              <p:cNvGrpSpPr>
                <a:grpSpLocks noChangeAspect="1"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212015" name="Group 60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212018" name="AutoShape 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50000"/>
                      </a:spcBef>
                      <a:buFontTx/>
                      <a:buNone/>
                    </a:pPr>
                    <a:r>
                      <a:rPr lang="en-US" altLang="en-US" sz="2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en-US" sz="2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212019" name="Line 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016" name="Line 63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017" name="Line 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2012" name="Text Box 23"/>
            <p:cNvSpPr txBox="1">
              <a:spLocks noChangeArrowheads="1"/>
            </p:cNvSpPr>
            <p:nvPr/>
          </p:nvSpPr>
          <p:spPr bwMode="auto">
            <a:xfrm>
              <a:off x="1905000" y="1108076"/>
              <a:ext cx="3094117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CA" altLang="en-US" sz="2800" i="0">
                  <a:solidFill>
                    <a:srgbClr val="33CC33"/>
                  </a:solidFill>
                </a:rPr>
                <a:t>Invariants</a:t>
              </a:r>
              <a:r>
                <a:rPr lang="en-CA" altLang="en-US" sz="2800" i="0" baseline="-25000">
                  <a:solidFill>
                    <a:srgbClr val="33CC33"/>
                  </a:solidFill>
                </a:rPr>
                <a:t>Data Struc t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CA" altLang="en-US" sz="2800" i="0">
                <a:solidFill>
                  <a:srgbClr val="33CC33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chemeClr val="tx2"/>
                  </a:solidFill>
                </a:rPr>
                <a:t>Push Operation</a:t>
              </a:r>
              <a:endParaRPr lang="en-CA" altLang="en-US" sz="2800" i="0"/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</a:t>
              </a:r>
              <a:r>
                <a:rPr lang="en-US" altLang="en-US" sz="2800" i="0">
                  <a:solidFill>
                    <a:srgbClr val="33CC33"/>
                  </a:solidFill>
                </a:rPr>
                <a:t>preCond</a:t>
              </a:r>
              <a:r>
                <a:rPr lang="en-US" altLang="en-US" sz="2800" i="0" baseline="-25000">
                  <a:solidFill>
                    <a:srgbClr val="33CC33"/>
                  </a:solidFill>
                </a:rPr>
                <a:t>Push</a:t>
              </a:r>
              <a:r>
                <a:rPr lang="en-CA" altLang="en-US" sz="2800" i="0">
                  <a:solidFill>
                    <a:srgbClr val="33CC33"/>
                  </a:solidFill>
                  <a:sym typeface="Symbol" pitchFamily="18" charset="2"/>
                </a:rPr>
                <a:t></a:t>
              </a:r>
              <a:endParaRPr lang="en-US" altLang="en-US" sz="2800" i="0">
                <a:solidFill>
                  <a:srgbClr val="33CC33"/>
                </a:solidFill>
              </a:endParaRPr>
            </a:p>
          </p:txBody>
        </p:sp>
      </p:grpSp>
      <p:pic>
        <p:nvPicPr>
          <p:cNvPr id="35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75" y="3016250"/>
            <a:ext cx="2881313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7378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5910263"/>
            <a:ext cx="3225800" cy="671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3" name="Group 62"/>
          <p:cNvGrpSpPr/>
          <p:nvPr/>
        </p:nvGrpSpPr>
        <p:grpSpPr>
          <a:xfrm>
            <a:off x="4257675" y="4257675"/>
            <a:ext cx="4354513" cy="1079500"/>
            <a:chOff x="4257675" y="4257675"/>
            <a:chExt cx="4354513" cy="1079500"/>
          </a:xfrm>
        </p:grpSpPr>
        <p:sp>
          <p:nvSpPr>
            <p:cNvPr id="64" name="Rectangle 7"/>
            <p:cNvSpPr>
              <a:spLocks noChangeArrowheads="1"/>
            </p:cNvSpPr>
            <p:nvPr/>
          </p:nvSpPr>
          <p:spPr bwMode="auto">
            <a:xfrm>
              <a:off x="5868988" y="4300538"/>
              <a:ext cx="2743200" cy="831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0"/>
                <a:t>top = top + 1;</a:t>
              </a:r>
              <a:br>
                <a:rPr lang="en-US" altLang="en-US" sz="2400" i="0"/>
              </a:br>
              <a:r>
                <a:rPr lang="en-US" altLang="en-US" sz="2400" i="0"/>
                <a:t>A[top] = info;</a:t>
              </a:r>
            </a:p>
          </p:txBody>
        </p:sp>
        <p:grpSp>
          <p:nvGrpSpPr>
            <p:cNvPr id="65" name="Group 817"/>
            <p:cNvGrpSpPr>
              <a:grpSpLocks noChangeAspect="1"/>
            </p:cNvGrpSpPr>
            <p:nvPr/>
          </p:nvGrpSpPr>
          <p:grpSpPr bwMode="auto">
            <a:xfrm rot="2360341">
              <a:off x="4257675" y="4257675"/>
              <a:ext cx="1079500" cy="1079500"/>
              <a:chOff x="1224" y="1212"/>
              <a:chExt cx="3144" cy="3112"/>
            </a:xfrm>
          </p:grpSpPr>
          <p:sp>
            <p:nvSpPr>
              <p:cNvPr id="66" name="Freeform 818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819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8" name="Group 820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69" name="Freeform 821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" name="Freeform 822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" name="Freeform 823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" name="Freeform 824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" name="Freeform 825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" name="Freeform 826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pic>
        <p:nvPicPr>
          <p:cNvPr id="75" name="Picture 12" descr="http://eli.thegreenplace.net/images/2011/02/plates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89888" y="174453"/>
            <a:ext cx="609600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938462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pSp>
        <p:nvGrpSpPr>
          <p:cNvPr id="219139" name="Group 9"/>
          <p:cNvGrpSpPr>
            <a:grpSpLocks/>
          </p:cNvGrpSpPr>
          <p:nvPr/>
        </p:nvGrpSpPr>
        <p:grpSpPr bwMode="auto">
          <a:xfrm>
            <a:off x="4800600" y="685800"/>
            <a:ext cx="3767138" cy="2133600"/>
            <a:chOff x="4555030" y="1828800"/>
            <a:chExt cx="4012637" cy="2209800"/>
          </a:xfrm>
        </p:grpSpPr>
        <p:pic>
          <p:nvPicPr>
            <p:cNvPr id="219174" name="Picture 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798135"/>
              <a:ext cx="3200400" cy="1240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9175" name="Text Box 42"/>
            <p:cNvSpPr txBox="1">
              <a:spLocks noChangeArrowheads="1"/>
            </p:cNvSpPr>
            <p:nvPr/>
          </p:nvSpPr>
          <p:spPr bwMode="auto">
            <a:xfrm>
              <a:off x="4555030" y="1828800"/>
              <a:ext cx="401263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Queue: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opposite ends.</a:t>
              </a:r>
            </a:p>
          </p:txBody>
        </p:sp>
      </p:grpSp>
      <p:grpSp>
        <p:nvGrpSpPr>
          <p:cNvPr id="219141" name="Group 727"/>
          <p:cNvGrpSpPr>
            <a:grpSpLocks/>
          </p:cNvGrpSpPr>
          <p:nvPr/>
        </p:nvGrpSpPr>
        <p:grpSpPr bwMode="auto">
          <a:xfrm>
            <a:off x="4721225" y="3008313"/>
            <a:ext cx="747713" cy="750887"/>
            <a:chOff x="1224" y="2539"/>
            <a:chExt cx="2280" cy="1785"/>
          </a:xfrm>
        </p:grpSpPr>
        <p:sp>
          <p:nvSpPr>
            <p:cNvPr id="219160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161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9162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9167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8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9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0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1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2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3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9163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9164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5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6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19142" name="Group 727"/>
          <p:cNvGrpSpPr>
            <a:grpSpLocks/>
          </p:cNvGrpSpPr>
          <p:nvPr/>
        </p:nvGrpSpPr>
        <p:grpSpPr bwMode="auto">
          <a:xfrm>
            <a:off x="4751388" y="5892800"/>
            <a:ext cx="747712" cy="749300"/>
            <a:chOff x="1224" y="2539"/>
            <a:chExt cx="2280" cy="1785"/>
          </a:xfrm>
        </p:grpSpPr>
        <p:sp>
          <p:nvSpPr>
            <p:cNvPr id="219146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147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19148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19153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4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5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6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7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8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9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9149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19150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1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2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pic>
        <p:nvPicPr>
          <p:cNvPr id="76" name="Picture 2" descr="http://www.codeproject.com/KB/threads/LockFree/circular_queue___conceptual-view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8938" y="3171825"/>
            <a:ext cx="3598862" cy="330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Text Box 4"/>
          <p:cNvSpPr txBox="1">
            <a:spLocks noChangeArrowheads="1"/>
          </p:cNvSpPr>
          <p:nvPr/>
        </p:nvSpPr>
        <p:spPr bwMode="auto">
          <a:xfrm>
            <a:off x="152400" y="3657600"/>
            <a:ext cx="4419600" cy="2862263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defTabSz="2286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0"/>
              <a:t>Algorithm</a:t>
            </a:r>
            <a:r>
              <a:rPr lang="en-US" altLang="en-US" sz="1800" i="0"/>
              <a:t> </a:t>
            </a:r>
            <a:r>
              <a:rPr lang="en-US" altLang="en-US" sz="1800" b="1" i="0"/>
              <a:t>dequeue</a:t>
            </a:r>
            <a:r>
              <a:rPr lang="en-US" altLang="en-US" sz="1800" i="0"/>
              <a:t>()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i="0">
                <a:sym typeface="Symbol" pitchFamily="18" charset="2"/>
              </a:rPr>
              <a:t>	</a:t>
            </a:r>
            <a:r>
              <a:rPr lang="en-US" altLang="en-US" sz="1800" b="1" i="0">
                <a:sym typeface="Symbol" pitchFamily="18" charset="2"/>
              </a:rPr>
              <a:t>if</a:t>
            </a:r>
            <a:r>
              <a:rPr lang="en-US" altLang="en-US" sz="1800" i="0">
                <a:sym typeface="Symbol" pitchFamily="18" charset="2"/>
              </a:rPr>
              <a:t> </a:t>
            </a:r>
            <a:r>
              <a:rPr lang="en-US" altLang="en-US" sz="1800" b="1" i="0"/>
              <a:t>isEmpty</a:t>
            </a:r>
            <a:r>
              <a:rPr lang="en-US" altLang="en-US" sz="1800" i="0"/>
              <a:t>() </a:t>
            </a:r>
            <a:r>
              <a:rPr lang="en-US" altLang="en-US" sz="1800" b="1" i="0">
                <a:sym typeface="Symbol" pitchFamily="18" charset="2"/>
              </a:rPr>
              <a:t>then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0">
                <a:sym typeface="Symbol" pitchFamily="18" charset="2"/>
              </a:rPr>
              <a:t>		throw EmptyQueueException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i="0">
                <a:sym typeface="Symbol" pitchFamily="18" charset="2"/>
              </a:rPr>
              <a:t>	 </a:t>
            </a:r>
            <a:r>
              <a:rPr lang="en-US" altLang="en-US" sz="1800" b="1" i="0">
                <a:sym typeface="Symbol" pitchFamily="18" charset="2"/>
              </a:rPr>
              <a:t>else</a:t>
            </a:r>
            <a:endParaRPr lang="en-US" altLang="en-US" sz="1800" i="0">
              <a:sym typeface="Symbol" pitchFamily="18" charset="2"/>
            </a:endParaRP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i="0">
                <a:sym typeface="Symbol" pitchFamily="18" charset="2"/>
              </a:rPr>
              <a:t>		</a:t>
            </a:r>
            <a:r>
              <a:rPr lang="en-US" altLang="en-US" sz="1800" b="1" i="0">
                <a:sym typeface="Symbol" pitchFamily="18" charset="2"/>
              </a:rPr>
              <a:t>info</a:t>
            </a:r>
            <a:r>
              <a:rPr lang="en-US" altLang="en-US" sz="1800" i="0"/>
              <a:t> </a:t>
            </a:r>
            <a:r>
              <a:rPr lang="en-US" altLang="en-US" sz="1800" i="0">
                <a:latin typeface="Wingdings" pitchFamily="2" charset="2"/>
                <a:ea typeface="Wingdings" pitchFamily="2" charset="2"/>
                <a:cs typeface="Wingdings" pitchFamily="2" charset="2"/>
              </a:rPr>
              <a:t></a:t>
            </a:r>
            <a:r>
              <a:rPr lang="en-US" altLang="en-US" sz="1800" i="0">
                <a:sym typeface="Symbol" pitchFamily="18" charset="2"/>
              </a:rPr>
              <a:t> </a:t>
            </a:r>
            <a:r>
              <a:rPr lang="en-US" altLang="en-US" sz="1800" b="1" i="0">
                <a:sym typeface="Symbol" pitchFamily="18" charset="2"/>
              </a:rPr>
              <a:t>A</a:t>
            </a:r>
            <a:r>
              <a:rPr lang="en-US" altLang="en-US" sz="1800" i="0">
                <a:sym typeface="Symbol" pitchFamily="18" charset="2"/>
              </a:rPr>
              <a:t>[</a:t>
            </a:r>
            <a:r>
              <a:rPr lang="en-US" altLang="en-US" sz="1800" b="1" i="0">
                <a:sym typeface="Symbol" pitchFamily="18" charset="2"/>
              </a:rPr>
              <a:t>bottom</a:t>
            </a:r>
            <a:r>
              <a:rPr lang="en-US" altLang="en-US" sz="1800" i="0">
                <a:sym typeface="Symbol" pitchFamily="18" charset="2"/>
              </a:rPr>
              <a:t>]</a:t>
            </a:r>
            <a:endParaRPr lang="en-US" altLang="en-US" sz="1800" i="0"/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i="0"/>
              <a:t>		</a:t>
            </a:r>
            <a:r>
              <a:rPr lang="en-US" altLang="en-US" sz="1800" b="1" i="0"/>
              <a:t>bottom</a:t>
            </a:r>
            <a:r>
              <a:rPr lang="en-US" altLang="en-US" sz="1800" i="0"/>
              <a:t> </a:t>
            </a:r>
            <a:r>
              <a:rPr lang="en-US" altLang="en-US" sz="1800" i="0">
                <a:latin typeface="Wingdings" pitchFamily="2" charset="2"/>
                <a:ea typeface="Wingdings" pitchFamily="2" charset="2"/>
                <a:cs typeface="Wingdings" pitchFamily="2" charset="2"/>
              </a:rPr>
              <a:t></a:t>
            </a:r>
            <a:r>
              <a:rPr lang="en-US" altLang="en-US" sz="1800" i="0">
                <a:sym typeface="Symbol" pitchFamily="18" charset="2"/>
              </a:rPr>
              <a:t> </a:t>
            </a:r>
            <a:r>
              <a:rPr lang="en-US" altLang="en-US" sz="1800" i="0"/>
              <a:t>(</a:t>
            </a:r>
            <a:r>
              <a:rPr lang="en-US" altLang="en-US" sz="1800" b="1" i="0">
                <a:sym typeface="Symbol" pitchFamily="18" charset="2"/>
              </a:rPr>
              <a:t>bottom </a:t>
            </a:r>
            <a:r>
              <a:rPr lang="en-US" altLang="en-US" sz="1800" i="0">
                <a:sym typeface="Symbol" pitchFamily="18" charset="2"/>
              </a:rPr>
              <a:t>+ 1</a:t>
            </a:r>
            <a:r>
              <a:rPr lang="en-US" altLang="en-US" sz="1800" i="0"/>
              <a:t>)</a:t>
            </a:r>
            <a:r>
              <a:rPr lang="en-US" altLang="en-US" sz="1800" i="0">
                <a:sym typeface="Symbol" pitchFamily="18" charset="2"/>
              </a:rPr>
              <a:t> mod </a:t>
            </a:r>
            <a:r>
              <a:rPr lang="en-US" altLang="en-US" sz="1800" b="1" i="0">
                <a:sym typeface="Symbol" pitchFamily="18" charset="2"/>
              </a:rPr>
              <a:t>N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i="0">
                <a:sym typeface="Symbol" pitchFamily="18" charset="2"/>
              </a:rPr>
              <a:t>		</a:t>
            </a:r>
            <a:r>
              <a:rPr lang="en-US" altLang="en-US" sz="1800" b="1" i="0">
                <a:sym typeface="Symbol" pitchFamily="18" charset="2"/>
              </a:rPr>
              <a:t>return</a:t>
            </a:r>
            <a:r>
              <a:rPr lang="en-US" altLang="en-US" sz="1800" i="0">
                <a:sym typeface="Symbol" pitchFamily="18" charset="2"/>
              </a:rPr>
              <a:t> </a:t>
            </a:r>
            <a:r>
              <a:rPr lang="en-US" altLang="en-US" sz="1800" b="1" i="0">
                <a:sym typeface="Symbol" pitchFamily="18" charset="2"/>
              </a:rPr>
              <a:t>e</a:t>
            </a:r>
          </a:p>
        </p:txBody>
      </p:sp>
    </p:spTree>
    <p:extLst>
      <p:ext uri="{BB962C8B-B14F-4D97-AF65-F5344CB8AC3E}">
        <p14:creationId xmlns:p14="http://schemas.microsoft.com/office/powerpoint/2010/main" val="3372422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9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9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23235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23236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125662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pic>
        <p:nvPicPr>
          <p:cNvPr id="223237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5288" y="685800"/>
            <a:ext cx="31242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38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sp>
        <p:nvSpPr>
          <p:cNvPr id="34" name="Text Box 42"/>
          <p:cNvSpPr txBox="1">
            <a:spLocks noChangeArrowheads="1"/>
          </p:cNvSpPr>
          <p:nvPr/>
        </p:nvSpPr>
        <p:spPr bwMode="auto">
          <a:xfrm>
            <a:off x="1084263" y="3016250"/>
            <a:ext cx="3630612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Don’t panic.</a:t>
            </a:r>
            <a:br>
              <a:rPr lang="en-CA" altLang="en-US" sz="2800" i="0"/>
            </a:br>
            <a:r>
              <a:rPr lang="en-CA" altLang="en-US" sz="2800" i="0"/>
              <a:t>  Just draw the pictures</a:t>
            </a:r>
            <a:br>
              <a:rPr lang="en-CA" altLang="en-US" sz="2800" i="0"/>
            </a:br>
            <a:r>
              <a:rPr lang="en-CA" altLang="en-US" sz="2800" i="0"/>
              <a:t>  and move the pointers.</a:t>
            </a:r>
          </a:p>
        </p:txBody>
      </p:sp>
      <p:pic>
        <p:nvPicPr>
          <p:cNvPr id="223240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5288" y="1600200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5451475" y="2362200"/>
            <a:ext cx="3557588" cy="2690813"/>
            <a:chOff x="5451764" y="2362200"/>
            <a:chExt cx="3557587" cy="2691554"/>
          </a:xfrm>
        </p:grpSpPr>
        <p:pic>
          <p:nvPicPr>
            <p:cNvPr id="223287" name="Picture 8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51764" y="2362200"/>
              <a:ext cx="3557587" cy="2691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288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2251" y="2938149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289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6475" y="3910901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290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50699" y="4824278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3242" name="Group 45"/>
          <p:cNvGrpSpPr>
            <a:grpSpLocks/>
          </p:cNvGrpSpPr>
          <p:nvPr/>
        </p:nvGrpSpPr>
        <p:grpSpPr bwMode="auto">
          <a:xfrm>
            <a:off x="4953000" y="5773738"/>
            <a:ext cx="3962400" cy="798512"/>
            <a:chOff x="4953000" y="5772946"/>
            <a:chExt cx="3962401" cy="799886"/>
          </a:xfrm>
        </p:grpSpPr>
        <p:pic>
          <p:nvPicPr>
            <p:cNvPr id="223285" name="Picture 7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3000" y="5772946"/>
              <a:ext cx="3962401" cy="799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286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9790" y="6172889"/>
              <a:ext cx="408730" cy="2400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3417888" y="1892300"/>
            <a:ext cx="1782762" cy="1079500"/>
            <a:chOff x="3417711" y="1889730"/>
            <a:chExt cx="1783681" cy="1079500"/>
          </a:xfrm>
        </p:grpSpPr>
        <p:sp>
          <p:nvSpPr>
            <p:cNvPr id="223274" name="AutoShape 44"/>
            <p:cNvSpPr>
              <a:spLocks noChangeArrowheads="1"/>
            </p:cNvSpPr>
            <p:nvPr/>
          </p:nvSpPr>
          <p:spPr bwMode="auto">
            <a:xfrm rot="5400000">
              <a:off x="4615605" y="2106943"/>
              <a:ext cx="685800" cy="485775"/>
            </a:xfrm>
            <a:prstGeom prst="rightArrow">
              <a:avLst>
                <a:gd name="adj1" fmla="val 50000"/>
                <a:gd name="adj2" fmla="val 35294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chemeClr val="hlink"/>
                </a:solidFill>
              </a:endParaRPr>
            </a:p>
          </p:txBody>
        </p:sp>
        <p:grpSp>
          <p:nvGrpSpPr>
            <p:cNvPr id="223275" name="Group 817"/>
            <p:cNvGrpSpPr>
              <a:grpSpLocks noChangeAspect="1"/>
            </p:cNvGrpSpPr>
            <p:nvPr/>
          </p:nvGrpSpPr>
          <p:grpSpPr bwMode="auto">
            <a:xfrm rot="2360341">
              <a:off x="3417711" y="1889730"/>
              <a:ext cx="1079500" cy="1079500"/>
              <a:chOff x="1224" y="1212"/>
              <a:chExt cx="3144" cy="3112"/>
            </a:xfrm>
          </p:grpSpPr>
          <p:sp>
            <p:nvSpPr>
              <p:cNvPr id="223276" name="Freeform 818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277" name="Freeform 819" descr="Green marble"/>
              <p:cNvSpPr>
                <a:spLocks noChangeAspect="1"/>
              </p:cNvSpPr>
              <p:nvPr/>
            </p:nvSpPr>
            <p:spPr bwMode="auto">
              <a:xfrm>
                <a:off x="3056" y="1628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3278" name="Group 820"/>
              <p:cNvGrpSpPr>
                <a:grpSpLocks noChangeAspect="1"/>
              </p:cNvGrpSpPr>
              <p:nvPr/>
            </p:nvGrpSpPr>
            <p:grpSpPr bwMode="auto">
              <a:xfrm>
                <a:off x="1776" y="1212"/>
                <a:ext cx="1944" cy="2413"/>
                <a:chOff x="2227" y="1194"/>
                <a:chExt cx="1944" cy="2413"/>
              </a:xfrm>
            </p:grpSpPr>
            <p:sp>
              <p:nvSpPr>
                <p:cNvPr id="223279" name="Freeform 821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0" name="Freeform 822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1" name="Freeform 823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91 w 782"/>
                    <a:gd name="T3" fmla="*/ 0 h 808"/>
                    <a:gd name="T4" fmla="*/ 466 w 782"/>
                    <a:gd name="T5" fmla="*/ 0 h 808"/>
                    <a:gd name="T6" fmla="*/ 982 w 782"/>
                    <a:gd name="T7" fmla="*/ 1 h 808"/>
                    <a:gd name="T8" fmla="*/ 1595 w 782"/>
                    <a:gd name="T9" fmla="*/ 1 h 808"/>
                    <a:gd name="T10" fmla="*/ 1820 w 782"/>
                    <a:gd name="T11" fmla="*/ 1 h 808"/>
                    <a:gd name="T12" fmla="*/ 1926 w 782"/>
                    <a:gd name="T13" fmla="*/ 1 h 808"/>
                    <a:gd name="T14" fmla="*/ 1942 w 782"/>
                    <a:gd name="T15" fmla="*/ 1 h 808"/>
                    <a:gd name="T16" fmla="*/ 1874 w 782"/>
                    <a:gd name="T17" fmla="*/ 1 h 808"/>
                    <a:gd name="T18" fmla="*/ 1687 w 782"/>
                    <a:gd name="T19" fmla="*/ 1 h 808"/>
                    <a:gd name="T20" fmla="*/ 1442 w 782"/>
                    <a:gd name="T21" fmla="*/ 1 h 808"/>
                    <a:gd name="T22" fmla="*/ 1265 w 782"/>
                    <a:gd name="T23" fmla="*/ 1 h 808"/>
                    <a:gd name="T24" fmla="*/ 1184 w 782"/>
                    <a:gd name="T25" fmla="*/ 1 h 808"/>
                    <a:gd name="T26" fmla="*/ 1132 w 782"/>
                    <a:gd name="T27" fmla="*/ 1 h 808"/>
                    <a:gd name="T28" fmla="*/ 1147 w 782"/>
                    <a:gd name="T29" fmla="*/ 1 h 808"/>
                    <a:gd name="T30" fmla="*/ 1161 w 782"/>
                    <a:gd name="T31" fmla="*/ 1 h 808"/>
                    <a:gd name="T32" fmla="*/ 1380 w 782"/>
                    <a:gd name="T33" fmla="*/ 1 h 808"/>
                    <a:gd name="T34" fmla="*/ 1726 w 782"/>
                    <a:gd name="T35" fmla="*/ 1 h 808"/>
                    <a:gd name="T36" fmla="*/ 1942 w 782"/>
                    <a:gd name="T37" fmla="*/ 1 h 808"/>
                    <a:gd name="T38" fmla="*/ 2171 w 782"/>
                    <a:gd name="T39" fmla="*/ 1 h 808"/>
                    <a:gd name="T40" fmla="*/ 2245 w 782"/>
                    <a:gd name="T41" fmla="*/ 1 h 808"/>
                    <a:gd name="T42" fmla="*/ 2171 w 782"/>
                    <a:gd name="T43" fmla="*/ 1 h 808"/>
                    <a:gd name="T44" fmla="*/ 2081 w 782"/>
                    <a:gd name="T45" fmla="*/ 1 h 808"/>
                    <a:gd name="T46" fmla="*/ 1926 w 782"/>
                    <a:gd name="T47" fmla="*/ 1 h 808"/>
                    <a:gd name="T48" fmla="*/ 1718 w 782"/>
                    <a:gd name="T49" fmla="*/ 1 h 808"/>
                    <a:gd name="T50" fmla="*/ 1491 w 782"/>
                    <a:gd name="T51" fmla="*/ 1 h 808"/>
                    <a:gd name="T52" fmla="*/ 1132 w 782"/>
                    <a:gd name="T53" fmla="*/ 1 h 808"/>
                    <a:gd name="T54" fmla="*/ 1019 w 782"/>
                    <a:gd name="T55" fmla="*/ 1 h 808"/>
                    <a:gd name="T56" fmla="*/ 957 w 782"/>
                    <a:gd name="T57" fmla="*/ 1 h 808"/>
                    <a:gd name="T58" fmla="*/ 957 w 782"/>
                    <a:gd name="T59" fmla="*/ 1 h 808"/>
                    <a:gd name="T60" fmla="*/ 957 w 782"/>
                    <a:gd name="T61" fmla="*/ 1 h 808"/>
                    <a:gd name="T62" fmla="*/ 1113 w 782"/>
                    <a:gd name="T63" fmla="*/ 1 h 808"/>
                    <a:gd name="T64" fmla="*/ 1345 w 782"/>
                    <a:gd name="T65" fmla="*/ 1 h 808"/>
                    <a:gd name="T66" fmla="*/ 1548 w 782"/>
                    <a:gd name="T67" fmla="*/ 1 h 808"/>
                    <a:gd name="T68" fmla="*/ 1676 w 782"/>
                    <a:gd name="T69" fmla="*/ 1 h 808"/>
                    <a:gd name="T70" fmla="*/ 1741 w 782"/>
                    <a:gd name="T71" fmla="*/ 1 h 808"/>
                    <a:gd name="T72" fmla="*/ 1718 w 782"/>
                    <a:gd name="T73" fmla="*/ 1 h 808"/>
                    <a:gd name="T74" fmla="*/ 1624 w 782"/>
                    <a:gd name="T75" fmla="*/ 1 h 808"/>
                    <a:gd name="T76" fmla="*/ 1491 w 782"/>
                    <a:gd name="T77" fmla="*/ 1 h 808"/>
                    <a:gd name="T78" fmla="*/ 1345 w 782"/>
                    <a:gd name="T79" fmla="*/ 1 h 808"/>
                    <a:gd name="T80" fmla="*/ 1027 w 782"/>
                    <a:gd name="T81" fmla="*/ 1 h 808"/>
                    <a:gd name="T82" fmla="*/ 556 w 782"/>
                    <a:gd name="T83" fmla="*/ 1 h 808"/>
                    <a:gd name="T84" fmla="*/ 200 w 782"/>
                    <a:gd name="T85" fmla="*/ 1 h 808"/>
                    <a:gd name="T86" fmla="*/ 56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2" name="Freeform 824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63019 w 992"/>
                    <a:gd name="T1" fmla="*/ 1 h 770"/>
                    <a:gd name="T2" fmla="*/ 64209 w 992"/>
                    <a:gd name="T3" fmla="*/ 1 h 770"/>
                    <a:gd name="T4" fmla="*/ 68619 w 992"/>
                    <a:gd name="T5" fmla="*/ 1 h 770"/>
                    <a:gd name="T6" fmla="*/ 74088 w 992"/>
                    <a:gd name="T7" fmla="*/ 1 h 770"/>
                    <a:gd name="T8" fmla="*/ 77327 w 992"/>
                    <a:gd name="T9" fmla="*/ 1 h 770"/>
                    <a:gd name="T10" fmla="*/ 75909 w 992"/>
                    <a:gd name="T11" fmla="*/ 1 h 770"/>
                    <a:gd name="T12" fmla="*/ 72892 w 992"/>
                    <a:gd name="T13" fmla="*/ 1 h 770"/>
                    <a:gd name="T14" fmla="*/ 66839 w 992"/>
                    <a:gd name="T15" fmla="*/ 1 h 770"/>
                    <a:gd name="T16" fmla="*/ 59371 w 992"/>
                    <a:gd name="T17" fmla="*/ 1 h 770"/>
                    <a:gd name="T18" fmla="*/ 53149 w 992"/>
                    <a:gd name="T19" fmla="*/ 1 h 770"/>
                    <a:gd name="T20" fmla="*/ 46167 w 992"/>
                    <a:gd name="T21" fmla="*/ 1 h 770"/>
                    <a:gd name="T22" fmla="*/ 39515 w 992"/>
                    <a:gd name="T23" fmla="*/ 1 h 770"/>
                    <a:gd name="T24" fmla="*/ 34464 w 992"/>
                    <a:gd name="T25" fmla="*/ 1 h 770"/>
                    <a:gd name="T26" fmla="*/ 32626 w 992"/>
                    <a:gd name="T27" fmla="*/ 1 h 770"/>
                    <a:gd name="T28" fmla="*/ 30579 w 992"/>
                    <a:gd name="T29" fmla="*/ 1 h 770"/>
                    <a:gd name="T30" fmla="*/ 28167 w 992"/>
                    <a:gd name="T31" fmla="*/ 1 h 770"/>
                    <a:gd name="T32" fmla="*/ 26368 w 992"/>
                    <a:gd name="T33" fmla="*/ 1 h 770"/>
                    <a:gd name="T34" fmla="*/ 26368 w 992"/>
                    <a:gd name="T35" fmla="*/ 1 h 770"/>
                    <a:gd name="T36" fmla="*/ 25128 w 992"/>
                    <a:gd name="T37" fmla="*/ 1 h 770"/>
                    <a:gd name="T38" fmla="*/ 21679 w 992"/>
                    <a:gd name="T39" fmla="*/ 1 h 770"/>
                    <a:gd name="T40" fmla="*/ 17422 w 992"/>
                    <a:gd name="T41" fmla="*/ 1 h 770"/>
                    <a:gd name="T42" fmla="*/ 13463 w 992"/>
                    <a:gd name="T43" fmla="*/ 1 h 770"/>
                    <a:gd name="T44" fmla="*/ 8933 w 992"/>
                    <a:gd name="T45" fmla="*/ 1 h 770"/>
                    <a:gd name="T46" fmla="*/ 2067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3079 w 992"/>
                    <a:gd name="T53" fmla="*/ 1 h 770"/>
                    <a:gd name="T54" fmla="*/ 6378 w 992"/>
                    <a:gd name="T55" fmla="*/ 1 h 770"/>
                    <a:gd name="T56" fmla="*/ 9233 w 992"/>
                    <a:gd name="T57" fmla="*/ 1 h 770"/>
                    <a:gd name="T58" fmla="*/ 14725 w 992"/>
                    <a:gd name="T59" fmla="*/ 1 h 770"/>
                    <a:gd name="T60" fmla="*/ 20054 w 992"/>
                    <a:gd name="T61" fmla="*/ 1 h 770"/>
                    <a:gd name="T62" fmla="*/ 25128 w 992"/>
                    <a:gd name="T63" fmla="*/ 1 h 770"/>
                    <a:gd name="T64" fmla="*/ 32363 w 992"/>
                    <a:gd name="T65" fmla="*/ 0 h 770"/>
                    <a:gd name="T66" fmla="*/ 32626 w 992"/>
                    <a:gd name="T67" fmla="*/ 1 h 770"/>
                    <a:gd name="T68" fmla="*/ 30985 w 992"/>
                    <a:gd name="T69" fmla="*/ 1 h 770"/>
                    <a:gd name="T70" fmla="*/ 30579 w 992"/>
                    <a:gd name="T71" fmla="*/ 1 h 770"/>
                    <a:gd name="T72" fmla="*/ 32626 w 992"/>
                    <a:gd name="T73" fmla="*/ 1 h 770"/>
                    <a:gd name="T74" fmla="*/ 36039 w 992"/>
                    <a:gd name="T75" fmla="*/ 1 h 770"/>
                    <a:gd name="T76" fmla="*/ 38936 w 992"/>
                    <a:gd name="T77" fmla="*/ 1 h 770"/>
                    <a:gd name="T78" fmla="*/ 43517 w 992"/>
                    <a:gd name="T79" fmla="*/ 1 h 770"/>
                    <a:gd name="T80" fmla="*/ 47951 w 992"/>
                    <a:gd name="T81" fmla="*/ 1 h 770"/>
                    <a:gd name="T82" fmla="*/ 52484 w 992"/>
                    <a:gd name="T83" fmla="*/ 1 h 770"/>
                    <a:gd name="T84" fmla="*/ 58451 w 992"/>
                    <a:gd name="T85" fmla="*/ 1 h 770"/>
                    <a:gd name="T86" fmla="*/ 62389 w 992"/>
                    <a:gd name="T87" fmla="*/ 1 h 770"/>
                    <a:gd name="T88" fmla="*/ 63019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3" name="Freeform 825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84" name="Freeform 826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3244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23260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3261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3262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3267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68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69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70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71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72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73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3263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3264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65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66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3245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23246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3247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3248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3253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4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5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6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7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8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9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3249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3250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1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252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983703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24259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24260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125662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pic>
        <p:nvPicPr>
          <p:cNvPr id="224261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5288" y="685800"/>
            <a:ext cx="31242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4262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pic>
        <p:nvPicPr>
          <p:cNvPr id="224263" name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1475" y="2362200"/>
            <a:ext cx="3557588" cy="2690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4264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5288" y="1600200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4131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" y="2971800"/>
            <a:ext cx="5181600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4266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3013" y="2938463"/>
            <a:ext cx="325437" cy="19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4267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5713" y="3911600"/>
            <a:ext cx="3270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426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000" y="4824413"/>
            <a:ext cx="327025" cy="19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4269" name="Group 21"/>
          <p:cNvGrpSpPr>
            <a:grpSpLocks/>
          </p:cNvGrpSpPr>
          <p:nvPr/>
        </p:nvGrpSpPr>
        <p:grpSpPr bwMode="auto">
          <a:xfrm>
            <a:off x="4953000" y="5773738"/>
            <a:ext cx="3962400" cy="798512"/>
            <a:chOff x="4953000" y="5772946"/>
            <a:chExt cx="3962401" cy="799886"/>
          </a:xfrm>
        </p:grpSpPr>
        <p:pic>
          <p:nvPicPr>
            <p:cNvPr id="224311" name="Picture 7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3000" y="5772946"/>
              <a:ext cx="3962401" cy="799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312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9790" y="6172889"/>
              <a:ext cx="408730" cy="2400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4270" name="AutoShape 44"/>
          <p:cNvSpPr>
            <a:spLocks noChangeArrowheads="1"/>
          </p:cNvSpPr>
          <p:nvPr/>
        </p:nvSpPr>
        <p:spPr bwMode="auto">
          <a:xfrm rot="5400000">
            <a:off x="4614863" y="2106612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grpSp>
        <p:nvGrpSpPr>
          <p:cNvPr id="224271" name="Group 817"/>
          <p:cNvGrpSpPr>
            <a:grpSpLocks noChangeAspect="1"/>
          </p:cNvGrpSpPr>
          <p:nvPr/>
        </p:nvGrpSpPr>
        <p:grpSpPr bwMode="auto">
          <a:xfrm rot="2360341">
            <a:off x="3417888" y="1889125"/>
            <a:ext cx="1079500" cy="1079500"/>
            <a:chOff x="1224" y="1212"/>
            <a:chExt cx="3144" cy="3112"/>
          </a:xfrm>
        </p:grpSpPr>
        <p:sp>
          <p:nvSpPr>
            <p:cNvPr id="224302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303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4304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24305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06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07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08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09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310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24272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24288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4289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4290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4295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6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7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8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9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00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301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4291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4292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3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94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4273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24274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4275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4276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4281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2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3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4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5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6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7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4277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4278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79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280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241686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4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4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25283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25284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125662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sp>
        <p:nvSpPr>
          <p:cNvPr id="225285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Push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pic>
        <p:nvPicPr>
          <p:cNvPr id="22528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5288" y="1600200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105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58063" y="747713"/>
            <a:ext cx="1003300" cy="817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Text Box 42"/>
          <p:cNvSpPr txBox="1">
            <a:spLocks noChangeArrowheads="1"/>
          </p:cNvSpPr>
          <p:nvPr/>
        </p:nvSpPr>
        <p:spPr bwMode="auto">
          <a:xfrm>
            <a:off x="3570288" y="700088"/>
            <a:ext cx="3170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Special Case: Empty</a:t>
            </a:r>
          </a:p>
        </p:txBody>
      </p:sp>
      <p:sp>
        <p:nvSpPr>
          <p:cNvPr id="225289" name="AutoShape 44"/>
          <p:cNvSpPr>
            <a:spLocks noChangeArrowheads="1"/>
          </p:cNvSpPr>
          <p:nvPr/>
        </p:nvSpPr>
        <p:spPr bwMode="auto">
          <a:xfrm rot="5400000">
            <a:off x="4614863" y="2106612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pic>
        <p:nvPicPr>
          <p:cNvPr id="225290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" y="2971800"/>
            <a:ext cx="5181600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" y="4202113"/>
            <a:ext cx="5181600" cy="703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7113588" y="2209800"/>
            <a:ext cx="1851025" cy="3170238"/>
            <a:chOff x="7114058" y="2209800"/>
            <a:chExt cx="1850084" cy="3170088"/>
          </a:xfrm>
        </p:grpSpPr>
        <p:pic>
          <p:nvPicPr>
            <p:cNvPr id="225336" name="Picture 4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4058" y="2209800"/>
              <a:ext cx="1850084" cy="3170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37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8550" y="2819400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38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0899" y="3963351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39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9128" y="5018276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7239000" y="5718175"/>
            <a:ext cx="1600200" cy="847725"/>
            <a:chOff x="7239000" y="5718710"/>
            <a:chExt cx="1600200" cy="847725"/>
          </a:xfrm>
        </p:grpSpPr>
        <p:pic>
          <p:nvPicPr>
            <p:cNvPr id="225334" name="Picture 3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39000" y="5718710"/>
              <a:ext cx="1600200" cy="847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5335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1000" y="6156326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294" name="Group 817"/>
          <p:cNvGrpSpPr>
            <a:grpSpLocks noChangeAspect="1"/>
          </p:cNvGrpSpPr>
          <p:nvPr/>
        </p:nvGrpSpPr>
        <p:grpSpPr bwMode="auto">
          <a:xfrm rot="2360341">
            <a:off x="3417888" y="1889125"/>
            <a:ext cx="1079500" cy="1079500"/>
            <a:chOff x="1224" y="1212"/>
            <a:chExt cx="3144" cy="3112"/>
          </a:xfrm>
        </p:grpSpPr>
        <p:sp>
          <p:nvSpPr>
            <p:cNvPr id="225325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326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5327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25328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29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30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31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32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33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25295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25311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5312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5313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5318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19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20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21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22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23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24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5314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5315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16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17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5296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25297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9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5298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25299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25304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5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6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7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8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9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10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5300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25301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2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303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13824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41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1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 bwMode="auto">
          <a:xfrm>
            <a:off x="228600" y="-7620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4000" i="0" dirty="0">
                <a:solidFill>
                  <a:schemeClr val="tx2"/>
                </a:solidFill>
              </a:rPr>
              <a:t>Midterm Review</a:t>
            </a:r>
            <a:endParaRPr lang="en-US" altLang="en-US" sz="4000" i="0" dirty="0">
              <a:solidFill>
                <a:schemeClr val="tx2"/>
              </a:solidFill>
            </a:endParaRPr>
          </a:p>
        </p:txBody>
      </p:sp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245103" y="990601"/>
            <a:ext cx="745109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rtl="0" eaLnBrk="0" fontAlgn="base" hangingPunct="0">
              <a:spcBef>
                <a:spcPct val="0"/>
              </a:spcBef>
              <a:spcAft>
                <a:spcPct val="0"/>
              </a:spcAft>
              <a:buNone/>
              <a:defRPr sz="2800">
                <a:solidFill>
                  <a:schemeClr val="tx1"/>
                </a:solidFill>
                <a:latin typeface="+mn-lt"/>
              </a:defRPr>
            </a:lvl2pPr>
            <a:lvl3pPr marL="9144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400">
                <a:solidFill>
                  <a:schemeClr val="tx1"/>
                </a:solidFill>
                <a:latin typeface="+mn-lt"/>
              </a:defRPr>
            </a:lvl3pPr>
            <a:lvl4pPr marL="13716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4pPr>
            <a:lvl5pPr marL="18288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5pPr>
            <a:lvl6pPr marL="22860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6pPr>
            <a:lvl7pPr marL="27432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7pPr>
            <a:lvl8pPr marL="32004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8pPr>
            <a:lvl9pPr marL="36576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slides</a:t>
            </a:r>
            <a:r>
              <a:rPr lang="en-US" altLang="en-US" sz="2400" i="0" kern="0" dirty="0" smtClean="0"/>
              <a:t>.</a:t>
            </a:r>
            <a:endParaRPr lang="en-US" altLang="en-US" sz="2400" i="0" kern="0" dirty="0"/>
          </a:p>
        </p:txBody>
      </p:sp>
      <p:pic>
        <p:nvPicPr>
          <p:cNvPr id="3880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6363" y="1295400"/>
            <a:ext cx="6391275" cy="545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76217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8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8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sp>
        <p:nvSpPr>
          <p:cNvPr id="231427" name="Text Box 42"/>
          <p:cNvSpPr txBox="1">
            <a:spLocks noChangeArrowheads="1"/>
          </p:cNvSpPr>
          <p:nvPr/>
        </p:nvSpPr>
        <p:spPr bwMode="auto">
          <a:xfrm>
            <a:off x="268288" y="652463"/>
            <a:ext cx="2997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/>
          </a:p>
        </p:txBody>
      </p:sp>
      <p:sp>
        <p:nvSpPr>
          <p:cNvPr id="231428" name="Text Box 42"/>
          <p:cNvSpPr txBox="1">
            <a:spLocks noChangeArrowheads="1"/>
          </p:cNvSpPr>
          <p:nvPr/>
        </p:nvSpPr>
        <p:spPr bwMode="auto">
          <a:xfrm>
            <a:off x="277813" y="1470025"/>
            <a:ext cx="29686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</a:rPr>
              <a:t>preCond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Remove Rear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  <a:endParaRPr lang="en-CA" altLang="en-US" sz="2800" i="0">
              <a:sym typeface="Symbol" pitchFamily="18" charset="2"/>
            </a:endParaRPr>
          </a:p>
        </p:txBody>
      </p:sp>
      <p:sp>
        <p:nvSpPr>
          <p:cNvPr id="231429" name="Text Box 42"/>
          <p:cNvSpPr txBox="1">
            <a:spLocks noChangeArrowheads="1"/>
          </p:cNvSpPr>
          <p:nvPr/>
        </p:nvSpPr>
        <p:spPr bwMode="auto">
          <a:xfrm>
            <a:off x="152400" y="5618163"/>
            <a:ext cx="33416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US" altLang="en-US" sz="2800" i="0">
                <a:solidFill>
                  <a:srgbClr val="33CC33"/>
                </a:solidFill>
                <a:sym typeface="Symbol" pitchFamily="18" charset="2"/>
              </a:rPr>
              <a:t>post</a:t>
            </a:r>
            <a:r>
              <a:rPr lang="en-US" altLang="en-US" sz="2800" i="0">
                <a:solidFill>
                  <a:srgbClr val="33CC33"/>
                </a:solidFill>
              </a:rPr>
              <a:t>Cond</a:t>
            </a:r>
            <a:r>
              <a:rPr lang="en-US" altLang="en-US" sz="2800" i="0" baseline="-25000">
                <a:solidFill>
                  <a:srgbClr val="33CC33"/>
                </a:solidFill>
              </a:rPr>
              <a:t>Remove Rear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</a:t>
            </a:r>
            <a:r>
              <a:rPr lang="en-CA" altLang="en-US" sz="2800" i="0">
                <a:solidFill>
                  <a:srgbClr val="33CC33"/>
                </a:solidFill>
              </a:rPr>
              <a:t>Invariants</a:t>
            </a:r>
            <a:r>
              <a:rPr lang="en-CA" altLang="en-US" sz="2800" i="0" baseline="-25000">
                <a:solidFill>
                  <a:srgbClr val="33CC33"/>
                </a:solidFill>
              </a:rPr>
              <a:t>Data Struc t+1</a:t>
            </a:r>
            <a:r>
              <a:rPr lang="en-CA" altLang="en-US" sz="2800" i="0">
                <a:solidFill>
                  <a:srgbClr val="33CC33"/>
                </a:solidFill>
                <a:sym typeface="Symbol" pitchFamily="18" charset="2"/>
              </a:rPr>
              <a:t> </a:t>
            </a:r>
            <a:endParaRPr lang="en-US" altLang="en-US" sz="2800" i="0"/>
          </a:p>
        </p:txBody>
      </p:sp>
      <p:sp>
        <p:nvSpPr>
          <p:cNvPr id="231430" name="AutoShape 44"/>
          <p:cNvSpPr>
            <a:spLocks noChangeArrowheads="1"/>
          </p:cNvSpPr>
          <p:nvPr/>
        </p:nvSpPr>
        <p:spPr bwMode="auto">
          <a:xfrm rot="5400000">
            <a:off x="4929188" y="1889125"/>
            <a:ext cx="685800" cy="485775"/>
          </a:xfrm>
          <a:prstGeom prst="rightArrow">
            <a:avLst>
              <a:gd name="adj1" fmla="val 50000"/>
              <a:gd name="adj2" fmla="val 35294"/>
            </a:avLst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i="0">
              <a:solidFill>
                <a:schemeClr val="hlink"/>
              </a:solidFill>
            </a:endParaRPr>
          </a:p>
        </p:txBody>
      </p:sp>
      <p:pic>
        <p:nvPicPr>
          <p:cNvPr id="1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6425" y="6348413"/>
            <a:ext cx="60007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6425" y="5257800"/>
            <a:ext cx="2209800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 Box 42"/>
          <p:cNvSpPr txBox="1">
            <a:spLocks noChangeArrowheads="1"/>
          </p:cNvSpPr>
          <p:nvPr/>
        </p:nvSpPr>
        <p:spPr bwMode="auto">
          <a:xfrm>
            <a:off x="457200" y="2895600"/>
            <a:ext cx="375285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How about removing an </a:t>
            </a:r>
            <a:br>
              <a:rPr lang="en-CA" altLang="en-US" sz="2800" i="0"/>
            </a:br>
            <a:r>
              <a:rPr lang="en-CA" altLang="en-US" sz="2800" i="0"/>
              <a:t>element from the rear?</a:t>
            </a:r>
          </a:p>
        </p:txBody>
      </p: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5686425" y="771525"/>
            <a:ext cx="2924175" cy="809625"/>
            <a:chOff x="5686425" y="5415025"/>
            <a:chExt cx="2924175" cy="809625"/>
          </a:xfrm>
        </p:grpSpPr>
        <p:pic>
          <p:nvPicPr>
            <p:cNvPr id="231502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6425" y="5415025"/>
              <a:ext cx="2924175" cy="809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503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741" y="5810125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1504" name="Picture 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3875" y="5843650"/>
              <a:ext cx="304800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" name="Text Box 42"/>
          <p:cNvSpPr txBox="1">
            <a:spLocks noChangeArrowheads="1"/>
          </p:cNvSpPr>
          <p:nvPr/>
        </p:nvSpPr>
        <p:spPr bwMode="auto">
          <a:xfrm>
            <a:off x="5645150" y="1914525"/>
            <a:ext cx="23447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>
                <a:solidFill>
                  <a:srgbClr val="FF0000"/>
                </a:solidFill>
              </a:rPr>
              <a:t>Is it so easy???</a:t>
            </a:r>
          </a:p>
        </p:txBody>
      </p:sp>
      <p:sp>
        <p:nvSpPr>
          <p:cNvPr id="22" name="Text Box 42"/>
          <p:cNvSpPr txBox="1">
            <a:spLocks noChangeArrowheads="1"/>
          </p:cNvSpPr>
          <p:nvPr/>
        </p:nvSpPr>
        <p:spPr bwMode="auto">
          <a:xfrm>
            <a:off x="5449888" y="2514600"/>
            <a:ext cx="28384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/>
              <a:t>last</a:t>
            </a:r>
            <a:r>
              <a:rPr lang="en-CA" altLang="en-US" sz="2400" i="0"/>
              <a:t> must point at the </a:t>
            </a:r>
            <a:br>
              <a:rPr lang="en-CA" altLang="en-US" sz="2400" i="0"/>
            </a:br>
            <a:r>
              <a:rPr lang="en-CA" altLang="en-US" sz="2400" i="0"/>
              <a:t>second last element.</a:t>
            </a:r>
          </a:p>
        </p:txBody>
      </p:sp>
      <p:sp>
        <p:nvSpPr>
          <p:cNvPr id="23" name="Text Box 42"/>
          <p:cNvSpPr txBox="1">
            <a:spLocks noChangeArrowheads="1"/>
          </p:cNvSpPr>
          <p:nvPr/>
        </p:nvSpPr>
        <p:spPr bwMode="auto">
          <a:xfrm>
            <a:off x="5715000" y="3348038"/>
            <a:ext cx="25606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How do we find it?</a:t>
            </a:r>
          </a:p>
        </p:txBody>
      </p:sp>
      <p:sp>
        <p:nvSpPr>
          <p:cNvPr id="24" name="Text Box 42"/>
          <p:cNvSpPr txBox="1">
            <a:spLocks noChangeArrowheads="1"/>
          </p:cNvSpPr>
          <p:nvPr/>
        </p:nvSpPr>
        <p:spPr bwMode="auto">
          <a:xfrm>
            <a:off x="4787900" y="3805238"/>
            <a:ext cx="43735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i="0"/>
              <a:t>You have to walk there from </a:t>
            </a:r>
            <a:r>
              <a:rPr lang="en-CA" altLang="en-US" sz="2400"/>
              <a:t>first</a:t>
            </a:r>
            <a:r>
              <a:rPr lang="en-CA" altLang="en-US" sz="2400" i="0"/>
              <a:t>!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6775450" y="838200"/>
            <a:ext cx="939800" cy="5257800"/>
            <a:chOff x="6774875" y="838200"/>
            <a:chExt cx="940125" cy="5257800"/>
          </a:xfrm>
        </p:grpSpPr>
        <p:sp>
          <p:nvSpPr>
            <p:cNvPr id="231500" name="Oval 2"/>
            <p:cNvSpPr>
              <a:spLocks noChangeArrowheads="1"/>
            </p:cNvSpPr>
            <p:nvPr/>
          </p:nvSpPr>
          <p:spPr bwMode="auto">
            <a:xfrm>
              <a:off x="6774875" y="5334000"/>
              <a:ext cx="921325" cy="762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231501" name="Oval 24"/>
            <p:cNvSpPr>
              <a:spLocks noChangeArrowheads="1"/>
            </p:cNvSpPr>
            <p:nvPr/>
          </p:nvSpPr>
          <p:spPr bwMode="auto">
            <a:xfrm>
              <a:off x="6793675" y="838200"/>
              <a:ext cx="921325" cy="762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grpSp>
        <p:nvGrpSpPr>
          <p:cNvPr id="231440" name="Group 817"/>
          <p:cNvGrpSpPr>
            <a:grpSpLocks noChangeAspect="1"/>
          </p:cNvGrpSpPr>
          <p:nvPr/>
        </p:nvGrpSpPr>
        <p:grpSpPr bwMode="auto">
          <a:xfrm rot="2360341">
            <a:off x="3417888" y="1889125"/>
            <a:ext cx="1079500" cy="1079500"/>
            <a:chOff x="1224" y="1212"/>
            <a:chExt cx="3144" cy="3112"/>
          </a:xfrm>
        </p:grpSpPr>
        <p:sp>
          <p:nvSpPr>
            <p:cNvPr id="231491" name="Freeform 81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492" name="Freeform 81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1493" name="Group 82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31494" name="Freeform 82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95" name="Freeform 82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96" name="Freeform 82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97" name="Freeform 82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98" name="Freeform 82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99" name="Freeform 82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31441" name="Group 727"/>
          <p:cNvGrpSpPr>
            <a:grpSpLocks/>
          </p:cNvGrpSpPr>
          <p:nvPr/>
        </p:nvGrpSpPr>
        <p:grpSpPr bwMode="auto">
          <a:xfrm>
            <a:off x="3435350" y="665163"/>
            <a:ext cx="747713" cy="749300"/>
            <a:chOff x="1224" y="2539"/>
            <a:chExt cx="2280" cy="1785"/>
          </a:xfrm>
        </p:grpSpPr>
        <p:sp>
          <p:nvSpPr>
            <p:cNvPr id="231477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1478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31479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31484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5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6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7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8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9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90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1480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31481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2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83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31442" name="Group 727"/>
          <p:cNvGrpSpPr>
            <a:grpSpLocks/>
          </p:cNvGrpSpPr>
          <p:nvPr/>
        </p:nvGrpSpPr>
        <p:grpSpPr bwMode="auto">
          <a:xfrm>
            <a:off x="3394075" y="5773738"/>
            <a:ext cx="747713" cy="749300"/>
            <a:chOff x="1224" y="2539"/>
            <a:chExt cx="2280" cy="1785"/>
          </a:xfrm>
        </p:grpSpPr>
        <p:sp>
          <p:nvSpPr>
            <p:cNvPr id="231463" name="Freeform 7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1464" name="Group 7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31465" name="Group 7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31470" name="Freeform 7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1" name="Freeform 7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2" name="Freeform 7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3" name="Freeform 7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4" name="Freeform 7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5" name="Freeform 7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76" name="Freeform 733"/>
                <p:cNvSpPr>
                  <a:spLocks/>
                </p:cNvSpPr>
                <p:nvPr/>
              </p:nvSpPr>
              <p:spPr bwMode="auto">
                <a:xfrm>
                  <a:off x="3283" y="3005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1466" name="Group 7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31467" name="Freeform 7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68" name="Freeform 7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1469" name="Freeform 7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72" name="Group 71"/>
          <p:cNvGrpSpPr>
            <a:grpSpLocks/>
          </p:cNvGrpSpPr>
          <p:nvPr/>
        </p:nvGrpSpPr>
        <p:grpSpPr bwMode="auto">
          <a:xfrm>
            <a:off x="5395913" y="4183063"/>
            <a:ext cx="3717925" cy="1371600"/>
            <a:chOff x="1716598" y="5386625"/>
            <a:chExt cx="3718316" cy="1371600"/>
          </a:xfrm>
        </p:grpSpPr>
        <p:sp>
          <p:nvSpPr>
            <p:cNvPr id="231444" name="Text Box 42"/>
            <p:cNvSpPr txBox="1">
              <a:spLocks noChangeArrowheads="1"/>
            </p:cNvSpPr>
            <p:nvPr/>
          </p:nvSpPr>
          <p:spPr bwMode="auto">
            <a:xfrm>
              <a:off x="1716598" y="5549205"/>
              <a:ext cx="2707793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400" i="0"/>
                <a:t>time </a:t>
              </a:r>
              <a:r>
                <a:rPr lang="en-CA" altLang="en-US" sz="2400" i="0">
                  <a:sym typeface="Symbol" pitchFamily="18" charset="2"/>
                </a:rPr>
                <a:t> # of elements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400" i="0">
                  <a:sym typeface="Symbol" pitchFamily="18" charset="2"/>
                </a:rPr>
                <a:t>instead of constant </a:t>
              </a:r>
              <a:endParaRPr lang="en-CA" altLang="en-US" sz="2400" i="0"/>
            </a:p>
          </p:txBody>
        </p:sp>
        <p:grpSp>
          <p:nvGrpSpPr>
            <p:cNvPr id="231445" name="Group 9"/>
            <p:cNvGrpSpPr>
              <a:grpSpLocks/>
            </p:cNvGrpSpPr>
            <p:nvPr/>
          </p:nvGrpSpPr>
          <p:grpSpPr bwMode="auto">
            <a:xfrm>
              <a:off x="4444314" y="5386625"/>
              <a:ext cx="990600" cy="1371600"/>
              <a:chOff x="2065" y="1551"/>
              <a:chExt cx="1628" cy="1988"/>
            </a:xfrm>
          </p:grpSpPr>
          <p:sp>
            <p:nvSpPr>
              <p:cNvPr id="231446" name="Freeform 10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47" name="Freeform 11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48" name="Freeform 12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49" name="Freeform 13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0" name="Freeform 14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1" name="Freeform 15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2" name="Freeform 16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3" name="Freeform 17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4" name="Freeform 18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5" name="Freeform 19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6" name="Freeform 20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7" name="Freeform 21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8" name="Freeform 22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59" name="Freeform 23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60" name="Freeform 24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61" name="Freeform 25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462" name="Freeform 26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118026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1" grpId="0"/>
      <p:bldP spid="22" grpId="0"/>
      <p:bldP spid="23" grpId="0"/>
      <p:bldP spid="24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pSp>
        <p:nvGrpSpPr>
          <p:cNvPr id="232451" name="Group 3"/>
          <p:cNvGrpSpPr>
            <a:grpSpLocks/>
          </p:cNvGrpSpPr>
          <p:nvPr/>
        </p:nvGrpSpPr>
        <p:grpSpPr bwMode="auto">
          <a:xfrm>
            <a:off x="5686425" y="771525"/>
            <a:ext cx="2924175" cy="809625"/>
            <a:chOff x="5686425" y="5415025"/>
            <a:chExt cx="2924175" cy="809625"/>
          </a:xfrm>
        </p:grpSpPr>
        <p:pic>
          <p:nvPicPr>
            <p:cNvPr id="232479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6425" y="5415025"/>
              <a:ext cx="2924175" cy="809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480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741" y="5810125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481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3875" y="5843650"/>
              <a:ext cx="304800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1752600" y="4708525"/>
          <a:ext cx="5962650" cy="19208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87550"/>
                <a:gridCol w="1987550"/>
                <a:gridCol w="1987550"/>
              </a:tblGrid>
              <a:tr h="274411"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bg2"/>
                          </a:solidFill>
                        </a:rPr>
                        <a:t>Front</a:t>
                      </a:r>
                      <a:endParaRPr lang="en-US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bg2"/>
                          </a:solidFill>
                        </a:rPr>
                        <a:t>Rear</a:t>
                      </a:r>
                      <a:endParaRPr lang="en-US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Add Element</a:t>
                      </a:r>
                      <a:endParaRPr lang="en-US" sz="1800" dirty="0"/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 smtClean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 smtClean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 smtClean="0"/>
                        <a:t>Time Constant</a:t>
                      </a:r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Remove Element</a:t>
                      </a:r>
                      <a:endParaRPr lang="en-US" sz="1800" dirty="0"/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 smtClean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 smtClean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aseline="0" dirty="0" smtClean="0"/>
                        <a:t>Time</a:t>
                      </a:r>
                      <a:r>
                        <a:rPr lang="en-US" sz="1800" baseline="0" dirty="0" smtClean="0">
                          <a:sym typeface="Symbol"/>
                        </a:rPr>
                        <a:t></a:t>
                      </a:r>
                      <a:r>
                        <a:rPr lang="en-US" sz="1800" baseline="0" dirty="0" smtClean="0"/>
                        <a:t> n</a:t>
                      </a:r>
                      <a:endParaRPr lang="en-US" sz="1800" dirty="0" smtClean="0"/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</a:tr>
            </a:tbl>
          </a:graphicData>
        </a:graphic>
      </p:graphicFrame>
      <p:pic>
        <p:nvPicPr>
          <p:cNvPr id="232470" name="Picture 2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75898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2471" name="Picture 4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725" y="-74374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2472" name="Picture 6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-72850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2473" name="Picture 8" descr="200545821-00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3429000"/>
            <a:ext cx="6143625" cy="2381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187325" y="1828800"/>
            <a:ext cx="3903663" cy="2052638"/>
            <a:chOff x="187325" y="1828800"/>
            <a:chExt cx="3903170" cy="2053163"/>
          </a:xfrm>
        </p:grpSpPr>
        <p:pic>
          <p:nvPicPr>
            <p:cNvPr id="232477" name="Picture 12" descr="http://eli.thegreenplace.net/images/2011/02/plates.pn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325" y="2447598"/>
              <a:ext cx="1024547" cy="1434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2478" name="Text Box 42"/>
            <p:cNvSpPr txBox="1">
              <a:spLocks noChangeArrowheads="1"/>
            </p:cNvSpPr>
            <p:nvPr/>
          </p:nvSpPr>
          <p:spPr bwMode="auto">
            <a:xfrm>
              <a:off x="339725" y="1828800"/>
              <a:ext cx="375077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Stack: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same end.</a:t>
              </a:r>
            </a:p>
          </p:txBody>
        </p:sp>
      </p:grp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3886200" y="4495800"/>
            <a:ext cx="1676400" cy="2286000"/>
          </a:xfrm>
          <a:prstGeom prst="rect">
            <a:avLst/>
          </a:prstGeom>
          <a:noFill/>
          <a:ln w="381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5" name="Text Box 42"/>
          <p:cNvSpPr txBox="1">
            <a:spLocks noChangeArrowheads="1"/>
          </p:cNvSpPr>
          <p:nvPr/>
        </p:nvSpPr>
        <p:spPr bwMode="auto">
          <a:xfrm>
            <a:off x="152400" y="3505200"/>
            <a:ext cx="4386263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i="0"/>
              <a:t>Actually, for a Stack </a:t>
            </a:r>
            <a:br>
              <a:rPr lang="en-CA" altLang="en-US" sz="2800" i="0"/>
            </a:br>
            <a:r>
              <a:rPr lang="en-CA" altLang="en-US" sz="2800" i="0"/>
              <a:t>the last pointer is not needed.</a:t>
            </a:r>
          </a:p>
        </p:txBody>
      </p:sp>
    </p:spTree>
    <p:extLst>
      <p:ext uri="{BB962C8B-B14F-4D97-AF65-F5344CB8AC3E}">
        <p14:creationId xmlns:p14="http://schemas.microsoft.com/office/powerpoint/2010/main" val="37706379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35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pSp>
        <p:nvGrpSpPr>
          <p:cNvPr id="233475" name="Group 3"/>
          <p:cNvGrpSpPr>
            <a:grpSpLocks/>
          </p:cNvGrpSpPr>
          <p:nvPr/>
        </p:nvGrpSpPr>
        <p:grpSpPr bwMode="auto">
          <a:xfrm>
            <a:off x="5686425" y="771525"/>
            <a:ext cx="2924175" cy="809625"/>
            <a:chOff x="5686425" y="5415025"/>
            <a:chExt cx="2924175" cy="809625"/>
          </a:xfrm>
        </p:grpSpPr>
        <p:pic>
          <p:nvPicPr>
            <p:cNvPr id="233505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6425" y="5415025"/>
              <a:ext cx="2924175" cy="809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506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741" y="5810125"/>
              <a:ext cx="326959" cy="19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507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3875" y="5843650"/>
              <a:ext cx="304800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1752600" y="4708525"/>
          <a:ext cx="5962650" cy="19208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87550"/>
                <a:gridCol w="1987550"/>
                <a:gridCol w="1987550"/>
              </a:tblGrid>
              <a:tr h="274411"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bg2"/>
                          </a:solidFill>
                        </a:rPr>
                        <a:t>Front</a:t>
                      </a:r>
                      <a:endParaRPr lang="en-US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bg2"/>
                          </a:solidFill>
                        </a:rPr>
                        <a:t>Rear</a:t>
                      </a:r>
                      <a:endParaRPr lang="en-US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Add Element</a:t>
                      </a:r>
                      <a:endParaRPr lang="en-US" sz="1800" dirty="0"/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 smtClean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 smtClean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 smtClean="0"/>
                        <a:t>Time Constant</a:t>
                      </a:r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Remove Element</a:t>
                      </a:r>
                      <a:endParaRPr lang="en-US" sz="1800" dirty="0"/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 smtClean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 smtClean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aseline="0" dirty="0" smtClean="0"/>
                        <a:t>Time</a:t>
                      </a:r>
                      <a:r>
                        <a:rPr lang="en-US" sz="1800" baseline="0" dirty="0" smtClean="0">
                          <a:sym typeface="Symbol"/>
                        </a:rPr>
                        <a:t></a:t>
                      </a:r>
                      <a:r>
                        <a:rPr lang="en-US" sz="1800" baseline="0" dirty="0" smtClean="0"/>
                        <a:t> n</a:t>
                      </a:r>
                      <a:endParaRPr lang="en-US" sz="1800" dirty="0" smtClean="0"/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</a:tr>
            </a:tbl>
          </a:graphicData>
        </a:graphic>
      </p:graphicFrame>
      <p:pic>
        <p:nvPicPr>
          <p:cNvPr id="233494" name="Picture 2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75898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95" name="Picture 4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725" y="-74374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96" name="Picture 6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-72850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3497" name="Picture 8" descr="200545821-00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3429000"/>
            <a:ext cx="6143625" cy="2381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3498" name="Group 6"/>
          <p:cNvGrpSpPr>
            <a:grpSpLocks/>
          </p:cNvGrpSpPr>
          <p:nvPr/>
        </p:nvGrpSpPr>
        <p:grpSpPr bwMode="auto">
          <a:xfrm>
            <a:off x="187325" y="1828800"/>
            <a:ext cx="3903663" cy="2052638"/>
            <a:chOff x="187325" y="1828800"/>
            <a:chExt cx="3903170" cy="2053163"/>
          </a:xfrm>
        </p:grpSpPr>
        <p:pic>
          <p:nvPicPr>
            <p:cNvPr id="233503" name="Picture 12" descr="http://eli.thegreenplace.net/images/2011/02/plates.pn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325" y="2447598"/>
              <a:ext cx="1024547" cy="1434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3504" name="Text Box 42"/>
            <p:cNvSpPr txBox="1">
              <a:spLocks noChangeArrowheads="1"/>
            </p:cNvSpPr>
            <p:nvPr/>
          </p:nvSpPr>
          <p:spPr bwMode="auto">
            <a:xfrm>
              <a:off x="339725" y="1828800"/>
              <a:ext cx="375077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Stack: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same end.</a:t>
              </a:r>
            </a:p>
          </p:txBody>
        </p:sp>
      </p:grp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4554538" y="1828800"/>
            <a:ext cx="4013200" cy="2209800"/>
            <a:chOff x="4555030" y="1828800"/>
            <a:chExt cx="4012637" cy="2209800"/>
          </a:xfrm>
        </p:grpSpPr>
        <p:pic>
          <p:nvPicPr>
            <p:cNvPr id="233501" name="Picture 9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798135"/>
              <a:ext cx="3200400" cy="1240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3502" name="Text Box 42"/>
            <p:cNvSpPr txBox="1">
              <a:spLocks noChangeArrowheads="1"/>
            </p:cNvSpPr>
            <p:nvPr/>
          </p:nvSpPr>
          <p:spPr bwMode="auto">
            <a:xfrm>
              <a:off x="4555030" y="1828800"/>
              <a:ext cx="401263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2800" i="0"/>
                <a:t>Queue: Add and Remove </a:t>
              </a:r>
              <a:br>
                <a:rPr lang="en-CA" altLang="en-US" sz="2800" i="0"/>
              </a:br>
              <a:r>
                <a:rPr lang="en-CA" altLang="en-US" sz="2800" i="0"/>
                <a:t>           from opposite ends.</a:t>
              </a:r>
            </a:p>
          </p:txBody>
        </p:sp>
      </p:grpSp>
      <p:sp>
        <p:nvSpPr>
          <p:cNvPr id="32" name="Rectangle 31"/>
          <p:cNvSpPr>
            <a:spLocks noChangeArrowheads="1"/>
          </p:cNvSpPr>
          <p:nvPr/>
        </p:nvSpPr>
        <p:spPr bwMode="auto">
          <a:xfrm rot="3964249">
            <a:off x="5222875" y="3751263"/>
            <a:ext cx="1093787" cy="3932238"/>
          </a:xfrm>
          <a:prstGeom prst="rect">
            <a:avLst/>
          </a:prstGeom>
          <a:noFill/>
          <a:ln w="381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</p:spTree>
    <p:extLst>
      <p:ext uri="{BB962C8B-B14F-4D97-AF65-F5344CB8AC3E}">
        <p14:creationId xmlns:p14="http://schemas.microsoft.com/office/powerpoint/2010/main" val="2389752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1752600" y="4708525"/>
          <a:ext cx="5962650" cy="19208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87550"/>
                <a:gridCol w="1987550"/>
                <a:gridCol w="1987550"/>
              </a:tblGrid>
              <a:tr h="274411">
                <a:tc>
                  <a:txBody>
                    <a:bodyPr/>
                    <a:lstStyle/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bg2"/>
                          </a:solidFill>
                        </a:rPr>
                        <a:t>Front</a:t>
                      </a:r>
                      <a:endParaRPr lang="en-US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 smtClean="0">
                          <a:solidFill>
                            <a:schemeClr val="bg2"/>
                          </a:solidFill>
                        </a:rPr>
                        <a:t>Rear</a:t>
                      </a:r>
                      <a:endParaRPr lang="en-US" sz="1800" b="0" dirty="0">
                        <a:solidFill>
                          <a:schemeClr val="bg2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Add Element</a:t>
                      </a:r>
                      <a:endParaRPr lang="en-US" sz="1800" dirty="0"/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 smtClean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 smtClean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 smtClean="0"/>
                        <a:t>Time Constant</a:t>
                      </a:r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</a:tr>
              <a:tr h="823232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Remove Element</a:t>
                      </a:r>
                      <a:endParaRPr lang="en-US" sz="1800" dirty="0"/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 smtClean="0"/>
                        <a:t>Time Constant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 smtClean="0"/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aseline="0" dirty="0" smtClean="0"/>
                        <a:t>Time</a:t>
                      </a:r>
                      <a:r>
                        <a:rPr lang="en-US" sz="1800" baseline="0" dirty="0" smtClean="0">
                          <a:sym typeface="Symbol"/>
                        </a:rPr>
                        <a:t></a:t>
                      </a:r>
                      <a:r>
                        <a:rPr lang="en-US" sz="1800" baseline="0" dirty="0" smtClean="0"/>
                        <a:t> n</a:t>
                      </a:r>
                      <a:endParaRPr lang="en-US" sz="1800" dirty="0" smtClean="0"/>
                    </a:p>
                    <a:p>
                      <a:pPr algn="ctr"/>
                      <a:endParaRPr lang="en-US" sz="1800" dirty="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5"/>
                    </a:solidFill>
                  </a:tcPr>
                </a:tc>
              </a:tr>
            </a:tbl>
          </a:graphicData>
        </a:graphic>
      </p:graphicFrame>
      <p:pic>
        <p:nvPicPr>
          <p:cNvPr id="234517" name="Picture 2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75898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18" name="Picture 4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725" y="-74374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19" name="Picture 6" descr="http://thenextweb.com/wp-content/blogs.dir/1/files/2013/02/queue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-7285038"/>
            <a:ext cx="139065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20" name="Picture 8" descr="200545821-00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-3429000"/>
            <a:ext cx="6143625" cy="2381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6019800" y="6235700"/>
            <a:ext cx="1543050" cy="393700"/>
            <a:chOff x="6019800" y="6235700"/>
            <a:chExt cx="1542282" cy="393700"/>
          </a:xfrm>
        </p:grpSpPr>
        <p:sp>
          <p:nvSpPr>
            <p:cNvPr id="234563" name="Rectangle 2"/>
            <p:cNvSpPr>
              <a:spLocks noChangeArrowheads="1"/>
            </p:cNvSpPr>
            <p:nvPr/>
          </p:nvSpPr>
          <p:spPr bwMode="auto">
            <a:xfrm>
              <a:off x="6019800" y="6260068"/>
              <a:ext cx="154228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3000" i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en-US" altLang="en-US" sz="1800" i="0">
                  <a:solidFill>
                    <a:schemeClr val="bg2"/>
                  </a:solidFill>
                </a:rPr>
                <a:t>Time Constant</a:t>
              </a:r>
            </a:p>
          </p:txBody>
        </p:sp>
        <p:cxnSp>
          <p:nvCxnSpPr>
            <p:cNvPr id="234564" name="Straight Connector 4"/>
            <p:cNvCxnSpPr>
              <a:cxnSpLocks noChangeShapeType="1"/>
            </p:cNvCxnSpPr>
            <p:nvPr/>
          </p:nvCxnSpPr>
          <p:spPr bwMode="auto">
            <a:xfrm>
              <a:off x="6273800" y="6235700"/>
              <a:ext cx="968375" cy="0"/>
            </a:xfrm>
            <a:prstGeom prst="line">
              <a:avLst/>
            </a:prstGeom>
            <a:noFill/>
            <a:ln w="254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625475" y="762000"/>
            <a:ext cx="9128125" cy="3276600"/>
            <a:chOff x="625475" y="762000"/>
            <a:chExt cx="9128125" cy="3276600"/>
          </a:xfrm>
        </p:grpSpPr>
        <p:grpSp>
          <p:nvGrpSpPr>
            <p:cNvPr id="234523" name="Group 6"/>
            <p:cNvGrpSpPr>
              <a:grpSpLocks/>
            </p:cNvGrpSpPr>
            <p:nvPr/>
          </p:nvGrpSpPr>
          <p:grpSpPr bwMode="auto">
            <a:xfrm>
              <a:off x="625475" y="1812925"/>
              <a:ext cx="7905750" cy="2225675"/>
              <a:chOff x="625475" y="2346325"/>
              <a:chExt cx="7905750" cy="2225675"/>
            </a:xfrm>
          </p:grpSpPr>
          <p:sp>
            <p:nvSpPr>
              <p:cNvPr id="234525" name="Rectangle 17"/>
              <p:cNvSpPr>
                <a:spLocks noChangeArrowheads="1"/>
              </p:cNvSpPr>
              <p:nvPr/>
            </p:nvSpPr>
            <p:spPr bwMode="auto">
              <a:xfrm>
                <a:off x="19050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26" name="Rectangle 35"/>
              <p:cNvSpPr>
                <a:spLocks noChangeArrowheads="1"/>
              </p:cNvSpPr>
              <p:nvPr/>
            </p:nvSpPr>
            <p:spPr bwMode="auto">
              <a:xfrm>
                <a:off x="22098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27" name="Rectangle 36"/>
              <p:cNvSpPr>
                <a:spLocks noChangeArrowheads="1"/>
              </p:cNvSpPr>
              <p:nvPr/>
            </p:nvSpPr>
            <p:spPr bwMode="auto">
              <a:xfrm>
                <a:off x="25146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28" name="Freeform 40"/>
              <p:cNvSpPr>
                <a:spLocks/>
              </p:cNvSpPr>
              <p:nvPr/>
            </p:nvSpPr>
            <p:spPr bwMode="auto">
              <a:xfrm>
                <a:off x="2667000" y="28178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29" name="Rectangle 44"/>
              <p:cNvSpPr>
                <a:spLocks noChangeArrowheads="1"/>
              </p:cNvSpPr>
              <p:nvPr/>
            </p:nvSpPr>
            <p:spPr bwMode="auto">
              <a:xfrm>
                <a:off x="34290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0" name="Rectangle 45"/>
              <p:cNvSpPr>
                <a:spLocks noChangeArrowheads="1"/>
              </p:cNvSpPr>
              <p:nvPr/>
            </p:nvSpPr>
            <p:spPr bwMode="auto">
              <a:xfrm>
                <a:off x="37338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1" name="Rectangle 46"/>
              <p:cNvSpPr>
                <a:spLocks noChangeArrowheads="1"/>
              </p:cNvSpPr>
              <p:nvPr/>
            </p:nvSpPr>
            <p:spPr bwMode="auto">
              <a:xfrm>
                <a:off x="40386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2" name="Freeform 47"/>
              <p:cNvSpPr>
                <a:spLocks/>
              </p:cNvSpPr>
              <p:nvPr/>
            </p:nvSpPr>
            <p:spPr bwMode="auto">
              <a:xfrm>
                <a:off x="4191000" y="28178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33" name="Rectangle 50"/>
              <p:cNvSpPr>
                <a:spLocks noChangeArrowheads="1"/>
              </p:cNvSpPr>
              <p:nvPr/>
            </p:nvSpPr>
            <p:spPr bwMode="auto">
              <a:xfrm>
                <a:off x="49530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4" name="Rectangle 51"/>
              <p:cNvSpPr>
                <a:spLocks noChangeArrowheads="1"/>
              </p:cNvSpPr>
              <p:nvPr/>
            </p:nvSpPr>
            <p:spPr bwMode="auto">
              <a:xfrm>
                <a:off x="52578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5" name="Rectangle 52"/>
              <p:cNvSpPr>
                <a:spLocks noChangeArrowheads="1"/>
              </p:cNvSpPr>
              <p:nvPr/>
            </p:nvSpPr>
            <p:spPr bwMode="auto">
              <a:xfrm>
                <a:off x="55626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6" name="Freeform 53"/>
              <p:cNvSpPr>
                <a:spLocks/>
              </p:cNvSpPr>
              <p:nvPr/>
            </p:nvSpPr>
            <p:spPr bwMode="auto">
              <a:xfrm>
                <a:off x="5715000" y="28178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37" name="Rectangle 56"/>
              <p:cNvSpPr>
                <a:spLocks noChangeArrowheads="1"/>
              </p:cNvSpPr>
              <p:nvPr/>
            </p:nvSpPr>
            <p:spPr bwMode="auto">
              <a:xfrm>
                <a:off x="64770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8" name="Rectangle 57"/>
              <p:cNvSpPr>
                <a:spLocks noChangeArrowheads="1"/>
              </p:cNvSpPr>
              <p:nvPr/>
            </p:nvSpPr>
            <p:spPr bwMode="auto">
              <a:xfrm>
                <a:off x="67818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39" name="Rectangle 58"/>
              <p:cNvSpPr>
                <a:spLocks noChangeArrowheads="1"/>
              </p:cNvSpPr>
              <p:nvPr/>
            </p:nvSpPr>
            <p:spPr bwMode="auto">
              <a:xfrm>
                <a:off x="70866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40" name="Freeform 41"/>
              <p:cNvSpPr>
                <a:spLocks/>
              </p:cNvSpPr>
              <p:nvPr/>
            </p:nvSpPr>
            <p:spPr bwMode="auto">
              <a:xfrm rot="10800000">
                <a:off x="2819400" y="29702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1" name="Freeform 48"/>
              <p:cNvSpPr>
                <a:spLocks/>
              </p:cNvSpPr>
              <p:nvPr/>
            </p:nvSpPr>
            <p:spPr bwMode="auto">
              <a:xfrm rot="10800000">
                <a:off x="4343400" y="29702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2" name="Freeform 54"/>
              <p:cNvSpPr>
                <a:spLocks/>
              </p:cNvSpPr>
              <p:nvPr/>
            </p:nvSpPr>
            <p:spPr bwMode="auto">
              <a:xfrm rot="10800000">
                <a:off x="5867400" y="2970213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3" name="Freeform 63"/>
              <p:cNvSpPr>
                <a:spLocks/>
              </p:cNvSpPr>
              <p:nvPr/>
            </p:nvSpPr>
            <p:spPr bwMode="auto">
              <a:xfrm>
                <a:off x="2289175" y="2955925"/>
                <a:ext cx="168275" cy="552450"/>
              </a:xfrm>
              <a:custGeom>
                <a:avLst/>
                <a:gdLst>
                  <a:gd name="T0" fmla="*/ 46 w 106"/>
                  <a:gd name="T1" fmla="*/ 0 h 348"/>
                  <a:gd name="T2" fmla="*/ 10 w 106"/>
                  <a:gd name="T3" fmla="*/ 186 h 348"/>
                  <a:gd name="T4" fmla="*/ 106 w 106"/>
                  <a:gd name="T5" fmla="*/ 348 h 3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348">
                    <a:moveTo>
                      <a:pt x="46" y="0"/>
                    </a:moveTo>
                    <a:cubicBezTo>
                      <a:pt x="40" y="31"/>
                      <a:pt x="0" y="128"/>
                      <a:pt x="10" y="186"/>
                    </a:cubicBezTo>
                    <a:cubicBezTo>
                      <a:pt x="20" y="244"/>
                      <a:pt x="86" y="314"/>
                      <a:pt x="106" y="348"/>
                    </a:cubicBezTo>
                  </a:path>
                </a:pathLst>
              </a:custGeom>
              <a:noFill/>
              <a:ln w="19050" cmpd="sng">
                <a:solidFill>
                  <a:schemeClr val="tx2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4" name="Freeform 64"/>
              <p:cNvSpPr>
                <a:spLocks/>
              </p:cNvSpPr>
              <p:nvPr/>
            </p:nvSpPr>
            <p:spPr bwMode="auto">
              <a:xfrm>
                <a:off x="3810000" y="2955925"/>
                <a:ext cx="168275" cy="552450"/>
              </a:xfrm>
              <a:custGeom>
                <a:avLst/>
                <a:gdLst>
                  <a:gd name="T0" fmla="*/ 46 w 106"/>
                  <a:gd name="T1" fmla="*/ 0 h 348"/>
                  <a:gd name="T2" fmla="*/ 10 w 106"/>
                  <a:gd name="T3" fmla="*/ 186 h 348"/>
                  <a:gd name="T4" fmla="*/ 106 w 106"/>
                  <a:gd name="T5" fmla="*/ 348 h 3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348">
                    <a:moveTo>
                      <a:pt x="46" y="0"/>
                    </a:moveTo>
                    <a:cubicBezTo>
                      <a:pt x="40" y="31"/>
                      <a:pt x="0" y="128"/>
                      <a:pt x="10" y="186"/>
                    </a:cubicBezTo>
                    <a:cubicBezTo>
                      <a:pt x="20" y="244"/>
                      <a:pt x="86" y="314"/>
                      <a:pt x="106" y="348"/>
                    </a:cubicBezTo>
                  </a:path>
                </a:pathLst>
              </a:custGeom>
              <a:noFill/>
              <a:ln w="19050" cmpd="sng">
                <a:solidFill>
                  <a:schemeClr val="tx2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5" name="Freeform 65"/>
              <p:cNvSpPr>
                <a:spLocks/>
              </p:cNvSpPr>
              <p:nvPr/>
            </p:nvSpPr>
            <p:spPr bwMode="auto">
              <a:xfrm>
                <a:off x="5330825" y="2955925"/>
                <a:ext cx="168275" cy="552450"/>
              </a:xfrm>
              <a:custGeom>
                <a:avLst/>
                <a:gdLst>
                  <a:gd name="T0" fmla="*/ 46 w 106"/>
                  <a:gd name="T1" fmla="*/ 0 h 348"/>
                  <a:gd name="T2" fmla="*/ 10 w 106"/>
                  <a:gd name="T3" fmla="*/ 186 h 348"/>
                  <a:gd name="T4" fmla="*/ 106 w 106"/>
                  <a:gd name="T5" fmla="*/ 348 h 3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348">
                    <a:moveTo>
                      <a:pt x="46" y="0"/>
                    </a:moveTo>
                    <a:cubicBezTo>
                      <a:pt x="40" y="31"/>
                      <a:pt x="0" y="128"/>
                      <a:pt x="10" y="186"/>
                    </a:cubicBezTo>
                    <a:cubicBezTo>
                      <a:pt x="20" y="244"/>
                      <a:pt x="86" y="314"/>
                      <a:pt x="106" y="348"/>
                    </a:cubicBezTo>
                  </a:path>
                </a:pathLst>
              </a:custGeom>
              <a:noFill/>
              <a:ln w="19050" cmpd="sng">
                <a:solidFill>
                  <a:schemeClr val="tx2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46" name="Freeform 66"/>
              <p:cNvSpPr>
                <a:spLocks/>
              </p:cNvSpPr>
              <p:nvPr/>
            </p:nvSpPr>
            <p:spPr bwMode="auto">
              <a:xfrm>
                <a:off x="6851650" y="2955925"/>
                <a:ext cx="168275" cy="552450"/>
              </a:xfrm>
              <a:custGeom>
                <a:avLst/>
                <a:gdLst>
                  <a:gd name="T0" fmla="*/ 46 w 106"/>
                  <a:gd name="T1" fmla="*/ 0 h 348"/>
                  <a:gd name="T2" fmla="*/ 10 w 106"/>
                  <a:gd name="T3" fmla="*/ 186 h 348"/>
                  <a:gd name="T4" fmla="*/ 106 w 106"/>
                  <a:gd name="T5" fmla="*/ 348 h 3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348">
                    <a:moveTo>
                      <a:pt x="46" y="0"/>
                    </a:moveTo>
                    <a:cubicBezTo>
                      <a:pt x="40" y="31"/>
                      <a:pt x="0" y="128"/>
                      <a:pt x="10" y="186"/>
                    </a:cubicBezTo>
                    <a:cubicBezTo>
                      <a:pt x="20" y="244"/>
                      <a:pt x="86" y="314"/>
                      <a:pt x="106" y="348"/>
                    </a:cubicBezTo>
                  </a:path>
                </a:pathLst>
              </a:custGeom>
              <a:noFill/>
              <a:ln w="19050" cmpd="sng">
                <a:solidFill>
                  <a:schemeClr val="tx2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pic>
            <p:nvPicPr>
              <p:cNvPr id="234547" name="Picture 6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24075" y="3540125"/>
                <a:ext cx="685800" cy="835025"/>
              </a:xfrm>
              <a:prstGeom prst="rect">
                <a:avLst/>
              </a:prstGeom>
              <a:solidFill>
                <a:schemeClr val="folHlink"/>
              </a:solidFill>
              <a:ln w="19050">
                <a:solidFill>
                  <a:schemeClr val="tx2"/>
                </a:solidFill>
                <a:miter lim="800000"/>
                <a:headEnd/>
                <a:tailEnd/>
              </a:ln>
            </p:spPr>
          </p:pic>
          <p:pic>
            <p:nvPicPr>
              <p:cNvPr id="234548" name="Picture 68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51250" y="3540125"/>
                <a:ext cx="685800" cy="803275"/>
              </a:xfrm>
              <a:prstGeom prst="rect">
                <a:avLst/>
              </a:prstGeom>
              <a:solidFill>
                <a:schemeClr val="folHlink"/>
              </a:solidFill>
              <a:ln w="19050">
                <a:solidFill>
                  <a:schemeClr val="tx2"/>
                </a:solidFill>
                <a:miter lim="800000"/>
                <a:headEnd/>
                <a:tailEnd/>
              </a:ln>
            </p:spPr>
          </p:pic>
          <p:pic>
            <p:nvPicPr>
              <p:cNvPr id="234549" name="Picture 6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705600" y="3540125"/>
                <a:ext cx="685800" cy="612775"/>
              </a:xfrm>
              <a:prstGeom prst="rect">
                <a:avLst/>
              </a:prstGeom>
              <a:solidFill>
                <a:schemeClr val="folHlink"/>
              </a:solidFill>
              <a:ln w="19050">
                <a:solidFill>
                  <a:schemeClr val="tx2"/>
                </a:solidFill>
                <a:miter lim="800000"/>
                <a:headEnd/>
                <a:tailEnd/>
              </a:ln>
            </p:spPr>
          </p:pic>
          <p:pic>
            <p:nvPicPr>
              <p:cNvPr id="234550" name="Picture 70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78425" y="3540125"/>
                <a:ext cx="685800" cy="663575"/>
              </a:xfrm>
              <a:prstGeom prst="rect">
                <a:avLst/>
              </a:prstGeom>
              <a:solidFill>
                <a:schemeClr val="folHlink"/>
              </a:solidFill>
              <a:ln w="19050">
                <a:solidFill>
                  <a:schemeClr val="tx2"/>
                </a:solidFill>
                <a:miter lim="800000"/>
                <a:headEnd/>
                <a:tailEnd/>
              </a:ln>
            </p:spPr>
          </p:pic>
          <p:sp>
            <p:nvSpPr>
              <p:cNvPr id="234551" name="Rectangle 72"/>
              <p:cNvSpPr>
                <a:spLocks noChangeArrowheads="1"/>
              </p:cNvSpPr>
              <p:nvPr/>
            </p:nvSpPr>
            <p:spPr bwMode="auto">
              <a:xfrm>
                <a:off x="80010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52" name="Rectangle 73"/>
              <p:cNvSpPr>
                <a:spLocks noChangeArrowheads="1"/>
              </p:cNvSpPr>
              <p:nvPr/>
            </p:nvSpPr>
            <p:spPr bwMode="auto">
              <a:xfrm>
                <a:off x="990600" y="2803525"/>
                <a:ext cx="304800" cy="304800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53" name="Freeform 74"/>
              <p:cNvSpPr>
                <a:spLocks/>
              </p:cNvSpPr>
              <p:nvPr/>
            </p:nvSpPr>
            <p:spPr bwMode="auto">
              <a:xfrm>
                <a:off x="7239000" y="2803525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54" name="Freeform 75"/>
              <p:cNvSpPr>
                <a:spLocks/>
              </p:cNvSpPr>
              <p:nvPr/>
            </p:nvSpPr>
            <p:spPr bwMode="auto">
              <a:xfrm rot="10800000">
                <a:off x="7391400" y="2955925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55" name="Freeform 76"/>
              <p:cNvSpPr>
                <a:spLocks/>
              </p:cNvSpPr>
              <p:nvPr/>
            </p:nvSpPr>
            <p:spPr bwMode="auto">
              <a:xfrm>
                <a:off x="1143000" y="2803525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56" name="Freeform 77"/>
              <p:cNvSpPr>
                <a:spLocks/>
              </p:cNvSpPr>
              <p:nvPr/>
            </p:nvSpPr>
            <p:spPr bwMode="auto">
              <a:xfrm rot="10800000">
                <a:off x="1295400" y="2955925"/>
                <a:ext cx="762000" cy="139700"/>
              </a:xfrm>
              <a:custGeom>
                <a:avLst/>
                <a:gdLst>
                  <a:gd name="T0" fmla="*/ 0 w 480"/>
                  <a:gd name="T1" fmla="*/ 87 h 88"/>
                  <a:gd name="T2" fmla="*/ 237 w 480"/>
                  <a:gd name="T3" fmla="*/ 0 h 88"/>
                  <a:gd name="T4" fmla="*/ 480 w 480"/>
                  <a:gd name="T5" fmla="*/ 88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0" h="88">
                    <a:moveTo>
                      <a:pt x="0" y="87"/>
                    </a:moveTo>
                    <a:cubicBezTo>
                      <a:pt x="39" y="73"/>
                      <a:pt x="157" y="0"/>
                      <a:pt x="237" y="0"/>
                    </a:cubicBezTo>
                    <a:cubicBezTo>
                      <a:pt x="317" y="0"/>
                      <a:pt x="430" y="70"/>
                      <a:pt x="480" y="88"/>
                    </a:cubicBezTo>
                  </a:path>
                </a:pathLst>
              </a:custGeom>
              <a:noFill/>
              <a:ln w="19050" cmpd="sng">
                <a:solidFill>
                  <a:schemeClr val="tx1"/>
                </a:solidFill>
                <a:round/>
                <a:headEnd type="oval" w="sm" len="sm"/>
                <a:tailEnd type="triangle" w="sm" len="lg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34557" name="Text Box 78"/>
              <p:cNvSpPr txBox="1">
                <a:spLocks noChangeArrowheads="1"/>
              </p:cNvSpPr>
              <p:nvPr/>
            </p:nvSpPr>
            <p:spPr bwMode="auto">
              <a:xfrm>
                <a:off x="7693025" y="2346325"/>
                <a:ext cx="838200" cy="396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2000"/>
                  <a:t>trailer</a:t>
                </a:r>
              </a:p>
            </p:txBody>
          </p:sp>
          <p:sp>
            <p:nvSpPr>
              <p:cNvPr id="234558" name="Text Box 79"/>
              <p:cNvSpPr txBox="1">
                <a:spLocks noChangeArrowheads="1"/>
              </p:cNvSpPr>
              <p:nvPr/>
            </p:nvSpPr>
            <p:spPr bwMode="auto">
              <a:xfrm>
                <a:off x="625475" y="2422525"/>
                <a:ext cx="957263" cy="396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2000"/>
                  <a:t>header</a:t>
                </a:r>
              </a:p>
            </p:txBody>
          </p:sp>
          <p:sp>
            <p:nvSpPr>
              <p:cNvPr id="234559" name="AutoShape 82"/>
              <p:cNvSpPr>
                <a:spLocks noChangeArrowheads="1"/>
              </p:cNvSpPr>
              <p:nvPr/>
            </p:nvSpPr>
            <p:spPr bwMode="auto">
              <a:xfrm>
                <a:off x="1676400" y="2422525"/>
                <a:ext cx="5867400" cy="838200"/>
              </a:xfrm>
              <a:prstGeom prst="roundRect">
                <a:avLst>
                  <a:gd name="adj" fmla="val 16667"/>
                </a:avLst>
              </a:prstGeom>
              <a:noFill/>
              <a:ln w="9525">
                <a:solidFill>
                  <a:schemeClr val="tx1"/>
                </a:solidFill>
                <a:prstDash val="lg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60" name="Text Box 83"/>
              <p:cNvSpPr txBox="1">
                <a:spLocks noChangeArrowheads="1"/>
              </p:cNvSpPr>
              <p:nvPr/>
            </p:nvSpPr>
            <p:spPr bwMode="auto">
              <a:xfrm>
                <a:off x="5611813" y="2406650"/>
                <a:ext cx="1931987" cy="396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2000"/>
                  <a:t>nodes/positions</a:t>
                </a:r>
              </a:p>
            </p:txBody>
          </p:sp>
          <p:sp>
            <p:nvSpPr>
              <p:cNvPr id="234561" name="AutoShape 84"/>
              <p:cNvSpPr>
                <a:spLocks noChangeArrowheads="1"/>
              </p:cNvSpPr>
              <p:nvPr/>
            </p:nvSpPr>
            <p:spPr bwMode="auto">
              <a:xfrm>
                <a:off x="1905000" y="3413125"/>
                <a:ext cx="5638800" cy="1143000"/>
              </a:xfrm>
              <a:prstGeom prst="roundRect">
                <a:avLst>
                  <a:gd name="adj" fmla="val 16667"/>
                </a:avLst>
              </a:prstGeom>
              <a:noFill/>
              <a:ln w="9525">
                <a:solidFill>
                  <a:schemeClr val="tx2"/>
                </a:solidFill>
                <a:prstDash val="lg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4562" name="Text Box 85"/>
              <p:cNvSpPr txBox="1">
                <a:spLocks noChangeArrowheads="1"/>
              </p:cNvSpPr>
              <p:nvPr/>
            </p:nvSpPr>
            <p:spPr bwMode="auto">
              <a:xfrm>
                <a:off x="6348413" y="4175125"/>
                <a:ext cx="1195387" cy="396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3000" i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2000">
                    <a:solidFill>
                      <a:schemeClr val="tx2"/>
                    </a:solidFill>
                  </a:rPr>
                  <a:t>elements</a:t>
                </a:r>
              </a:p>
            </p:txBody>
          </p:sp>
        </p:grpSp>
        <p:sp>
          <p:nvSpPr>
            <p:cNvPr id="62" name="Rectangle 3" descr="Rectangle: Click to edit Master text styles&#10;Second level&#10;Third level&#10;Fourth level&#10;Fifth level"/>
            <p:cNvSpPr txBox="1">
              <a:spLocks noChangeArrowheads="1"/>
            </p:cNvSpPr>
            <p:nvPr/>
          </p:nvSpPr>
          <p:spPr bwMode="auto">
            <a:xfrm>
              <a:off x="990600" y="762000"/>
              <a:ext cx="8763000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marL="0" indent="0">
                <a:buFontTx/>
                <a:buNone/>
                <a:defRPr/>
              </a:pPr>
              <a:r>
                <a:rPr lang="en-US" sz="2400" i="0" kern="0" dirty="0" smtClean="0"/>
                <a:t>Doubly-linked lists allow more flexible list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65137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chemeClr val="tx2"/>
                </a:solidFill>
              </a:rPr>
              <a:t>Data Structure Invariants</a:t>
            </a:r>
          </a:p>
        </p:txBody>
      </p:sp>
      <p:pic>
        <p:nvPicPr>
          <p:cNvPr id="239619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1425" y="2398713"/>
            <a:ext cx="3989388" cy="1106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9620" name="Picture 2" descr="http://www.canwalk.org.au/wp-content/uploads/2012/09/walk1.gif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1901825"/>
            <a:ext cx="838200" cy="808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9621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9513" y="3897313"/>
            <a:ext cx="3946525" cy="1049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52"/>
          <p:cNvGrpSpPr>
            <a:grpSpLocks/>
          </p:cNvGrpSpPr>
          <p:nvPr/>
        </p:nvGrpSpPr>
        <p:grpSpPr bwMode="auto">
          <a:xfrm>
            <a:off x="1190625" y="3981450"/>
            <a:ext cx="3200400" cy="2170113"/>
            <a:chOff x="715904" y="3615938"/>
            <a:chExt cx="3200400" cy="2169781"/>
          </a:xfrm>
        </p:grpSpPr>
        <p:pic>
          <p:nvPicPr>
            <p:cNvPr id="239645" name="Picture 4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04" y="3615938"/>
              <a:ext cx="3200400" cy="1143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46" name="Picture 7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81" r="5843"/>
            <a:stretch>
              <a:fillRect/>
            </a:stretch>
          </p:blipFill>
          <p:spPr bwMode="auto">
            <a:xfrm>
              <a:off x="715904" y="4614144"/>
              <a:ext cx="3196511" cy="1171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6" name="Group 55"/>
          <p:cNvGrpSpPr>
            <a:grpSpLocks/>
          </p:cNvGrpSpPr>
          <p:nvPr/>
        </p:nvGrpSpPr>
        <p:grpSpPr bwMode="auto">
          <a:xfrm>
            <a:off x="1190625" y="1828800"/>
            <a:ext cx="3305175" cy="1838325"/>
            <a:chOff x="3261221" y="1514475"/>
            <a:chExt cx="3305175" cy="1838325"/>
          </a:xfrm>
        </p:grpSpPr>
        <p:pic>
          <p:nvPicPr>
            <p:cNvPr id="239643" name="Picture 10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2" r="-4204"/>
            <a:stretch>
              <a:fillRect/>
            </a:stretch>
          </p:blipFill>
          <p:spPr bwMode="auto">
            <a:xfrm>
              <a:off x="3261221" y="1514475"/>
              <a:ext cx="3305175" cy="130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44" name="Picture 8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1221" y="2238375"/>
              <a:ext cx="3171825" cy="1114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9624" name="Group 46"/>
          <p:cNvGrpSpPr>
            <a:grpSpLocks noChangeAspect="1"/>
          </p:cNvGrpSpPr>
          <p:nvPr/>
        </p:nvGrpSpPr>
        <p:grpSpPr bwMode="auto">
          <a:xfrm>
            <a:off x="31750" y="2951163"/>
            <a:ext cx="960438" cy="960437"/>
            <a:chOff x="4320" y="2016"/>
            <a:chExt cx="912" cy="912"/>
          </a:xfrm>
        </p:grpSpPr>
        <p:grpSp>
          <p:nvGrpSpPr>
            <p:cNvPr id="239625" name="Group 47"/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239632" name="Group 48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239634" name="Freeform 49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10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635" name="Freeform 50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10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39636" name="Group 51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239637" name="Freeform 5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38" name="Freeform 5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39" name="Freeform 54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40" name="Freeform 55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41" name="Freeform 5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9642" name="Freeform 57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39633" name="Oval 58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239626" name="Group 59"/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239627" name="Group 60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39630" name="AutoShape 6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39631" name="Line 6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39628" name="Line 63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29" name="Line 64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23687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52600" y="5943600"/>
            <a:ext cx="2819400" cy="838200"/>
          </a:xfrm>
        </p:spPr>
        <p:txBody>
          <a:bodyPr/>
          <a:lstStyle/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York University</a:t>
            </a:r>
            <a:endParaRPr lang="en-US" altLang="en-US" smtClean="0"/>
          </a:p>
        </p:txBody>
      </p:sp>
      <p:graphicFrame>
        <p:nvGraphicFramePr>
          <p:cNvPr id="184323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370" name="Equation" r:id="rId4" imgW="114151" imgH="215619" progId="Equation.3">
                  <p:embed/>
                </p:oleObj>
              </mc:Choice>
              <mc:Fallback>
                <p:oleObj name="Equation" r:id="rId4" imgW="114151" imgH="21561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24" name="Text Box 5"/>
          <p:cNvSpPr txBox="1">
            <a:spLocks noChangeArrowheads="1"/>
          </p:cNvSpPr>
          <p:nvPr/>
        </p:nvSpPr>
        <p:spPr bwMode="auto">
          <a:xfrm>
            <a:off x="7285038" y="6397625"/>
            <a:ext cx="20859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>
                <a:solidFill>
                  <a:schemeClr val="accent2"/>
                </a:solidFill>
              </a:rPr>
              <a:t>COSC 2011</a:t>
            </a:r>
            <a:endParaRPr lang="en-US" altLang="en-US" sz="2400" i="0">
              <a:solidFill>
                <a:schemeClr val="accent2"/>
              </a:solidFill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spcBef>
                <a:spcPct val="0"/>
              </a:spcBef>
              <a:defRPr/>
            </a:pPr>
            <a:r>
              <a:rPr lang="en-US" sz="2400" b="1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Lecture</a:t>
            </a:r>
            <a:r>
              <a:rPr lang="en-US" sz="2400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400" b="1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4</a:t>
            </a:r>
            <a:endParaRPr lang="en-US" sz="2400" i="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1" name="Title 1"/>
          <p:cNvSpPr txBox="1">
            <a:spLocks/>
          </p:cNvSpPr>
          <p:nvPr/>
        </p:nvSpPr>
        <p:spPr bwMode="auto">
          <a:xfrm>
            <a:off x="0" y="-152400"/>
            <a:ext cx="9067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sz="4000" i="0" dirty="0"/>
              <a:t>Asymptotic </a:t>
            </a:r>
            <a:r>
              <a:rPr lang="en-US" sz="4000" i="0" dirty="0" smtClean="0"/>
              <a:t>Analysis of </a:t>
            </a:r>
            <a:r>
              <a:rPr lang="en-CA" altLang="en-US" sz="4000" i="0" dirty="0" smtClean="0"/>
              <a:t>Time Complexity</a:t>
            </a:r>
            <a:endParaRPr lang="en-US" sz="4000" i="0" kern="0" dirty="0"/>
          </a:p>
        </p:txBody>
      </p:sp>
      <p:pic>
        <p:nvPicPr>
          <p:cNvPr id="184327" name="Picture 9" descr="j0078707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46150" y="1997075"/>
            <a:ext cx="2101850" cy="257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28" name="Text Box 9"/>
          <p:cNvSpPr txBox="1">
            <a:spLocks noChangeArrowheads="1"/>
          </p:cNvSpPr>
          <p:nvPr/>
        </p:nvSpPr>
        <p:spPr bwMode="auto">
          <a:xfrm>
            <a:off x="3886200" y="768350"/>
            <a:ext cx="4243388" cy="563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7" action="ppaction://hlinksldjump"/>
              </a:rPr>
              <a:t>History of Classifying Problems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8" action="ppaction://hlinksldjump"/>
              </a:rPr>
              <a:t>Growth Rates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9" action="ppaction://hlinksldjump"/>
              </a:rPr>
              <a:t>Time Complexity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10" action="ppaction://hlinksldjump"/>
              </a:rPr>
              <a:t>Linear vs Constant Time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11" action="ppaction://hlinksldjump"/>
              </a:rPr>
              <a:t>Binary Search Time (logn)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12" action="ppaction://hlinksldjump"/>
              </a:rPr>
              <a:t>Insertion Sort Time (Quadratic)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13" action="ppaction://hlinksldjump"/>
              </a:rPr>
              <a:t>Don't Redo Work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14" action="ppaction://hlinksldjump"/>
              </a:rPr>
              <a:t>Test (linear) vs Search (Exponential)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15" action="ppaction://hlinksldjump"/>
              </a:rPr>
              <a:t>Multiplying (Quadratic vs Exponential)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16" action="ppaction://hlinksldjump"/>
              </a:rPr>
              <a:t>Bits of Input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17" action="ppaction://hlinksldjump"/>
              </a:rPr>
              <a:t>Cryptography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18" action="ppaction://hlinksldjump"/>
              </a:rPr>
              <a:t>Amortized Time Complexity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19" action="ppaction://hlinksldjump"/>
              </a:rPr>
              <a:t>Worst Case Input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20" action="ppaction://hlinksldjump"/>
              </a:rPr>
              <a:t>Classifying Functions (BigOh)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rId21" action="ppaction://hlinksldjump"/>
              </a:rPr>
              <a:t>Adding Made Easy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" action="ppaction://noaction"/>
              </a:rPr>
              <a:t>Logs and Exponentials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>
                <a:hlinkClick r:id="" action="ppaction://noaction"/>
              </a:rPr>
              <a:t>Understand Quantifiers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 i="0"/>
          </a:p>
        </p:txBody>
      </p:sp>
    </p:spTree>
    <p:extLst>
      <p:ext uri="{BB962C8B-B14F-4D97-AF65-F5344CB8AC3E}">
        <p14:creationId xmlns:p14="http://schemas.microsoft.com/office/powerpoint/2010/main" val="24297924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Some Math</a:t>
            </a:r>
          </a:p>
        </p:txBody>
      </p:sp>
      <p:grpSp>
        <p:nvGrpSpPr>
          <p:cNvPr id="2" name="Group 65"/>
          <p:cNvGrpSpPr>
            <a:grpSpLocks/>
          </p:cNvGrpSpPr>
          <p:nvPr/>
        </p:nvGrpSpPr>
        <p:grpSpPr bwMode="auto">
          <a:xfrm>
            <a:off x="700088" y="446088"/>
            <a:ext cx="3062287" cy="2263775"/>
            <a:chOff x="2982" y="1454"/>
            <a:chExt cx="1929" cy="1426"/>
          </a:xfrm>
        </p:grpSpPr>
        <p:sp>
          <p:nvSpPr>
            <p:cNvPr id="185416" name="Rectangle 66"/>
            <p:cNvSpPr>
              <a:spLocks noChangeArrowheads="1"/>
            </p:cNvSpPr>
            <p:nvPr/>
          </p:nvSpPr>
          <p:spPr bwMode="auto">
            <a:xfrm>
              <a:off x="2982" y="1454"/>
              <a:ext cx="192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Time Complexity</a:t>
              </a:r>
              <a:endParaRPr lang="en-CA" altLang="en-US">
                <a:solidFill>
                  <a:schemeClr val="tx2"/>
                </a:solidFill>
              </a:endParaRPr>
            </a:p>
          </p:txBody>
        </p:sp>
        <p:pic>
          <p:nvPicPr>
            <p:cNvPr id="185417" name="Picture 67" descr="j0078707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52" y="2074"/>
              <a:ext cx="768" cy="8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418" name="Rectangle 68"/>
            <p:cNvSpPr>
              <a:spLocks noChangeArrowheads="1"/>
            </p:cNvSpPr>
            <p:nvPr/>
          </p:nvSpPr>
          <p:spPr bwMode="auto">
            <a:xfrm>
              <a:off x="3198" y="1699"/>
              <a:ext cx="132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t(n) =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  <a:cs typeface="Times New Roman" pitchFamily="18" charset="0"/>
                </a:rPr>
                <a:t>Q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(n</a:t>
              </a:r>
              <a:r>
                <a:rPr lang="en-US" altLang="en-US" baseline="30000">
                  <a:solidFill>
                    <a:schemeClr val="accent2"/>
                  </a:solidFill>
                  <a:cs typeface="Times New Roman" pitchFamily="18" charset="0"/>
                </a:rPr>
                <a:t>2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)</a:t>
              </a:r>
              <a:endParaRPr lang="en-CA" altLang="en-US">
                <a:solidFill>
                  <a:schemeClr val="accent2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12" name="Group 16"/>
          <p:cNvGrpSpPr>
            <a:grpSpLocks/>
          </p:cNvGrpSpPr>
          <p:nvPr/>
        </p:nvGrpSpPr>
        <p:grpSpPr bwMode="auto">
          <a:xfrm>
            <a:off x="4724400" y="484188"/>
            <a:ext cx="3741738" cy="2514600"/>
            <a:chOff x="288" y="1440"/>
            <a:chExt cx="2357" cy="1584"/>
          </a:xfrm>
        </p:grpSpPr>
        <p:grpSp>
          <p:nvGrpSpPr>
            <p:cNvPr id="185408" name="Group 17"/>
            <p:cNvGrpSpPr>
              <a:grpSpLocks/>
            </p:cNvGrpSpPr>
            <p:nvPr/>
          </p:nvGrpSpPr>
          <p:grpSpPr bwMode="auto">
            <a:xfrm>
              <a:off x="522" y="2043"/>
              <a:ext cx="1409" cy="981"/>
              <a:chOff x="558" y="864"/>
              <a:chExt cx="1627" cy="1321"/>
            </a:xfrm>
          </p:grpSpPr>
          <p:sp>
            <p:nvSpPr>
              <p:cNvPr id="185411" name="Arc 18"/>
              <p:cNvSpPr>
                <a:spLocks/>
              </p:cNvSpPr>
              <p:nvPr/>
            </p:nvSpPr>
            <p:spPr bwMode="auto">
              <a:xfrm flipV="1">
                <a:off x="850" y="990"/>
                <a:ext cx="1127" cy="93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53" y="0"/>
                    </a:moveTo>
                    <a:cubicBezTo>
                      <a:pt x="11962" y="29"/>
                      <a:pt x="21600" y="9691"/>
                      <a:pt x="21600" y="21600"/>
                    </a:cubicBezTo>
                  </a:path>
                  <a:path w="21600" h="21600" stroke="0" extrusionOk="0">
                    <a:moveTo>
                      <a:pt x="53" y="0"/>
                    </a:moveTo>
                    <a:cubicBezTo>
                      <a:pt x="11962" y="29"/>
                      <a:pt x="21600" y="9691"/>
                      <a:pt x="21600" y="21600"/>
                    </a:cubicBezTo>
                    <a:lnTo>
                      <a:pt x="0" y="21600"/>
                    </a:lnTo>
                    <a:lnTo>
                      <a:pt x="53" y="0"/>
                    </a:lnTo>
                    <a:close/>
                  </a:path>
                </a:pathLst>
              </a:cu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412" name="Rectangle 19"/>
              <p:cNvSpPr>
                <a:spLocks noChangeArrowheads="1"/>
              </p:cNvSpPr>
              <p:nvPr/>
            </p:nvSpPr>
            <p:spPr bwMode="auto">
              <a:xfrm>
                <a:off x="850" y="864"/>
                <a:ext cx="1335" cy="1058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85413" name="Line 20"/>
              <p:cNvSpPr>
                <a:spLocks noChangeShapeType="1"/>
              </p:cNvSpPr>
              <p:nvPr/>
            </p:nvSpPr>
            <p:spPr bwMode="auto">
              <a:xfrm flipV="1">
                <a:off x="850" y="1259"/>
                <a:ext cx="1276" cy="331"/>
              </a:xfrm>
              <a:prstGeom prst="line">
                <a:avLst/>
              </a:prstGeom>
              <a:noFill/>
              <a:ln w="44450">
                <a:solidFill>
                  <a:schemeClr val="accent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414" name="Text Box 21"/>
              <p:cNvSpPr txBox="1">
                <a:spLocks noChangeArrowheads="1"/>
              </p:cNvSpPr>
              <p:nvPr/>
            </p:nvSpPr>
            <p:spPr bwMode="auto">
              <a:xfrm>
                <a:off x="938" y="1848"/>
                <a:ext cx="1006" cy="3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1433" tIns="45717" rIns="91433" bIns="45717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50000"/>
                  </a:spcBef>
                  <a:buFontTx/>
                  <a:buNone/>
                </a:pPr>
                <a:r>
                  <a:rPr lang="en-US" altLang="en-US" sz="2000" b="1">
                    <a:latin typeface="Arial Rounded MT Bold" pitchFamily="34" charset="0"/>
                  </a:rPr>
                  <a:t>Input Size</a:t>
                </a:r>
              </a:p>
            </p:txBody>
          </p:sp>
          <p:sp>
            <p:nvSpPr>
              <p:cNvPr id="185415" name="Text Box 22"/>
              <p:cNvSpPr txBox="1">
                <a:spLocks noChangeArrowheads="1"/>
              </p:cNvSpPr>
              <p:nvPr/>
            </p:nvSpPr>
            <p:spPr bwMode="auto">
              <a:xfrm rot="-5400000">
                <a:off x="335" y="1280"/>
                <a:ext cx="73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33" tIns="45717" rIns="91433" bIns="45717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50000"/>
                  </a:spcBef>
                  <a:buFontTx/>
                  <a:buNone/>
                </a:pPr>
                <a:r>
                  <a:rPr lang="en-US" altLang="en-US" sz="2000" b="1">
                    <a:latin typeface="Arial Rounded MT Bold" pitchFamily="34" charset="0"/>
                  </a:rPr>
                  <a:t>Time</a:t>
                </a:r>
              </a:p>
            </p:txBody>
          </p:sp>
        </p:grpSp>
        <p:sp>
          <p:nvSpPr>
            <p:cNvPr id="185409" name="Rectangle 23"/>
            <p:cNvSpPr>
              <a:spLocks noChangeArrowheads="1"/>
            </p:cNvSpPr>
            <p:nvPr/>
          </p:nvSpPr>
          <p:spPr bwMode="auto">
            <a:xfrm>
              <a:off x="288" y="1440"/>
              <a:ext cx="2357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Classifying Functions</a:t>
              </a:r>
              <a:endParaRPr lang="en-CA" altLang="en-US">
                <a:solidFill>
                  <a:schemeClr val="tx2"/>
                </a:solidFill>
              </a:endParaRPr>
            </a:p>
          </p:txBody>
        </p:sp>
        <p:sp>
          <p:nvSpPr>
            <p:cNvPr id="185410" name="Rectangle 24"/>
            <p:cNvSpPr>
              <a:spLocks noChangeArrowheads="1"/>
            </p:cNvSpPr>
            <p:nvPr/>
          </p:nvSpPr>
          <p:spPr bwMode="auto">
            <a:xfrm>
              <a:off x="870" y="1690"/>
              <a:ext cx="1163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f(i) = n</a:t>
              </a:r>
              <a:r>
                <a:rPr lang="en-US" altLang="en-US" baseline="30000">
                  <a:solidFill>
                    <a:schemeClr val="accent2"/>
                  </a:solidFill>
                  <a:latin typeface="Symbol" pitchFamily="18" charset="2"/>
                  <a:cs typeface="Times New Roman" pitchFamily="18" charset="0"/>
                </a:rPr>
                <a:t>Q</a:t>
              </a:r>
              <a:r>
                <a:rPr lang="en-US" altLang="en-US" baseline="30000">
                  <a:solidFill>
                    <a:schemeClr val="accent2"/>
                  </a:solidFill>
                  <a:cs typeface="Times New Roman" pitchFamily="18" charset="0"/>
                </a:rPr>
                <a:t>(n)</a:t>
              </a:r>
              <a:endParaRPr lang="en-CA" altLang="en-US" baseline="30000">
                <a:solidFill>
                  <a:schemeClr val="accent2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21" name="Group 10"/>
          <p:cNvGrpSpPr>
            <a:grpSpLocks/>
          </p:cNvGrpSpPr>
          <p:nvPr/>
        </p:nvGrpSpPr>
        <p:grpSpPr bwMode="auto">
          <a:xfrm>
            <a:off x="5326063" y="3087688"/>
            <a:ext cx="2673350" cy="1789112"/>
            <a:chOff x="3164" y="395"/>
            <a:chExt cx="1684" cy="1127"/>
          </a:xfrm>
        </p:grpSpPr>
        <p:sp>
          <p:nvSpPr>
            <p:cNvPr id="185406" name="Rectangle 11"/>
            <p:cNvSpPr>
              <a:spLocks noChangeArrowheads="1"/>
            </p:cNvSpPr>
            <p:nvPr/>
          </p:nvSpPr>
          <p:spPr bwMode="auto">
            <a:xfrm>
              <a:off x="3210" y="395"/>
              <a:ext cx="163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Logs and Exps</a:t>
              </a:r>
            </a:p>
          </p:txBody>
        </p:sp>
        <p:sp>
          <p:nvSpPr>
            <p:cNvPr id="185407" name="Rectangle 12"/>
            <p:cNvSpPr>
              <a:spLocks noChangeArrowheads="1"/>
            </p:cNvSpPr>
            <p:nvPr/>
          </p:nvSpPr>
          <p:spPr bwMode="auto">
            <a:xfrm>
              <a:off x="3164" y="772"/>
              <a:ext cx="1636" cy="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2</a:t>
              </a:r>
              <a:r>
                <a:rPr lang="en-US" altLang="en-US" sz="3600" baseline="30000">
                  <a:solidFill>
                    <a:schemeClr val="accent2"/>
                  </a:solidFill>
                  <a:sym typeface="Symbol" pitchFamily="18" charset="2"/>
                </a:rPr>
                <a:t>a</a:t>
              </a: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 </a:t>
              </a:r>
              <a:r>
                <a:rPr lang="en-US" altLang="en-US" sz="3600">
                  <a:solidFill>
                    <a:schemeClr val="accent2"/>
                  </a:solidFill>
                  <a:latin typeface="Arial" charset="0"/>
                  <a:cs typeface="Arial" charset="0"/>
                  <a:sym typeface="Symbol" pitchFamily="18" charset="2"/>
                </a:rPr>
                <a:t>×</a:t>
              </a: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 2</a:t>
              </a:r>
              <a:r>
                <a:rPr lang="en-US" altLang="en-US" sz="3600" baseline="30000">
                  <a:solidFill>
                    <a:schemeClr val="accent2"/>
                  </a:solidFill>
                  <a:sym typeface="Symbol" pitchFamily="18" charset="2"/>
                </a:rPr>
                <a:t>b</a:t>
              </a: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 = 2</a:t>
              </a:r>
              <a:r>
                <a:rPr lang="en-US" altLang="en-US" sz="3600" baseline="30000">
                  <a:solidFill>
                    <a:schemeClr val="accent2"/>
                  </a:solidFill>
                  <a:sym typeface="Symbol" pitchFamily="18" charset="2"/>
                </a:rPr>
                <a:t>a+b</a:t>
              </a: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/>
              </a:r>
              <a:b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</a:b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2</a:t>
              </a:r>
              <a:r>
                <a:rPr lang="en-US" altLang="en-US" sz="3600" baseline="30000">
                  <a:solidFill>
                    <a:schemeClr val="accent2"/>
                  </a:solidFill>
                  <a:sym typeface="Symbol" pitchFamily="18" charset="2"/>
                </a:rPr>
                <a:t>log n</a:t>
              </a: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 = n</a:t>
              </a:r>
              <a:endParaRPr lang="en-US" altLang="en-US">
                <a:solidFill>
                  <a:schemeClr val="accent2"/>
                </a:solidFill>
              </a:endParaRPr>
            </a:p>
          </p:txBody>
        </p:sp>
      </p:grpSp>
      <p:grpSp>
        <p:nvGrpSpPr>
          <p:cNvPr id="24" name="Group 61"/>
          <p:cNvGrpSpPr>
            <a:grpSpLocks/>
          </p:cNvGrpSpPr>
          <p:nvPr/>
        </p:nvGrpSpPr>
        <p:grpSpPr bwMode="auto">
          <a:xfrm>
            <a:off x="712788" y="2895600"/>
            <a:ext cx="3324225" cy="2209800"/>
            <a:chOff x="537" y="2928"/>
            <a:chExt cx="2094" cy="1392"/>
          </a:xfrm>
        </p:grpSpPr>
        <p:sp>
          <p:nvSpPr>
            <p:cNvPr id="185403" name="Text Box 62"/>
            <p:cNvSpPr txBox="1">
              <a:spLocks noChangeArrowheads="1"/>
            </p:cNvSpPr>
            <p:nvPr/>
          </p:nvSpPr>
          <p:spPr bwMode="auto">
            <a:xfrm>
              <a:off x="537" y="2928"/>
              <a:ext cx="209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Adding Made Easy</a:t>
              </a:r>
              <a:endParaRPr lang="en-CA" altLang="en-US">
                <a:solidFill>
                  <a:schemeClr val="tx2"/>
                </a:solidFill>
              </a:endParaRPr>
            </a:p>
          </p:txBody>
        </p:sp>
        <p:sp>
          <p:nvSpPr>
            <p:cNvPr id="185404" name="Rectangle 63"/>
            <p:cNvSpPr>
              <a:spLocks noChangeArrowheads="1"/>
            </p:cNvSpPr>
            <p:nvPr/>
          </p:nvSpPr>
          <p:spPr bwMode="auto">
            <a:xfrm>
              <a:off x="994" y="3177"/>
              <a:ext cx="97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CA" altLang="en-US">
                  <a:solidFill>
                    <a:schemeClr val="accent2"/>
                  </a:solidFill>
                  <a:cs typeface="Times New Roman" pitchFamily="18" charset="0"/>
                </a:rPr>
                <a:t>∑</a:t>
              </a:r>
              <a:r>
                <a:rPr lang="en-US" altLang="en-US" baseline="-25000">
                  <a:solidFill>
                    <a:schemeClr val="accent2"/>
                  </a:solidFill>
                  <a:cs typeface="Times New Roman" pitchFamily="18" charset="0"/>
                </a:rPr>
                <a:t>i=1</a:t>
              </a:r>
              <a:r>
                <a:rPr lang="en-US" altLang="en-US">
                  <a:solidFill>
                    <a:schemeClr val="accent2"/>
                  </a:solidFill>
                  <a:cs typeface="Times New Roman" pitchFamily="18" charset="0"/>
                </a:rPr>
                <a:t> f(i).</a:t>
              </a:r>
              <a:endParaRPr lang="en-CA" altLang="en-US">
                <a:solidFill>
                  <a:schemeClr val="accent2"/>
                </a:solidFill>
                <a:cs typeface="Times New Roman" pitchFamily="18" charset="0"/>
              </a:endParaRPr>
            </a:p>
          </p:txBody>
        </p:sp>
        <p:pic>
          <p:nvPicPr>
            <p:cNvPr id="185405" name="Picture 64" descr="easyAddi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6" y="3546"/>
              <a:ext cx="972" cy="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" name="Group 69"/>
          <p:cNvGrpSpPr>
            <a:grpSpLocks/>
          </p:cNvGrpSpPr>
          <p:nvPr/>
        </p:nvGrpSpPr>
        <p:grpSpPr bwMode="auto">
          <a:xfrm>
            <a:off x="798513" y="5218113"/>
            <a:ext cx="3163887" cy="1585912"/>
            <a:chOff x="432" y="384"/>
            <a:chExt cx="1993" cy="999"/>
          </a:xfrm>
        </p:grpSpPr>
        <p:sp>
          <p:nvSpPr>
            <p:cNvPr id="185401" name="Rectangle 70"/>
            <p:cNvSpPr>
              <a:spLocks noChangeArrowheads="1"/>
            </p:cNvSpPr>
            <p:nvPr/>
          </p:nvSpPr>
          <p:spPr bwMode="auto">
            <a:xfrm>
              <a:off x="432" y="384"/>
              <a:ext cx="1993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Logic Quantifiers </a:t>
              </a:r>
            </a:p>
          </p:txBody>
        </p:sp>
        <p:sp>
          <p:nvSpPr>
            <p:cNvPr id="185402" name="Rectangle 71"/>
            <p:cNvSpPr>
              <a:spLocks noChangeArrowheads="1"/>
            </p:cNvSpPr>
            <p:nvPr/>
          </p:nvSpPr>
          <p:spPr bwMode="auto">
            <a:xfrm>
              <a:off x="432" y="672"/>
              <a:ext cx="1957" cy="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600">
                  <a:solidFill>
                    <a:schemeClr val="accent2"/>
                  </a:solidFill>
                  <a:sym typeface="Symbol" pitchFamily="18" charset="2"/>
                </a:rPr>
                <a:t></a:t>
              </a:r>
              <a:r>
                <a:rPr lang="en-US" altLang="en-US">
                  <a:solidFill>
                    <a:srgbClr val="00FFFF"/>
                  </a:solidFill>
                </a:rPr>
                <a:t>g </a:t>
              </a:r>
              <a:r>
                <a:rPr lang="en-US" altLang="en-US">
                  <a:solidFill>
                    <a:srgbClr val="00FFFF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rgbClr val="00FFFF"/>
                  </a:solidFill>
                </a:rPr>
                <a:t>b Loves(b,g)</a:t>
              </a:r>
              <a:br>
                <a:rPr lang="en-US" altLang="en-US">
                  <a:solidFill>
                    <a:srgbClr val="00FFFF"/>
                  </a:solidFill>
                </a:rPr>
              </a:br>
              <a:r>
                <a:rPr lang="en-US" altLang="en-US">
                  <a:solidFill>
                    <a:srgbClr val="00FFFF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rgbClr val="00FFFF"/>
                  </a:solidFill>
                </a:rPr>
                <a:t>b </a:t>
              </a:r>
              <a:r>
                <a:rPr lang="en-US" altLang="en-US">
                  <a:solidFill>
                    <a:schemeClr val="accent2"/>
                  </a:solidFill>
                  <a:sym typeface="Symbol" pitchFamily="18" charset="2"/>
                </a:rPr>
                <a:t></a:t>
              </a:r>
              <a:r>
                <a:rPr lang="en-US" altLang="en-US">
                  <a:solidFill>
                    <a:schemeClr val="accent2"/>
                  </a:solidFill>
                </a:rPr>
                <a:t>g Loves(b,g)</a:t>
              </a:r>
            </a:p>
          </p:txBody>
        </p:sp>
      </p:grpSp>
      <p:grpSp>
        <p:nvGrpSpPr>
          <p:cNvPr id="31" name="Group 3"/>
          <p:cNvGrpSpPr>
            <a:grpSpLocks/>
          </p:cNvGrpSpPr>
          <p:nvPr/>
        </p:nvGrpSpPr>
        <p:grpSpPr bwMode="auto">
          <a:xfrm>
            <a:off x="4746625" y="4881563"/>
            <a:ext cx="3794125" cy="1900237"/>
            <a:chOff x="2865" y="3027"/>
            <a:chExt cx="2390" cy="1197"/>
          </a:xfrm>
        </p:grpSpPr>
        <p:sp>
          <p:nvSpPr>
            <p:cNvPr id="185353" name="Text Box 4"/>
            <p:cNvSpPr txBox="1">
              <a:spLocks noChangeArrowheads="1"/>
            </p:cNvSpPr>
            <p:nvPr/>
          </p:nvSpPr>
          <p:spPr bwMode="auto">
            <a:xfrm>
              <a:off x="2939" y="3027"/>
              <a:ext cx="2316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Recurrence Relations</a:t>
              </a:r>
              <a:endParaRPr lang="en-CA" altLang="en-US">
                <a:solidFill>
                  <a:schemeClr val="tx2"/>
                </a:solidFill>
              </a:endParaRPr>
            </a:p>
          </p:txBody>
        </p:sp>
        <p:sp>
          <p:nvSpPr>
            <p:cNvPr id="185354" name="Rectangle 5"/>
            <p:cNvSpPr>
              <a:spLocks noChangeArrowheads="1"/>
            </p:cNvSpPr>
            <p:nvPr/>
          </p:nvSpPr>
          <p:spPr bwMode="auto">
            <a:xfrm>
              <a:off x="2865" y="3298"/>
              <a:ext cx="232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T(n) = a T(n/b) + f(n)</a:t>
              </a:r>
            </a:p>
          </p:txBody>
        </p:sp>
        <p:grpSp>
          <p:nvGrpSpPr>
            <p:cNvPr id="185355" name="Group 6"/>
            <p:cNvGrpSpPr>
              <a:grpSpLocks/>
            </p:cNvGrpSpPr>
            <p:nvPr/>
          </p:nvGrpSpPr>
          <p:grpSpPr bwMode="auto">
            <a:xfrm>
              <a:off x="3072" y="3618"/>
              <a:ext cx="1829" cy="606"/>
              <a:chOff x="90" y="288"/>
              <a:chExt cx="5718" cy="1786"/>
            </a:xfrm>
          </p:grpSpPr>
          <p:sp>
            <p:nvSpPr>
              <p:cNvPr id="185356" name="Oval 7"/>
              <p:cNvSpPr>
                <a:spLocks noChangeArrowheads="1"/>
              </p:cNvSpPr>
              <p:nvPr/>
            </p:nvSpPr>
            <p:spPr bwMode="auto">
              <a:xfrm>
                <a:off x="2616" y="288"/>
                <a:ext cx="504" cy="384"/>
              </a:xfrm>
              <a:prstGeom prst="ellipse">
                <a:avLst/>
              </a:prstGeom>
              <a:solidFill>
                <a:schemeClr val="accent1"/>
              </a:solidFill>
              <a:ln w="19050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>
                  <a:latin typeface="Arial Rounded MT Bold" pitchFamily="34" charset="0"/>
                </a:endParaRPr>
              </a:p>
            </p:txBody>
          </p:sp>
          <p:cxnSp>
            <p:nvCxnSpPr>
              <p:cNvPr id="185357" name="AutoShape 8"/>
              <p:cNvCxnSpPr>
                <a:cxnSpLocks noChangeShapeType="1"/>
                <a:stCxn id="185356" idx="4"/>
              </p:cNvCxnSpPr>
              <p:nvPr/>
            </p:nvCxnSpPr>
            <p:spPr bwMode="auto">
              <a:xfrm>
                <a:off x="2868" y="678"/>
                <a:ext cx="2251" cy="480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5358" name="AutoShape 9"/>
              <p:cNvCxnSpPr>
                <a:cxnSpLocks noChangeShapeType="1"/>
                <a:stCxn id="185356" idx="4"/>
              </p:cNvCxnSpPr>
              <p:nvPr/>
            </p:nvCxnSpPr>
            <p:spPr bwMode="auto">
              <a:xfrm flipH="1">
                <a:off x="745" y="678"/>
                <a:ext cx="2123" cy="494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5359" name="AutoShape 10"/>
              <p:cNvCxnSpPr>
                <a:cxnSpLocks noChangeShapeType="1"/>
                <a:stCxn id="185356" idx="4"/>
              </p:cNvCxnSpPr>
              <p:nvPr/>
            </p:nvCxnSpPr>
            <p:spPr bwMode="auto">
              <a:xfrm flipH="1">
                <a:off x="2287" y="678"/>
                <a:ext cx="581" cy="468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85360" name="AutoShape 11"/>
              <p:cNvCxnSpPr>
                <a:cxnSpLocks noChangeShapeType="1"/>
                <a:stCxn id="185356" idx="4"/>
              </p:cNvCxnSpPr>
              <p:nvPr/>
            </p:nvCxnSpPr>
            <p:spPr bwMode="auto">
              <a:xfrm>
                <a:off x="2868" y="678"/>
                <a:ext cx="869" cy="474"/>
              </a:xfrm>
              <a:prstGeom prst="straightConnector1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85361" name="Group 12"/>
              <p:cNvGrpSpPr>
                <a:grpSpLocks/>
              </p:cNvGrpSpPr>
              <p:nvPr/>
            </p:nvGrpSpPr>
            <p:grpSpPr bwMode="auto">
              <a:xfrm>
                <a:off x="90" y="1178"/>
                <a:ext cx="1248" cy="896"/>
                <a:chOff x="90" y="1178"/>
                <a:chExt cx="1248" cy="896"/>
              </a:xfrm>
            </p:grpSpPr>
            <p:sp>
              <p:nvSpPr>
                <p:cNvPr id="185392" name="Oval 13"/>
                <p:cNvSpPr>
                  <a:spLocks noChangeArrowheads="1"/>
                </p:cNvSpPr>
                <p:nvPr/>
              </p:nvSpPr>
              <p:spPr bwMode="auto">
                <a:xfrm>
                  <a:off x="533" y="1178"/>
                  <a:ext cx="423" cy="312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000">
                    <a:latin typeface="Arial Rounded MT Bold" pitchFamily="34" charset="0"/>
                  </a:endParaRPr>
                </a:p>
              </p:txBody>
            </p:sp>
            <p:cxnSp>
              <p:nvCxnSpPr>
                <p:cNvPr id="185393" name="AutoShape 14"/>
                <p:cNvCxnSpPr>
                  <a:cxnSpLocks noChangeShapeType="1"/>
                  <a:stCxn id="185392" idx="4"/>
                  <a:endCxn id="185400" idx="0"/>
                </p:cNvCxnSpPr>
                <p:nvPr/>
              </p:nvCxnSpPr>
              <p:spPr bwMode="auto">
                <a:xfrm>
                  <a:off x="744" y="1495"/>
                  <a:ext cx="48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94" name="AutoShape 15"/>
                <p:cNvCxnSpPr>
                  <a:cxnSpLocks noChangeShapeType="1"/>
                  <a:stCxn id="185392" idx="4"/>
                  <a:endCxn id="185397" idx="0"/>
                </p:cNvCxnSpPr>
                <p:nvPr/>
              </p:nvCxnSpPr>
              <p:spPr bwMode="auto">
                <a:xfrm flipH="1">
                  <a:off x="201" y="1495"/>
                  <a:ext cx="54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95" name="AutoShape 16"/>
                <p:cNvCxnSpPr>
                  <a:cxnSpLocks noChangeShapeType="1"/>
                  <a:stCxn id="185392" idx="4"/>
                  <a:endCxn id="185398" idx="0"/>
                </p:cNvCxnSpPr>
                <p:nvPr/>
              </p:nvCxnSpPr>
              <p:spPr bwMode="auto">
                <a:xfrm flipH="1">
                  <a:off x="543" y="1495"/>
                  <a:ext cx="20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96" name="AutoShape 17"/>
                <p:cNvCxnSpPr>
                  <a:cxnSpLocks noChangeShapeType="1"/>
                  <a:stCxn id="185392" idx="4"/>
                  <a:endCxn id="185399" idx="0"/>
                </p:cNvCxnSpPr>
                <p:nvPr/>
              </p:nvCxnSpPr>
              <p:spPr bwMode="auto">
                <a:xfrm>
                  <a:off x="744" y="1495"/>
                  <a:ext cx="14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85397" name="AutoShape 18"/>
                <p:cNvSpPr>
                  <a:spLocks noChangeArrowheads="1"/>
                </p:cNvSpPr>
                <p:nvPr/>
              </p:nvSpPr>
              <p:spPr bwMode="auto">
                <a:xfrm>
                  <a:off x="90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398" name="AutoShape 19"/>
                <p:cNvSpPr>
                  <a:spLocks noChangeArrowheads="1"/>
                </p:cNvSpPr>
                <p:nvPr/>
              </p:nvSpPr>
              <p:spPr bwMode="auto">
                <a:xfrm>
                  <a:off x="432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399" name="AutoShape 20"/>
                <p:cNvSpPr>
                  <a:spLocks noChangeArrowheads="1"/>
                </p:cNvSpPr>
                <p:nvPr/>
              </p:nvSpPr>
              <p:spPr bwMode="auto">
                <a:xfrm>
                  <a:off x="774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400" name="AutoShape 21"/>
                <p:cNvSpPr>
                  <a:spLocks noChangeArrowheads="1"/>
                </p:cNvSpPr>
                <p:nvPr/>
              </p:nvSpPr>
              <p:spPr bwMode="auto">
                <a:xfrm>
                  <a:off x="1117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</p:grpSp>
          <p:grpSp>
            <p:nvGrpSpPr>
              <p:cNvPr id="185362" name="Group 22"/>
              <p:cNvGrpSpPr>
                <a:grpSpLocks/>
              </p:cNvGrpSpPr>
              <p:nvPr/>
            </p:nvGrpSpPr>
            <p:grpSpPr bwMode="auto">
              <a:xfrm>
                <a:off x="1632" y="1168"/>
                <a:ext cx="1248" cy="896"/>
                <a:chOff x="90" y="1178"/>
                <a:chExt cx="1248" cy="896"/>
              </a:xfrm>
            </p:grpSpPr>
            <p:sp>
              <p:nvSpPr>
                <p:cNvPr id="185383" name="Oval 23"/>
                <p:cNvSpPr>
                  <a:spLocks noChangeArrowheads="1"/>
                </p:cNvSpPr>
                <p:nvPr/>
              </p:nvSpPr>
              <p:spPr bwMode="auto">
                <a:xfrm>
                  <a:off x="533" y="1178"/>
                  <a:ext cx="423" cy="312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000">
                    <a:latin typeface="Arial Rounded MT Bold" pitchFamily="34" charset="0"/>
                  </a:endParaRPr>
                </a:p>
              </p:txBody>
            </p:sp>
            <p:cxnSp>
              <p:nvCxnSpPr>
                <p:cNvPr id="185384" name="AutoShape 24"/>
                <p:cNvCxnSpPr>
                  <a:cxnSpLocks noChangeShapeType="1"/>
                  <a:stCxn id="185383" idx="4"/>
                  <a:endCxn id="185391" idx="0"/>
                </p:cNvCxnSpPr>
                <p:nvPr/>
              </p:nvCxnSpPr>
              <p:spPr bwMode="auto">
                <a:xfrm>
                  <a:off x="744" y="1495"/>
                  <a:ext cx="48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85" name="AutoShape 25"/>
                <p:cNvCxnSpPr>
                  <a:cxnSpLocks noChangeShapeType="1"/>
                  <a:stCxn id="185383" idx="4"/>
                  <a:endCxn id="185388" idx="0"/>
                </p:cNvCxnSpPr>
                <p:nvPr/>
              </p:nvCxnSpPr>
              <p:spPr bwMode="auto">
                <a:xfrm flipH="1">
                  <a:off x="201" y="1495"/>
                  <a:ext cx="54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86" name="AutoShape 26"/>
                <p:cNvCxnSpPr>
                  <a:cxnSpLocks noChangeShapeType="1"/>
                  <a:stCxn id="185383" idx="4"/>
                  <a:endCxn id="185389" idx="0"/>
                </p:cNvCxnSpPr>
                <p:nvPr/>
              </p:nvCxnSpPr>
              <p:spPr bwMode="auto">
                <a:xfrm flipH="1">
                  <a:off x="543" y="1495"/>
                  <a:ext cx="20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87" name="AutoShape 27"/>
                <p:cNvCxnSpPr>
                  <a:cxnSpLocks noChangeShapeType="1"/>
                  <a:stCxn id="185383" idx="4"/>
                  <a:endCxn id="185390" idx="0"/>
                </p:cNvCxnSpPr>
                <p:nvPr/>
              </p:nvCxnSpPr>
              <p:spPr bwMode="auto">
                <a:xfrm>
                  <a:off x="744" y="1495"/>
                  <a:ext cx="14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85388" name="AutoShape 28"/>
                <p:cNvSpPr>
                  <a:spLocks noChangeArrowheads="1"/>
                </p:cNvSpPr>
                <p:nvPr/>
              </p:nvSpPr>
              <p:spPr bwMode="auto">
                <a:xfrm>
                  <a:off x="90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389" name="AutoShape 29"/>
                <p:cNvSpPr>
                  <a:spLocks noChangeArrowheads="1"/>
                </p:cNvSpPr>
                <p:nvPr/>
              </p:nvSpPr>
              <p:spPr bwMode="auto">
                <a:xfrm>
                  <a:off x="432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390" name="AutoShape 30"/>
                <p:cNvSpPr>
                  <a:spLocks noChangeArrowheads="1"/>
                </p:cNvSpPr>
                <p:nvPr/>
              </p:nvSpPr>
              <p:spPr bwMode="auto">
                <a:xfrm>
                  <a:off x="774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391" name="AutoShape 31"/>
                <p:cNvSpPr>
                  <a:spLocks noChangeArrowheads="1"/>
                </p:cNvSpPr>
                <p:nvPr/>
              </p:nvSpPr>
              <p:spPr bwMode="auto">
                <a:xfrm>
                  <a:off x="1117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</p:grpSp>
          <p:grpSp>
            <p:nvGrpSpPr>
              <p:cNvPr id="185363" name="Group 32"/>
              <p:cNvGrpSpPr>
                <a:grpSpLocks/>
              </p:cNvGrpSpPr>
              <p:nvPr/>
            </p:nvGrpSpPr>
            <p:grpSpPr bwMode="auto">
              <a:xfrm>
                <a:off x="3120" y="1158"/>
                <a:ext cx="1248" cy="896"/>
                <a:chOff x="90" y="1178"/>
                <a:chExt cx="1248" cy="896"/>
              </a:xfrm>
            </p:grpSpPr>
            <p:sp>
              <p:nvSpPr>
                <p:cNvPr id="185374" name="Oval 33"/>
                <p:cNvSpPr>
                  <a:spLocks noChangeArrowheads="1"/>
                </p:cNvSpPr>
                <p:nvPr/>
              </p:nvSpPr>
              <p:spPr bwMode="auto">
                <a:xfrm>
                  <a:off x="533" y="1178"/>
                  <a:ext cx="423" cy="312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000">
                    <a:latin typeface="Arial Rounded MT Bold" pitchFamily="34" charset="0"/>
                  </a:endParaRPr>
                </a:p>
              </p:txBody>
            </p:sp>
            <p:cxnSp>
              <p:nvCxnSpPr>
                <p:cNvPr id="185375" name="AutoShape 34"/>
                <p:cNvCxnSpPr>
                  <a:cxnSpLocks noChangeShapeType="1"/>
                  <a:stCxn id="185374" idx="4"/>
                  <a:endCxn id="185382" idx="0"/>
                </p:cNvCxnSpPr>
                <p:nvPr/>
              </p:nvCxnSpPr>
              <p:spPr bwMode="auto">
                <a:xfrm>
                  <a:off x="744" y="1495"/>
                  <a:ext cx="48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76" name="AutoShape 35"/>
                <p:cNvCxnSpPr>
                  <a:cxnSpLocks noChangeShapeType="1"/>
                  <a:stCxn id="185374" idx="4"/>
                  <a:endCxn id="185379" idx="0"/>
                </p:cNvCxnSpPr>
                <p:nvPr/>
              </p:nvCxnSpPr>
              <p:spPr bwMode="auto">
                <a:xfrm flipH="1">
                  <a:off x="201" y="1495"/>
                  <a:ext cx="54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77" name="AutoShape 36"/>
                <p:cNvCxnSpPr>
                  <a:cxnSpLocks noChangeShapeType="1"/>
                  <a:stCxn id="185374" idx="4"/>
                  <a:endCxn id="185380" idx="0"/>
                </p:cNvCxnSpPr>
                <p:nvPr/>
              </p:nvCxnSpPr>
              <p:spPr bwMode="auto">
                <a:xfrm flipH="1">
                  <a:off x="543" y="1495"/>
                  <a:ext cx="20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78" name="AutoShape 37"/>
                <p:cNvCxnSpPr>
                  <a:cxnSpLocks noChangeShapeType="1"/>
                  <a:stCxn id="185374" idx="4"/>
                  <a:endCxn id="185381" idx="0"/>
                </p:cNvCxnSpPr>
                <p:nvPr/>
              </p:nvCxnSpPr>
              <p:spPr bwMode="auto">
                <a:xfrm>
                  <a:off x="744" y="1495"/>
                  <a:ext cx="14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85379" name="AutoShape 38"/>
                <p:cNvSpPr>
                  <a:spLocks noChangeArrowheads="1"/>
                </p:cNvSpPr>
                <p:nvPr/>
              </p:nvSpPr>
              <p:spPr bwMode="auto">
                <a:xfrm>
                  <a:off x="90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380" name="AutoShape 39"/>
                <p:cNvSpPr>
                  <a:spLocks noChangeArrowheads="1"/>
                </p:cNvSpPr>
                <p:nvPr/>
              </p:nvSpPr>
              <p:spPr bwMode="auto">
                <a:xfrm>
                  <a:off x="432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381" name="AutoShape 40"/>
                <p:cNvSpPr>
                  <a:spLocks noChangeArrowheads="1"/>
                </p:cNvSpPr>
                <p:nvPr/>
              </p:nvSpPr>
              <p:spPr bwMode="auto">
                <a:xfrm>
                  <a:off x="774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382" name="AutoShape 41"/>
                <p:cNvSpPr>
                  <a:spLocks noChangeArrowheads="1"/>
                </p:cNvSpPr>
                <p:nvPr/>
              </p:nvSpPr>
              <p:spPr bwMode="auto">
                <a:xfrm>
                  <a:off x="1117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</p:grpSp>
          <p:grpSp>
            <p:nvGrpSpPr>
              <p:cNvPr id="185364" name="Group 42"/>
              <p:cNvGrpSpPr>
                <a:grpSpLocks/>
              </p:cNvGrpSpPr>
              <p:nvPr/>
            </p:nvGrpSpPr>
            <p:grpSpPr bwMode="auto">
              <a:xfrm>
                <a:off x="4560" y="1148"/>
                <a:ext cx="1248" cy="896"/>
                <a:chOff x="90" y="1178"/>
                <a:chExt cx="1248" cy="896"/>
              </a:xfrm>
            </p:grpSpPr>
            <p:sp>
              <p:nvSpPr>
                <p:cNvPr id="185365" name="Oval 43"/>
                <p:cNvSpPr>
                  <a:spLocks noChangeArrowheads="1"/>
                </p:cNvSpPr>
                <p:nvPr/>
              </p:nvSpPr>
              <p:spPr bwMode="auto">
                <a:xfrm>
                  <a:off x="533" y="1178"/>
                  <a:ext cx="423" cy="312"/>
                </a:xfrm>
                <a:prstGeom prst="ellipse">
                  <a:avLst/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000">
                    <a:latin typeface="Arial Rounded MT Bold" pitchFamily="34" charset="0"/>
                  </a:endParaRPr>
                </a:p>
              </p:txBody>
            </p:sp>
            <p:cxnSp>
              <p:nvCxnSpPr>
                <p:cNvPr id="185366" name="AutoShape 44"/>
                <p:cNvCxnSpPr>
                  <a:cxnSpLocks noChangeShapeType="1"/>
                  <a:stCxn id="185365" idx="4"/>
                  <a:endCxn id="185373" idx="0"/>
                </p:cNvCxnSpPr>
                <p:nvPr/>
              </p:nvCxnSpPr>
              <p:spPr bwMode="auto">
                <a:xfrm>
                  <a:off x="744" y="1495"/>
                  <a:ext cx="48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67" name="AutoShape 45"/>
                <p:cNvCxnSpPr>
                  <a:cxnSpLocks noChangeShapeType="1"/>
                  <a:stCxn id="185365" idx="4"/>
                  <a:endCxn id="185370" idx="0"/>
                </p:cNvCxnSpPr>
                <p:nvPr/>
              </p:nvCxnSpPr>
              <p:spPr bwMode="auto">
                <a:xfrm flipH="1">
                  <a:off x="201" y="1495"/>
                  <a:ext cx="543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68" name="AutoShape 46"/>
                <p:cNvCxnSpPr>
                  <a:cxnSpLocks noChangeShapeType="1"/>
                  <a:stCxn id="185365" idx="4"/>
                  <a:endCxn id="185371" idx="0"/>
                </p:cNvCxnSpPr>
                <p:nvPr/>
              </p:nvCxnSpPr>
              <p:spPr bwMode="auto">
                <a:xfrm flipH="1">
                  <a:off x="543" y="1495"/>
                  <a:ext cx="20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85369" name="AutoShape 47"/>
                <p:cNvCxnSpPr>
                  <a:cxnSpLocks noChangeShapeType="1"/>
                  <a:stCxn id="185365" idx="4"/>
                  <a:endCxn id="185372" idx="0"/>
                </p:cNvCxnSpPr>
                <p:nvPr/>
              </p:nvCxnSpPr>
              <p:spPr bwMode="auto">
                <a:xfrm>
                  <a:off x="744" y="1495"/>
                  <a:ext cx="141" cy="405"/>
                </a:xfrm>
                <a:prstGeom prst="straightConnector1">
                  <a:avLst/>
                </a:prstGeom>
                <a:noFill/>
                <a:ln w="19050">
                  <a:solidFill>
                    <a:schemeClr val="accent2"/>
                  </a:solidFill>
                  <a:round/>
                  <a:headE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185370" name="AutoShape 48"/>
                <p:cNvSpPr>
                  <a:spLocks noChangeArrowheads="1"/>
                </p:cNvSpPr>
                <p:nvPr/>
              </p:nvSpPr>
              <p:spPr bwMode="auto">
                <a:xfrm>
                  <a:off x="90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371" name="AutoShape 49"/>
                <p:cNvSpPr>
                  <a:spLocks noChangeArrowheads="1"/>
                </p:cNvSpPr>
                <p:nvPr/>
              </p:nvSpPr>
              <p:spPr bwMode="auto">
                <a:xfrm>
                  <a:off x="432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372" name="AutoShape 50"/>
                <p:cNvSpPr>
                  <a:spLocks noChangeArrowheads="1"/>
                </p:cNvSpPr>
                <p:nvPr/>
              </p:nvSpPr>
              <p:spPr bwMode="auto">
                <a:xfrm>
                  <a:off x="774" y="1905"/>
                  <a:ext cx="222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  <p:sp>
              <p:nvSpPr>
                <p:cNvPr id="185373" name="AutoShape 51"/>
                <p:cNvSpPr>
                  <a:spLocks noChangeArrowheads="1"/>
                </p:cNvSpPr>
                <p:nvPr/>
              </p:nvSpPr>
              <p:spPr bwMode="auto">
                <a:xfrm>
                  <a:off x="1117" y="1905"/>
                  <a:ext cx="221" cy="169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accent1"/>
                </a:solidFill>
                <a:ln w="19050">
                  <a:solidFill>
                    <a:schemeClr val="accent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1200" b="1">
                    <a:latin typeface="Arial Rounded MT Bold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23938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990600"/>
            <a:ext cx="8839200" cy="12954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 smtClean="0">
                <a:cs typeface="Times New Roman" panose="02020603050405020304" pitchFamily="18" charset="0"/>
              </a:rPr>
              <a:t>Specifies</a:t>
            </a:r>
            <a:r>
              <a:rPr lang="en-CA" altLang="en-US" dirty="0" smtClean="0">
                <a:cs typeface="Times New Roman" panose="02020603050405020304" pitchFamily="18" charset="0"/>
              </a:rPr>
              <a:t> how the running time </a:t>
            </a:r>
          </a:p>
          <a:p>
            <a:pPr eaLnBrk="1" hangingPunct="1">
              <a:defRPr/>
            </a:pPr>
            <a:r>
              <a:rPr lang="en-CA" altLang="en-US" dirty="0" smtClean="0">
                <a:cs typeface="Times New Roman" panose="02020603050405020304" pitchFamily="18" charset="0"/>
              </a:rPr>
              <a:t>depends on the size of the input.  </a:t>
            </a: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9pPr>
          </a:lstStyle>
          <a:p>
            <a:pPr eaLnBrk="1" hangingPunct="1">
              <a:defRPr/>
            </a:pPr>
            <a:r>
              <a:rPr lang="en-CA" altLang="en-US" i="0" kern="0" dirty="0" smtClean="0">
                <a:cs typeface="Times New Roman" panose="02020603050405020304" pitchFamily="18" charset="0"/>
              </a:rPr>
              <a:t>The Time Complexity of an Algorithm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1111250" y="3276600"/>
            <a:ext cx="4908550" cy="2667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tabLst>
                <a:tab pos="858838" algn="l"/>
              </a:tabLst>
              <a:defRPr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+mn-ea"/>
                <a:cs typeface="+mn-cs"/>
              </a:defRPr>
            </a:lvl1pPr>
            <a:lvl2pPr marL="404813" indent="-290513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tabLst>
                <a:tab pos="858838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858838" indent="-339725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200150" indent="-227013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1655763" indent="-341313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112963" indent="-341313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570163" indent="-341313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027363" indent="-341313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484563" indent="-341313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endParaRPr lang="en-US" altLang="en-US" i="0" kern="0" dirty="0" smtClean="0">
              <a:cs typeface="Times New Roman" panose="02020603050405020304" pitchFamily="18" charset="0"/>
            </a:endParaRPr>
          </a:p>
          <a:p>
            <a:pPr eaLnBrk="1" hangingPunct="1">
              <a:defRPr/>
            </a:pPr>
            <a:r>
              <a:rPr lang="en-CA" altLang="en-US" i="0" kern="0" dirty="0" smtClean="0">
                <a:cs typeface="Times New Roman" panose="02020603050405020304" pitchFamily="18" charset="0"/>
              </a:rPr>
              <a:t>       “size” of input</a:t>
            </a:r>
            <a:endParaRPr lang="en-US" altLang="en-US" i="0" kern="0" dirty="0">
              <a:cs typeface="Times New Roman" panose="02020603050405020304" pitchFamily="18" charset="0"/>
            </a:endParaRPr>
          </a:p>
          <a:p>
            <a:pPr eaLnBrk="1" hangingPunct="1">
              <a:defRPr/>
            </a:pPr>
            <a:endParaRPr lang="en-US" altLang="en-US" i="0" kern="0" dirty="0">
              <a:cs typeface="Times New Roman" panose="02020603050405020304" pitchFamily="18" charset="0"/>
            </a:endParaRPr>
          </a:p>
          <a:p>
            <a:pPr eaLnBrk="1" hangingPunct="1">
              <a:defRPr/>
            </a:pPr>
            <a:r>
              <a:rPr lang="en-US" altLang="en-US" i="0" kern="0" dirty="0" smtClean="0">
                <a:cs typeface="Times New Roman" panose="02020603050405020304" pitchFamily="18" charset="0"/>
              </a:rPr>
              <a:t>   </a:t>
            </a:r>
            <a:r>
              <a:rPr lang="en-CA" altLang="en-US" i="0" kern="0" dirty="0" smtClean="0">
                <a:cs typeface="Times New Roman" panose="02020603050405020304" pitchFamily="18" charset="0"/>
              </a:rPr>
              <a:t>“time” T(n) executed .  </a:t>
            </a:r>
          </a:p>
          <a:p>
            <a:pPr algn="ctr" eaLnBrk="1" hangingPunct="1">
              <a:defRPr/>
            </a:pPr>
            <a:endParaRPr lang="en-CA" altLang="en-US" i="0" kern="0" dirty="0" smtClean="0">
              <a:cs typeface="Times New Roman" panose="02020603050405020304" pitchFamily="18" charset="0"/>
            </a:endParaRPr>
          </a:p>
        </p:txBody>
      </p:sp>
      <p:sp>
        <p:nvSpPr>
          <p:cNvPr id="7" name="AutoShape 4"/>
          <p:cNvSpPr>
            <a:spLocks noChangeArrowheads="1"/>
          </p:cNvSpPr>
          <p:nvPr/>
        </p:nvSpPr>
        <p:spPr bwMode="auto">
          <a:xfrm>
            <a:off x="2438400" y="4510088"/>
            <a:ext cx="1219200" cy="442912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en-US" altLang="en-US" i="0"/>
          </a:p>
        </p:txBody>
      </p:sp>
      <p:pic>
        <p:nvPicPr>
          <p:cNvPr id="201734" name="Picture 9" descr="j007870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744538"/>
            <a:ext cx="1828800" cy="224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5410200" y="3581400"/>
            <a:ext cx="3544888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CA" altLang="en-US" sz="3000" i="0" dirty="0"/>
              <a:t>Work for me to </a:t>
            </a:r>
            <a:br>
              <a:rPr lang="en-CA" altLang="en-US" sz="3000" i="0" dirty="0"/>
            </a:br>
            <a:r>
              <a:rPr lang="en-CA" altLang="en-US" sz="3000" i="0" dirty="0"/>
              <a:t>give you the instance.</a:t>
            </a:r>
            <a:endParaRPr lang="en-US" altLang="en-US" sz="3000" i="0" dirty="0"/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5899150" y="5054600"/>
            <a:ext cx="26447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CA" altLang="en-US" sz="3000" i="0"/>
              <a:t>Work for you to</a:t>
            </a:r>
            <a:br>
              <a:rPr lang="en-CA" altLang="en-US" sz="3000" i="0"/>
            </a:br>
            <a:r>
              <a:rPr lang="en-CA" altLang="en-US" sz="3000" i="0"/>
              <a:t>solve it.</a:t>
            </a:r>
            <a:endParaRPr lang="en-US" altLang="en-US" sz="3000" i="0"/>
          </a:p>
        </p:txBody>
      </p:sp>
      <p:sp>
        <p:nvSpPr>
          <p:cNvPr id="11" name="AutoShape 4"/>
          <p:cNvSpPr>
            <a:spLocks noChangeArrowheads="1"/>
          </p:cNvSpPr>
          <p:nvPr/>
        </p:nvSpPr>
        <p:spPr bwMode="auto">
          <a:xfrm>
            <a:off x="6440488" y="4557713"/>
            <a:ext cx="1219200" cy="442912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en-US" altLang="en-US" i="0"/>
          </a:p>
        </p:txBody>
      </p:sp>
      <p:sp>
        <p:nvSpPr>
          <p:cNvPr id="2" name="Rectangle 1"/>
          <p:cNvSpPr/>
          <p:nvPr/>
        </p:nvSpPr>
        <p:spPr>
          <a:xfrm>
            <a:off x="304800" y="2528888"/>
            <a:ext cx="3478213" cy="55403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en-US" i="0" kern="0" dirty="0">
                <a:cs typeface="Times New Roman" panose="02020603050405020304" pitchFamily="18" charset="0"/>
              </a:rPr>
              <a:t>A</a:t>
            </a:r>
            <a:r>
              <a:rPr lang="en-CA" altLang="en-US" i="0" kern="0" dirty="0">
                <a:cs typeface="Times New Roman" panose="02020603050405020304" pitchFamily="18" charset="0"/>
              </a:rPr>
              <a:t> function mapping  </a:t>
            </a:r>
          </a:p>
        </p:txBody>
      </p:sp>
    </p:spTree>
    <p:extLst>
      <p:ext uri="{BB962C8B-B14F-4D97-AF65-F5344CB8AC3E}">
        <p14:creationId xmlns:p14="http://schemas.microsoft.com/office/powerpoint/2010/main" val="2640700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/>
      <p:bldP spid="10" grpId="0"/>
      <p:bldP spid="11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674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spcBef>
                <a:spcPct val="0"/>
              </a:spcBef>
              <a:defRPr/>
            </a:pPr>
            <a:r>
              <a:rPr lang="en-US" sz="3600" b="1" i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History of Classifying Problems</a:t>
            </a:r>
          </a:p>
        </p:txBody>
      </p:sp>
      <p:grpSp>
        <p:nvGrpSpPr>
          <p:cNvPr id="7171" name="Group 4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1052677" name="Oval 5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rgbClr val="33CC33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eaLnBrk="0" hangingPunct="0">
                <a:spcBef>
                  <a:spcPct val="0"/>
                </a:spcBef>
                <a:defRPr/>
              </a:pPr>
              <a:endParaRPr lang="en-CA" sz="2800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0500" name="Text Box 6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33CC33"/>
                  </a:solidFill>
                </a:rPr>
                <a:t>Computable</a:t>
              </a:r>
            </a:p>
          </p:txBody>
        </p:sp>
      </p:grpSp>
      <p:grpSp>
        <p:nvGrpSpPr>
          <p:cNvPr id="7180" name="Group 7"/>
          <p:cNvGrpSpPr>
            <a:grpSpLocks/>
          </p:cNvGrpSpPr>
          <p:nvPr/>
        </p:nvGrpSpPr>
        <p:grpSpPr bwMode="auto">
          <a:xfrm>
            <a:off x="3916363" y="1828800"/>
            <a:ext cx="4986337" cy="4887913"/>
            <a:chOff x="2467" y="1153"/>
            <a:chExt cx="3141" cy="3079"/>
          </a:xfrm>
        </p:grpSpPr>
        <p:sp>
          <p:nvSpPr>
            <p:cNvPr id="1052680" name="Oval 8"/>
            <p:cNvSpPr>
              <a:spLocks noChangeArrowheads="1"/>
            </p:cNvSpPr>
            <p:nvPr/>
          </p:nvSpPr>
          <p:spPr bwMode="auto">
            <a:xfrm>
              <a:off x="2467" y="1240"/>
              <a:ext cx="3141" cy="2992"/>
            </a:xfrm>
            <a:prstGeom prst="ellipse">
              <a:avLst/>
            </a:prstGeom>
            <a:noFill/>
            <a:ln w="38100" cap="sq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lIns="274320" rIns="274320" anchor="ctr">
              <a:spAutoFit/>
            </a:bodyPr>
            <a:lstStyle/>
            <a:p>
              <a:pPr eaLnBrk="0" hangingPunct="0">
                <a:spcBef>
                  <a:spcPct val="0"/>
                </a:spcBef>
                <a:defRPr/>
              </a:pPr>
              <a:endParaRPr lang="en-CA" sz="2800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0498" name="Text Box 9"/>
            <p:cNvSpPr txBox="1">
              <a:spLocks noChangeArrowheads="1"/>
            </p:cNvSpPr>
            <p:nvPr/>
          </p:nvSpPr>
          <p:spPr bwMode="auto">
            <a:xfrm>
              <a:off x="3456" y="1153"/>
              <a:ext cx="114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FF0000"/>
                  </a:solidFill>
                </a:rPr>
                <a:t>Exp = 2</a:t>
              </a:r>
              <a:r>
                <a:rPr lang="en-US" altLang="en-US" sz="2800" i="0" baseline="30000">
                  <a:solidFill>
                    <a:srgbClr val="FF0000"/>
                  </a:solidFill>
                </a:rPr>
                <a:t>n</a:t>
              </a:r>
            </a:p>
          </p:txBody>
        </p:sp>
      </p:grp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5105400" y="3733800"/>
            <a:ext cx="2509838" cy="3022600"/>
            <a:chOff x="5105400" y="3733800"/>
            <a:chExt cx="2509423" cy="3022600"/>
          </a:xfrm>
        </p:grpSpPr>
        <p:sp>
          <p:nvSpPr>
            <p:cNvPr id="190495" name="Oval 3"/>
            <p:cNvSpPr>
              <a:spLocks noChangeArrowheads="1"/>
            </p:cNvSpPr>
            <p:nvPr/>
          </p:nvSpPr>
          <p:spPr bwMode="auto">
            <a:xfrm>
              <a:off x="5105400" y="4114800"/>
              <a:ext cx="2509423" cy="26416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1520" name="Text Box 10"/>
            <p:cNvSpPr txBox="1">
              <a:spLocks noChangeArrowheads="1"/>
            </p:cNvSpPr>
            <p:nvPr/>
          </p:nvSpPr>
          <p:spPr bwMode="auto">
            <a:xfrm>
              <a:off x="5359358" y="3733800"/>
              <a:ext cx="1879289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  <a:defRPr/>
              </a:pPr>
              <a:r>
                <a:rPr lang="en-US" altLang="en-US" sz="2800" i="0" dirty="0" smtClean="0">
                  <a:solidFill>
                    <a:schemeClr val="tx1">
                      <a:lumMod val="75000"/>
                    </a:schemeClr>
                  </a:solidFill>
                </a:rPr>
                <a:t>Poly = </a:t>
              </a:r>
              <a:r>
                <a:rPr lang="en-US" altLang="en-US" sz="2800" i="0" dirty="0" err="1" smtClean="0">
                  <a:solidFill>
                    <a:schemeClr val="tx1">
                      <a:lumMod val="75000"/>
                    </a:schemeClr>
                  </a:solidFill>
                </a:rPr>
                <a:t>n</a:t>
              </a:r>
              <a:r>
                <a:rPr lang="en-US" altLang="en-US" sz="2800" i="0" baseline="30000" dirty="0" err="1" smtClean="0">
                  <a:solidFill>
                    <a:schemeClr val="tx1">
                      <a:lumMod val="75000"/>
                    </a:schemeClr>
                  </a:solidFill>
                </a:rPr>
                <a:t>c</a:t>
              </a:r>
              <a:endParaRPr lang="en-US" altLang="en-US" sz="2800" i="0" baseline="30000" dirty="0" smtClean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5105400" y="4633913"/>
            <a:ext cx="2616200" cy="2097087"/>
            <a:chOff x="5105400" y="5029200"/>
            <a:chExt cx="2649123" cy="1701114"/>
          </a:xfrm>
        </p:grpSpPr>
        <p:sp>
          <p:nvSpPr>
            <p:cNvPr id="190493" name="Oval 3"/>
            <p:cNvSpPr>
              <a:spLocks noChangeArrowheads="1"/>
            </p:cNvSpPr>
            <p:nvPr/>
          </p:nvSpPr>
          <p:spPr bwMode="auto">
            <a:xfrm>
              <a:off x="5436629" y="5136241"/>
              <a:ext cx="1917700" cy="1594073"/>
            </a:xfrm>
            <a:prstGeom prst="ellipse">
              <a:avLst/>
            </a:prstGeom>
            <a:noFill/>
            <a:ln w="38100" cap="sq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24" name="Text Box 10"/>
            <p:cNvSpPr txBox="1">
              <a:spLocks noChangeArrowheads="1"/>
            </p:cNvSpPr>
            <p:nvPr/>
          </p:nvSpPr>
          <p:spPr bwMode="auto">
            <a:xfrm>
              <a:off x="5105400" y="5029200"/>
              <a:ext cx="2649123" cy="522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i="0" dirty="0" smtClean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Quadratic = n</a:t>
              </a:r>
              <a:r>
                <a:rPr lang="en-US" altLang="en-US" i="0" baseline="30000" dirty="0" smtClean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2</a:t>
              </a:r>
            </a:p>
          </p:txBody>
        </p:sp>
      </p:grp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5594350" y="5180013"/>
            <a:ext cx="2038350" cy="1601787"/>
            <a:chOff x="5683250" y="5648980"/>
            <a:chExt cx="1784350" cy="1132820"/>
          </a:xfrm>
        </p:grpSpPr>
        <p:sp>
          <p:nvSpPr>
            <p:cNvPr id="190491" name="Oval 3"/>
            <p:cNvSpPr>
              <a:spLocks noChangeArrowheads="1"/>
            </p:cNvSpPr>
            <p:nvPr/>
          </p:nvSpPr>
          <p:spPr bwMode="auto">
            <a:xfrm>
              <a:off x="5791200" y="5747439"/>
              <a:ext cx="1143000" cy="1034361"/>
            </a:xfrm>
            <a:prstGeom prst="ellipse">
              <a:avLst/>
            </a:prstGeom>
            <a:noFill/>
            <a:ln w="38100" cap="sq">
              <a:solidFill>
                <a:srgbClr val="CC00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0492" name="Text Box 10"/>
            <p:cNvSpPr txBox="1">
              <a:spLocks noChangeArrowheads="1"/>
            </p:cNvSpPr>
            <p:nvPr/>
          </p:nvSpPr>
          <p:spPr bwMode="auto">
            <a:xfrm>
              <a:off x="5683250" y="5648980"/>
              <a:ext cx="178435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CC00CC"/>
                  </a:solidFill>
                </a:rPr>
                <a:t>nlogn</a:t>
              </a:r>
            </a:p>
          </p:txBody>
        </p:sp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803900" y="6054725"/>
            <a:ext cx="1281113" cy="727075"/>
            <a:chOff x="5715000" y="6055390"/>
            <a:chExt cx="1281761" cy="726411"/>
          </a:xfrm>
        </p:grpSpPr>
        <p:sp>
          <p:nvSpPr>
            <p:cNvPr id="190489" name="Oval 3"/>
            <p:cNvSpPr>
              <a:spLocks noChangeArrowheads="1"/>
            </p:cNvSpPr>
            <p:nvPr/>
          </p:nvSpPr>
          <p:spPr bwMode="auto">
            <a:xfrm>
              <a:off x="6019802" y="6197753"/>
              <a:ext cx="721519" cy="584048"/>
            </a:xfrm>
            <a:prstGeom prst="ellipse">
              <a:avLst/>
            </a:prstGeom>
            <a:noFill/>
            <a:ln w="38100" cap="sq">
              <a:solidFill>
                <a:srgbClr val="FFCC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0490" name="Text Box 10"/>
            <p:cNvSpPr txBox="1">
              <a:spLocks noChangeArrowheads="1"/>
            </p:cNvSpPr>
            <p:nvPr/>
          </p:nvSpPr>
          <p:spPr bwMode="auto">
            <a:xfrm>
              <a:off x="5715000" y="6055390"/>
              <a:ext cx="128176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FFCC66"/>
                  </a:solidFill>
                </a:rPr>
                <a:t>log n</a:t>
              </a:r>
            </a:p>
          </p:txBody>
        </p:sp>
      </p:grpSp>
      <p:sp>
        <p:nvSpPr>
          <p:cNvPr id="33" name="Text Box 10"/>
          <p:cNvSpPr txBox="1">
            <a:spLocks noChangeArrowheads="1"/>
          </p:cNvSpPr>
          <p:nvPr/>
        </p:nvSpPr>
        <p:spPr bwMode="auto">
          <a:xfrm>
            <a:off x="1268413" y="5145088"/>
            <a:ext cx="27432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CC00CC"/>
                </a:solidFill>
              </a:rPr>
              <a:t>Fast sorting</a:t>
            </a:r>
          </a:p>
        </p:txBody>
      </p:sp>
      <p:sp>
        <p:nvSpPr>
          <p:cNvPr id="34" name="Text Box 10"/>
          <p:cNvSpPr txBox="1">
            <a:spLocks noChangeArrowheads="1"/>
          </p:cNvSpPr>
          <p:nvPr/>
        </p:nvSpPr>
        <p:spPr bwMode="auto">
          <a:xfrm>
            <a:off x="1066800" y="5562600"/>
            <a:ext cx="24876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00B0F0"/>
                </a:solidFill>
              </a:rPr>
              <a:t>Look at input</a:t>
            </a:r>
          </a:p>
        </p:txBody>
      </p:sp>
      <p:sp>
        <p:nvSpPr>
          <p:cNvPr id="35" name="Text Box 10"/>
          <p:cNvSpPr txBox="1">
            <a:spLocks noChangeArrowheads="1"/>
          </p:cNvSpPr>
          <p:nvPr/>
        </p:nvSpPr>
        <p:spPr bwMode="auto">
          <a:xfrm>
            <a:off x="1192213" y="4635500"/>
            <a:ext cx="23796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0" hangingPunct="0">
              <a:spcBef>
                <a:spcPct val="0"/>
              </a:spcBef>
              <a:defRPr/>
            </a:pPr>
            <a:r>
              <a:rPr lang="en-US" altLang="en-US" i="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Slow sorting</a:t>
            </a:r>
            <a:endParaRPr lang="en-US" altLang="en-US" i="0" baseline="30000" dirty="0" smtClean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6" name="Text Box 10"/>
          <p:cNvSpPr txBox="1">
            <a:spLocks noChangeArrowheads="1"/>
          </p:cNvSpPr>
          <p:nvPr/>
        </p:nvSpPr>
        <p:spPr bwMode="auto">
          <a:xfrm>
            <a:off x="723900" y="3733800"/>
            <a:ext cx="3530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CC99FF"/>
                </a:solidFill>
              </a:rPr>
              <a:t>Considered Feasible</a:t>
            </a:r>
          </a:p>
        </p:txBody>
      </p:sp>
      <p:sp>
        <p:nvSpPr>
          <p:cNvPr id="37" name="Text Box 9"/>
          <p:cNvSpPr txBox="1">
            <a:spLocks noChangeArrowheads="1"/>
          </p:cNvSpPr>
          <p:nvPr/>
        </p:nvSpPr>
        <p:spPr bwMode="auto">
          <a:xfrm>
            <a:off x="889000" y="1866900"/>
            <a:ext cx="23876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FF0000"/>
                </a:solidFill>
              </a:rPr>
              <a:t>Brute Force </a:t>
            </a:r>
            <a:br>
              <a:rPr lang="en-US" altLang="en-US" sz="2800" i="0">
                <a:solidFill>
                  <a:srgbClr val="FF0000"/>
                </a:solidFill>
              </a:rPr>
            </a:br>
            <a:r>
              <a:rPr lang="en-US" altLang="en-US" sz="2800" i="0">
                <a:solidFill>
                  <a:srgbClr val="FF0000"/>
                </a:solidFill>
              </a:rPr>
              <a:t>  (Infeasible)</a:t>
            </a:r>
          </a:p>
        </p:txBody>
      </p:sp>
      <p:sp>
        <p:nvSpPr>
          <p:cNvPr id="40" name="Text Box 6"/>
          <p:cNvSpPr txBox="1">
            <a:spLocks noChangeArrowheads="1"/>
          </p:cNvSpPr>
          <p:nvPr/>
        </p:nvSpPr>
        <p:spPr bwMode="auto">
          <a:xfrm>
            <a:off x="685800" y="838200"/>
            <a:ext cx="38909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33CC33"/>
                </a:solidFill>
              </a:rPr>
              <a:t>Mathematicians’ dream</a:t>
            </a:r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6253163" y="6400800"/>
            <a:ext cx="2052637" cy="523875"/>
            <a:chOff x="6176589" y="6400800"/>
            <a:chExt cx="2053011" cy="523220"/>
          </a:xfrm>
        </p:grpSpPr>
        <p:sp>
          <p:nvSpPr>
            <p:cNvPr id="190487" name="Oval 3"/>
            <p:cNvSpPr>
              <a:spLocks noChangeArrowheads="1"/>
            </p:cNvSpPr>
            <p:nvPr/>
          </p:nvSpPr>
          <p:spPr bwMode="auto">
            <a:xfrm>
              <a:off x="6176589" y="6522436"/>
              <a:ext cx="446117" cy="259364"/>
            </a:xfrm>
            <a:prstGeom prst="ellipse">
              <a:avLst/>
            </a:prstGeom>
            <a:noFill/>
            <a:ln w="38100" cap="sq">
              <a:solidFill>
                <a:srgbClr val="9385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0488" name="Text Box 10"/>
            <p:cNvSpPr txBox="1">
              <a:spLocks noChangeArrowheads="1"/>
            </p:cNvSpPr>
            <p:nvPr/>
          </p:nvSpPr>
          <p:spPr bwMode="auto">
            <a:xfrm>
              <a:off x="6401214" y="6400800"/>
              <a:ext cx="182838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93856D"/>
                  </a:solidFill>
                </a:rPr>
                <a:t>Constant</a:t>
              </a:r>
            </a:p>
          </p:txBody>
        </p:sp>
      </p:grpSp>
      <p:sp>
        <p:nvSpPr>
          <p:cNvPr id="45" name="Text Box 10"/>
          <p:cNvSpPr txBox="1">
            <a:spLocks noChangeArrowheads="1"/>
          </p:cNvSpPr>
          <p:nvPr/>
        </p:nvSpPr>
        <p:spPr bwMode="auto">
          <a:xfrm>
            <a:off x="228600" y="6391275"/>
            <a:ext cx="508476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93856D"/>
                </a:solidFill>
              </a:rPr>
              <a:t>Time does not depend on input.</a:t>
            </a:r>
          </a:p>
        </p:txBody>
      </p:sp>
      <p:grpSp>
        <p:nvGrpSpPr>
          <p:cNvPr id="46" name="Group 45"/>
          <p:cNvGrpSpPr>
            <a:grpSpLocks/>
          </p:cNvGrpSpPr>
          <p:nvPr/>
        </p:nvGrpSpPr>
        <p:grpSpPr bwMode="auto">
          <a:xfrm>
            <a:off x="5416550" y="5591175"/>
            <a:ext cx="2051050" cy="1204913"/>
            <a:chOff x="5620613" y="6126709"/>
            <a:chExt cx="1593876" cy="655092"/>
          </a:xfrm>
        </p:grpSpPr>
        <p:sp>
          <p:nvSpPr>
            <p:cNvPr id="190485" name="Oval 3"/>
            <p:cNvSpPr>
              <a:spLocks noChangeArrowheads="1"/>
            </p:cNvSpPr>
            <p:nvPr/>
          </p:nvSpPr>
          <p:spPr bwMode="auto">
            <a:xfrm>
              <a:off x="6019802" y="6197753"/>
              <a:ext cx="721519" cy="584048"/>
            </a:xfrm>
            <a:prstGeom prst="ellipse">
              <a:avLst/>
            </a:prstGeom>
            <a:noFill/>
            <a:ln w="38100" cap="sq">
              <a:solidFill>
                <a:srgbClr val="00B0F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0486" name="Text Box 10"/>
            <p:cNvSpPr txBox="1">
              <a:spLocks noChangeArrowheads="1"/>
            </p:cNvSpPr>
            <p:nvPr/>
          </p:nvSpPr>
          <p:spPr bwMode="auto">
            <a:xfrm>
              <a:off x="5620613" y="6126709"/>
              <a:ext cx="1593876" cy="2844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00B0F0"/>
                  </a:solidFill>
                </a:rPr>
                <a:t>Linear = n</a:t>
              </a:r>
            </a:p>
          </p:txBody>
        </p:sp>
      </p:grpSp>
      <p:sp>
        <p:nvSpPr>
          <p:cNvPr id="49" name="Text Box 10"/>
          <p:cNvSpPr txBox="1">
            <a:spLocks noChangeArrowheads="1"/>
          </p:cNvSpPr>
          <p:nvPr/>
        </p:nvSpPr>
        <p:spPr bwMode="auto">
          <a:xfrm>
            <a:off x="1155700" y="6032500"/>
            <a:ext cx="259556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FFCC66"/>
                </a:solidFill>
              </a:rPr>
              <a:t>Binary Search</a:t>
            </a:r>
          </a:p>
        </p:txBody>
      </p:sp>
      <p:sp>
        <p:nvSpPr>
          <p:cNvPr id="51" name="Text Box 32"/>
          <p:cNvSpPr txBox="1">
            <a:spLocks noChangeArrowheads="1"/>
          </p:cNvSpPr>
          <p:nvPr/>
        </p:nvSpPr>
        <p:spPr bwMode="auto">
          <a:xfrm>
            <a:off x="7721600" y="482600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400" i="0">
                <a:solidFill>
                  <a:srgbClr val="FFFFFF"/>
                </a:solidFill>
              </a:rPr>
              <a:t>Halting</a:t>
            </a:r>
          </a:p>
        </p:txBody>
      </p:sp>
      <p:sp>
        <p:nvSpPr>
          <p:cNvPr id="52" name="Text Box 32"/>
          <p:cNvSpPr txBox="1">
            <a:spLocks noChangeArrowheads="1"/>
          </p:cNvSpPr>
          <p:nvPr/>
        </p:nvSpPr>
        <p:spPr bwMode="auto">
          <a:xfrm>
            <a:off x="1676400" y="457200"/>
            <a:ext cx="19034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400" i="0">
                <a:solidFill>
                  <a:srgbClr val="FFFFFF"/>
                </a:solidFill>
              </a:rPr>
              <a:t>Impossible</a:t>
            </a:r>
          </a:p>
        </p:txBody>
      </p:sp>
    </p:spTree>
    <p:extLst>
      <p:ext uri="{BB962C8B-B14F-4D97-AF65-F5344CB8AC3E}">
        <p14:creationId xmlns:p14="http://schemas.microsoft.com/office/powerpoint/2010/main" val="3229773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7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7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/>
      <p:bldP spid="35" grpId="0"/>
      <p:bldP spid="36" grpId="0"/>
      <p:bldP spid="37" grpId="0"/>
      <p:bldP spid="40" grpId="0"/>
      <p:bldP spid="45" grpId="0"/>
      <p:bldP spid="49" grpId="0"/>
      <p:bldP spid="51" grpId="0"/>
      <p:bldP spid="52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680" name="Oval 8"/>
          <p:cNvSpPr>
            <a:spLocks noChangeArrowheads="1"/>
          </p:cNvSpPr>
          <p:nvPr/>
        </p:nvSpPr>
        <p:spPr bwMode="auto">
          <a:xfrm>
            <a:off x="3916363" y="1968500"/>
            <a:ext cx="4986337" cy="4749800"/>
          </a:xfrm>
          <a:prstGeom prst="ellipse">
            <a:avLst/>
          </a:prstGeom>
          <a:noFill/>
          <a:ln w="38100" cap="sq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274320" rIns="274320" anchor="ctr">
            <a:spAutoFit/>
          </a:bodyPr>
          <a:lstStyle/>
          <a:p>
            <a:pPr eaLnBrk="0" hangingPunct="0">
              <a:spcBef>
                <a:spcPct val="0"/>
              </a:spcBef>
              <a:defRPr/>
            </a:pPr>
            <a:endParaRPr lang="en-CA" sz="2800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91491" name="Group 1"/>
          <p:cNvGrpSpPr>
            <a:grpSpLocks/>
          </p:cNvGrpSpPr>
          <p:nvPr/>
        </p:nvGrpSpPr>
        <p:grpSpPr bwMode="auto">
          <a:xfrm>
            <a:off x="5105400" y="4633913"/>
            <a:ext cx="2616200" cy="2097087"/>
            <a:chOff x="5105400" y="5029200"/>
            <a:chExt cx="2649123" cy="1701114"/>
          </a:xfrm>
        </p:grpSpPr>
        <p:sp>
          <p:nvSpPr>
            <p:cNvPr id="191527" name="Oval 3"/>
            <p:cNvSpPr>
              <a:spLocks noChangeArrowheads="1"/>
            </p:cNvSpPr>
            <p:nvPr/>
          </p:nvSpPr>
          <p:spPr bwMode="auto">
            <a:xfrm>
              <a:off x="5436629" y="5136241"/>
              <a:ext cx="1917700" cy="1594073"/>
            </a:xfrm>
            <a:prstGeom prst="ellipse">
              <a:avLst/>
            </a:prstGeom>
            <a:noFill/>
            <a:ln w="38100" cap="sq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24" name="Text Box 10"/>
            <p:cNvSpPr txBox="1">
              <a:spLocks noChangeArrowheads="1"/>
            </p:cNvSpPr>
            <p:nvPr/>
          </p:nvSpPr>
          <p:spPr bwMode="auto">
            <a:xfrm>
              <a:off x="5105400" y="5029200"/>
              <a:ext cx="2649123" cy="522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i="0" dirty="0" smtClean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Quadratic = n</a:t>
              </a:r>
              <a:r>
                <a:rPr lang="en-US" altLang="en-US" i="0" baseline="30000" dirty="0" smtClean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2</a:t>
              </a:r>
            </a:p>
          </p:txBody>
        </p:sp>
      </p:grpSp>
      <p:grpSp>
        <p:nvGrpSpPr>
          <p:cNvPr id="191492" name="Group 4"/>
          <p:cNvGrpSpPr>
            <a:grpSpLocks/>
          </p:cNvGrpSpPr>
          <p:nvPr/>
        </p:nvGrpSpPr>
        <p:grpSpPr bwMode="auto">
          <a:xfrm>
            <a:off x="5803900" y="6054725"/>
            <a:ext cx="1281113" cy="727075"/>
            <a:chOff x="5715000" y="6055390"/>
            <a:chExt cx="1281761" cy="726411"/>
          </a:xfrm>
        </p:grpSpPr>
        <p:sp>
          <p:nvSpPr>
            <p:cNvPr id="191525" name="Oval 3"/>
            <p:cNvSpPr>
              <a:spLocks noChangeArrowheads="1"/>
            </p:cNvSpPr>
            <p:nvPr/>
          </p:nvSpPr>
          <p:spPr bwMode="auto">
            <a:xfrm>
              <a:off x="6019802" y="6197753"/>
              <a:ext cx="721519" cy="584048"/>
            </a:xfrm>
            <a:prstGeom prst="ellipse">
              <a:avLst/>
            </a:prstGeom>
            <a:noFill/>
            <a:ln w="38100" cap="sq">
              <a:solidFill>
                <a:srgbClr val="FFCC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1526" name="Text Box 10"/>
            <p:cNvSpPr txBox="1">
              <a:spLocks noChangeArrowheads="1"/>
            </p:cNvSpPr>
            <p:nvPr/>
          </p:nvSpPr>
          <p:spPr bwMode="auto">
            <a:xfrm>
              <a:off x="5715000" y="6055390"/>
              <a:ext cx="128176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FFCC66"/>
                  </a:solidFill>
                </a:rPr>
                <a:t>log n</a:t>
              </a:r>
            </a:p>
          </p:txBody>
        </p:sp>
      </p:grpSp>
      <p:sp>
        <p:nvSpPr>
          <p:cNvPr id="191493" name="Text Box 10"/>
          <p:cNvSpPr txBox="1">
            <a:spLocks noChangeArrowheads="1"/>
          </p:cNvSpPr>
          <p:nvPr/>
        </p:nvSpPr>
        <p:spPr bwMode="auto">
          <a:xfrm>
            <a:off x="1066800" y="5562600"/>
            <a:ext cx="24876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00B0F0"/>
                </a:solidFill>
              </a:rPr>
              <a:t>Look at input</a:t>
            </a:r>
          </a:p>
        </p:txBody>
      </p:sp>
      <p:sp>
        <p:nvSpPr>
          <p:cNvPr id="35" name="Text Box 10"/>
          <p:cNvSpPr txBox="1">
            <a:spLocks noChangeArrowheads="1"/>
          </p:cNvSpPr>
          <p:nvPr/>
        </p:nvSpPr>
        <p:spPr bwMode="auto">
          <a:xfrm>
            <a:off x="1192213" y="4635500"/>
            <a:ext cx="23796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0" hangingPunct="0">
              <a:spcBef>
                <a:spcPct val="0"/>
              </a:spcBef>
              <a:defRPr/>
            </a:pPr>
            <a:r>
              <a:rPr lang="en-US" altLang="en-US" i="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Slow sorting</a:t>
            </a:r>
            <a:endParaRPr lang="en-US" altLang="en-US" i="0" baseline="30000" dirty="0" smtClean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91495" name="Text Box 9"/>
          <p:cNvSpPr txBox="1">
            <a:spLocks noChangeArrowheads="1"/>
          </p:cNvSpPr>
          <p:nvPr/>
        </p:nvSpPr>
        <p:spPr bwMode="auto">
          <a:xfrm>
            <a:off x="965200" y="3694113"/>
            <a:ext cx="23876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FF0000"/>
                </a:solidFill>
              </a:rPr>
              <a:t>Brute Force </a:t>
            </a:r>
            <a:br>
              <a:rPr lang="en-US" altLang="en-US" sz="2800" i="0">
                <a:solidFill>
                  <a:srgbClr val="FF0000"/>
                </a:solidFill>
              </a:rPr>
            </a:br>
            <a:r>
              <a:rPr lang="en-US" altLang="en-US" sz="2800" i="0">
                <a:solidFill>
                  <a:srgbClr val="FF0000"/>
                </a:solidFill>
              </a:rPr>
              <a:t>  (Infeasible)</a:t>
            </a:r>
          </a:p>
        </p:txBody>
      </p:sp>
      <p:grpSp>
        <p:nvGrpSpPr>
          <p:cNvPr id="191496" name="Group 5"/>
          <p:cNvGrpSpPr>
            <a:grpSpLocks/>
          </p:cNvGrpSpPr>
          <p:nvPr/>
        </p:nvGrpSpPr>
        <p:grpSpPr bwMode="auto">
          <a:xfrm>
            <a:off x="6253163" y="6400800"/>
            <a:ext cx="2052637" cy="523875"/>
            <a:chOff x="6176589" y="6400802"/>
            <a:chExt cx="2053011" cy="523220"/>
          </a:xfrm>
        </p:grpSpPr>
        <p:sp>
          <p:nvSpPr>
            <p:cNvPr id="191523" name="Oval 3"/>
            <p:cNvSpPr>
              <a:spLocks noChangeArrowheads="1"/>
            </p:cNvSpPr>
            <p:nvPr/>
          </p:nvSpPr>
          <p:spPr bwMode="auto">
            <a:xfrm>
              <a:off x="6176589" y="6522436"/>
              <a:ext cx="446117" cy="259364"/>
            </a:xfrm>
            <a:prstGeom prst="ellipse">
              <a:avLst/>
            </a:prstGeom>
            <a:noFill/>
            <a:ln w="38100" cap="sq">
              <a:solidFill>
                <a:srgbClr val="9385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1524" name="Text Box 10"/>
            <p:cNvSpPr txBox="1">
              <a:spLocks noChangeArrowheads="1"/>
            </p:cNvSpPr>
            <p:nvPr/>
          </p:nvSpPr>
          <p:spPr bwMode="auto">
            <a:xfrm>
              <a:off x="6401214" y="6400802"/>
              <a:ext cx="182838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US" altLang="en-US" sz="2800" i="0">
                  <a:solidFill>
                    <a:srgbClr val="93856D"/>
                  </a:solidFill>
                </a:rPr>
                <a:t>Constant</a:t>
              </a:r>
            </a:p>
          </p:txBody>
        </p:sp>
      </p:grpSp>
      <p:sp>
        <p:nvSpPr>
          <p:cNvPr id="191497" name="Text Box 10"/>
          <p:cNvSpPr txBox="1">
            <a:spLocks noChangeArrowheads="1"/>
          </p:cNvSpPr>
          <p:nvPr/>
        </p:nvSpPr>
        <p:spPr bwMode="auto">
          <a:xfrm>
            <a:off x="228600" y="6391275"/>
            <a:ext cx="508476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93856D"/>
                </a:solidFill>
              </a:rPr>
              <a:t>Time does not depend on input.</a:t>
            </a:r>
          </a:p>
        </p:txBody>
      </p:sp>
      <p:grpSp>
        <p:nvGrpSpPr>
          <p:cNvPr id="191498" name="Group 45"/>
          <p:cNvGrpSpPr>
            <a:grpSpLocks/>
          </p:cNvGrpSpPr>
          <p:nvPr/>
        </p:nvGrpSpPr>
        <p:grpSpPr bwMode="auto">
          <a:xfrm>
            <a:off x="5416550" y="5591175"/>
            <a:ext cx="2051050" cy="1204913"/>
            <a:chOff x="5620613" y="6126709"/>
            <a:chExt cx="1593876" cy="655092"/>
          </a:xfrm>
        </p:grpSpPr>
        <p:sp>
          <p:nvSpPr>
            <p:cNvPr id="191521" name="Oval 3"/>
            <p:cNvSpPr>
              <a:spLocks noChangeArrowheads="1"/>
            </p:cNvSpPr>
            <p:nvPr/>
          </p:nvSpPr>
          <p:spPr bwMode="auto">
            <a:xfrm>
              <a:off x="6019802" y="6197753"/>
              <a:ext cx="721519" cy="584048"/>
            </a:xfrm>
            <a:prstGeom prst="ellipse">
              <a:avLst/>
            </a:prstGeom>
            <a:noFill/>
            <a:ln w="38100" cap="sq">
              <a:solidFill>
                <a:srgbClr val="00B0F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1522" name="Text Box 10"/>
            <p:cNvSpPr txBox="1">
              <a:spLocks noChangeArrowheads="1"/>
            </p:cNvSpPr>
            <p:nvPr/>
          </p:nvSpPr>
          <p:spPr bwMode="auto">
            <a:xfrm>
              <a:off x="5620613" y="6126709"/>
              <a:ext cx="1593876" cy="2844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00B0F0"/>
                  </a:solidFill>
                </a:rPr>
                <a:t>Linear = n</a:t>
              </a:r>
            </a:p>
          </p:txBody>
        </p:sp>
      </p:grpSp>
      <p:sp>
        <p:nvSpPr>
          <p:cNvPr id="191499" name="Text Box 10"/>
          <p:cNvSpPr txBox="1">
            <a:spLocks noChangeArrowheads="1"/>
          </p:cNvSpPr>
          <p:nvPr/>
        </p:nvSpPr>
        <p:spPr bwMode="auto">
          <a:xfrm>
            <a:off x="1155700" y="6032500"/>
            <a:ext cx="259556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FFCC66"/>
                </a:solidFill>
              </a:rPr>
              <a:t>Binary Search</a:t>
            </a:r>
          </a:p>
        </p:txBody>
      </p: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1905000" y="703263"/>
            <a:ext cx="5257800" cy="3106737"/>
            <a:chOff x="1905000" y="703560"/>
            <a:chExt cx="5257800" cy="3106440"/>
          </a:xfrm>
        </p:grpSpPr>
        <p:sp>
          <p:nvSpPr>
            <p:cNvPr id="191518" name="Rectangle 5"/>
            <p:cNvSpPr>
              <a:spLocks noChangeArrowheads="1"/>
            </p:cNvSpPr>
            <p:nvPr/>
          </p:nvSpPr>
          <p:spPr bwMode="auto">
            <a:xfrm>
              <a:off x="2362200" y="703560"/>
              <a:ext cx="4800600" cy="27384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CA" altLang="en-US" sz="2400" i="0">
                <a:solidFill>
                  <a:srgbClr val="FFFFFF"/>
                </a:solidFill>
              </a:endParaRPr>
            </a:p>
          </p:txBody>
        </p:sp>
        <p:sp>
          <p:nvSpPr>
            <p:cNvPr id="191519" name="Text Box 6"/>
            <p:cNvSpPr txBox="1">
              <a:spLocks noChangeArrowheads="1"/>
            </p:cNvSpPr>
            <p:nvPr/>
          </p:nvSpPr>
          <p:spPr bwMode="auto">
            <a:xfrm>
              <a:off x="4038163" y="3348335"/>
              <a:ext cx="137088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US" altLang="en-US" sz="2400" i="0">
                  <a:solidFill>
                    <a:srgbClr val="FFFFFF"/>
                  </a:solidFill>
                </a:rPr>
                <a:t>input size</a:t>
              </a:r>
            </a:p>
          </p:txBody>
        </p:sp>
        <p:sp>
          <p:nvSpPr>
            <p:cNvPr id="191520" name="Text Box 7"/>
            <p:cNvSpPr txBox="1">
              <a:spLocks noChangeArrowheads="1"/>
            </p:cNvSpPr>
            <p:nvPr/>
          </p:nvSpPr>
          <p:spPr bwMode="auto">
            <a:xfrm>
              <a:off x="1905000" y="1341735"/>
              <a:ext cx="457200" cy="155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 i="0">
                  <a:solidFill>
                    <a:srgbClr val="FFFFFF"/>
                  </a:solidFill>
                </a:rPr>
                <a:t>t</a:t>
              </a:r>
              <a:br>
                <a:rPr lang="en-US" altLang="en-US" sz="2400" i="0">
                  <a:solidFill>
                    <a:srgbClr val="FFFFFF"/>
                  </a:solidFill>
                </a:rPr>
              </a:br>
              <a:r>
                <a:rPr lang="en-US" altLang="en-US" sz="2400" i="0">
                  <a:solidFill>
                    <a:srgbClr val="FFFFFF"/>
                  </a:solidFill>
                </a:rPr>
                <a:t>ime</a:t>
              </a:r>
            </a:p>
          </p:txBody>
        </p:sp>
      </p:grpSp>
      <p:sp>
        <p:nvSpPr>
          <p:cNvPr id="53" name="Rectangle 2"/>
          <p:cNvSpPr txBox="1">
            <a:spLocks noChangeArrowheads="1"/>
          </p:cNvSpPr>
          <p:nvPr/>
        </p:nvSpPr>
        <p:spPr>
          <a:xfrm>
            <a:off x="685800" y="76200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9pPr>
          </a:lstStyle>
          <a:p>
            <a:pPr eaLnBrk="1" hangingPunct="1">
              <a:defRPr/>
            </a:pPr>
            <a:r>
              <a:rPr lang="en-US" altLang="en-US" i="0" kern="0" smtClean="0"/>
              <a:t>Growth Rates</a:t>
            </a:r>
            <a:endParaRPr lang="en-CA" altLang="en-US" i="0" kern="0" dirty="0" smtClean="0"/>
          </a:p>
        </p:txBody>
      </p:sp>
      <p:sp>
        <p:nvSpPr>
          <p:cNvPr id="191502" name="Rectangle 53"/>
          <p:cNvSpPr>
            <a:spLocks noChangeArrowheads="1"/>
          </p:cNvSpPr>
          <p:nvPr/>
        </p:nvSpPr>
        <p:spPr bwMode="auto">
          <a:xfrm>
            <a:off x="5638800" y="3910013"/>
            <a:ext cx="14446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800" i="0">
                <a:solidFill>
                  <a:srgbClr val="FF0000"/>
                </a:solidFill>
              </a:rPr>
              <a:t>Exp = 2</a:t>
            </a:r>
            <a:r>
              <a:rPr lang="en-US" altLang="en-US" sz="2800" i="0" baseline="30000">
                <a:solidFill>
                  <a:srgbClr val="FF0000"/>
                </a:solidFill>
              </a:rPr>
              <a:t>n</a:t>
            </a: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2751138" y="2844800"/>
            <a:ext cx="4335462" cy="522288"/>
            <a:chOff x="2751138" y="2844114"/>
            <a:chExt cx="4335462" cy="523220"/>
          </a:xfrm>
        </p:grpSpPr>
        <p:cxnSp>
          <p:nvCxnSpPr>
            <p:cNvPr id="191516" name="Straight Connector 10"/>
            <p:cNvCxnSpPr>
              <a:cxnSpLocks noChangeShapeType="1"/>
            </p:cNvCxnSpPr>
            <p:nvPr/>
          </p:nvCxnSpPr>
          <p:spPr bwMode="auto">
            <a:xfrm>
              <a:off x="2751138" y="3294063"/>
              <a:ext cx="4267200" cy="0"/>
            </a:xfrm>
            <a:prstGeom prst="line">
              <a:avLst/>
            </a:prstGeom>
            <a:noFill/>
            <a:ln w="38100" cap="sq" algn="ctr">
              <a:solidFill>
                <a:srgbClr val="9385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1517" name="Text Box 10"/>
            <p:cNvSpPr txBox="1">
              <a:spLocks noChangeArrowheads="1"/>
            </p:cNvSpPr>
            <p:nvPr/>
          </p:nvSpPr>
          <p:spPr bwMode="auto">
            <a:xfrm>
              <a:off x="6353066" y="2844114"/>
              <a:ext cx="73353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US" altLang="en-US" sz="2800" i="0">
                  <a:solidFill>
                    <a:srgbClr val="93856D"/>
                  </a:solidFill>
                </a:rPr>
                <a:t>5</a:t>
              </a:r>
            </a:p>
          </p:txBody>
        </p:sp>
      </p:grp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2362200" y="2398713"/>
            <a:ext cx="5027613" cy="1100137"/>
            <a:chOff x="2362200" y="2399271"/>
            <a:chExt cx="5027270" cy="1099579"/>
          </a:xfrm>
        </p:grpSpPr>
        <p:sp>
          <p:nvSpPr>
            <p:cNvPr id="191514" name="Freeform 9"/>
            <p:cNvSpPr>
              <a:spLocks/>
            </p:cNvSpPr>
            <p:nvPr/>
          </p:nvSpPr>
          <p:spPr bwMode="auto">
            <a:xfrm flipH="1" flipV="1">
              <a:off x="2362200" y="2894013"/>
              <a:ext cx="4656138" cy="604837"/>
            </a:xfrm>
            <a:custGeom>
              <a:avLst/>
              <a:gdLst>
                <a:gd name="T0" fmla="*/ 0 w 2832"/>
                <a:gd name="T1" fmla="*/ 2335898 h 1725"/>
                <a:gd name="T2" fmla="*/ 2040854996 w 2832"/>
                <a:gd name="T3" fmla="*/ 2090106 h 1725"/>
                <a:gd name="T4" fmla="*/ 2147483647 w 2832"/>
                <a:gd name="T5" fmla="*/ 1967035 h 1725"/>
                <a:gd name="T6" fmla="*/ 2147483647 w 2832"/>
                <a:gd name="T7" fmla="*/ 1843964 h 1725"/>
                <a:gd name="T8" fmla="*/ 2147483647 w 2832"/>
                <a:gd name="T9" fmla="*/ 1598172 h 1725"/>
                <a:gd name="T10" fmla="*/ 2147483647 w 2832"/>
                <a:gd name="T11" fmla="*/ 1352380 h 1725"/>
                <a:gd name="T12" fmla="*/ 2147483647 w 2832"/>
                <a:gd name="T13" fmla="*/ 737726 h 1725"/>
                <a:gd name="T14" fmla="*/ 2147483647 w 2832"/>
                <a:gd name="T15" fmla="*/ 0 h 17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832"/>
                <a:gd name="T25" fmla="*/ 0 h 1725"/>
                <a:gd name="T26" fmla="*/ 2832 w 2832"/>
                <a:gd name="T27" fmla="*/ 1725 h 172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32" h="1725">
                  <a:moveTo>
                    <a:pt x="0" y="1725"/>
                  </a:moveTo>
                  <a:lnTo>
                    <a:pt x="680" y="1576"/>
                  </a:lnTo>
                  <a:lnTo>
                    <a:pt x="1032" y="1496"/>
                  </a:lnTo>
                  <a:lnTo>
                    <a:pt x="1320" y="1392"/>
                  </a:lnTo>
                  <a:lnTo>
                    <a:pt x="1624" y="1232"/>
                  </a:lnTo>
                  <a:lnTo>
                    <a:pt x="1944" y="992"/>
                  </a:lnTo>
                  <a:lnTo>
                    <a:pt x="2320" y="600"/>
                  </a:lnTo>
                  <a:lnTo>
                    <a:pt x="2832" y="0"/>
                  </a:lnTo>
                </a:path>
              </a:pathLst>
            </a:cu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15" name="Text Box 10"/>
            <p:cNvSpPr txBox="1">
              <a:spLocks noChangeArrowheads="1"/>
            </p:cNvSpPr>
            <p:nvPr/>
          </p:nvSpPr>
          <p:spPr bwMode="auto">
            <a:xfrm>
              <a:off x="6108357" y="2399271"/>
              <a:ext cx="1281113" cy="5236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FFCC66"/>
                  </a:solidFill>
                </a:rPr>
                <a:t>log n</a:t>
              </a:r>
            </a:p>
          </p:txBody>
        </p:sp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2362200" y="990600"/>
            <a:ext cx="4876800" cy="2479675"/>
            <a:chOff x="2362200" y="990600"/>
            <a:chExt cx="4876800" cy="2479675"/>
          </a:xfrm>
        </p:grpSpPr>
        <p:sp>
          <p:nvSpPr>
            <p:cNvPr id="191512" name="Line 8"/>
            <p:cNvSpPr>
              <a:spLocks noChangeShapeType="1"/>
            </p:cNvSpPr>
            <p:nvPr/>
          </p:nvSpPr>
          <p:spPr bwMode="auto">
            <a:xfrm flipH="1">
              <a:off x="2362200" y="1341438"/>
              <a:ext cx="4800600" cy="2128837"/>
            </a:xfrm>
            <a:prstGeom prst="line">
              <a:avLst/>
            </a:prstGeom>
            <a:noFill/>
            <a:ln w="38100">
              <a:solidFill>
                <a:srgbClr val="00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13" name="Text Box 10"/>
            <p:cNvSpPr txBox="1">
              <a:spLocks noChangeArrowheads="1"/>
            </p:cNvSpPr>
            <p:nvPr/>
          </p:nvSpPr>
          <p:spPr bwMode="auto">
            <a:xfrm>
              <a:off x="6505466" y="990600"/>
              <a:ext cx="73353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00B0F0"/>
                  </a:solidFill>
                </a:rPr>
                <a:t>n</a:t>
              </a:r>
            </a:p>
          </p:txBody>
        </p:sp>
      </p:grp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2735263" y="533400"/>
            <a:ext cx="4495800" cy="2738438"/>
            <a:chOff x="2735263" y="533400"/>
            <a:chExt cx="4495800" cy="2738438"/>
          </a:xfrm>
        </p:grpSpPr>
        <p:sp>
          <p:nvSpPr>
            <p:cNvPr id="191510" name="Freeform 9"/>
            <p:cNvSpPr>
              <a:spLocks/>
            </p:cNvSpPr>
            <p:nvPr/>
          </p:nvSpPr>
          <p:spPr bwMode="auto">
            <a:xfrm>
              <a:off x="2735263" y="533400"/>
              <a:ext cx="4495800" cy="2738438"/>
            </a:xfrm>
            <a:custGeom>
              <a:avLst/>
              <a:gdLst>
                <a:gd name="T0" fmla="*/ 0 w 2832"/>
                <a:gd name="T1" fmla="*/ 2147483647 h 1725"/>
                <a:gd name="T2" fmla="*/ 1713706250 w 2832"/>
                <a:gd name="T3" fmla="*/ 2147483647 h 1725"/>
                <a:gd name="T4" fmla="*/ 2147483647 w 2832"/>
                <a:gd name="T5" fmla="*/ 2147483647 h 1725"/>
                <a:gd name="T6" fmla="*/ 2147483647 w 2832"/>
                <a:gd name="T7" fmla="*/ 2147483647 h 1725"/>
                <a:gd name="T8" fmla="*/ 2147483647 w 2832"/>
                <a:gd name="T9" fmla="*/ 2147483647 h 1725"/>
                <a:gd name="T10" fmla="*/ 2147483647 w 2832"/>
                <a:gd name="T11" fmla="*/ 2147483647 h 1725"/>
                <a:gd name="T12" fmla="*/ 2147483647 w 2832"/>
                <a:gd name="T13" fmla="*/ 1512094026 h 1725"/>
                <a:gd name="T14" fmla="*/ 2147483647 w 2832"/>
                <a:gd name="T15" fmla="*/ 0 h 17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832"/>
                <a:gd name="T25" fmla="*/ 0 h 1725"/>
                <a:gd name="T26" fmla="*/ 2832 w 2832"/>
                <a:gd name="T27" fmla="*/ 1725 h 172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32" h="1725">
                  <a:moveTo>
                    <a:pt x="0" y="1725"/>
                  </a:moveTo>
                  <a:lnTo>
                    <a:pt x="680" y="1576"/>
                  </a:lnTo>
                  <a:lnTo>
                    <a:pt x="1032" y="1496"/>
                  </a:lnTo>
                  <a:lnTo>
                    <a:pt x="1320" y="1392"/>
                  </a:lnTo>
                  <a:lnTo>
                    <a:pt x="1624" y="1232"/>
                  </a:lnTo>
                  <a:lnTo>
                    <a:pt x="1944" y="992"/>
                  </a:lnTo>
                  <a:lnTo>
                    <a:pt x="2320" y="600"/>
                  </a:lnTo>
                  <a:lnTo>
                    <a:pt x="2832" y="0"/>
                  </a:lnTo>
                </a:path>
              </a:pathLst>
            </a:custGeom>
            <a:noFill/>
            <a:ln w="3810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Text Box 10"/>
            <p:cNvSpPr txBox="1">
              <a:spLocks noChangeArrowheads="1"/>
            </p:cNvSpPr>
            <p:nvPr/>
          </p:nvSpPr>
          <p:spPr bwMode="auto">
            <a:xfrm>
              <a:off x="6324600" y="542925"/>
              <a:ext cx="854075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i="0" dirty="0" smtClean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n</a:t>
              </a:r>
              <a:r>
                <a:rPr lang="en-US" altLang="en-US" i="0" baseline="30000" dirty="0" smtClean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2</a:t>
              </a:r>
            </a:p>
          </p:txBody>
        </p:sp>
      </p:grp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2424113" y="703263"/>
            <a:ext cx="1108075" cy="2741612"/>
            <a:chOff x="2424113" y="703263"/>
            <a:chExt cx="1108315" cy="2741612"/>
          </a:xfrm>
        </p:grpSpPr>
        <p:sp>
          <p:nvSpPr>
            <p:cNvPr id="191508" name="Freeform 10"/>
            <p:cNvSpPr>
              <a:spLocks/>
            </p:cNvSpPr>
            <p:nvPr/>
          </p:nvSpPr>
          <p:spPr bwMode="auto">
            <a:xfrm>
              <a:off x="2424113" y="777875"/>
              <a:ext cx="1066800" cy="2667000"/>
            </a:xfrm>
            <a:custGeom>
              <a:avLst/>
              <a:gdLst>
                <a:gd name="T0" fmla="*/ 0 w 672"/>
                <a:gd name="T1" fmla="*/ 2147483647 h 1680"/>
                <a:gd name="T2" fmla="*/ 2147483647 w 672"/>
                <a:gd name="T3" fmla="*/ 2147483647 h 1680"/>
                <a:gd name="T4" fmla="*/ 2147483647 w 672"/>
                <a:gd name="T5" fmla="*/ 0 h 1680"/>
                <a:gd name="T6" fmla="*/ 0 60000 65536"/>
                <a:gd name="T7" fmla="*/ 0 60000 65536"/>
                <a:gd name="T8" fmla="*/ 0 60000 65536"/>
                <a:gd name="T9" fmla="*/ 0 w 672"/>
                <a:gd name="T10" fmla="*/ 0 h 1680"/>
                <a:gd name="T11" fmla="*/ 672 w 672"/>
                <a:gd name="T12" fmla="*/ 1680 h 16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72" h="1680">
                  <a:moveTo>
                    <a:pt x="0" y="1680"/>
                  </a:moveTo>
                  <a:cubicBezTo>
                    <a:pt x="69" y="1632"/>
                    <a:pt x="304" y="1672"/>
                    <a:pt x="416" y="1392"/>
                  </a:cubicBezTo>
                  <a:cubicBezTo>
                    <a:pt x="528" y="1112"/>
                    <a:pt x="619" y="290"/>
                    <a:pt x="672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09" name="Rectangle 53"/>
            <p:cNvSpPr>
              <a:spLocks noChangeArrowheads="1"/>
            </p:cNvSpPr>
            <p:nvPr/>
          </p:nvSpPr>
          <p:spPr bwMode="auto">
            <a:xfrm>
              <a:off x="3048000" y="703263"/>
              <a:ext cx="48442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2800" i="0">
                  <a:solidFill>
                    <a:srgbClr val="FF0000"/>
                  </a:solidFill>
                </a:rPr>
                <a:t>2</a:t>
              </a:r>
              <a:r>
                <a:rPr lang="en-US" altLang="en-US" sz="2800" i="0" baseline="30000">
                  <a:solidFill>
                    <a:srgbClr val="FF0000"/>
                  </a:solidFill>
                </a:rPr>
                <a:t>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02740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 bwMode="auto">
          <a:xfrm>
            <a:off x="228600" y="-7620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4000" i="0" dirty="0">
                <a:solidFill>
                  <a:schemeClr val="tx2"/>
                </a:solidFill>
              </a:rPr>
              <a:t>Midterm Review</a:t>
            </a:r>
            <a:endParaRPr lang="en-US" altLang="en-US" sz="4000" i="0" dirty="0">
              <a:solidFill>
                <a:schemeClr val="tx2"/>
              </a:solidFill>
            </a:endParaRPr>
          </a:p>
        </p:txBody>
      </p:sp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245103" y="990601"/>
            <a:ext cx="745109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rtl="0" eaLnBrk="0" fontAlgn="base" hangingPunct="0">
              <a:spcBef>
                <a:spcPct val="0"/>
              </a:spcBef>
              <a:spcAft>
                <a:spcPct val="0"/>
              </a:spcAft>
              <a:buNone/>
              <a:defRPr sz="2800">
                <a:solidFill>
                  <a:schemeClr val="tx1"/>
                </a:solidFill>
                <a:latin typeface="+mn-lt"/>
              </a:defRPr>
            </a:lvl2pPr>
            <a:lvl3pPr marL="9144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400">
                <a:solidFill>
                  <a:schemeClr val="tx1"/>
                </a:solidFill>
                <a:latin typeface="+mn-lt"/>
              </a:defRPr>
            </a:lvl3pPr>
            <a:lvl4pPr marL="13716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4pPr>
            <a:lvl5pPr marL="18288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5pPr>
            <a:lvl6pPr marL="22860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6pPr>
            <a:lvl7pPr marL="27432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7pPr>
            <a:lvl8pPr marL="32004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8pPr>
            <a:lvl9pPr marL="36576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slides</a:t>
            </a:r>
            <a:r>
              <a:rPr lang="en-US" altLang="en-US" sz="2400" i="0" kern="0" dirty="0" smtClean="0"/>
              <a:t>.</a:t>
            </a:r>
            <a:endParaRPr lang="en-US" altLang="en-US" sz="2400" i="0" kern="0" dirty="0"/>
          </a:p>
        </p:txBody>
      </p:sp>
      <p:pic>
        <p:nvPicPr>
          <p:cNvPr id="3891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47788" y="1371600"/>
            <a:ext cx="6448425" cy="537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57948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9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9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4878388" y="1903413"/>
            <a:ext cx="3932237" cy="944562"/>
            <a:chOff x="4878388" y="1903413"/>
            <a:chExt cx="3932237" cy="944562"/>
          </a:xfrm>
        </p:grpSpPr>
        <p:pic>
          <p:nvPicPr>
            <p:cNvPr id="7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78388" y="1903413"/>
              <a:ext cx="3932237" cy="944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Rectangle 1"/>
            <p:cNvSpPr/>
            <p:nvPr/>
          </p:nvSpPr>
          <p:spPr bwMode="auto">
            <a:xfrm>
              <a:off x="8089557" y="2003136"/>
              <a:ext cx="381000" cy="253206"/>
            </a:xfrm>
            <a:prstGeom prst="rect">
              <a:avLst/>
            </a:prstGeom>
            <a:solidFill>
              <a:schemeClr val="tx1"/>
            </a:solidFill>
            <a:ln w="38100" cap="sq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274320" tIns="45720" rIns="27432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76200" y="990600"/>
            <a:ext cx="5054600" cy="5435600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Search: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Input: A linked list. 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Output: Find the end. 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800" i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Alg</a:t>
            </a: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: Walk there.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Time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endParaRPr lang="en-US" sz="1400" i="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Insert Front: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Input: A linked list. 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Output: Add record to front.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Alg</a:t>
            </a: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: Play with pointers.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Time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1631950" y="3046413"/>
            <a:ext cx="3206750" cy="523875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  <a:sym typeface="Symbol"/>
              </a:rPr>
              <a:t></a:t>
            </a: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  <a:sym typeface="Symbol"/>
              </a:rPr>
              <a:t># of records = 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  <a:sym typeface="Symbol"/>
              </a:rPr>
              <a:t>n</a:t>
            </a: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  <a:sym typeface="Symbol"/>
              </a:rPr>
              <a:t>.</a:t>
            </a:r>
            <a:endParaRPr lang="en-US" sz="2800" i="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612900" y="5876925"/>
            <a:ext cx="1025525" cy="522288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  <a:sym typeface="Symbol"/>
              </a:rPr>
              <a:t>= 4</a:t>
            </a:r>
            <a:endParaRPr lang="en-US" sz="2800" i="0" baseline="300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07878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en-US" sz="4400" i="0">
                <a:solidFill>
                  <a:schemeClr val="tx2"/>
                </a:solidFill>
              </a:rPr>
              <a:t>Linear vs Constant Time</a:t>
            </a:r>
          </a:p>
        </p:txBody>
      </p:sp>
      <p:pic>
        <p:nvPicPr>
          <p:cNvPr id="9" name="Picture 2" descr="http://www.canwalk.org.au/wp-content/uploads/2012/09/walk1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1296988"/>
            <a:ext cx="838200" cy="80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" name="Group 15"/>
          <p:cNvGrpSpPr>
            <a:grpSpLocks/>
          </p:cNvGrpSpPr>
          <p:nvPr/>
        </p:nvGrpSpPr>
        <p:grpSpPr bwMode="auto">
          <a:xfrm>
            <a:off x="5238750" y="3048000"/>
            <a:ext cx="3557588" cy="3694113"/>
            <a:chOff x="5238878" y="3048000"/>
            <a:chExt cx="3557588" cy="3693356"/>
          </a:xfrm>
        </p:grpSpPr>
        <p:pic>
          <p:nvPicPr>
            <p:cNvPr id="207881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9118"/>
            <a:stretch>
              <a:fillRect/>
            </a:stretch>
          </p:blipFill>
          <p:spPr bwMode="auto">
            <a:xfrm>
              <a:off x="5245100" y="5744406"/>
              <a:ext cx="1600200" cy="996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07882" name="Group 10"/>
            <p:cNvGrpSpPr>
              <a:grpSpLocks/>
            </p:cNvGrpSpPr>
            <p:nvPr/>
          </p:nvGrpSpPr>
          <p:grpSpPr bwMode="auto">
            <a:xfrm>
              <a:off x="5238878" y="3048000"/>
              <a:ext cx="3557588" cy="2690813"/>
              <a:chOff x="5586412" y="2362200"/>
              <a:chExt cx="3557588" cy="2690813"/>
            </a:xfrm>
          </p:grpSpPr>
          <p:pic>
            <p:nvPicPr>
              <p:cNvPr id="207883" name="Picture 8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586412" y="2362200"/>
                <a:ext cx="3557588" cy="2690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7884" name="Picture 3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57950" y="2938463"/>
                <a:ext cx="325437" cy="1920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7885" name="Picture 3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70650" y="3911600"/>
                <a:ext cx="3270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7886" name="Picture 3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84937" y="4824413"/>
                <a:ext cx="327025" cy="1920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3845049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76200" y="990600"/>
            <a:ext cx="1758950" cy="5435600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endParaRPr lang="en-US" sz="2800" i="0" dirty="0">
              <a:solidFill>
                <a:schemeClr val="tx1">
                  <a:lumMod val="9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endParaRPr lang="en-US" sz="2800" i="0" dirty="0">
              <a:solidFill>
                <a:schemeClr val="tx1">
                  <a:lumMod val="9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eaLnBrk="0" hangingPunct="0">
              <a:spcBef>
                <a:spcPct val="20000"/>
              </a:spcBef>
              <a:defRPr/>
            </a:pPr>
            <a:endParaRPr lang="en-US" sz="2800" i="0" dirty="0">
              <a:solidFill>
                <a:schemeClr val="tx1">
                  <a:lumMod val="9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eaLnBrk="0" hangingPunct="0">
              <a:spcBef>
                <a:spcPct val="20000"/>
              </a:spcBef>
              <a:defRPr/>
            </a:pPr>
            <a:endParaRPr lang="en-US" sz="2800" i="0" dirty="0">
              <a:solidFill>
                <a:schemeClr val="tx1">
                  <a:lumMod val="9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chemeClr val="tx1">
                    <a:lumMod val="9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endParaRPr lang="en-US" sz="1400" i="0" dirty="0">
              <a:solidFill>
                <a:schemeClr val="tx1">
                  <a:lumMod val="9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endParaRPr lang="en-US" sz="2800" i="0" dirty="0">
              <a:solidFill>
                <a:schemeClr val="tx1">
                  <a:lumMod val="9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endParaRPr lang="en-US" sz="2800" i="0" dirty="0">
              <a:solidFill>
                <a:schemeClr val="tx1">
                  <a:lumMod val="9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endParaRPr lang="en-US" sz="2800" i="0" dirty="0">
              <a:solidFill>
                <a:schemeClr val="tx1">
                  <a:lumMod val="9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endParaRPr lang="en-US" sz="2800" i="0" dirty="0">
              <a:solidFill>
                <a:schemeClr val="tx1">
                  <a:lumMod val="9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chemeClr val="tx1">
                    <a:lumMod val="9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Time</a:t>
            </a:r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612900" y="5897563"/>
            <a:ext cx="1025525" cy="522287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chemeClr val="tx1">
                    <a:lumMod val="9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  <a:sym typeface="Symbol"/>
              </a:rPr>
              <a:t>= 4</a:t>
            </a:r>
            <a:endParaRPr lang="en-US" sz="2800" i="0" baseline="30000" dirty="0">
              <a:solidFill>
                <a:schemeClr val="tx1">
                  <a:lumMod val="9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15044" name="Rectangle 79"/>
          <p:cNvSpPr>
            <a:spLocks noChangeArrowheads="1"/>
          </p:cNvSpPr>
          <p:nvPr/>
        </p:nvSpPr>
        <p:spPr bwMode="auto">
          <a:xfrm>
            <a:off x="609600" y="-152400"/>
            <a:ext cx="8458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en-US" sz="4400" i="0">
                <a:solidFill>
                  <a:schemeClr val="tx2"/>
                </a:solidFill>
              </a:rPr>
              <a:t>Linear vs Constant Time</a:t>
            </a: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2286000" y="5897563"/>
            <a:ext cx="3906838" cy="522287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chemeClr val="tx1">
                    <a:lumMod val="9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  <a:sym typeface="Symbol"/>
              </a:rPr>
              <a:t>= Constant time = O(1)</a:t>
            </a:r>
            <a:endParaRPr lang="en-US" sz="2800" i="0" dirty="0">
              <a:solidFill>
                <a:schemeClr val="tx1">
                  <a:lumMod val="9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06854" name="Text Box 10"/>
          <p:cNvSpPr txBox="1">
            <a:spLocks noChangeArrowheads="1"/>
          </p:cNvSpPr>
          <p:nvPr/>
        </p:nvSpPr>
        <p:spPr bwMode="auto">
          <a:xfrm>
            <a:off x="503238" y="6323013"/>
            <a:ext cx="5389562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2800" i="0" smtClean="0">
                <a:solidFill>
                  <a:schemeClr val="tx1">
                    <a:lumMod val="95000"/>
                  </a:schemeClr>
                </a:solidFill>
              </a:rPr>
              <a:t>Time does not “depend” on input.</a:t>
            </a:r>
          </a:p>
        </p:txBody>
      </p:sp>
      <p:sp>
        <p:nvSpPr>
          <p:cNvPr id="22" name="Text Box 6"/>
          <p:cNvSpPr txBox="1">
            <a:spLocks noChangeArrowheads="1"/>
          </p:cNvSpPr>
          <p:nvPr/>
        </p:nvSpPr>
        <p:spPr bwMode="auto">
          <a:xfrm>
            <a:off x="152400" y="749300"/>
            <a:ext cx="6553200" cy="954088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spcBef>
                <a:spcPct val="0"/>
              </a:spcBef>
              <a:defRPr/>
            </a:pPr>
            <a:r>
              <a:rPr lang="en-US" sz="2800" i="0" dirty="0">
                <a:solidFill>
                  <a:srgbClr val="FFCC66"/>
                </a:solidFill>
                <a:cs typeface="Arial" charset="0"/>
                <a:sym typeface="Symbol" pitchFamily="18" charset="2"/>
              </a:rPr>
              <a:t> a Java Program J</a:t>
            </a:r>
            <a:r>
              <a:rPr lang="en-US" sz="2800" i="0" dirty="0">
                <a:solidFill>
                  <a:srgbClr val="FFCC66"/>
                </a:solidFill>
                <a:cs typeface="Arial" charset="0"/>
              </a:rPr>
              <a:t>, </a:t>
            </a:r>
            <a:r>
              <a:rPr lang="en-US" sz="2800" i="0" dirty="0">
                <a:solidFill>
                  <a:srgbClr val="FFCC66"/>
                </a:solidFill>
                <a:cs typeface="Arial" charset="0"/>
                <a:sym typeface="Symbol" pitchFamily="18" charset="2"/>
              </a:rPr>
              <a:t>  an integer k</a:t>
            </a:r>
            <a:r>
              <a:rPr lang="en-US" sz="2800" i="0" dirty="0">
                <a:solidFill>
                  <a:srgbClr val="FFCC66"/>
                </a:solidFill>
                <a:cs typeface="Arial" charset="0"/>
              </a:rPr>
              <a:t>,</a:t>
            </a:r>
            <a:r>
              <a:rPr lang="en-US" sz="2800" i="0" dirty="0">
                <a:solidFill>
                  <a:srgbClr val="FFFFFF"/>
                </a:solidFill>
                <a:cs typeface="Arial" charset="0"/>
              </a:rPr>
              <a:t> </a:t>
            </a:r>
          </a:p>
          <a:p>
            <a:pPr eaLnBrk="0" hangingPunct="0">
              <a:spcBef>
                <a:spcPct val="0"/>
              </a:spcBef>
              <a:defRPr/>
            </a:pPr>
            <a:r>
              <a:rPr lang="en-US" sz="2800" i="0" dirty="0">
                <a:solidFill>
                  <a:srgbClr val="FFCC66"/>
                </a:solidFill>
                <a:latin typeface="Symbol" pitchFamily="18" charset="2"/>
                <a:cs typeface="Arial" charset="0"/>
              </a:rPr>
              <a:t>"</a:t>
            </a:r>
            <a:r>
              <a:rPr lang="en-US" sz="2800" i="0" dirty="0">
                <a:solidFill>
                  <a:srgbClr val="FFCC66"/>
                </a:solidFill>
                <a:cs typeface="Arial" charset="0"/>
              </a:rPr>
              <a:t> inputs I,  </a:t>
            </a:r>
            <a:r>
              <a:rPr lang="en-US" sz="2800" i="0" dirty="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Arial" charset="0"/>
              </a:rPr>
              <a:t>Time(J,I)</a:t>
            </a:r>
            <a:r>
              <a:rPr lang="en-US" sz="2800" i="0" dirty="0">
                <a:solidFill>
                  <a:srgbClr val="FFCC66"/>
                </a:solidFill>
                <a:cs typeface="Arial" charset="0"/>
              </a:rPr>
              <a:t> </a:t>
            </a:r>
            <a:r>
              <a:rPr lang="en-US" sz="2800" i="0" dirty="0">
                <a:solidFill>
                  <a:srgbClr val="FFCC66"/>
                </a:solidFill>
                <a:latin typeface="Times New Roman"/>
                <a:cs typeface="Times New Roman"/>
              </a:rPr>
              <a:t>≤</a:t>
            </a:r>
            <a:r>
              <a:rPr lang="en-US" sz="2800" i="0" dirty="0">
                <a:solidFill>
                  <a:srgbClr val="FFCC66"/>
                </a:solidFill>
                <a:cs typeface="Times New Roman" pitchFamily="18" charset="0"/>
              </a:rPr>
              <a:t> k</a:t>
            </a:r>
            <a:endParaRPr lang="en-US" sz="2800" i="0" dirty="0">
              <a:solidFill>
                <a:srgbClr val="FFCC66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charset="0"/>
            </a:endParaRPr>
          </a:p>
        </p:txBody>
      </p:sp>
      <p:sp>
        <p:nvSpPr>
          <p:cNvPr id="50" name="Rectangle 49"/>
          <p:cNvSpPr>
            <a:spLocks noChangeArrowheads="1"/>
          </p:cNvSpPr>
          <p:nvPr/>
        </p:nvSpPr>
        <p:spPr bwMode="auto">
          <a:xfrm>
            <a:off x="684213" y="2362200"/>
            <a:ext cx="3829050" cy="103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2800" i="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Is this “Constant time”</a:t>
            </a:r>
          </a:p>
          <a:p>
            <a:r>
              <a:rPr lang="en-US" altLang="en-US" sz="2800" i="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    = O(1)?</a:t>
            </a:r>
            <a:endParaRPr lang="en-US" altLang="en-US" sz="2800" i="0">
              <a:solidFill>
                <a:srgbClr val="FFFFFF"/>
              </a:solidFill>
            </a:endParaRPr>
          </a:p>
        </p:txBody>
      </p:sp>
      <p:grpSp>
        <p:nvGrpSpPr>
          <p:cNvPr id="51" name="Group 50"/>
          <p:cNvGrpSpPr>
            <a:grpSpLocks/>
          </p:cNvGrpSpPr>
          <p:nvPr/>
        </p:nvGrpSpPr>
        <p:grpSpPr bwMode="auto">
          <a:xfrm>
            <a:off x="5181600" y="2335213"/>
            <a:ext cx="3455988" cy="2160587"/>
            <a:chOff x="5181600" y="964217"/>
            <a:chExt cx="3455972" cy="2159983"/>
          </a:xfrm>
        </p:grpSpPr>
        <p:pic>
          <p:nvPicPr>
            <p:cNvPr id="215052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1600" y="964217"/>
              <a:ext cx="3455972" cy="2159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053" name="Rectangle 28"/>
            <p:cNvSpPr>
              <a:spLocks noChangeArrowheads="1"/>
            </p:cNvSpPr>
            <p:nvPr/>
          </p:nvSpPr>
          <p:spPr bwMode="auto">
            <a:xfrm>
              <a:off x="5601376" y="1168371"/>
              <a:ext cx="875624" cy="27699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200" i="0">
                  <a:solidFill>
                    <a:schemeClr val="bg2"/>
                  </a:solidFill>
                  <a:cs typeface="Times New Roman" pitchFamily="18" charset="0"/>
                  <a:sym typeface="Symbol" pitchFamily="18" charset="2"/>
                </a:rPr>
                <a:t>Time</a:t>
              </a:r>
              <a:endParaRPr lang="en-US" altLang="en-US" sz="1200" i="0">
                <a:solidFill>
                  <a:schemeClr val="bg2"/>
                </a:solidFill>
              </a:endParaRPr>
            </a:p>
          </p:txBody>
        </p:sp>
        <p:sp>
          <p:nvSpPr>
            <p:cNvPr id="215054" name="Rectangle 30"/>
            <p:cNvSpPr>
              <a:spLocks noChangeArrowheads="1"/>
            </p:cNvSpPr>
            <p:nvPr/>
          </p:nvSpPr>
          <p:spPr bwMode="auto">
            <a:xfrm>
              <a:off x="8381090" y="2804613"/>
              <a:ext cx="203648" cy="27699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200" i="0">
                  <a:solidFill>
                    <a:schemeClr val="bg2"/>
                  </a:solidFill>
                  <a:cs typeface="Times New Roman" pitchFamily="18" charset="0"/>
                  <a:sym typeface="Symbol" pitchFamily="18" charset="2"/>
                </a:rPr>
                <a:t>n</a:t>
              </a:r>
              <a:endParaRPr lang="en-US" altLang="en-US" sz="1200" i="0">
                <a:solidFill>
                  <a:schemeClr val="bg2"/>
                </a:solidFill>
              </a:endParaRPr>
            </a:p>
          </p:txBody>
        </p:sp>
      </p:grpSp>
      <p:sp>
        <p:nvSpPr>
          <p:cNvPr id="55" name="Rectangle 54"/>
          <p:cNvSpPr>
            <a:spLocks noChangeArrowheads="1"/>
          </p:cNvSpPr>
          <p:nvPr/>
        </p:nvSpPr>
        <p:spPr bwMode="auto">
          <a:xfrm>
            <a:off x="609600" y="3409950"/>
            <a:ext cx="3624263" cy="103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en-US" altLang="en-US" sz="2800" i="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Yes because bounded</a:t>
            </a:r>
          </a:p>
          <a:p>
            <a:pPr algn="ctr"/>
            <a:r>
              <a:rPr lang="en-US" altLang="en-US" sz="2800" i="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by a constant </a:t>
            </a:r>
            <a:endParaRPr lang="en-US" altLang="en-US" sz="2800" i="0">
              <a:solidFill>
                <a:srgbClr val="FFFFFF"/>
              </a:solidFill>
            </a:endParaRPr>
          </a:p>
        </p:txBody>
      </p:sp>
      <p:cxnSp>
        <p:nvCxnSpPr>
          <p:cNvPr id="56" name="Straight Connector 55"/>
          <p:cNvCxnSpPr>
            <a:cxnSpLocks noChangeShapeType="1"/>
          </p:cNvCxnSpPr>
          <p:nvPr/>
        </p:nvCxnSpPr>
        <p:spPr bwMode="auto">
          <a:xfrm>
            <a:off x="5257800" y="2384425"/>
            <a:ext cx="3225800" cy="0"/>
          </a:xfrm>
          <a:prstGeom prst="line">
            <a:avLst/>
          </a:prstGeom>
          <a:noFill/>
          <a:ln w="38100" cap="sq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5920940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5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3771900" y="533400"/>
            <a:ext cx="5676900" cy="6383338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Test/Evaluate: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Input: Circuit &amp; Assignment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Output: Value at output.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800" i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Alg</a:t>
            </a: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: Let values percolate down.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Time: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endParaRPr lang="en-US" sz="1400" i="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Search/</a:t>
            </a:r>
            <a:r>
              <a:rPr lang="en-US" sz="2800" i="0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Satisfiablity</a:t>
            </a:r>
            <a:r>
              <a:rPr lang="en-US" sz="2800" i="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: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Input: Circuit 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Output: An assignment </a:t>
            </a:r>
            <a:b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            giving true: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Alg</a:t>
            </a: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: Try all assignments.</a:t>
            </a:r>
          </a:p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             (Brute Force)</a:t>
            </a:r>
          </a:p>
          <a:p>
            <a:pPr marL="457200" indent="-4572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Time:</a:t>
            </a:r>
          </a:p>
        </p:txBody>
      </p:sp>
      <p:sp>
        <p:nvSpPr>
          <p:cNvPr id="66" name="Rectangle 5"/>
          <p:cNvSpPr txBox="1">
            <a:spLocks noChangeArrowheads="1"/>
          </p:cNvSpPr>
          <p:nvPr/>
        </p:nvSpPr>
        <p:spPr>
          <a:xfrm>
            <a:off x="381000" y="0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9pPr>
          </a:lstStyle>
          <a:p>
            <a:pPr>
              <a:defRPr/>
            </a:pPr>
            <a:r>
              <a:rPr lang="en-US" i="0" kern="0" dirty="0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Test vs Search</a:t>
            </a:r>
            <a:endParaRPr lang="en-US" i="0" kern="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35524" name="Group 33"/>
          <p:cNvGrpSpPr>
            <a:grpSpLocks/>
          </p:cNvGrpSpPr>
          <p:nvPr/>
        </p:nvGrpSpPr>
        <p:grpSpPr bwMode="auto">
          <a:xfrm>
            <a:off x="385763" y="1147763"/>
            <a:ext cx="3497262" cy="487362"/>
            <a:chOff x="384" y="665"/>
            <a:chExt cx="2652" cy="369"/>
          </a:xfrm>
        </p:grpSpPr>
        <p:grpSp>
          <p:nvGrpSpPr>
            <p:cNvPr id="235556" name="Group 32"/>
            <p:cNvGrpSpPr>
              <a:grpSpLocks/>
            </p:cNvGrpSpPr>
            <p:nvPr/>
          </p:nvGrpSpPr>
          <p:grpSpPr bwMode="auto">
            <a:xfrm>
              <a:off x="384" y="672"/>
              <a:ext cx="2518" cy="359"/>
              <a:chOff x="384" y="672"/>
              <a:chExt cx="2518" cy="359"/>
            </a:xfrm>
          </p:grpSpPr>
          <p:sp>
            <p:nvSpPr>
              <p:cNvPr id="52" name="Text Box 25"/>
              <p:cNvSpPr txBox="1">
                <a:spLocks noChangeArrowheads="1"/>
              </p:cNvSpPr>
              <p:nvPr/>
            </p:nvSpPr>
            <p:spPr bwMode="auto">
              <a:xfrm>
                <a:off x="384" y="672"/>
                <a:ext cx="608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5715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0" hangingPunct="0">
                  <a:spcBef>
                    <a:spcPct val="0"/>
                  </a:spcBef>
                  <a:defRPr/>
                </a:pPr>
                <a:r>
                  <a:rPr lang="en-US" altLang="en-US" sz="2400" i="0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 F</a:t>
                </a:r>
              </a:p>
            </p:txBody>
          </p:sp>
          <p:sp>
            <p:nvSpPr>
              <p:cNvPr id="53" name="Text Box 26"/>
              <p:cNvSpPr txBox="1">
                <a:spLocks noChangeArrowheads="1"/>
              </p:cNvSpPr>
              <p:nvPr/>
            </p:nvSpPr>
            <p:spPr bwMode="auto">
              <a:xfrm>
                <a:off x="1392" y="672"/>
                <a:ext cx="562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5715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0" hangingPunct="0">
                  <a:spcBef>
                    <a:spcPct val="0"/>
                  </a:spcBef>
                  <a:defRPr/>
                </a:pPr>
                <a:r>
                  <a:rPr lang="en-US" altLang="en-US" sz="2400" i="0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T</a:t>
                </a:r>
              </a:p>
            </p:txBody>
          </p:sp>
          <p:sp>
            <p:nvSpPr>
              <p:cNvPr id="54" name="Text Box 27"/>
              <p:cNvSpPr txBox="1">
                <a:spLocks noChangeArrowheads="1"/>
              </p:cNvSpPr>
              <p:nvPr/>
            </p:nvSpPr>
            <p:spPr bwMode="auto">
              <a:xfrm>
                <a:off x="2352" y="681"/>
                <a:ext cx="550" cy="3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5715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0" hangingPunct="0">
                  <a:spcBef>
                    <a:spcPct val="0"/>
                  </a:spcBef>
                  <a:defRPr/>
                </a:pPr>
                <a:r>
                  <a:rPr lang="en-US" altLang="en-US" sz="2400" i="0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F</a:t>
                </a:r>
              </a:p>
            </p:txBody>
          </p:sp>
        </p:grpSp>
        <p:grpSp>
          <p:nvGrpSpPr>
            <p:cNvPr id="235557" name="Group 31"/>
            <p:cNvGrpSpPr>
              <a:grpSpLocks/>
            </p:cNvGrpSpPr>
            <p:nvPr/>
          </p:nvGrpSpPr>
          <p:grpSpPr bwMode="auto">
            <a:xfrm>
              <a:off x="480" y="665"/>
              <a:ext cx="2556" cy="369"/>
              <a:chOff x="480" y="665"/>
              <a:chExt cx="2556" cy="369"/>
            </a:xfrm>
          </p:grpSpPr>
          <p:sp>
            <p:nvSpPr>
              <p:cNvPr id="49" name="Rectangle 28"/>
              <p:cNvSpPr>
                <a:spLocks noChangeArrowheads="1"/>
              </p:cNvSpPr>
              <p:nvPr/>
            </p:nvSpPr>
            <p:spPr bwMode="auto">
              <a:xfrm>
                <a:off x="486" y="665"/>
                <a:ext cx="420" cy="3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5715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0" hangingPunct="0">
                  <a:spcBef>
                    <a:spcPct val="0"/>
                  </a:spcBef>
                  <a:defRPr/>
                </a:pPr>
                <a:endParaRPr lang="en-US" altLang="en-US" sz="2400" i="0" smtClea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0" name="Rectangle 29"/>
              <p:cNvSpPr>
                <a:spLocks noChangeArrowheads="1"/>
              </p:cNvSpPr>
              <p:nvPr/>
            </p:nvSpPr>
            <p:spPr bwMode="auto">
              <a:xfrm>
                <a:off x="486" y="669"/>
                <a:ext cx="420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5715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0" hangingPunct="0">
                  <a:spcBef>
                    <a:spcPct val="0"/>
                  </a:spcBef>
                  <a:defRPr/>
                </a:pPr>
                <a:endParaRPr lang="en-US" altLang="en-US" sz="2400" i="0" smtClea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1" name="Rectangle 30"/>
              <p:cNvSpPr>
                <a:spLocks noChangeArrowheads="1"/>
              </p:cNvSpPr>
              <p:nvPr/>
            </p:nvSpPr>
            <p:spPr bwMode="auto">
              <a:xfrm flipH="1">
                <a:off x="480" y="684"/>
                <a:ext cx="2556" cy="350"/>
              </a:xfrm>
              <a:prstGeom prst="rect">
                <a:avLst/>
              </a:prstGeom>
              <a:noFill/>
              <a:ln w="57150" cap="sq">
                <a:solidFill>
                  <a:schemeClr val="hlink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0" hangingPunct="0">
                  <a:spcBef>
                    <a:spcPct val="0"/>
                  </a:spcBef>
                  <a:defRPr/>
                </a:pPr>
                <a:endParaRPr lang="en-US" altLang="en-US" sz="2400" i="0" smtClea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</p:grpSp>
      <p:grpSp>
        <p:nvGrpSpPr>
          <p:cNvPr id="235525" name="Group 54"/>
          <p:cNvGrpSpPr>
            <a:grpSpLocks/>
          </p:cNvGrpSpPr>
          <p:nvPr/>
        </p:nvGrpSpPr>
        <p:grpSpPr bwMode="auto">
          <a:xfrm>
            <a:off x="63500" y="1600200"/>
            <a:ext cx="3894138" cy="4665663"/>
            <a:chOff x="284873" y="1174215"/>
            <a:chExt cx="4686067" cy="5615523"/>
          </a:xfrm>
        </p:grpSpPr>
        <p:sp>
          <p:nvSpPr>
            <p:cNvPr id="56" name="Text Box 2"/>
            <p:cNvSpPr txBox="1">
              <a:spLocks noChangeArrowheads="1"/>
            </p:cNvSpPr>
            <p:nvPr/>
          </p:nvSpPr>
          <p:spPr bwMode="auto">
            <a:xfrm>
              <a:off x="3736860" y="1174215"/>
              <a:ext cx="1234080" cy="852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4000" i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x</a:t>
              </a:r>
              <a:r>
                <a:rPr lang="en-US" altLang="en-US" sz="4000" i="0" baseline="-2500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3</a:t>
              </a:r>
              <a:endParaRPr lang="en-US" altLang="en-US" sz="4000" i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Rounded MT Bold" pitchFamily="34" charset="0"/>
              </a:endParaRPr>
            </a:p>
          </p:txBody>
        </p:sp>
        <p:sp>
          <p:nvSpPr>
            <p:cNvPr id="58" name="Text Box 3"/>
            <p:cNvSpPr txBox="1">
              <a:spLocks noChangeArrowheads="1"/>
            </p:cNvSpPr>
            <p:nvPr/>
          </p:nvSpPr>
          <p:spPr bwMode="auto">
            <a:xfrm>
              <a:off x="2197125" y="1174215"/>
              <a:ext cx="1234080" cy="852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4000" i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x</a:t>
              </a:r>
              <a:r>
                <a:rPr lang="en-US" altLang="en-US" sz="4000" i="0" baseline="-2500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2</a:t>
              </a:r>
              <a:endParaRPr lang="en-US" altLang="en-US" sz="4000" i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Rounded MT Bold" pitchFamily="34" charset="0"/>
              </a:endParaRPr>
            </a:p>
          </p:txBody>
        </p:sp>
        <p:sp>
          <p:nvSpPr>
            <p:cNvPr id="59" name="Text Box 4"/>
            <p:cNvSpPr txBox="1">
              <a:spLocks noChangeArrowheads="1"/>
            </p:cNvSpPr>
            <p:nvPr/>
          </p:nvSpPr>
          <p:spPr bwMode="auto">
            <a:xfrm>
              <a:off x="708969" y="1174215"/>
              <a:ext cx="1232171" cy="852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4000" i="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x</a:t>
              </a:r>
              <a:r>
                <a:rPr lang="en-US" altLang="en-US" sz="4000" i="0" baseline="-25000" smtClean="0">
                  <a:solidFill>
                    <a:srgbClr val="FFFF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1</a:t>
              </a:r>
              <a:endParaRPr lang="en-US" altLang="en-US" sz="4000" i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Rounded MT Bold" pitchFamily="34" charset="0"/>
              </a:endParaRPr>
            </a:p>
          </p:txBody>
        </p:sp>
        <p:sp>
          <p:nvSpPr>
            <p:cNvPr id="60" name="AutoShape 6"/>
            <p:cNvSpPr>
              <a:spLocks noChangeArrowheads="1"/>
            </p:cNvSpPr>
            <p:nvPr/>
          </p:nvSpPr>
          <p:spPr bwMode="auto">
            <a:xfrm rot="5400000" flipV="1">
              <a:off x="990634" y="4058479"/>
              <a:ext cx="1207557" cy="823358"/>
            </a:xfrm>
            <a:prstGeom prst="flowChartDelay">
              <a:avLst/>
            </a:prstGeom>
            <a:noFill/>
            <a:ln w="381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000" i="0" smtClea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OR</a:t>
              </a:r>
            </a:p>
          </p:txBody>
        </p:sp>
        <p:sp>
          <p:nvSpPr>
            <p:cNvPr id="61" name="AutoShape 7"/>
            <p:cNvSpPr>
              <a:spLocks noChangeArrowheads="1"/>
            </p:cNvSpPr>
            <p:nvPr/>
          </p:nvSpPr>
          <p:spPr bwMode="auto">
            <a:xfrm rot="5400000" flipV="1">
              <a:off x="3739614" y="2669406"/>
              <a:ext cx="1207557" cy="811896"/>
            </a:xfrm>
            <a:prstGeom prst="flowChartDelay">
              <a:avLst/>
            </a:prstGeom>
            <a:noFill/>
            <a:ln w="381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000" i="0" smtClea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OR</a:t>
              </a:r>
            </a:p>
          </p:txBody>
        </p:sp>
        <p:sp>
          <p:nvSpPr>
            <p:cNvPr id="62" name="AutoShape 8"/>
            <p:cNvSpPr>
              <a:spLocks noChangeArrowheads="1"/>
            </p:cNvSpPr>
            <p:nvPr/>
          </p:nvSpPr>
          <p:spPr bwMode="auto">
            <a:xfrm rot="5400000" flipV="1">
              <a:off x="1907598" y="2516579"/>
              <a:ext cx="1207557" cy="1117549"/>
            </a:xfrm>
            <a:prstGeom prst="flowChartDelay">
              <a:avLst/>
            </a:prstGeom>
            <a:noFill/>
            <a:ln w="381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000" i="0" smtClea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AND</a:t>
              </a:r>
            </a:p>
          </p:txBody>
        </p:sp>
        <p:sp>
          <p:nvSpPr>
            <p:cNvPr id="63" name="AutoShape 9"/>
            <p:cNvSpPr>
              <a:spLocks noChangeArrowheads="1"/>
            </p:cNvSpPr>
            <p:nvPr/>
          </p:nvSpPr>
          <p:spPr bwMode="auto">
            <a:xfrm rot="5400000" flipV="1">
              <a:off x="240825" y="2515623"/>
              <a:ext cx="1207557" cy="1119460"/>
            </a:xfrm>
            <a:prstGeom prst="flowChartDelay">
              <a:avLst/>
            </a:prstGeom>
            <a:noFill/>
            <a:ln w="381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000" i="0" smtClea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AND</a:t>
              </a:r>
            </a:p>
          </p:txBody>
        </p:sp>
        <p:cxnSp>
          <p:nvCxnSpPr>
            <p:cNvPr id="235542" name="AutoShape 10"/>
            <p:cNvCxnSpPr>
              <a:cxnSpLocks noChangeShapeType="1"/>
              <a:stCxn id="59" idx="2"/>
              <a:endCxn id="63" idx="1"/>
            </p:cNvCxnSpPr>
            <p:nvPr/>
          </p:nvCxnSpPr>
          <p:spPr bwMode="auto">
            <a:xfrm flipH="1">
              <a:off x="844551" y="2026184"/>
              <a:ext cx="480457" cy="444952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543" name="AutoShape 11"/>
            <p:cNvCxnSpPr>
              <a:cxnSpLocks noChangeShapeType="1"/>
              <a:stCxn id="58" idx="2"/>
              <a:endCxn id="63" idx="1"/>
            </p:cNvCxnSpPr>
            <p:nvPr/>
          </p:nvCxnSpPr>
          <p:spPr bwMode="auto">
            <a:xfrm flipH="1">
              <a:off x="844551" y="2026184"/>
              <a:ext cx="1969531" cy="444952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544" name="AutoShape 12"/>
            <p:cNvCxnSpPr>
              <a:cxnSpLocks noChangeShapeType="1"/>
              <a:stCxn id="59" idx="2"/>
              <a:endCxn id="62" idx="1"/>
            </p:cNvCxnSpPr>
            <p:nvPr/>
          </p:nvCxnSpPr>
          <p:spPr bwMode="auto">
            <a:xfrm>
              <a:off x="1325008" y="2026184"/>
              <a:ext cx="1186418" cy="444952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545" name="AutoShape 13"/>
            <p:cNvCxnSpPr>
              <a:cxnSpLocks noChangeShapeType="1"/>
              <a:stCxn id="56" idx="2"/>
              <a:endCxn id="62" idx="1"/>
            </p:cNvCxnSpPr>
            <p:nvPr/>
          </p:nvCxnSpPr>
          <p:spPr bwMode="auto">
            <a:xfrm flipH="1">
              <a:off x="2511426" y="2026184"/>
              <a:ext cx="1842532" cy="444952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546" name="AutoShape 14"/>
            <p:cNvCxnSpPr>
              <a:cxnSpLocks noChangeShapeType="1"/>
              <a:stCxn id="56" idx="2"/>
              <a:endCxn id="61" idx="1"/>
            </p:cNvCxnSpPr>
            <p:nvPr/>
          </p:nvCxnSpPr>
          <p:spPr bwMode="auto">
            <a:xfrm flipH="1">
              <a:off x="4343401" y="2026184"/>
              <a:ext cx="10556" cy="444953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547" name="AutoShape 15"/>
            <p:cNvCxnSpPr>
              <a:cxnSpLocks noChangeShapeType="1"/>
              <a:stCxn id="58" idx="2"/>
              <a:endCxn id="61" idx="1"/>
            </p:cNvCxnSpPr>
            <p:nvPr/>
          </p:nvCxnSpPr>
          <p:spPr bwMode="auto">
            <a:xfrm>
              <a:off x="2814082" y="2026184"/>
              <a:ext cx="1529319" cy="444953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1" name="AutoShape 16"/>
            <p:cNvSpPr>
              <a:spLocks noChangeArrowheads="1"/>
            </p:cNvSpPr>
            <p:nvPr/>
          </p:nvSpPr>
          <p:spPr bwMode="auto">
            <a:xfrm rot="5400000" flipV="1">
              <a:off x="1840735" y="5579389"/>
              <a:ext cx="1207557" cy="819537"/>
            </a:xfrm>
            <a:prstGeom prst="flowChartDelay">
              <a:avLst/>
            </a:prstGeom>
            <a:noFill/>
            <a:ln w="381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000" i="0" smtClea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OR</a:t>
              </a:r>
            </a:p>
          </p:txBody>
        </p:sp>
        <p:cxnSp>
          <p:nvCxnSpPr>
            <p:cNvPr id="235549" name="AutoShape 17"/>
            <p:cNvCxnSpPr>
              <a:cxnSpLocks noChangeShapeType="1"/>
              <a:stCxn id="63" idx="3"/>
              <a:endCxn id="60" idx="1"/>
            </p:cNvCxnSpPr>
            <p:nvPr/>
          </p:nvCxnSpPr>
          <p:spPr bwMode="auto">
            <a:xfrm>
              <a:off x="844551" y="3678839"/>
              <a:ext cx="750093" cy="187710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550" name="AutoShape 18"/>
            <p:cNvCxnSpPr>
              <a:cxnSpLocks noChangeShapeType="1"/>
              <a:stCxn id="62" idx="3"/>
              <a:endCxn id="60" idx="1"/>
            </p:cNvCxnSpPr>
            <p:nvPr/>
          </p:nvCxnSpPr>
          <p:spPr bwMode="auto">
            <a:xfrm flipH="1">
              <a:off x="1594644" y="3678839"/>
              <a:ext cx="916782" cy="187710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551" name="AutoShape 19"/>
            <p:cNvCxnSpPr>
              <a:cxnSpLocks noChangeShapeType="1"/>
            </p:cNvCxnSpPr>
            <p:nvPr/>
          </p:nvCxnSpPr>
          <p:spPr bwMode="auto">
            <a:xfrm flipH="1">
              <a:off x="2443162" y="4946650"/>
              <a:ext cx="1065213" cy="508000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552" name="AutoShape 20"/>
            <p:cNvCxnSpPr>
              <a:cxnSpLocks noChangeShapeType="1"/>
              <a:stCxn id="60" idx="3"/>
              <a:endCxn id="71" idx="1"/>
            </p:cNvCxnSpPr>
            <p:nvPr/>
          </p:nvCxnSpPr>
          <p:spPr bwMode="auto">
            <a:xfrm>
              <a:off x="1594644" y="5074252"/>
              <a:ext cx="850106" cy="311534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6" name="AutoShape 21"/>
            <p:cNvSpPr>
              <a:spLocks noChangeArrowheads="1"/>
            </p:cNvSpPr>
            <p:nvPr/>
          </p:nvSpPr>
          <p:spPr bwMode="auto">
            <a:xfrm rot="5400000" flipV="1">
              <a:off x="2906706" y="3884631"/>
              <a:ext cx="1207557" cy="1086985"/>
            </a:xfrm>
            <a:prstGeom prst="flowChartDelay">
              <a:avLst/>
            </a:prstGeom>
            <a:noFill/>
            <a:ln w="381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000" i="0" smtClea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Rounded MT Bold" pitchFamily="34" charset="0"/>
                </a:rPr>
                <a:t>NOT</a:t>
              </a:r>
            </a:p>
          </p:txBody>
        </p:sp>
        <p:cxnSp>
          <p:nvCxnSpPr>
            <p:cNvPr id="235554" name="AutoShape 22"/>
            <p:cNvCxnSpPr>
              <a:cxnSpLocks noChangeShapeType="1"/>
            </p:cNvCxnSpPr>
            <p:nvPr/>
          </p:nvCxnSpPr>
          <p:spPr bwMode="auto">
            <a:xfrm flipH="1">
              <a:off x="3576637" y="3590925"/>
              <a:ext cx="892175" cy="295275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555" name="AutoShape 23"/>
            <p:cNvCxnSpPr>
              <a:cxnSpLocks noChangeShapeType="1"/>
              <a:stCxn id="71" idx="3"/>
            </p:cNvCxnSpPr>
            <p:nvPr/>
          </p:nvCxnSpPr>
          <p:spPr bwMode="auto">
            <a:xfrm flipH="1">
              <a:off x="2443163" y="6593489"/>
              <a:ext cx="1587" cy="196249"/>
            </a:xfrm>
            <a:prstGeom prst="straightConnector1">
              <a:avLst/>
            </a:prstGeom>
            <a:noFill/>
            <a:ln w="381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35526" name="Group 24"/>
          <p:cNvGrpSpPr>
            <a:grpSpLocks/>
          </p:cNvGrpSpPr>
          <p:nvPr/>
        </p:nvGrpSpPr>
        <p:grpSpPr bwMode="auto">
          <a:xfrm>
            <a:off x="339725" y="3633788"/>
            <a:ext cx="3878263" cy="2792412"/>
            <a:chOff x="310" y="2265"/>
            <a:chExt cx="2940" cy="2117"/>
          </a:xfrm>
        </p:grpSpPr>
        <p:sp>
          <p:nvSpPr>
            <p:cNvPr id="80" name="Text Box 25"/>
            <p:cNvSpPr txBox="1">
              <a:spLocks noChangeArrowheads="1"/>
            </p:cNvSpPr>
            <p:nvPr/>
          </p:nvSpPr>
          <p:spPr bwMode="auto">
            <a:xfrm>
              <a:off x="310" y="2265"/>
              <a:ext cx="550" cy="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400" i="0" smtClean="0">
                  <a:solidFill>
                    <a:srgbClr val="66FF33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F</a:t>
              </a:r>
            </a:p>
          </p:txBody>
        </p:sp>
        <p:sp>
          <p:nvSpPr>
            <p:cNvPr id="81" name="Text Box 26"/>
            <p:cNvSpPr txBox="1">
              <a:spLocks noChangeArrowheads="1"/>
            </p:cNvSpPr>
            <p:nvPr/>
          </p:nvSpPr>
          <p:spPr bwMode="auto">
            <a:xfrm>
              <a:off x="1247" y="2265"/>
              <a:ext cx="550" cy="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400" i="0" smtClean="0">
                  <a:solidFill>
                    <a:srgbClr val="66FF33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F</a:t>
              </a:r>
            </a:p>
          </p:txBody>
        </p:sp>
        <p:sp>
          <p:nvSpPr>
            <p:cNvPr id="82" name="Text Box 27"/>
            <p:cNvSpPr txBox="1">
              <a:spLocks noChangeArrowheads="1"/>
            </p:cNvSpPr>
            <p:nvPr/>
          </p:nvSpPr>
          <p:spPr bwMode="auto">
            <a:xfrm>
              <a:off x="1392" y="4032"/>
              <a:ext cx="550" cy="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400" i="0" smtClean="0">
                  <a:solidFill>
                    <a:srgbClr val="66FF33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F</a:t>
              </a:r>
            </a:p>
          </p:txBody>
        </p:sp>
        <p:sp>
          <p:nvSpPr>
            <p:cNvPr id="83" name="Text Box 28"/>
            <p:cNvSpPr txBox="1">
              <a:spLocks noChangeArrowheads="1"/>
            </p:cNvSpPr>
            <p:nvPr/>
          </p:nvSpPr>
          <p:spPr bwMode="auto">
            <a:xfrm>
              <a:off x="838" y="3177"/>
              <a:ext cx="550" cy="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400" i="0" smtClean="0">
                  <a:solidFill>
                    <a:srgbClr val="66FF33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F</a:t>
              </a:r>
            </a:p>
          </p:txBody>
        </p:sp>
        <p:sp>
          <p:nvSpPr>
            <p:cNvPr id="84" name="Text Box 29"/>
            <p:cNvSpPr txBox="1">
              <a:spLocks noChangeArrowheads="1"/>
            </p:cNvSpPr>
            <p:nvPr/>
          </p:nvSpPr>
          <p:spPr bwMode="auto">
            <a:xfrm>
              <a:off x="1776" y="3177"/>
              <a:ext cx="550" cy="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400" i="0" smtClean="0">
                  <a:solidFill>
                    <a:srgbClr val="66FF33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F</a:t>
              </a:r>
            </a:p>
          </p:txBody>
        </p:sp>
        <p:sp>
          <p:nvSpPr>
            <p:cNvPr id="85" name="Text Box 30"/>
            <p:cNvSpPr txBox="1">
              <a:spLocks noChangeArrowheads="1"/>
            </p:cNvSpPr>
            <p:nvPr/>
          </p:nvSpPr>
          <p:spPr bwMode="auto">
            <a:xfrm>
              <a:off x="2688" y="2265"/>
              <a:ext cx="562" cy="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sz="2400" i="0" smtClean="0">
                  <a:solidFill>
                    <a:srgbClr val="66FF33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T</a:t>
              </a:r>
            </a:p>
          </p:txBody>
        </p:sp>
      </p:grpSp>
      <p:sp>
        <p:nvSpPr>
          <p:cNvPr id="86" name="Rectangle 85"/>
          <p:cNvSpPr>
            <a:spLocks noChangeArrowheads="1"/>
          </p:cNvSpPr>
          <p:nvPr/>
        </p:nvSpPr>
        <p:spPr bwMode="auto">
          <a:xfrm>
            <a:off x="5473700" y="2627313"/>
            <a:ext cx="2325688" cy="523875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  <a:sym typeface="Symbol"/>
              </a:rPr>
              <a:t></a:t>
            </a: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  <a:sym typeface="Symbol"/>
              </a:rPr>
              <a:t># of gates.</a:t>
            </a:r>
            <a:endParaRPr lang="en-US" sz="2800" i="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87" name="Rectangle 86"/>
          <p:cNvSpPr>
            <a:spLocks noChangeArrowheads="1"/>
          </p:cNvSpPr>
          <p:nvPr/>
        </p:nvSpPr>
        <p:spPr bwMode="auto">
          <a:xfrm>
            <a:off x="5476875" y="6323013"/>
            <a:ext cx="1139825" cy="522287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spcBef>
                <a:spcPct val="20000"/>
              </a:spcBef>
              <a:defRPr/>
            </a:pP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  <a:sym typeface="Symbol"/>
              </a:rPr>
              <a:t></a:t>
            </a:r>
            <a:r>
              <a:rPr lang="en-US" sz="28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</a:rPr>
              <a:t> 2</a:t>
            </a:r>
            <a:r>
              <a:rPr lang="en-US" sz="2800" i="0" baseline="300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/>
                <a:cs typeface="Times New Roman"/>
              </a:rPr>
              <a:t>n</a:t>
            </a:r>
            <a:endParaRPr lang="en-US" sz="2800" i="0" baseline="300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332279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/>
      <p:bldP spid="87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906" name="Group 4"/>
          <p:cNvGrpSpPr>
            <a:grpSpLocks/>
          </p:cNvGrpSpPr>
          <p:nvPr/>
        </p:nvGrpSpPr>
        <p:grpSpPr bwMode="auto">
          <a:xfrm>
            <a:off x="457200" y="1471613"/>
            <a:ext cx="4237038" cy="2566987"/>
            <a:chOff x="838200" y="1142278"/>
            <a:chExt cx="7696200" cy="5310214"/>
          </a:xfrm>
        </p:grpSpPr>
        <p:sp>
          <p:nvSpPr>
            <p:cNvPr id="251925" name="Line 3"/>
            <p:cNvSpPr>
              <a:spLocks noChangeShapeType="1"/>
            </p:cNvSpPr>
            <p:nvPr/>
          </p:nvSpPr>
          <p:spPr bwMode="auto">
            <a:xfrm flipH="1">
              <a:off x="1371600" y="2438400"/>
              <a:ext cx="6629400" cy="0"/>
            </a:xfrm>
            <a:prstGeom prst="line">
              <a:avLst/>
            </a:prstGeom>
            <a:noFill/>
            <a:ln w="762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51926" name="Text Box 4"/>
            <p:cNvSpPr txBox="1">
              <a:spLocks noChangeArrowheads="1"/>
            </p:cNvSpPr>
            <p:nvPr/>
          </p:nvSpPr>
          <p:spPr bwMode="auto">
            <a:xfrm>
              <a:off x="3581400" y="1142278"/>
              <a:ext cx="685800" cy="1068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  <a:buFontTx/>
                <a:buNone/>
              </a:pPr>
              <a:r>
                <a:rPr lang="en-US" altLang="en-US" sz="3600" i="0">
                  <a:sym typeface="Symbol" pitchFamily="18" charset="2"/>
                </a:rPr>
                <a:t></a:t>
              </a:r>
              <a:endParaRPr lang="en-US" altLang="en-US" sz="3600" i="0"/>
            </a:p>
          </p:txBody>
        </p:sp>
        <p:sp>
          <p:nvSpPr>
            <p:cNvPr id="251927" name="Text Box 5"/>
            <p:cNvSpPr txBox="1">
              <a:spLocks noChangeArrowheads="1"/>
            </p:cNvSpPr>
            <p:nvPr/>
          </p:nvSpPr>
          <p:spPr bwMode="auto">
            <a:xfrm>
              <a:off x="4819650" y="1676401"/>
              <a:ext cx="3257549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* * * * * * * * </a:t>
              </a:r>
            </a:p>
          </p:txBody>
        </p:sp>
        <p:sp>
          <p:nvSpPr>
            <p:cNvPr id="251928" name="Text Box 6"/>
            <p:cNvSpPr txBox="1">
              <a:spLocks noChangeArrowheads="1"/>
            </p:cNvSpPr>
            <p:nvPr/>
          </p:nvSpPr>
          <p:spPr bwMode="auto">
            <a:xfrm>
              <a:off x="4819650" y="1143000"/>
              <a:ext cx="3257549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* * * * * * * * </a:t>
              </a:r>
            </a:p>
          </p:txBody>
        </p:sp>
        <p:sp>
          <p:nvSpPr>
            <p:cNvPr id="251929" name="Text Box 7"/>
            <p:cNvSpPr txBox="1">
              <a:spLocks noChangeArrowheads="1"/>
            </p:cNvSpPr>
            <p:nvPr/>
          </p:nvSpPr>
          <p:spPr bwMode="auto">
            <a:xfrm>
              <a:off x="4572000" y="2590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51930" name="Text Box 8"/>
            <p:cNvSpPr txBox="1">
              <a:spLocks noChangeArrowheads="1"/>
            </p:cNvSpPr>
            <p:nvPr/>
          </p:nvSpPr>
          <p:spPr bwMode="auto">
            <a:xfrm>
              <a:off x="4168775" y="2971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51931" name="Text Box 9"/>
            <p:cNvSpPr txBox="1">
              <a:spLocks noChangeArrowheads="1"/>
            </p:cNvSpPr>
            <p:nvPr/>
          </p:nvSpPr>
          <p:spPr bwMode="auto">
            <a:xfrm>
              <a:off x="3765550" y="3352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51932" name="Text Box 10"/>
            <p:cNvSpPr txBox="1">
              <a:spLocks noChangeArrowheads="1"/>
            </p:cNvSpPr>
            <p:nvPr/>
          </p:nvSpPr>
          <p:spPr bwMode="auto">
            <a:xfrm>
              <a:off x="3362325" y="3733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51933" name="Text Box 11"/>
            <p:cNvSpPr txBox="1">
              <a:spLocks noChangeArrowheads="1"/>
            </p:cNvSpPr>
            <p:nvPr/>
          </p:nvSpPr>
          <p:spPr bwMode="auto">
            <a:xfrm>
              <a:off x="2959100" y="4114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51934" name="Text Box 12"/>
            <p:cNvSpPr txBox="1">
              <a:spLocks noChangeArrowheads="1"/>
            </p:cNvSpPr>
            <p:nvPr/>
          </p:nvSpPr>
          <p:spPr bwMode="auto">
            <a:xfrm>
              <a:off x="2555874" y="4495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 dirty="0"/>
                <a:t>  * * * * * * * *</a:t>
              </a:r>
            </a:p>
          </p:txBody>
        </p:sp>
        <p:sp>
          <p:nvSpPr>
            <p:cNvPr id="251935" name="Text Box 13"/>
            <p:cNvSpPr txBox="1">
              <a:spLocks noChangeArrowheads="1"/>
            </p:cNvSpPr>
            <p:nvPr/>
          </p:nvSpPr>
          <p:spPr bwMode="auto">
            <a:xfrm>
              <a:off x="2187575" y="4876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51936" name="Text Box 14"/>
            <p:cNvSpPr txBox="1">
              <a:spLocks noChangeArrowheads="1"/>
            </p:cNvSpPr>
            <p:nvPr/>
          </p:nvSpPr>
          <p:spPr bwMode="auto">
            <a:xfrm>
              <a:off x="1806575" y="5257798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51937" name="Line 15"/>
            <p:cNvSpPr>
              <a:spLocks noChangeShapeType="1"/>
            </p:cNvSpPr>
            <p:nvPr/>
          </p:nvSpPr>
          <p:spPr bwMode="auto">
            <a:xfrm flipH="1">
              <a:off x="1371600" y="5791200"/>
              <a:ext cx="6629400" cy="0"/>
            </a:xfrm>
            <a:prstGeom prst="line">
              <a:avLst/>
            </a:prstGeom>
            <a:noFill/>
            <a:ln w="762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51938" name="Text Box 16"/>
            <p:cNvSpPr txBox="1">
              <a:spLocks noChangeArrowheads="1"/>
            </p:cNvSpPr>
            <p:nvPr/>
          </p:nvSpPr>
          <p:spPr bwMode="auto">
            <a:xfrm>
              <a:off x="1447800" y="5791199"/>
              <a:ext cx="7086600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solidFill>
                    <a:schemeClr val="accent1"/>
                  </a:solidFill>
                </a:rPr>
                <a:t>  * * * * * * * * * * * * * * * *</a:t>
              </a:r>
            </a:p>
          </p:txBody>
        </p:sp>
        <p:grpSp>
          <p:nvGrpSpPr>
            <p:cNvPr id="251939" name="Group 17"/>
            <p:cNvGrpSpPr>
              <a:grpSpLocks/>
            </p:cNvGrpSpPr>
            <p:nvPr/>
          </p:nvGrpSpPr>
          <p:grpSpPr bwMode="auto">
            <a:xfrm>
              <a:off x="838200" y="2819400"/>
              <a:ext cx="1143000" cy="2819400"/>
              <a:chOff x="528" y="1776"/>
              <a:chExt cx="720" cy="1776"/>
            </a:xfrm>
          </p:grpSpPr>
          <p:sp>
            <p:nvSpPr>
              <p:cNvPr id="251940" name="AutoShape 18"/>
              <p:cNvSpPr>
                <a:spLocks/>
              </p:cNvSpPr>
              <p:nvPr/>
            </p:nvSpPr>
            <p:spPr bwMode="auto">
              <a:xfrm>
                <a:off x="1008" y="1776"/>
                <a:ext cx="240" cy="1776"/>
              </a:xfrm>
              <a:prstGeom prst="leftBrace">
                <a:avLst>
                  <a:gd name="adj1" fmla="val 61667"/>
                  <a:gd name="adj2" fmla="val 50000"/>
                </a:avLst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600"/>
              </a:p>
            </p:txBody>
          </p:sp>
          <p:sp>
            <p:nvSpPr>
              <p:cNvPr id="251941" name="Text Box 19"/>
              <p:cNvSpPr txBox="1">
                <a:spLocks noChangeArrowheads="1"/>
              </p:cNvSpPr>
              <p:nvPr/>
            </p:nvSpPr>
            <p:spPr bwMode="auto">
              <a:xfrm>
                <a:off x="528" y="2422"/>
                <a:ext cx="362" cy="4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>
                    <a:solidFill>
                      <a:schemeClr val="accent1"/>
                    </a:solidFill>
                  </a:rPr>
                  <a:t>n</a:t>
                </a:r>
                <a:r>
                  <a:rPr lang="en-US" altLang="en-US" sz="2000" i="0" baseline="30000">
                    <a:solidFill>
                      <a:schemeClr val="accent1"/>
                    </a:solidFill>
                  </a:rPr>
                  <a:t>2</a:t>
                </a:r>
                <a:endParaRPr lang="en-US" altLang="en-US" sz="2000" i="0">
                  <a:solidFill>
                    <a:schemeClr val="accent1"/>
                  </a:solidFill>
                </a:endParaRPr>
              </a:p>
            </p:txBody>
          </p:sp>
        </p:grpSp>
      </p:grpSp>
      <p:sp>
        <p:nvSpPr>
          <p:cNvPr id="251907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z="4000" smtClean="0"/>
              <a:t>  Grade School     vs   Kindergarten </a:t>
            </a:r>
          </a:p>
        </p:txBody>
      </p:sp>
      <p:grpSp>
        <p:nvGrpSpPr>
          <p:cNvPr id="24" name="Group 3"/>
          <p:cNvGrpSpPr>
            <a:grpSpLocks/>
          </p:cNvGrpSpPr>
          <p:nvPr/>
        </p:nvGrpSpPr>
        <p:grpSpPr bwMode="auto">
          <a:xfrm>
            <a:off x="4937125" y="1871663"/>
            <a:ext cx="3910013" cy="1319212"/>
            <a:chOff x="998" y="2619"/>
            <a:chExt cx="2463" cy="831"/>
          </a:xfrm>
        </p:grpSpPr>
        <p:sp>
          <p:nvSpPr>
            <p:cNvPr id="251922" name="Text Box 4"/>
            <p:cNvSpPr txBox="1">
              <a:spLocks noChangeArrowheads="1"/>
            </p:cNvSpPr>
            <p:nvPr/>
          </p:nvSpPr>
          <p:spPr bwMode="auto">
            <a:xfrm>
              <a:off x="998" y="2619"/>
              <a:ext cx="246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a</a:t>
              </a:r>
              <a:r>
                <a:rPr lang="en-US" altLang="en-US" sz="2800" i="0"/>
                <a:t> × </a:t>
              </a:r>
              <a:r>
                <a:rPr lang="en-US" altLang="en-US" sz="2800"/>
                <a:t>b</a:t>
              </a:r>
              <a:r>
                <a:rPr lang="en-US" altLang="en-US" sz="2800" i="0"/>
                <a:t> = </a:t>
              </a:r>
              <a:r>
                <a:rPr lang="en-US" altLang="en-US" sz="2800"/>
                <a:t>a</a:t>
              </a:r>
              <a:r>
                <a:rPr lang="en-US" altLang="en-US" sz="2800" i="0"/>
                <a:t> + </a:t>
              </a:r>
              <a:r>
                <a:rPr lang="en-US" altLang="en-US" sz="2800"/>
                <a:t>a</a:t>
              </a:r>
              <a:r>
                <a:rPr lang="en-US" altLang="en-US" sz="2800" i="0"/>
                <a:t> + </a:t>
              </a:r>
              <a:r>
                <a:rPr lang="en-US" altLang="en-US" sz="2800"/>
                <a:t>a</a:t>
              </a:r>
              <a:r>
                <a:rPr lang="en-US" altLang="en-US" sz="2800" i="0"/>
                <a:t> + ... + </a:t>
              </a:r>
              <a:r>
                <a:rPr lang="en-US" altLang="en-US" sz="2800"/>
                <a:t>a</a:t>
              </a:r>
              <a:r>
                <a:rPr lang="en-US" altLang="en-US" sz="2800" i="0"/>
                <a:t> </a:t>
              </a:r>
            </a:p>
          </p:txBody>
        </p:sp>
        <p:sp>
          <p:nvSpPr>
            <p:cNvPr id="251923" name="AutoShape 5"/>
            <p:cNvSpPr>
              <a:spLocks/>
            </p:cNvSpPr>
            <p:nvPr/>
          </p:nvSpPr>
          <p:spPr bwMode="auto">
            <a:xfrm rot="5400000">
              <a:off x="2435" y="2243"/>
              <a:ext cx="219" cy="1632"/>
            </a:xfrm>
            <a:prstGeom prst="rightBrace">
              <a:avLst>
                <a:gd name="adj1" fmla="val 70001"/>
                <a:gd name="adj2" fmla="val 53125"/>
              </a:avLst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000"/>
            </a:p>
          </p:txBody>
        </p:sp>
        <p:sp>
          <p:nvSpPr>
            <p:cNvPr id="251924" name="Text Box 6"/>
            <p:cNvSpPr txBox="1">
              <a:spLocks noChangeArrowheads="1"/>
            </p:cNvSpPr>
            <p:nvPr/>
          </p:nvSpPr>
          <p:spPr bwMode="auto">
            <a:xfrm>
              <a:off x="2352" y="3120"/>
              <a:ext cx="229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b</a:t>
              </a:r>
            </a:p>
          </p:txBody>
        </p:sp>
      </p:grpSp>
      <p:sp>
        <p:nvSpPr>
          <p:cNvPr id="28" name="Title 1"/>
          <p:cNvSpPr txBox="1">
            <a:spLocks/>
          </p:cNvSpPr>
          <p:nvPr/>
        </p:nvSpPr>
        <p:spPr bwMode="auto">
          <a:xfrm>
            <a:off x="228600" y="-17145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CA" altLang="en-US" i="0" kern="0" dirty="0" smtClean="0"/>
              <a:t>Running Time</a:t>
            </a:r>
            <a:endParaRPr lang="en-US" i="0" kern="0" dirty="0"/>
          </a:p>
        </p:txBody>
      </p:sp>
      <p:sp>
        <p:nvSpPr>
          <p:cNvPr id="29" name="Text Box 7"/>
          <p:cNvSpPr txBox="1">
            <a:spLocks noChangeArrowheads="1"/>
          </p:cNvSpPr>
          <p:nvPr/>
        </p:nvSpPr>
        <p:spPr bwMode="auto">
          <a:xfrm>
            <a:off x="4797425" y="4191000"/>
            <a:ext cx="4267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dirty="0"/>
              <a:t>T</a:t>
            </a:r>
            <a:r>
              <a:rPr lang="en-US" altLang="en-US" sz="2800" i="0" dirty="0"/>
              <a:t>(</a:t>
            </a:r>
            <a:r>
              <a:rPr lang="en-US" altLang="en-US" sz="2800" dirty="0"/>
              <a:t>n</a:t>
            </a:r>
            <a:r>
              <a:rPr lang="en-US" altLang="en-US" sz="2800" i="0" dirty="0"/>
              <a:t>) = Time multiply</a:t>
            </a:r>
          </a:p>
        </p:txBody>
      </p:sp>
      <p:sp>
        <p:nvSpPr>
          <p:cNvPr id="30" name="Rectangle 8"/>
          <p:cNvSpPr>
            <a:spLocks noChangeArrowheads="1"/>
          </p:cNvSpPr>
          <p:nvPr/>
        </p:nvSpPr>
        <p:spPr bwMode="auto">
          <a:xfrm>
            <a:off x="5562600" y="4695825"/>
            <a:ext cx="30813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US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= </a:t>
            </a: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θ</a:t>
            </a:r>
            <a:r>
              <a:rPr lang="en-US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</a:t>
            </a:r>
            <a:r>
              <a:rPr lang="en-US" altLang="en-US" sz="28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</a:t>
            </a:r>
            <a:r>
              <a:rPr lang="en-US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= linear time.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04800" y="4140200"/>
            <a:ext cx="4267200" cy="1027113"/>
            <a:chOff x="304800" y="4140200"/>
            <a:chExt cx="4267200" cy="1027113"/>
          </a:xfrm>
        </p:grpSpPr>
        <p:sp>
          <p:nvSpPr>
            <p:cNvPr id="251912" name="Text Box 7"/>
            <p:cNvSpPr txBox="1">
              <a:spLocks noChangeArrowheads="1"/>
            </p:cNvSpPr>
            <p:nvPr/>
          </p:nvSpPr>
          <p:spPr bwMode="auto">
            <a:xfrm>
              <a:off x="304800" y="4140200"/>
              <a:ext cx="4267200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dirty="0"/>
                <a:t>T</a:t>
              </a:r>
              <a:r>
                <a:rPr lang="en-US" altLang="en-US" sz="2800" i="0" dirty="0"/>
                <a:t>(</a:t>
              </a:r>
              <a:r>
                <a:rPr lang="en-US" altLang="en-US" sz="2800" dirty="0"/>
                <a:t>n</a:t>
              </a:r>
              <a:r>
                <a:rPr lang="en-US" altLang="en-US" sz="2800" i="0" dirty="0"/>
                <a:t>) = Time multiply</a:t>
              </a:r>
            </a:p>
          </p:txBody>
        </p:sp>
        <p:sp>
          <p:nvSpPr>
            <p:cNvPr id="251913" name="Rectangle 8"/>
            <p:cNvSpPr>
              <a:spLocks noChangeArrowheads="1"/>
            </p:cNvSpPr>
            <p:nvPr/>
          </p:nvSpPr>
          <p:spPr bwMode="auto">
            <a:xfrm>
              <a:off x="838200" y="4645025"/>
              <a:ext cx="3719513" cy="52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i="0" dirty="0"/>
                <a:t>= </a:t>
              </a:r>
              <a:r>
                <a:rPr lang="en-CA" altLang="en-US" sz="2800" i="0" dirty="0"/>
                <a:t>θ</a:t>
              </a:r>
              <a:r>
                <a:rPr lang="en-US" altLang="en-US" sz="2800" i="0" dirty="0"/>
                <a:t>(</a:t>
              </a:r>
              <a:r>
                <a:rPr lang="en-US" altLang="en-US" sz="2800" dirty="0"/>
                <a:t>n</a:t>
              </a:r>
              <a:r>
                <a:rPr lang="en-US" altLang="en-US" sz="2800" baseline="30000" dirty="0"/>
                <a:t>2</a:t>
              </a:r>
              <a:r>
                <a:rPr lang="en-US" altLang="en-US" sz="2800" i="0" dirty="0"/>
                <a:t>) = quadratic time.</a:t>
              </a:r>
            </a:p>
          </p:txBody>
        </p:sp>
      </p:grpSp>
      <p:sp>
        <p:nvSpPr>
          <p:cNvPr id="33" name="Rectangle 8"/>
          <p:cNvSpPr>
            <a:spLocks noChangeArrowheads="1"/>
          </p:cNvSpPr>
          <p:nvPr/>
        </p:nvSpPr>
        <p:spPr bwMode="auto">
          <a:xfrm>
            <a:off x="3505200" y="5114925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Which is faster?</a:t>
            </a:r>
            <a:endParaRPr lang="en-US" altLang="en-US" sz="2800" i="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" name="Text Box 10"/>
          <p:cNvSpPr txBox="1">
            <a:spLocks noChangeArrowheads="1"/>
          </p:cNvSpPr>
          <p:nvPr/>
        </p:nvSpPr>
        <p:spPr bwMode="auto">
          <a:xfrm>
            <a:off x="1109663" y="5494338"/>
            <a:ext cx="71961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92834765225674897 × 83883977590110394875</a:t>
            </a:r>
          </a:p>
        </p:txBody>
      </p:sp>
      <p:sp>
        <p:nvSpPr>
          <p:cNvPr id="38" name="Rectangle 8"/>
          <p:cNvSpPr>
            <a:spLocks noChangeArrowheads="1"/>
          </p:cNvSpPr>
          <p:nvPr/>
        </p:nvSpPr>
        <p:spPr bwMode="auto">
          <a:xfrm>
            <a:off x="8077200" y="5500688"/>
            <a:ext cx="36353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</a:t>
            </a:r>
            <a:endParaRPr lang="en-US" altLang="en-US" sz="2800" i="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1401855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19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19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3" grpId="0"/>
      <p:bldP spid="34" grpId="0"/>
      <p:bldP spid="38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Size of Input Instance</a:t>
            </a:r>
            <a:endParaRPr lang="en-CA" altLang="en-US" smtClean="0"/>
          </a:p>
        </p:txBody>
      </p:sp>
      <p:sp>
        <p:nvSpPr>
          <p:cNvPr id="25907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04800" y="3505200"/>
            <a:ext cx="2667000" cy="4114800"/>
          </a:xfrm>
        </p:spPr>
        <p:txBody>
          <a:bodyPr/>
          <a:lstStyle/>
          <a:p>
            <a:pPr eaLnBrk="1" hangingPunct="1"/>
            <a:r>
              <a:rPr lang="en-US" altLang="en-US" smtClean="0"/>
              <a:t>Size of paper</a:t>
            </a:r>
          </a:p>
          <a:p>
            <a:pPr eaLnBrk="1" hangingPunct="1"/>
            <a:r>
              <a:rPr lang="en-US" altLang="en-US" smtClean="0"/>
              <a:t># of bits</a:t>
            </a:r>
          </a:p>
          <a:p>
            <a:pPr eaLnBrk="1" hangingPunct="1"/>
            <a:r>
              <a:rPr lang="en-US" altLang="en-US" smtClean="0"/>
              <a:t># of digits</a:t>
            </a:r>
          </a:p>
          <a:p>
            <a:pPr eaLnBrk="1" hangingPunct="1"/>
            <a:r>
              <a:rPr lang="en-US" altLang="en-US" smtClean="0"/>
              <a:t>Value   </a:t>
            </a:r>
          </a:p>
        </p:txBody>
      </p:sp>
      <p:sp>
        <p:nvSpPr>
          <p:cNvPr id="25907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2667000" y="3505200"/>
            <a:ext cx="2895600" cy="4114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2 in</a:t>
            </a:r>
            <a:r>
              <a:rPr lang="en-US" altLang="en-US" baseline="30000" smtClean="0">
                <a:solidFill>
                  <a:schemeClr val="accent2"/>
                </a:solidFill>
              </a:rPr>
              <a:t>2</a:t>
            </a:r>
          </a:p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17 bits</a:t>
            </a:r>
          </a:p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5 digits</a:t>
            </a:r>
          </a:p>
          <a:p>
            <a:pPr eaLnBrk="1" hangingPunct="1">
              <a:buFontTx/>
              <a:buNone/>
            </a:pPr>
            <a:r>
              <a:rPr lang="en-US" altLang="en-US" smtClean="0">
                <a:solidFill>
                  <a:schemeClr val="accent2"/>
                </a:solidFill>
              </a:rPr>
              <a:t>- n = 83920</a:t>
            </a:r>
          </a:p>
        </p:txBody>
      </p:sp>
      <p:sp>
        <p:nvSpPr>
          <p:cNvPr id="24581" name="Rectangle 5"/>
          <p:cNvSpPr>
            <a:spLocks noChangeArrowheads="1"/>
          </p:cNvSpPr>
          <p:nvPr/>
        </p:nvSpPr>
        <p:spPr bwMode="auto">
          <a:xfrm>
            <a:off x="5410200" y="3505200"/>
            <a:ext cx="31242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 i="0">
                <a:solidFill>
                  <a:srgbClr val="66FF66"/>
                </a:solidFill>
              </a:rPr>
              <a:t>Intuitive</a:t>
            </a:r>
          </a:p>
          <a:p>
            <a:pPr eaLnBrk="1" hangingPunct="1"/>
            <a:r>
              <a:rPr lang="en-US" altLang="en-US" sz="2800" i="0">
                <a:solidFill>
                  <a:srgbClr val="66FF66"/>
                </a:solidFill>
              </a:rPr>
              <a:t>Formal</a:t>
            </a:r>
          </a:p>
          <a:p>
            <a:pPr eaLnBrk="1" hangingPunct="1"/>
            <a:r>
              <a:rPr lang="en-US" altLang="en-US" sz="2800" i="0">
                <a:solidFill>
                  <a:srgbClr val="66FF66"/>
                </a:solidFill>
              </a:rPr>
              <a:t>Reasonable</a:t>
            </a:r>
          </a:p>
          <a:p>
            <a:pPr eaLnBrk="1" hangingPunct="1"/>
            <a:r>
              <a:rPr lang="en-US" altLang="en-US" sz="2800" i="0">
                <a:solidFill>
                  <a:schemeClr val="hlink"/>
                </a:solidFill>
              </a:rPr>
              <a:t>Unreasonable</a:t>
            </a:r>
            <a:endParaRPr lang="en-CA" altLang="en-US" sz="2800" i="0">
              <a:solidFill>
                <a:schemeClr val="hlink"/>
              </a:solidFill>
            </a:endParaRPr>
          </a:p>
        </p:txBody>
      </p:sp>
      <p:sp>
        <p:nvSpPr>
          <p:cNvPr id="24582" name="Text Box 6"/>
          <p:cNvSpPr txBox="1">
            <a:spLocks noChangeArrowheads="1"/>
          </p:cNvSpPr>
          <p:nvPr/>
        </p:nvSpPr>
        <p:spPr bwMode="auto">
          <a:xfrm>
            <a:off x="5486400" y="5638800"/>
            <a:ext cx="3657600" cy="1458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2800" i="0">
                <a:solidFill>
                  <a:schemeClr val="accent2"/>
                </a:solidFill>
              </a:rPr>
              <a:t># of bits =  log</a:t>
            </a:r>
            <a:r>
              <a:rPr lang="en-US" altLang="en-US" sz="2800" i="0" baseline="-25000">
                <a:solidFill>
                  <a:schemeClr val="accent2"/>
                </a:solidFill>
              </a:rPr>
              <a:t>2</a:t>
            </a:r>
            <a:r>
              <a:rPr lang="en-US" altLang="en-US" sz="2800" i="0">
                <a:solidFill>
                  <a:schemeClr val="accent2"/>
                </a:solidFill>
              </a:rPr>
              <a:t>(Value) Value =  2</a:t>
            </a:r>
            <a:r>
              <a:rPr lang="en-US" altLang="en-US" sz="2800" i="0" baseline="30000">
                <a:solidFill>
                  <a:schemeClr val="accent2"/>
                </a:solidFill>
              </a:rPr>
              <a:t># of bits</a:t>
            </a:r>
            <a:r>
              <a:rPr lang="en-US" altLang="en-US" sz="2800" i="0">
                <a:solidFill>
                  <a:schemeClr val="accent2"/>
                </a:solidFill>
              </a:rPr>
              <a:t>  </a:t>
            </a:r>
            <a:endParaRPr lang="en-CA" altLang="en-US" sz="2800" i="0">
              <a:solidFill>
                <a:schemeClr val="accent2"/>
              </a:solidFill>
            </a:endParaRPr>
          </a:p>
          <a:p>
            <a:pPr eaLnBrk="1" hangingPunct="1">
              <a:buFontTx/>
              <a:buNone/>
            </a:pPr>
            <a:endParaRPr lang="en-CA" altLang="en-US" sz="2800" i="0">
              <a:solidFill>
                <a:schemeClr val="accent2"/>
              </a:solidFill>
            </a:endParaRPr>
          </a:p>
        </p:txBody>
      </p:sp>
      <p:grpSp>
        <p:nvGrpSpPr>
          <p:cNvPr id="259079" name="Group 7"/>
          <p:cNvGrpSpPr>
            <a:grpSpLocks/>
          </p:cNvGrpSpPr>
          <p:nvPr/>
        </p:nvGrpSpPr>
        <p:grpSpPr bwMode="auto">
          <a:xfrm>
            <a:off x="3159125" y="1143000"/>
            <a:ext cx="2860675" cy="2362200"/>
            <a:chOff x="96" y="720"/>
            <a:chExt cx="1802" cy="1488"/>
          </a:xfrm>
        </p:grpSpPr>
        <p:sp>
          <p:nvSpPr>
            <p:cNvPr id="259080" name="Text Box 8"/>
            <p:cNvSpPr txBox="1">
              <a:spLocks noChangeArrowheads="1"/>
            </p:cNvSpPr>
            <p:nvPr/>
          </p:nvSpPr>
          <p:spPr bwMode="auto">
            <a:xfrm>
              <a:off x="624" y="1843"/>
              <a:ext cx="41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chemeClr val="accent2"/>
                  </a:solidFill>
                </a:rPr>
                <a:t>2’’</a:t>
              </a:r>
              <a:endParaRPr lang="en-CA" altLang="en-US" i="0">
                <a:solidFill>
                  <a:schemeClr val="accent2"/>
                </a:solidFill>
              </a:endParaRPr>
            </a:p>
          </p:txBody>
        </p:sp>
        <p:sp>
          <p:nvSpPr>
            <p:cNvPr id="259081" name="AutoShape 9"/>
            <p:cNvSpPr>
              <a:spLocks noChangeArrowheads="1"/>
            </p:cNvSpPr>
            <p:nvPr/>
          </p:nvSpPr>
          <p:spPr bwMode="auto">
            <a:xfrm>
              <a:off x="96" y="1085"/>
              <a:ext cx="1200" cy="720"/>
            </a:xfrm>
            <a:prstGeom prst="horizontalScroll">
              <a:avLst>
                <a:gd name="adj" fmla="val 125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4400" i="0"/>
                <a:t>83920</a:t>
              </a:r>
              <a:endParaRPr lang="en-CA" altLang="en-US" sz="4400" i="0"/>
            </a:p>
          </p:txBody>
        </p:sp>
        <p:sp>
          <p:nvSpPr>
            <p:cNvPr id="259082" name="AutoShape 10"/>
            <p:cNvSpPr>
              <a:spLocks/>
            </p:cNvSpPr>
            <p:nvPr/>
          </p:nvSpPr>
          <p:spPr bwMode="auto">
            <a:xfrm rot="5400000" flipV="1">
              <a:off x="600" y="725"/>
              <a:ext cx="192" cy="816"/>
            </a:xfrm>
            <a:prstGeom prst="leftBrace">
              <a:avLst>
                <a:gd name="adj1" fmla="val 35417"/>
                <a:gd name="adj2" fmla="val 50000"/>
              </a:avLst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259083" name="Text Box 11"/>
            <p:cNvSpPr txBox="1">
              <a:spLocks noChangeArrowheads="1"/>
            </p:cNvSpPr>
            <p:nvPr/>
          </p:nvSpPr>
          <p:spPr bwMode="auto">
            <a:xfrm>
              <a:off x="576" y="720"/>
              <a:ext cx="24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chemeClr val="accent2"/>
                  </a:solidFill>
                </a:rPr>
                <a:t>5</a:t>
              </a:r>
              <a:endParaRPr lang="en-CA" altLang="en-US" i="0">
                <a:solidFill>
                  <a:schemeClr val="accent2"/>
                </a:solidFill>
              </a:endParaRPr>
            </a:p>
          </p:txBody>
        </p:sp>
        <p:sp>
          <p:nvSpPr>
            <p:cNvPr id="259084" name="Line 12"/>
            <p:cNvSpPr>
              <a:spLocks noChangeShapeType="1"/>
            </p:cNvSpPr>
            <p:nvPr/>
          </p:nvSpPr>
          <p:spPr bwMode="auto">
            <a:xfrm>
              <a:off x="142" y="1853"/>
              <a:ext cx="115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085" name="Line 13"/>
            <p:cNvSpPr>
              <a:spLocks noChangeShapeType="1"/>
            </p:cNvSpPr>
            <p:nvPr/>
          </p:nvSpPr>
          <p:spPr bwMode="auto">
            <a:xfrm>
              <a:off x="1440" y="1133"/>
              <a:ext cx="0" cy="67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086" name="Text Box 14"/>
            <p:cNvSpPr txBox="1">
              <a:spLocks noChangeArrowheads="1"/>
            </p:cNvSpPr>
            <p:nvPr/>
          </p:nvSpPr>
          <p:spPr bwMode="auto">
            <a:xfrm>
              <a:off x="1484" y="1277"/>
              <a:ext cx="41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chemeClr val="accent2"/>
                  </a:solidFill>
                </a:rPr>
                <a:t>1’’</a:t>
              </a:r>
              <a:endParaRPr lang="en-CA" altLang="en-US" i="0">
                <a:solidFill>
                  <a:schemeClr val="accent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976339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5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5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5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5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2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990600"/>
            <a:ext cx="8839200" cy="1295400"/>
          </a:xfrm>
        </p:spPr>
        <p:txBody>
          <a:bodyPr/>
          <a:lstStyle/>
          <a:p>
            <a:pPr eaLnBrk="1" hangingPunct="1"/>
            <a:r>
              <a:rPr lang="en-US" altLang="en-US" smtClean="0">
                <a:cs typeface="Times New Roman" pitchFamily="18" charset="0"/>
              </a:rPr>
              <a:t>Specifies</a:t>
            </a:r>
            <a:r>
              <a:rPr lang="en-CA" altLang="en-US" smtClean="0">
                <a:cs typeface="Times New Roman" pitchFamily="18" charset="0"/>
              </a:rPr>
              <a:t> how the running time </a:t>
            </a:r>
          </a:p>
          <a:p>
            <a:pPr eaLnBrk="1" hangingPunct="1"/>
            <a:r>
              <a:rPr lang="en-CA" altLang="en-US" smtClean="0">
                <a:cs typeface="Times New Roman" pitchFamily="18" charset="0"/>
              </a:rPr>
              <a:t>depends on the size of the input.  </a:t>
            </a: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9pPr>
          </a:lstStyle>
          <a:p>
            <a:pPr eaLnBrk="1" hangingPunct="1">
              <a:defRPr/>
            </a:pPr>
            <a:r>
              <a:rPr lang="en-CA" altLang="en-US" i="0" kern="0" dirty="0" smtClean="0">
                <a:cs typeface="Times New Roman" panose="02020603050405020304" pitchFamily="18" charset="0"/>
              </a:rPr>
              <a:t>The Time Complexity of an Algorithm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1111250" y="3276600"/>
            <a:ext cx="4908550" cy="2667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tabLst>
                <a:tab pos="858838" algn="l"/>
              </a:tabLst>
              <a:defRPr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+mn-ea"/>
                <a:cs typeface="+mn-cs"/>
              </a:defRPr>
            </a:lvl1pPr>
            <a:lvl2pPr marL="404813" indent="-290513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tabLst>
                <a:tab pos="858838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858838" indent="-339725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200150" indent="-227013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1655763" indent="-341313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112963" indent="-341313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570163" indent="-341313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027363" indent="-341313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484563" indent="-341313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tabLst>
                <a:tab pos="858838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defRPr/>
            </a:pPr>
            <a:endParaRPr lang="en-US" altLang="en-US" i="0" kern="0" dirty="0" smtClean="0">
              <a:cs typeface="Times New Roman" panose="02020603050405020304" pitchFamily="18" charset="0"/>
            </a:endParaRPr>
          </a:p>
          <a:p>
            <a:pPr eaLnBrk="1" hangingPunct="1">
              <a:defRPr/>
            </a:pPr>
            <a:r>
              <a:rPr lang="en-CA" altLang="en-US" i="0" kern="0" dirty="0" smtClean="0">
                <a:cs typeface="Times New Roman" panose="02020603050405020304" pitchFamily="18" charset="0"/>
              </a:rPr>
              <a:t>       “size” of input</a:t>
            </a:r>
            <a:endParaRPr lang="en-US" altLang="en-US" i="0" kern="0" dirty="0">
              <a:cs typeface="Times New Roman" panose="02020603050405020304" pitchFamily="18" charset="0"/>
            </a:endParaRPr>
          </a:p>
          <a:p>
            <a:pPr eaLnBrk="1" hangingPunct="1">
              <a:defRPr/>
            </a:pPr>
            <a:endParaRPr lang="en-US" altLang="en-US" i="0" kern="0" dirty="0">
              <a:cs typeface="Times New Roman" panose="02020603050405020304" pitchFamily="18" charset="0"/>
            </a:endParaRPr>
          </a:p>
          <a:p>
            <a:pPr eaLnBrk="1" hangingPunct="1">
              <a:defRPr/>
            </a:pPr>
            <a:r>
              <a:rPr lang="en-US" altLang="en-US" i="0" kern="0" dirty="0" smtClean="0">
                <a:cs typeface="Times New Roman" panose="02020603050405020304" pitchFamily="18" charset="0"/>
              </a:rPr>
              <a:t>   </a:t>
            </a:r>
            <a:r>
              <a:rPr lang="en-CA" altLang="en-US" i="0" kern="0" dirty="0" smtClean="0">
                <a:cs typeface="Times New Roman" panose="02020603050405020304" pitchFamily="18" charset="0"/>
              </a:rPr>
              <a:t>“time” T(n) executed .  </a:t>
            </a:r>
          </a:p>
          <a:p>
            <a:pPr algn="ctr" eaLnBrk="1" hangingPunct="1">
              <a:defRPr/>
            </a:pPr>
            <a:endParaRPr lang="en-CA" altLang="en-US" i="0" kern="0" dirty="0" smtClean="0">
              <a:cs typeface="Times New Roman" panose="02020603050405020304" pitchFamily="18" charset="0"/>
            </a:endParaRPr>
          </a:p>
        </p:txBody>
      </p:sp>
      <p:sp>
        <p:nvSpPr>
          <p:cNvPr id="260101" name="AutoShape 4"/>
          <p:cNvSpPr>
            <a:spLocks noChangeArrowheads="1"/>
          </p:cNvSpPr>
          <p:nvPr/>
        </p:nvSpPr>
        <p:spPr bwMode="auto">
          <a:xfrm>
            <a:off x="2438400" y="4510088"/>
            <a:ext cx="1219200" cy="442912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/>
          </a:p>
        </p:txBody>
      </p:sp>
      <p:pic>
        <p:nvPicPr>
          <p:cNvPr id="260102" name="Picture 9" descr="j007870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744538"/>
            <a:ext cx="1828800" cy="224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"/>
          <p:cNvGrpSpPr/>
          <p:nvPr/>
        </p:nvGrpSpPr>
        <p:grpSpPr>
          <a:xfrm>
            <a:off x="5410200" y="3581400"/>
            <a:ext cx="3544888" cy="2489200"/>
            <a:chOff x="5410200" y="3581400"/>
            <a:chExt cx="3544888" cy="2489200"/>
          </a:xfrm>
        </p:grpSpPr>
        <p:sp>
          <p:nvSpPr>
            <p:cNvPr id="260103" name="Rectangle 8"/>
            <p:cNvSpPr>
              <a:spLocks noChangeArrowheads="1"/>
            </p:cNvSpPr>
            <p:nvPr/>
          </p:nvSpPr>
          <p:spPr bwMode="auto">
            <a:xfrm>
              <a:off x="5410200" y="3581400"/>
              <a:ext cx="3544888" cy="101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3000" i="0"/>
                <a:t>Work for me to </a:t>
              </a:r>
              <a:br>
                <a:rPr lang="en-CA" altLang="en-US" sz="3000" i="0"/>
              </a:br>
              <a:r>
                <a:rPr lang="en-CA" altLang="en-US" sz="3000" i="0"/>
                <a:t>give you the instance.</a:t>
              </a:r>
              <a:endParaRPr lang="en-US" altLang="en-US" sz="3000" i="0"/>
            </a:p>
          </p:txBody>
        </p:sp>
        <p:sp>
          <p:nvSpPr>
            <p:cNvPr id="260104" name="Rectangle 9"/>
            <p:cNvSpPr>
              <a:spLocks noChangeArrowheads="1"/>
            </p:cNvSpPr>
            <p:nvPr/>
          </p:nvSpPr>
          <p:spPr bwMode="auto">
            <a:xfrm>
              <a:off x="5899150" y="5054600"/>
              <a:ext cx="2644775" cy="101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CA" altLang="en-US" sz="3000" i="0"/>
                <a:t>Work for you to</a:t>
              </a:r>
              <a:br>
                <a:rPr lang="en-CA" altLang="en-US" sz="3000" i="0"/>
              </a:br>
              <a:r>
                <a:rPr lang="en-CA" altLang="en-US" sz="3000" i="0"/>
                <a:t>solve it.</a:t>
              </a:r>
              <a:endParaRPr lang="en-US" altLang="en-US" sz="3000" i="0"/>
            </a:p>
          </p:txBody>
        </p:sp>
        <p:sp>
          <p:nvSpPr>
            <p:cNvPr id="260105" name="AutoShape 4"/>
            <p:cNvSpPr>
              <a:spLocks noChangeArrowheads="1"/>
            </p:cNvSpPr>
            <p:nvPr/>
          </p:nvSpPr>
          <p:spPr bwMode="auto">
            <a:xfrm>
              <a:off x="6440488" y="4557713"/>
              <a:ext cx="1219200" cy="442912"/>
            </a:xfrm>
            <a:prstGeom prst="downArrow">
              <a:avLst>
                <a:gd name="adj1" fmla="val 50000"/>
                <a:gd name="adj2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</p:grpSp>
      <p:sp>
        <p:nvSpPr>
          <p:cNvPr id="2" name="Rectangle 1"/>
          <p:cNvSpPr/>
          <p:nvPr/>
        </p:nvSpPr>
        <p:spPr>
          <a:xfrm>
            <a:off x="304800" y="2528888"/>
            <a:ext cx="3478213" cy="55403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en-US" i="0" kern="0" dirty="0">
                <a:cs typeface="Times New Roman" panose="02020603050405020304" pitchFamily="18" charset="0"/>
              </a:rPr>
              <a:t>A</a:t>
            </a:r>
            <a:r>
              <a:rPr lang="en-CA" altLang="en-US" i="0" kern="0" dirty="0">
                <a:cs typeface="Times New Roman" panose="02020603050405020304" pitchFamily="18" charset="0"/>
              </a:rPr>
              <a:t> function mapping  </a:t>
            </a:r>
          </a:p>
        </p:txBody>
      </p:sp>
    </p:spTree>
    <p:extLst>
      <p:ext uri="{BB962C8B-B14F-4D97-AF65-F5344CB8AC3E}">
        <p14:creationId xmlns:p14="http://schemas.microsoft.com/office/powerpoint/2010/main" val="2389262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1122" name="Group 4"/>
          <p:cNvGrpSpPr>
            <a:grpSpLocks/>
          </p:cNvGrpSpPr>
          <p:nvPr/>
        </p:nvGrpSpPr>
        <p:grpSpPr bwMode="auto">
          <a:xfrm>
            <a:off x="457200" y="1471613"/>
            <a:ext cx="4237038" cy="2566987"/>
            <a:chOff x="838200" y="1142278"/>
            <a:chExt cx="7696200" cy="5310214"/>
          </a:xfrm>
        </p:grpSpPr>
        <p:sp>
          <p:nvSpPr>
            <p:cNvPr id="261137" name="Line 3"/>
            <p:cNvSpPr>
              <a:spLocks noChangeShapeType="1"/>
            </p:cNvSpPr>
            <p:nvPr/>
          </p:nvSpPr>
          <p:spPr bwMode="auto">
            <a:xfrm flipH="1">
              <a:off x="1371600" y="2438400"/>
              <a:ext cx="6629400" cy="0"/>
            </a:xfrm>
            <a:prstGeom prst="line">
              <a:avLst/>
            </a:prstGeom>
            <a:noFill/>
            <a:ln w="762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61138" name="Text Box 4"/>
            <p:cNvSpPr txBox="1">
              <a:spLocks noChangeArrowheads="1"/>
            </p:cNvSpPr>
            <p:nvPr/>
          </p:nvSpPr>
          <p:spPr bwMode="auto">
            <a:xfrm>
              <a:off x="3581400" y="1142278"/>
              <a:ext cx="685800" cy="1068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  <a:buFontTx/>
                <a:buNone/>
              </a:pPr>
              <a:r>
                <a:rPr lang="en-US" altLang="en-US" sz="3600" i="0">
                  <a:sym typeface="Symbol" pitchFamily="18" charset="2"/>
                </a:rPr>
                <a:t></a:t>
              </a:r>
              <a:endParaRPr lang="en-US" altLang="en-US" sz="3600" i="0"/>
            </a:p>
          </p:txBody>
        </p:sp>
        <p:sp>
          <p:nvSpPr>
            <p:cNvPr id="261139" name="Text Box 5"/>
            <p:cNvSpPr txBox="1">
              <a:spLocks noChangeArrowheads="1"/>
            </p:cNvSpPr>
            <p:nvPr/>
          </p:nvSpPr>
          <p:spPr bwMode="auto">
            <a:xfrm>
              <a:off x="4819650" y="1676401"/>
              <a:ext cx="3257549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* * * * * * * * </a:t>
              </a:r>
            </a:p>
          </p:txBody>
        </p:sp>
        <p:sp>
          <p:nvSpPr>
            <p:cNvPr id="261140" name="Text Box 6"/>
            <p:cNvSpPr txBox="1">
              <a:spLocks noChangeArrowheads="1"/>
            </p:cNvSpPr>
            <p:nvPr/>
          </p:nvSpPr>
          <p:spPr bwMode="auto">
            <a:xfrm>
              <a:off x="4819650" y="1143000"/>
              <a:ext cx="3257549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* * * * * * * * </a:t>
              </a:r>
            </a:p>
          </p:txBody>
        </p:sp>
        <p:sp>
          <p:nvSpPr>
            <p:cNvPr id="261141" name="Text Box 7"/>
            <p:cNvSpPr txBox="1">
              <a:spLocks noChangeArrowheads="1"/>
            </p:cNvSpPr>
            <p:nvPr/>
          </p:nvSpPr>
          <p:spPr bwMode="auto">
            <a:xfrm>
              <a:off x="4572000" y="2590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1142" name="Text Box 8"/>
            <p:cNvSpPr txBox="1">
              <a:spLocks noChangeArrowheads="1"/>
            </p:cNvSpPr>
            <p:nvPr/>
          </p:nvSpPr>
          <p:spPr bwMode="auto">
            <a:xfrm>
              <a:off x="4168775" y="2971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1143" name="Text Box 9"/>
            <p:cNvSpPr txBox="1">
              <a:spLocks noChangeArrowheads="1"/>
            </p:cNvSpPr>
            <p:nvPr/>
          </p:nvSpPr>
          <p:spPr bwMode="auto">
            <a:xfrm>
              <a:off x="3765550" y="3352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1144" name="Text Box 10"/>
            <p:cNvSpPr txBox="1">
              <a:spLocks noChangeArrowheads="1"/>
            </p:cNvSpPr>
            <p:nvPr/>
          </p:nvSpPr>
          <p:spPr bwMode="auto">
            <a:xfrm>
              <a:off x="3362325" y="3733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1145" name="Text Box 11"/>
            <p:cNvSpPr txBox="1">
              <a:spLocks noChangeArrowheads="1"/>
            </p:cNvSpPr>
            <p:nvPr/>
          </p:nvSpPr>
          <p:spPr bwMode="auto">
            <a:xfrm>
              <a:off x="2959100" y="4114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1146" name="Text Box 12"/>
            <p:cNvSpPr txBox="1">
              <a:spLocks noChangeArrowheads="1"/>
            </p:cNvSpPr>
            <p:nvPr/>
          </p:nvSpPr>
          <p:spPr bwMode="auto">
            <a:xfrm>
              <a:off x="2555874" y="4495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1147" name="Text Box 13"/>
            <p:cNvSpPr txBox="1">
              <a:spLocks noChangeArrowheads="1"/>
            </p:cNvSpPr>
            <p:nvPr/>
          </p:nvSpPr>
          <p:spPr bwMode="auto">
            <a:xfrm>
              <a:off x="2187575" y="4876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1148" name="Text Box 14"/>
            <p:cNvSpPr txBox="1">
              <a:spLocks noChangeArrowheads="1"/>
            </p:cNvSpPr>
            <p:nvPr/>
          </p:nvSpPr>
          <p:spPr bwMode="auto">
            <a:xfrm>
              <a:off x="1806575" y="5257798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1149" name="Line 15"/>
            <p:cNvSpPr>
              <a:spLocks noChangeShapeType="1"/>
            </p:cNvSpPr>
            <p:nvPr/>
          </p:nvSpPr>
          <p:spPr bwMode="auto">
            <a:xfrm flipH="1">
              <a:off x="1371600" y="5791200"/>
              <a:ext cx="6629400" cy="0"/>
            </a:xfrm>
            <a:prstGeom prst="line">
              <a:avLst/>
            </a:prstGeom>
            <a:noFill/>
            <a:ln w="762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61150" name="Text Box 16"/>
            <p:cNvSpPr txBox="1">
              <a:spLocks noChangeArrowheads="1"/>
            </p:cNvSpPr>
            <p:nvPr/>
          </p:nvSpPr>
          <p:spPr bwMode="auto">
            <a:xfrm>
              <a:off x="1447800" y="5791199"/>
              <a:ext cx="7086600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solidFill>
                    <a:schemeClr val="accent1"/>
                  </a:solidFill>
                </a:rPr>
                <a:t>  * * * * * * * * * * * * * * * *</a:t>
              </a:r>
            </a:p>
          </p:txBody>
        </p:sp>
        <p:grpSp>
          <p:nvGrpSpPr>
            <p:cNvPr id="261151" name="Group 17"/>
            <p:cNvGrpSpPr>
              <a:grpSpLocks/>
            </p:cNvGrpSpPr>
            <p:nvPr/>
          </p:nvGrpSpPr>
          <p:grpSpPr bwMode="auto">
            <a:xfrm>
              <a:off x="838200" y="2819400"/>
              <a:ext cx="1143000" cy="2819400"/>
              <a:chOff x="528" y="1776"/>
              <a:chExt cx="720" cy="1776"/>
            </a:xfrm>
          </p:grpSpPr>
          <p:sp>
            <p:nvSpPr>
              <p:cNvPr id="261152" name="AutoShape 18"/>
              <p:cNvSpPr>
                <a:spLocks/>
              </p:cNvSpPr>
              <p:nvPr/>
            </p:nvSpPr>
            <p:spPr bwMode="auto">
              <a:xfrm>
                <a:off x="1008" y="1776"/>
                <a:ext cx="240" cy="1776"/>
              </a:xfrm>
              <a:prstGeom prst="leftBrace">
                <a:avLst>
                  <a:gd name="adj1" fmla="val 61667"/>
                  <a:gd name="adj2" fmla="val 50000"/>
                </a:avLst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600"/>
              </a:p>
            </p:txBody>
          </p:sp>
          <p:sp>
            <p:nvSpPr>
              <p:cNvPr id="261153" name="Text Box 19"/>
              <p:cNvSpPr txBox="1">
                <a:spLocks noChangeArrowheads="1"/>
              </p:cNvSpPr>
              <p:nvPr/>
            </p:nvSpPr>
            <p:spPr bwMode="auto">
              <a:xfrm>
                <a:off x="528" y="2422"/>
                <a:ext cx="362" cy="4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>
                    <a:solidFill>
                      <a:schemeClr val="accent1"/>
                    </a:solidFill>
                  </a:rPr>
                  <a:t>n</a:t>
                </a:r>
                <a:r>
                  <a:rPr lang="en-US" altLang="en-US" sz="2000" i="0" baseline="30000">
                    <a:solidFill>
                      <a:schemeClr val="accent1"/>
                    </a:solidFill>
                  </a:rPr>
                  <a:t>2</a:t>
                </a:r>
                <a:endParaRPr lang="en-US" altLang="en-US" sz="2000" i="0">
                  <a:solidFill>
                    <a:schemeClr val="accent1"/>
                  </a:solidFill>
                </a:endParaRPr>
              </a:p>
            </p:txBody>
          </p:sp>
        </p:grpSp>
      </p:grpSp>
      <p:sp>
        <p:nvSpPr>
          <p:cNvPr id="261123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z="4000" smtClean="0"/>
              <a:t>  Grade School     vs   Kindergarten </a:t>
            </a:r>
          </a:p>
        </p:txBody>
      </p:sp>
      <p:grpSp>
        <p:nvGrpSpPr>
          <p:cNvPr id="261124" name="Group 3"/>
          <p:cNvGrpSpPr>
            <a:grpSpLocks/>
          </p:cNvGrpSpPr>
          <p:nvPr/>
        </p:nvGrpSpPr>
        <p:grpSpPr bwMode="auto">
          <a:xfrm>
            <a:off x="4937125" y="1871663"/>
            <a:ext cx="3910013" cy="1319212"/>
            <a:chOff x="998" y="2619"/>
            <a:chExt cx="2463" cy="831"/>
          </a:xfrm>
        </p:grpSpPr>
        <p:sp>
          <p:nvSpPr>
            <p:cNvPr id="261134" name="Text Box 4"/>
            <p:cNvSpPr txBox="1">
              <a:spLocks noChangeArrowheads="1"/>
            </p:cNvSpPr>
            <p:nvPr/>
          </p:nvSpPr>
          <p:spPr bwMode="auto">
            <a:xfrm>
              <a:off x="998" y="2619"/>
              <a:ext cx="246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a</a:t>
              </a:r>
              <a:r>
                <a:rPr lang="en-US" altLang="en-US" sz="2800" i="0"/>
                <a:t> × </a:t>
              </a:r>
              <a:r>
                <a:rPr lang="en-US" altLang="en-US" sz="2800"/>
                <a:t>b</a:t>
              </a:r>
              <a:r>
                <a:rPr lang="en-US" altLang="en-US" sz="2800" i="0"/>
                <a:t> = </a:t>
              </a:r>
              <a:r>
                <a:rPr lang="en-US" altLang="en-US" sz="2800"/>
                <a:t>a</a:t>
              </a:r>
              <a:r>
                <a:rPr lang="en-US" altLang="en-US" sz="2800" i="0"/>
                <a:t> + </a:t>
              </a:r>
              <a:r>
                <a:rPr lang="en-US" altLang="en-US" sz="2800"/>
                <a:t>a</a:t>
              </a:r>
              <a:r>
                <a:rPr lang="en-US" altLang="en-US" sz="2800" i="0"/>
                <a:t> + </a:t>
              </a:r>
              <a:r>
                <a:rPr lang="en-US" altLang="en-US" sz="2800"/>
                <a:t>a</a:t>
              </a:r>
              <a:r>
                <a:rPr lang="en-US" altLang="en-US" sz="2800" i="0"/>
                <a:t> + ... + </a:t>
              </a:r>
              <a:r>
                <a:rPr lang="en-US" altLang="en-US" sz="2800"/>
                <a:t>a</a:t>
              </a:r>
              <a:r>
                <a:rPr lang="en-US" altLang="en-US" sz="2800" i="0"/>
                <a:t> </a:t>
              </a:r>
            </a:p>
          </p:txBody>
        </p:sp>
        <p:sp>
          <p:nvSpPr>
            <p:cNvPr id="261135" name="AutoShape 5"/>
            <p:cNvSpPr>
              <a:spLocks/>
            </p:cNvSpPr>
            <p:nvPr/>
          </p:nvSpPr>
          <p:spPr bwMode="auto">
            <a:xfrm rot="5400000">
              <a:off x="2435" y="2243"/>
              <a:ext cx="219" cy="1632"/>
            </a:xfrm>
            <a:prstGeom prst="rightBrace">
              <a:avLst>
                <a:gd name="adj1" fmla="val 70001"/>
                <a:gd name="adj2" fmla="val 53125"/>
              </a:avLst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000"/>
            </a:p>
          </p:txBody>
        </p:sp>
        <p:sp>
          <p:nvSpPr>
            <p:cNvPr id="261136" name="Text Box 6"/>
            <p:cNvSpPr txBox="1">
              <a:spLocks noChangeArrowheads="1"/>
            </p:cNvSpPr>
            <p:nvPr/>
          </p:nvSpPr>
          <p:spPr bwMode="auto">
            <a:xfrm>
              <a:off x="2352" y="3120"/>
              <a:ext cx="229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b</a:t>
              </a:r>
            </a:p>
          </p:txBody>
        </p:sp>
      </p:grpSp>
      <p:sp>
        <p:nvSpPr>
          <p:cNvPr id="28" name="Title 1"/>
          <p:cNvSpPr txBox="1">
            <a:spLocks/>
          </p:cNvSpPr>
          <p:nvPr/>
        </p:nvSpPr>
        <p:spPr bwMode="auto">
          <a:xfrm>
            <a:off x="228600" y="-17145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CA" altLang="en-US" i="0" kern="0" dirty="0" smtClean="0"/>
              <a:t>Running Time</a:t>
            </a:r>
            <a:endParaRPr lang="en-US" i="0" kern="0" dirty="0"/>
          </a:p>
        </p:txBody>
      </p:sp>
      <p:sp>
        <p:nvSpPr>
          <p:cNvPr id="261126" name="Text Box 7"/>
          <p:cNvSpPr txBox="1">
            <a:spLocks noChangeArrowheads="1"/>
          </p:cNvSpPr>
          <p:nvPr/>
        </p:nvSpPr>
        <p:spPr bwMode="auto">
          <a:xfrm>
            <a:off x="4797425" y="4191000"/>
            <a:ext cx="4267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T</a:t>
            </a:r>
            <a:r>
              <a:rPr lang="en-US" altLang="en-US" sz="2800" i="0"/>
              <a:t>(</a:t>
            </a:r>
            <a:r>
              <a:rPr lang="en-US" altLang="en-US" sz="2800"/>
              <a:t>n</a:t>
            </a:r>
            <a:r>
              <a:rPr lang="en-US" altLang="en-US" sz="2800" i="0"/>
              <a:t>) = Time multiply</a:t>
            </a:r>
          </a:p>
        </p:txBody>
      </p:sp>
      <p:sp>
        <p:nvSpPr>
          <p:cNvPr id="30" name="Rectangle 8"/>
          <p:cNvSpPr>
            <a:spLocks noChangeArrowheads="1"/>
          </p:cNvSpPr>
          <p:nvPr/>
        </p:nvSpPr>
        <p:spPr bwMode="auto">
          <a:xfrm>
            <a:off x="5562600" y="4695825"/>
            <a:ext cx="30813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US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= </a:t>
            </a: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θ</a:t>
            </a:r>
            <a:r>
              <a:rPr lang="en-US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</a:t>
            </a:r>
            <a:r>
              <a:rPr lang="en-US" altLang="en-US" sz="28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</a:t>
            </a:r>
            <a:r>
              <a:rPr lang="en-US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= linear time.</a:t>
            </a:r>
          </a:p>
        </p:txBody>
      </p:sp>
      <p:sp>
        <p:nvSpPr>
          <p:cNvPr id="261128" name="Text Box 7"/>
          <p:cNvSpPr txBox="1">
            <a:spLocks noChangeArrowheads="1"/>
          </p:cNvSpPr>
          <p:nvPr/>
        </p:nvSpPr>
        <p:spPr bwMode="auto">
          <a:xfrm>
            <a:off x="304800" y="4140200"/>
            <a:ext cx="4267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T</a:t>
            </a:r>
            <a:r>
              <a:rPr lang="en-US" altLang="en-US" sz="2800" i="0"/>
              <a:t>(</a:t>
            </a:r>
            <a:r>
              <a:rPr lang="en-US" altLang="en-US" sz="2800"/>
              <a:t>n</a:t>
            </a:r>
            <a:r>
              <a:rPr lang="en-US" altLang="en-US" sz="2800" i="0"/>
              <a:t>) = Time multiply</a:t>
            </a:r>
          </a:p>
        </p:txBody>
      </p:sp>
      <p:sp>
        <p:nvSpPr>
          <p:cNvPr id="261129" name="Rectangle 8"/>
          <p:cNvSpPr>
            <a:spLocks noChangeArrowheads="1"/>
          </p:cNvSpPr>
          <p:nvPr/>
        </p:nvSpPr>
        <p:spPr bwMode="auto">
          <a:xfrm>
            <a:off x="838200" y="4645025"/>
            <a:ext cx="3719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i="0"/>
              <a:t>= </a:t>
            </a:r>
            <a:r>
              <a:rPr lang="en-CA" altLang="en-US" sz="2800" i="0"/>
              <a:t>θ</a:t>
            </a:r>
            <a:r>
              <a:rPr lang="en-US" altLang="en-US" sz="2800" i="0"/>
              <a:t>(</a:t>
            </a:r>
            <a:r>
              <a:rPr lang="en-US" altLang="en-US" sz="2800"/>
              <a:t>n</a:t>
            </a:r>
            <a:r>
              <a:rPr lang="en-US" altLang="en-US" sz="2800" baseline="30000"/>
              <a:t>2</a:t>
            </a:r>
            <a:r>
              <a:rPr lang="en-US" altLang="en-US" sz="2800" i="0"/>
              <a:t>) = quadratic time.</a:t>
            </a:r>
          </a:p>
        </p:txBody>
      </p:sp>
      <p:sp>
        <p:nvSpPr>
          <p:cNvPr id="33" name="Rectangle 8"/>
          <p:cNvSpPr>
            <a:spLocks noChangeArrowheads="1"/>
          </p:cNvSpPr>
          <p:nvPr/>
        </p:nvSpPr>
        <p:spPr bwMode="auto">
          <a:xfrm>
            <a:off x="3505200" y="5114925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Which is faster?</a:t>
            </a:r>
            <a:endParaRPr lang="en-US" altLang="en-US" sz="2800" i="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" name="Text Box 10"/>
          <p:cNvSpPr txBox="1">
            <a:spLocks noChangeArrowheads="1"/>
          </p:cNvSpPr>
          <p:nvPr/>
        </p:nvSpPr>
        <p:spPr bwMode="auto">
          <a:xfrm>
            <a:off x="1109663" y="5494338"/>
            <a:ext cx="71961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92834765225674897 × 8388397759011039475</a:t>
            </a:r>
          </a:p>
        </p:txBody>
      </p:sp>
      <p:sp>
        <p:nvSpPr>
          <p:cNvPr id="35" name="Rectangle 8"/>
          <p:cNvSpPr>
            <a:spLocks noChangeArrowheads="1"/>
          </p:cNvSpPr>
          <p:nvPr/>
        </p:nvSpPr>
        <p:spPr bwMode="auto">
          <a:xfrm>
            <a:off x="609600" y="5943600"/>
            <a:ext cx="2789238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 = # digits = 20</a:t>
            </a:r>
          </a:p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Time ≈ 20</a:t>
            </a:r>
            <a:r>
              <a:rPr lang="en-CA" altLang="en-US" sz="2800" i="0" baseline="30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≈ 400 </a:t>
            </a:r>
            <a:endParaRPr lang="en-US" altLang="en-US" sz="2800" i="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" name="Rectangle 8"/>
          <p:cNvSpPr>
            <a:spLocks noChangeArrowheads="1"/>
          </p:cNvSpPr>
          <p:nvPr/>
        </p:nvSpPr>
        <p:spPr bwMode="auto">
          <a:xfrm>
            <a:off x="3886200" y="5867400"/>
            <a:ext cx="5300663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 = value = </a:t>
            </a:r>
            <a:r>
              <a:rPr lang="en-US" altLang="en-US" sz="2800" i="0" dirty="0" smtClean="0"/>
              <a:t>8388397759011039475</a:t>
            </a:r>
            <a:endParaRPr lang="en-CA" altLang="en-US" sz="2800" i="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Time ≈ </a:t>
            </a:r>
            <a:r>
              <a:rPr lang="en-US" altLang="en-US" sz="2800" i="0" dirty="0" smtClean="0"/>
              <a:t>8388397759011039475</a:t>
            </a:r>
          </a:p>
        </p:txBody>
      </p:sp>
    </p:spTree>
    <p:extLst>
      <p:ext uri="{BB962C8B-B14F-4D97-AF65-F5344CB8AC3E}">
        <p14:creationId xmlns:p14="http://schemas.microsoft.com/office/powerpoint/2010/main" val="957231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9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2146" name="Group 4"/>
          <p:cNvGrpSpPr>
            <a:grpSpLocks/>
          </p:cNvGrpSpPr>
          <p:nvPr/>
        </p:nvGrpSpPr>
        <p:grpSpPr bwMode="auto">
          <a:xfrm>
            <a:off x="457200" y="1471613"/>
            <a:ext cx="4237038" cy="2566987"/>
            <a:chOff x="838200" y="1142278"/>
            <a:chExt cx="7696200" cy="5310214"/>
          </a:xfrm>
        </p:grpSpPr>
        <p:sp>
          <p:nvSpPr>
            <p:cNvPr id="262162" name="Line 3"/>
            <p:cNvSpPr>
              <a:spLocks noChangeShapeType="1"/>
            </p:cNvSpPr>
            <p:nvPr/>
          </p:nvSpPr>
          <p:spPr bwMode="auto">
            <a:xfrm flipH="1">
              <a:off x="1371600" y="2438400"/>
              <a:ext cx="6629400" cy="0"/>
            </a:xfrm>
            <a:prstGeom prst="line">
              <a:avLst/>
            </a:prstGeom>
            <a:noFill/>
            <a:ln w="762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62163" name="Text Box 4"/>
            <p:cNvSpPr txBox="1">
              <a:spLocks noChangeArrowheads="1"/>
            </p:cNvSpPr>
            <p:nvPr/>
          </p:nvSpPr>
          <p:spPr bwMode="auto">
            <a:xfrm>
              <a:off x="3581400" y="1142278"/>
              <a:ext cx="685800" cy="1068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  <a:buFontTx/>
                <a:buNone/>
              </a:pPr>
              <a:r>
                <a:rPr lang="en-US" altLang="en-US" sz="3600" i="0">
                  <a:sym typeface="Symbol" pitchFamily="18" charset="2"/>
                </a:rPr>
                <a:t></a:t>
              </a:r>
              <a:endParaRPr lang="en-US" altLang="en-US" sz="3600" i="0"/>
            </a:p>
          </p:txBody>
        </p:sp>
        <p:sp>
          <p:nvSpPr>
            <p:cNvPr id="262164" name="Text Box 5"/>
            <p:cNvSpPr txBox="1">
              <a:spLocks noChangeArrowheads="1"/>
            </p:cNvSpPr>
            <p:nvPr/>
          </p:nvSpPr>
          <p:spPr bwMode="auto">
            <a:xfrm>
              <a:off x="4819650" y="1676401"/>
              <a:ext cx="3257549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* * * * * * * * </a:t>
              </a:r>
            </a:p>
          </p:txBody>
        </p:sp>
        <p:sp>
          <p:nvSpPr>
            <p:cNvPr id="262165" name="Text Box 6"/>
            <p:cNvSpPr txBox="1">
              <a:spLocks noChangeArrowheads="1"/>
            </p:cNvSpPr>
            <p:nvPr/>
          </p:nvSpPr>
          <p:spPr bwMode="auto">
            <a:xfrm>
              <a:off x="4819650" y="1143000"/>
              <a:ext cx="3257549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* * * * * * * * </a:t>
              </a:r>
            </a:p>
          </p:txBody>
        </p:sp>
        <p:sp>
          <p:nvSpPr>
            <p:cNvPr id="262166" name="Text Box 7"/>
            <p:cNvSpPr txBox="1">
              <a:spLocks noChangeArrowheads="1"/>
            </p:cNvSpPr>
            <p:nvPr/>
          </p:nvSpPr>
          <p:spPr bwMode="auto">
            <a:xfrm>
              <a:off x="4572000" y="2590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2167" name="Text Box 8"/>
            <p:cNvSpPr txBox="1">
              <a:spLocks noChangeArrowheads="1"/>
            </p:cNvSpPr>
            <p:nvPr/>
          </p:nvSpPr>
          <p:spPr bwMode="auto">
            <a:xfrm>
              <a:off x="4168775" y="2971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2168" name="Text Box 9"/>
            <p:cNvSpPr txBox="1">
              <a:spLocks noChangeArrowheads="1"/>
            </p:cNvSpPr>
            <p:nvPr/>
          </p:nvSpPr>
          <p:spPr bwMode="auto">
            <a:xfrm>
              <a:off x="3765550" y="3352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2169" name="Text Box 10"/>
            <p:cNvSpPr txBox="1">
              <a:spLocks noChangeArrowheads="1"/>
            </p:cNvSpPr>
            <p:nvPr/>
          </p:nvSpPr>
          <p:spPr bwMode="auto">
            <a:xfrm>
              <a:off x="3362325" y="3733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2170" name="Text Box 11"/>
            <p:cNvSpPr txBox="1">
              <a:spLocks noChangeArrowheads="1"/>
            </p:cNvSpPr>
            <p:nvPr/>
          </p:nvSpPr>
          <p:spPr bwMode="auto">
            <a:xfrm>
              <a:off x="2959100" y="4114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2171" name="Text Box 12"/>
            <p:cNvSpPr txBox="1">
              <a:spLocks noChangeArrowheads="1"/>
            </p:cNvSpPr>
            <p:nvPr/>
          </p:nvSpPr>
          <p:spPr bwMode="auto">
            <a:xfrm>
              <a:off x="2555874" y="4495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2172" name="Text Box 13"/>
            <p:cNvSpPr txBox="1">
              <a:spLocks noChangeArrowheads="1"/>
            </p:cNvSpPr>
            <p:nvPr/>
          </p:nvSpPr>
          <p:spPr bwMode="auto">
            <a:xfrm>
              <a:off x="2187575" y="4876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2173" name="Text Box 14"/>
            <p:cNvSpPr txBox="1">
              <a:spLocks noChangeArrowheads="1"/>
            </p:cNvSpPr>
            <p:nvPr/>
          </p:nvSpPr>
          <p:spPr bwMode="auto">
            <a:xfrm>
              <a:off x="1806575" y="5257798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2174" name="Line 15"/>
            <p:cNvSpPr>
              <a:spLocks noChangeShapeType="1"/>
            </p:cNvSpPr>
            <p:nvPr/>
          </p:nvSpPr>
          <p:spPr bwMode="auto">
            <a:xfrm flipH="1">
              <a:off x="1371600" y="5791200"/>
              <a:ext cx="6629400" cy="0"/>
            </a:xfrm>
            <a:prstGeom prst="line">
              <a:avLst/>
            </a:prstGeom>
            <a:noFill/>
            <a:ln w="762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62175" name="Text Box 16"/>
            <p:cNvSpPr txBox="1">
              <a:spLocks noChangeArrowheads="1"/>
            </p:cNvSpPr>
            <p:nvPr/>
          </p:nvSpPr>
          <p:spPr bwMode="auto">
            <a:xfrm>
              <a:off x="1447800" y="5791199"/>
              <a:ext cx="7086600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solidFill>
                    <a:schemeClr val="accent1"/>
                  </a:solidFill>
                </a:rPr>
                <a:t>  * * * * * * * * * * * * * * * *</a:t>
              </a:r>
            </a:p>
          </p:txBody>
        </p:sp>
        <p:grpSp>
          <p:nvGrpSpPr>
            <p:cNvPr id="262176" name="Group 17"/>
            <p:cNvGrpSpPr>
              <a:grpSpLocks/>
            </p:cNvGrpSpPr>
            <p:nvPr/>
          </p:nvGrpSpPr>
          <p:grpSpPr bwMode="auto">
            <a:xfrm>
              <a:off x="838200" y="2819400"/>
              <a:ext cx="1143000" cy="2819400"/>
              <a:chOff x="528" y="1776"/>
              <a:chExt cx="720" cy="1776"/>
            </a:xfrm>
          </p:grpSpPr>
          <p:sp>
            <p:nvSpPr>
              <p:cNvPr id="262177" name="AutoShape 18"/>
              <p:cNvSpPr>
                <a:spLocks/>
              </p:cNvSpPr>
              <p:nvPr/>
            </p:nvSpPr>
            <p:spPr bwMode="auto">
              <a:xfrm>
                <a:off x="1008" y="1776"/>
                <a:ext cx="240" cy="1776"/>
              </a:xfrm>
              <a:prstGeom prst="leftBrace">
                <a:avLst>
                  <a:gd name="adj1" fmla="val 61667"/>
                  <a:gd name="adj2" fmla="val 50000"/>
                </a:avLst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600"/>
              </a:p>
            </p:txBody>
          </p:sp>
          <p:sp>
            <p:nvSpPr>
              <p:cNvPr id="262178" name="Text Box 19"/>
              <p:cNvSpPr txBox="1">
                <a:spLocks noChangeArrowheads="1"/>
              </p:cNvSpPr>
              <p:nvPr/>
            </p:nvSpPr>
            <p:spPr bwMode="auto">
              <a:xfrm>
                <a:off x="528" y="2422"/>
                <a:ext cx="362" cy="4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>
                    <a:solidFill>
                      <a:schemeClr val="accent1"/>
                    </a:solidFill>
                  </a:rPr>
                  <a:t>n</a:t>
                </a:r>
                <a:r>
                  <a:rPr lang="en-US" altLang="en-US" sz="2000" i="0" baseline="30000">
                    <a:solidFill>
                      <a:schemeClr val="accent1"/>
                    </a:solidFill>
                  </a:rPr>
                  <a:t>2</a:t>
                </a:r>
                <a:endParaRPr lang="en-US" altLang="en-US" sz="2000" i="0">
                  <a:solidFill>
                    <a:schemeClr val="accent1"/>
                  </a:solidFill>
                </a:endParaRPr>
              </a:p>
            </p:txBody>
          </p:sp>
        </p:grpSp>
      </p:grpSp>
      <p:sp>
        <p:nvSpPr>
          <p:cNvPr id="262147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z="4000" smtClean="0"/>
              <a:t>  Grade School     vs   Kindergarten </a:t>
            </a:r>
          </a:p>
        </p:txBody>
      </p:sp>
      <p:grpSp>
        <p:nvGrpSpPr>
          <p:cNvPr id="262148" name="Group 3"/>
          <p:cNvGrpSpPr>
            <a:grpSpLocks/>
          </p:cNvGrpSpPr>
          <p:nvPr/>
        </p:nvGrpSpPr>
        <p:grpSpPr bwMode="auto">
          <a:xfrm>
            <a:off x="4937125" y="1871663"/>
            <a:ext cx="3910013" cy="1319212"/>
            <a:chOff x="998" y="2619"/>
            <a:chExt cx="2463" cy="831"/>
          </a:xfrm>
        </p:grpSpPr>
        <p:sp>
          <p:nvSpPr>
            <p:cNvPr id="262159" name="Text Box 4"/>
            <p:cNvSpPr txBox="1">
              <a:spLocks noChangeArrowheads="1"/>
            </p:cNvSpPr>
            <p:nvPr/>
          </p:nvSpPr>
          <p:spPr bwMode="auto">
            <a:xfrm>
              <a:off x="998" y="2619"/>
              <a:ext cx="246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a</a:t>
              </a:r>
              <a:r>
                <a:rPr lang="en-US" altLang="en-US" sz="2800" i="0"/>
                <a:t> × </a:t>
              </a:r>
              <a:r>
                <a:rPr lang="en-US" altLang="en-US" sz="2800"/>
                <a:t>b</a:t>
              </a:r>
              <a:r>
                <a:rPr lang="en-US" altLang="en-US" sz="2800" i="0"/>
                <a:t> = </a:t>
              </a:r>
              <a:r>
                <a:rPr lang="en-US" altLang="en-US" sz="2800"/>
                <a:t>a</a:t>
              </a:r>
              <a:r>
                <a:rPr lang="en-US" altLang="en-US" sz="2800" i="0"/>
                <a:t> + </a:t>
              </a:r>
              <a:r>
                <a:rPr lang="en-US" altLang="en-US" sz="2800"/>
                <a:t>a</a:t>
              </a:r>
              <a:r>
                <a:rPr lang="en-US" altLang="en-US" sz="2800" i="0"/>
                <a:t> + </a:t>
              </a:r>
              <a:r>
                <a:rPr lang="en-US" altLang="en-US" sz="2800"/>
                <a:t>a</a:t>
              </a:r>
              <a:r>
                <a:rPr lang="en-US" altLang="en-US" sz="2800" i="0"/>
                <a:t> + ... + </a:t>
              </a:r>
              <a:r>
                <a:rPr lang="en-US" altLang="en-US" sz="2800"/>
                <a:t>a</a:t>
              </a:r>
              <a:r>
                <a:rPr lang="en-US" altLang="en-US" sz="2800" i="0"/>
                <a:t> </a:t>
              </a:r>
            </a:p>
          </p:txBody>
        </p:sp>
        <p:sp>
          <p:nvSpPr>
            <p:cNvPr id="262160" name="AutoShape 5"/>
            <p:cNvSpPr>
              <a:spLocks/>
            </p:cNvSpPr>
            <p:nvPr/>
          </p:nvSpPr>
          <p:spPr bwMode="auto">
            <a:xfrm rot="5400000">
              <a:off x="2435" y="2243"/>
              <a:ext cx="219" cy="1632"/>
            </a:xfrm>
            <a:prstGeom prst="rightBrace">
              <a:avLst>
                <a:gd name="adj1" fmla="val 70001"/>
                <a:gd name="adj2" fmla="val 53125"/>
              </a:avLst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000"/>
            </a:p>
          </p:txBody>
        </p:sp>
        <p:sp>
          <p:nvSpPr>
            <p:cNvPr id="262161" name="Text Box 6"/>
            <p:cNvSpPr txBox="1">
              <a:spLocks noChangeArrowheads="1"/>
            </p:cNvSpPr>
            <p:nvPr/>
          </p:nvSpPr>
          <p:spPr bwMode="auto">
            <a:xfrm>
              <a:off x="2352" y="3120"/>
              <a:ext cx="229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b</a:t>
              </a:r>
            </a:p>
          </p:txBody>
        </p:sp>
      </p:grpSp>
      <p:sp>
        <p:nvSpPr>
          <p:cNvPr id="28" name="Title 1"/>
          <p:cNvSpPr txBox="1">
            <a:spLocks/>
          </p:cNvSpPr>
          <p:nvPr/>
        </p:nvSpPr>
        <p:spPr bwMode="auto">
          <a:xfrm>
            <a:off x="228600" y="-17145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CA" altLang="en-US" i="0" kern="0" dirty="0" smtClean="0"/>
              <a:t>Running Time</a:t>
            </a:r>
            <a:endParaRPr lang="en-US" i="0" kern="0" dirty="0"/>
          </a:p>
        </p:txBody>
      </p:sp>
      <p:sp>
        <p:nvSpPr>
          <p:cNvPr id="262150" name="Text Box 7"/>
          <p:cNvSpPr txBox="1">
            <a:spLocks noChangeArrowheads="1"/>
          </p:cNvSpPr>
          <p:nvPr/>
        </p:nvSpPr>
        <p:spPr bwMode="auto">
          <a:xfrm>
            <a:off x="4797425" y="4191000"/>
            <a:ext cx="4267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T</a:t>
            </a:r>
            <a:r>
              <a:rPr lang="en-US" altLang="en-US" sz="2800" i="0"/>
              <a:t>(</a:t>
            </a:r>
            <a:r>
              <a:rPr lang="en-US" altLang="en-US" sz="2800"/>
              <a:t>n</a:t>
            </a:r>
            <a:r>
              <a:rPr lang="en-US" altLang="en-US" sz="2800" i="0"/>
              <a:t>) = Time multiply</a:t>
            </a:r>
          </a:p>
        </p:txBody>
      </p:sp>
      <p:sp>
        <p:nvSpPr>
          <p:cNvPr id="30" name="Rectangle 8"/>
          <p:cNvSpPr>
            <a:spLocks noChangeArrowheads="1"/>
          </p:cNvSpPr>
          <p:nvPr/>
        </p:nvSpPr>
        <p:spPr bwMode="auto">
          <a:xfrm>
            <a:off x="5562600" y="4695825"/>
            <a:ext cx="30813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US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= </a:t>
            </a: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θ</a:t>
            </a:r>
            <a:r>
              <a:rPr lang="en-US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</a:t>
            </a:r>
            <a:r>
              <a:rPr lang="en-US" altLang="en-US" sz="28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</a:t>
            </a:r>
            <a:r>
              <a:rPr lang="en-US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= linear time.</a:t>
            </a:r>
          </a:p>
        </p:txBody>
      </p:sp>
      <p:sp>
        <p:nvSpPr>
          <p:cNvPr id="262152" name="Text Box 7"/>
          <p:cNvSpPr txBox="1">
            <a:spLocks noChangeArrowheads="1"/>
          </p:cNvSpPr>
          <p:nvPr/>
        </p:nvSpPr>
        <p:spPr bwMode="auto">
          <a:xfrm>
            <a:off x="304800" y="4140200"/>
            <a:ext cx="4267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T</a:t>
            </a:r>
            <a:r>
              <a:rPr lang="en-US" altLang="en-US" sz="2800" i="0"/>
              <a:t>(</a:t>
            </a:r>
            <a:r>
              <a:rPr lang="en-US" altLang="en-US" sz="2800"/>
              <a:t>n</a:t>
            </a:r>
            <a:r>
              <a:rPr lang="en-US" altLang="en-US" sz="2800" i="0"/>
              <a:t>) = Time multiply</a:t>
            </a:r>
          </a:p>
        </p:txBody>
      </p:sp>
      <p:sp>
        <p:nvSpPr>
          <p:cNvPr id="262153" name="Rectangle 8"/>
          <p:cNvSpPr>
            <a:spLocks noChangeArrowheads="1"/>
          </p:cNvSpPr>
          <p:nvPr/>
        </p:nvSpPr>
        <p:spPr bwMode="auto">
          <a:xfrm>
            <a:off x="838200" y="4645025"/>
            <a:ext cx="3719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i="0"/>
              <a:t>= </a:t>
            </a:r>
            <a:r>
              <a:rPr lang="en-CA" altLang="en-US" sz="2800" i="0"/>
              <a:t>θ</a:t>
            </a:r>
            <a:r>
              <a:rPr lang="en-US" altLang="en-US" sz="2800" i="0"/>
              <a:t>(</a:t>
            </a:r>
            <a:r>
              <a:rPr lang="en-US" altLang="en-US" sz="2800"/>
              <a:t>n</a:t>
            </a:r>
            <a:r>
              <a:rPr lang="en-US" altLang="en-US" sz="2800" baseline="30000"/>
              <a:t>2</a:t>
            </a:r>
            <a:r>
              <a:rPr lang="en-US" altLang="en-US" sz="2800" i="0"/>
              <a:t>) = quadratic time.</a:t>
            </a:r>
          </a:p>
        </p:txBody>
      </p:sp>
      <p:sp>
        <p:nvSpPr>
          <p:cNvPr id="33" name="Rectangle 8"/>
          <p:cNvSpPr>
            <a:spLocks noChangeArrowheads="1"/>
          </p:cNvSpPr>
          <p:nvPr/>
        </p:nvSpPr>
        <p:spPr bwMode="auto">
          <a:xfrm>
            <a:off x="3505200" y="5114925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Which is faster?</a:t>
            </a:r>
            <a:endParaRPr lang="en-US" altLang="en-US" sz="2800" i="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2155" name="Text Box 10"/>
          <p:cNvSpPr txBox="1">
            <a:spLocks noChangeArrowheads="1"/>
          </p:cNvSpPr>
          <p:nvPr/>
        </p:nvSpPr>
        <p:spPr bwMode="auto">
          <a:xfrm>
            <a:off x="1109663" y="5494338"/>
            <a:ext cx="71961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92834765225674897 × 8388397759011039475</a:t>
            </a:r>
          </a:p>
        </p:txBody>
      </p:sp>
      <p:sp>
        <p:nvSpPr>
          <p:cNvPr id="35" name="Rectangle 8"/>
          <p:cNvSpPr>
            <a:spLocks noChangeArrowheads="1"/>
          </p:cNvSpPr>
          <p:nvPr/>
        </p:nvSpPr>
        <p:spPr bwMode="auto">
          <a:xfrm>
            <a:off x="609600" y="5943600"/>
            <a:ext cx="2789238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 = # digits = 20</a:t>
            </a:r>
          </a:p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Time ≈ 20</a:t>
            </a:r>
            <a:r>
              <a:rPr lang="en-CA" altLang="en-US" sz="2800" i="0" baseline="30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≈ 400 </a:t>
            </a:r>
            <a:endParaRPr lang="en-US" altLang="en-US" sz="2800" i="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" name="Rectangle 8"/>
          <p:cNvSpPr>
            <a:spLocks noChangeArrowheads="1"/>
          </p:cNvSpPr>
          <p:nvPr/>
        </p:nvSpPr>
        <p:spPr bwMode="auto">
          <a:xfrm>
            <a:off x="3886200" y="5867400"/>
            <a:ext cx="15208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 = value</a:t>
            </a:r>
            <a:endParaRPr lang="en-US" altLang="en-US" sz="2800" i="0" dirty="0" smtClean="0"/>
          </a:p>
        </p:txBody>
      </p:sp>
      <p:sp>
        <p:nvSpPr>
          <p:cNvPr id="36" name="Rectangle 8"/>
          <p:cNvSpPr>
            <a:spLocks noChangeArrowheads="1"/>
          </p:cNvSpPr>
          <p:nvPr/>
        </p:nvSpPr>
        <p:spPr bwMode="auto">
          <a:xfrm>
            <a:off x="3873500" y="5891213"/>
            <a:ext cx="4194175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         ≈ 10</a:t>
            </a:r>
            <a:r>
              <a:rPr lang="en-CA" altLang="en-US" sz="2800" i="0" baseline="30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</a:t>
            </a: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en-CA" altLang="en-US" sz="2800" i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Time ≈ 10</a:t>
            </a:r>
            <a:r>
              <a:rPr lang="en-CA" altLang="en-US" sz="2800" i="0" baseline="30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</a:t>
            </a: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≈ </a:t>
            </a:r>
            <a:r>
              <a:rPr lang="en-CA" altLang="en-US" sz="2800" i="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exponential!!!</a:t>
            </a:r>
            <a:endParaRPr lang="en-US" altLang="en-US" sz="2800" i="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617221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170" name="Group 4"/>
          <p:cNvGrpSpPr>
            <a:grpSpLocks/>
          </p:cNvGrpSpPr>
          <p:nvPr/>
        </p:nvGrpSpPr>
        <p:grpSpPr bwMode="auto">
          <a:xfrm>
            <a:off x="457200" y="1471613"/>
            <a:ext cx="4237038" cy="2566987"/>
            <a:chOff x="838200" y="1142278"/>
            <a:chExt cx="7696200" cy="5310214"/>
          </a:xfrm>
        </p:grpSpPr>
        <p:sp>
          <p:nvSpPr>
            <p:cNvPr id="263186" name="Line 3"/>
            <p:cNvSpPr>
              <a:spLocks noChangeShapeType="1"/>
            </p:cNvSpPr>
            <p:nvPr/>
          </p:nvSpPr>
          <p:spPr bwMode="auto">
            <a:xfrm flipH="1">
              <a:off x="1371600" y="2438400"/>
              <a:ext cx="6629400" cy="0"/>
            </a:xfrm>
            <a:prstGeom prst="line">
              <a:avLst/>
            </a:prstGeom>
            <a:noFill/>
            <a:ln w="762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63187" name="Text Box 4"/>
            <p:cNvSpPr txBox="1">
              <a:spLocks noChangeArrowheads="1"/>
            </p:cNvSpPr>
            <p:nvPr/>
          </p:nvSpPr>
          <p:spPr bwMode="auto">
            <a:xfrm>
              <a:off x="3581400" y="1142278"/>
              <a:ext cx="685800" cy="1068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50000"/>
                </a:spcBef>
                <a:buFontTx/>
                <a:buNone/>
              </a:pPr>
              <a:r>
                <a:rPr lang="en-US" altLang="en-US" sz="3600" i="0">
                  <a:sym typeface="Symbol" pitchFamily="18" charset="2"/>
                </a:rPr>
                <a:t></a:t>
              </a:r>
              <a:endParaRPr lang="en-US" altLang="en-US" sz="3600" i="0"/>
            </a:p>
          </p:txBody>
        </p:sp>
        <p:sp>
          <p:nvSpPr>
            <p:cNvPr id="263188" name="Text Box 5"/>
            <p:cNvSpPr txBox="1">
              <a:spLocks noChangeArrowheads="1"/>
            </p:cNvSpPr>
            <p:nvPr/>
          </p:nvSpPr>
          <p:spPr bwMode="auto">
            <a:xfrm>
              <a:off x="4819650" y="1676401"/>
              <a:ext cx="3257549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* * * * * * * * </a:t>
              </a:r>
            </a:p>
          </p:txBody>
        </p:sp>
        <p:sp>
          <p:nvSpPr>
            <p:cNvPr id="263189" name="Text Box 6"/>
            <p:cNvSpPr txBox="1">
              <a:spLocks noChangeArrowheads="1"/>
            </p:cNvSpPr>
            <p:nvPr/>
          </p:nvSpPr>
          <p:spPr bwMode="auto">
            <a:xfrm>
              <a:off x="4819650" y="1143000"/>
              <a:ext cx="3257549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* * * * * * * * </a:t>
              </a:r>
            </a:p>
          </p:txBody>
        </p:sp>
        <p:sp>
          <p:nvSpPr>
            <p:cNvPr id="263190" name="Text Box 7"/>
            <p:cNvSpPr txBox="1">
              <a:spLocks noChangeArrowheads="1"/>
            </p:cNvSpPr>
            <p:nvPr/>
          </p:nvSpPr>
          <p:spPr bwMode="auto">
            <a:xfrm>
              <a:off x="4572000" y="2590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3191" name="Text Box 8"/>
            <p:cNvSpPr txBox="1">
              <a:spLocks noChangeArrowheads="1"/>
            </p:cNvSpPr>
            <p:nvPr/>
          </p:nvSpPr>
          <p:spPr bwMode="auto">
            <a:xfrm>
              <a:off x="4168775" y="2971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3192" name="Text Box 9"/>
            <p:cNvSpPr txBox="1">
              <a:spLocks noChangeArrowheads="1"/>
            </p:cNvSpPr>
            <p:nvPr/>
          </p:nvSpPr>
          <p:spPr bwMode="auto">
            <a:xfrm>
              <a:off x="3765550" y="3352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3193" name="Text Box 10"/>
            <p:cNvSpPr txBox="1">
              <a:spLocks noChangeArrowheads="1"/>
            </p:cNvSpPr>
            <p:nvPr/>
          </p:nvSpPr>
          <p:spPr bwMode="auto">
            <a:xfrm>
              <a:off x="3362325" y="3733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3194" name="Text Box 11"/>
            <p:cNvSpPr txBox="1">
              <a:spLocks noChangeArrowheads="1"/>
            </p:cNvSpPr>
            <p:nvPr/>
          </p:nvSpPr>
          <p:spPr bwMode="auto">
            <a:xfrm>
              <a:off x="2959100" y="4114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3195" name="Text Box 12"/>
            <p:cNvSpPr txBox="1">
              <a:spLocks noChangeArrowheads="1"/>
            </p:cNvSpPr>
            <p:nvPr/>
          </p:nvSpPr>
          <p:spPr bwMode="auto">
            <a:xfrm>
              <a:off x="2555874" y="4495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3196" name="Text Box 13"/>
            <p:cNvSpPr txBox="1">
              <a:spLocks noChangeArrowheads="1"/>
            </p:cNvSpPr>
            <p:nvPr/>
          </p:nvSpPr>
          <p:spPr bwMode="auto">
            <a:xfrm>
              <a:off x="2187575" y="4876800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3197" name="Text Box 14"/>
            <p:cNvSpPr txBox="1">
              <a:spLocks noChangeArrowheads="1"/>
            </p:cNvSpPr>
            <p:nvPr/>
          </p:nvSpPr>
          <p:spPr bwMode="auto">
            <a:xfrm>
              <a:off x="1806575" y="5257798"/>
              <a:ext cx="3603625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/>
                <a:t>  * * * * * * * *</a:t>
              </a:r>
            </a:p>
          </p:txBody>
        </p:sp>
        <p:sp>
          <p:nvSpPr>
            <p:cNvPr id="263198" name="Line 15"/>
            <p:cNvSpPr>
              <a:spLocks noChangeShapeType="1"/>
            </p:cNvSpPr>
            <p:nvPr/>
          </p:nvSpPr>
          <p:spPr bwMode="auto">
            <a:xfrm flipH="1">
              <a:off x="1371600" y="5791200"/>
              <a:ext cx="6629400" cy="0"/>
            </a:xfrm>
            <a:prstGeom prst="line">
              <a:avLst/>
            </a:prstGeom>
            <a:noFill/>
            <a:ln w="762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63199" name="Text Box 16"/>
            <p:cNvSpPr txBox="1">
              <a:spLocks noChangeArrowheads="1"/>
            </p:cNvSpPr>
            <p:nvPr/>
          </p:nvSpPr>
          <p:spPr bwMode="auto">
            <a:xfrm>
              <a:off x="1447800" y="5791199"/>
              <a:ext cx="7086600" cy="66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i="0">
                  <a:solidFill>
                    <a:schemeClr val="accent1"/>
                  </a:solidFill>
                </a:rPr>
                <a:t>  * * * * * * * * * * * * * * * *</a:t>
              </a:r>
            </a:p>
          </p:txBody>
        </p:sp>
        <p:grpSp>
          <p:nvGrpSpPr>
            <p:cNvPr id="263200" name="Group 17"/>
            <p:cNvGrpSpPr>
              <a:grpSpLocks/>
            </p:cNvGrpSpPr>
            <p:nvPr/>
          </p:nvGrpSpPr>
          <p:grpSpPr bwMode="auto">
            <a:xfrm>
              <a:off x="838200" y="2819400"/>
              <a:ext cx="1143000" cy="2819400"/>
              <a:chOff x="528" y="1776"/>
              <a:chExt cx="720" cy="1776"/>
            </a:xfrm>
          </p:grpSpPr>
          <p:sp>
            <p:nvSpPr>
              <p:cNvPr id="263201" name="AutoShape 18"/>
              <p:cNvSpPr>
                <a:spLocks/>
              </p:cNvSpPr>
              <p:nvPr/>
            </p:nvSpPr>
            <p:spPr bwMode="auto">
              <a:xfrm>
                <a:off x="1008" y="1776"/>
                <a:ext cx="240" cy="1776"/>
              </a:xfrm>
              <a:prstGeom prst="leftBrace">
                <a:avLst>
                  <a:gd name="adj1" fmla="val 61667"/>
                  <a:gd name="adj2" fmla="val 50000"/>
                </a:avLst>
              </a:prstGeom>
              <a:noFill/>
              <a:ln w="3810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600"/>
              </a:p>
            </p:txBody>
          </p:sp>
          <p:sp>
            <p:nvSpPr>
              <p:cNvPr id="263202" name="Text Box 19"/>
              <p:cNvSpPr txBox="1">
                <a:spLocks noChangeArrowheads="1"/>
              </p:cNvSpPr>
              <p:nvPr/>
            </p:nvSpPr>
            <p:spPr bwMode="auto">
              <a:xfrm>
                <a:off x="528" y="2422"/>
                <a:ext cx="362" cy="4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>
                    <a:solidFill>
                      <a:schemeClr val="accent1"/>
                    </a:solidFill>
                  </a:rPr>
                  <a:t>n</a:t>
                </a:r>
                <a:r>
                  <a:rPr lang="en-US" altLang="en-US" sz="2000" i="0" baseline="30000">
                    <a:solidFill>
                      <a:schemeClr val="accent1"/>
                    </a:solidFill>
                  </a:rPr>
                  <a:t>2</a:t>
                </a:r>
                <a:endParaRPr lang="en-US" altLang="en-US" sz="2000" i="0">
                  <a:solidFill>
                    <a:schemeClr val="accent1"/>
                  </a:solidFill>
                </a:endParaRPr>
              </a:p>
            </p:txBody>
          </p:sp>
        </p:grpSp>
      </p:grpSp>
      <p:sp>
        <p:nvSpPr>
          <p:cNvPr id="263171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pPr algn="l" eaLnBrk="1" hangingPunct="1"/>
            <a:r>
              <a:rPr lang="en-US" altLang="en-US" sz="4000" smtClean="0"/>
              <a:t>  Grade School     vs   Kindergarten </a:t>
            </a:r>
          </a:p>
        </p:txBody>
      </p:sp>
      <p:grpSp>
        <p:nvGrpSpPr>
          <p:cNvPr id="263172" name="Group 3"/>
          <p:cNvGrpSpPr>
            <a:grpSpLocks/>
          </p:cNvGrpSpPr>
          <p:nvPr/>
        </p:nvGrpSpPr>
        <p:grpSpPr bwMode="auto">
          <a:xfrm>
            <a:off x="4937125" y="1871663"/>
            <a:ext cx="3910013" cy="1319212"/>
            <a:chOff x="998" y="2619"/>
            <a:chExt cx="2463" cy="831"/>
          </a:xfrm>
        </p:grpSpPr>
        <p:sp>
          <p:nvSpPr>
            <p:cNvPr id="263183" name="Text Box 4"/>
            <p:cNvSpPr txBox="1">
              <a:spLocks noChangeArrowheads="1"/>
            </p:cNvSpPr>
            <p:nvPr/>
          </p:nvSpPr>
          <p:spPr bwMode="auto">
            <a:xfrm>
              <a:off x="998" y="2619"/>
              <a:ext cx="246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a</a:t>
              </a:r>
              <a:r>
                <a:rPr lang="en-US" altLang="en-US" sz="2800" i="0"/>
                <a:t> × </a:t>
              </a:r>
              <a:r>
                <a:rPr lang="en-US" altLang="en-US" sz="2800"/>
                <a:t>b</a:t>
              </a:r>
              <a:r>
                <a:rPr lang="en-US" altLang="en-US" sz="2800" i="0"/>
                <a:t> = </a:t>
              </a:r>
              <a:r>
                <a:rPr lang="en-US" altLang="en-US" sz="2800"/>
                <a:t>a</a:t>
              </a:r>
              <a:r>
                <a:rPr lang="en-US" altLang="en-US" sz="2800" i="0"/>
                <a:t> + </a:t>
              </a:r>
              <a:r>
                <a:rPr lang="en-US" altLang="en-US" sz="2800"/>
                <a:t>a</a:t>
              </a:r>
              <a:r>
                <a:rPr lang="en-US" altLang="en-US" sz="2800" i="0"/>
                <a:t> + </a:t>
              </a:r>
              <a:r>
                <a:rPr lang="en-US" altLang="en-US" sz="2800"/>
                <a:t>a</a:t>
              </a:r>
              <a:r>
                <a:rPr lang="en-US" altLang="en-US" sz="2800" i="0"/>
                <a:t> + ... + </a:t>
              </a:r>
              <a:r>
                <a:rPr lang="en-US" altLang="en-US" sz="2800"/>
                <a:t>a</a:t>
              </a:r>
              <a:r>
                <a:rPr lang="en-US" altLang="en-US" sz="2800" i="0"/>
                <a:t> </a:t>
              </a:r>
            </a:p>
          </p:txBody>
        </p:sp>
        <p:sp>
          <p:nvSpPr>
            <p:cNvPr id="263184" name="AutoShape 5"/>
            <p:cNvSpPr>
              <a:spLocks/>
            </p:cNvSpPr>
            <p:nvPr/>
          </p:nvSpPr>
          <p:spPr bwMode="auto">
            <a:xfrm rot="5400000">
              <a:off x="2435" y="2243"/>
              <a:ext cx="219" cy="1632"/>
            </a:xfrm>
            <a:prstGeom prst="rightBrace">
              <a:avLst>
                <a:gd name="adj1" fmla="val 70001"/>
                <a:gd name="adj2" fmla="val 53125"/>
              </a:avLst>
            </a:prstGeom>
            <a:noFill/>
            <a:ln w="9525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CA" altLang="en-US" sz="2000"/>
            </a:p>
          </p:txBody>
        </p:sp>
        <p:sp>
          <p:nvSpPr>
            <p:cNvPr id="263185" name="Text Box 6"/>
            <p:cNvSpPr txBox="1">
              <a:spLocks noChangeArrowheads="1"/>
            </p:cNvSpPr>
            <p:nvPr/>
          </p:nvSpPr>
          <p:spPr bwMode="auto">
            <a:xfrm>
              <a:off x="2352" y="3120"/>
              <a:ext cx="229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b</a:t>
              </a:r>
            </a:p>
          </p:txBody>
        </p:sp>
      </p:grpSp>
      <p:sp>
        <p:nvSpPr>
          <p:cNvPr id="28" name="Title 1"/>
          <p:cNvSpPr txBox="1">
            <a:spLocks/>
          </p:cNvSpPr>
          <p:nvPr/>
        </p:nvSpPr>
        <p:spPr bwMode="auto">
          <a:xfrm>
            <a:off x="228600" y="-17145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CA" altLang="en-US" i="0" kern="0" dirty="0" smtClean="0"/>
              <a:t>Running Time</a:t>
            </a:r>
            <a:endParaRPr lang="en-US" i="0" kern="0" dirty="0"/>
          </a:p>
        </p:txBody>
      </p:sp>
      <p:sp>
        <p:nvSpPr>
          <p:cNvPr id="263174" name="Text Box 7"/>
          <p:cNvSpPr txBox="1">
            <a:spLocks noChangeArrowheads="1"/>
          </p:cNvSpPr>
          <p:nvPr/>
        </p:nvSpPr>
        <p:spPr bwMode="auto">
          <a:xfrm>
            <a:off x="4797425" y="4191000"/>
            <a:ext cx="4267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T</a:t>
            </a:r>
            <a:r>
              <a:rPr lang="en-US" altLang="en-US" sz="2800" i="0"/>
              <a:t>(</a:t>
            </a:r>
            <a:r>
              <a:rPr lang="en-US" altLang="en-US" sz="2800"/>
              <a:t>n</a:t>
            </a:r>
            <a:r>
              <a:rPr lang="en-US" altLang="en-US" sz="2800" i="0"/>
              <a:t>) = Time multiply</a:t>
            </a:r>
          </a:p>
        </p:txBody>
      </p:sp>
      <p:sp>
        <p:nvSpPr>
          <p:cNvPr id="30" name="Rectangle 8"/>
          <p:cNvSpPr>
            <a:spLocks noChangeArrowheads="1"/>
          </p:cNvSpPr>
          <p:nvPr/>
        </p:nvSpPr>
        <p:spPr bwMode="auto">
          <a:xfrm>
            <a:off x="5562600" y="4695825"/>
            <a:ext cx="30813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US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= </a:t>
            </a: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θ</a:t>
            </a:r>
            <a:r>
              <a:rPr lang="en-US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</a:t>
            </a:r>
            <a:r>
              <a:rPr lang="en-US" altLang="en-US" sz="28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</a:t>
            </a:r>
            <a:r>
              <a:rPr lang="en-US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= linear time.</a:t>
            </a:r>
          </a:p>
        </p:txBody>
      </p:sp>
      <p:sp>
        <p:nvSpPr>
          <p:cNvPr id="263176" name="Text Box 7"/>
          <p:cNvSpPr txBox="1">
            <a:spLocks noChangeArrowheads="1"/>
          </p:cNvSpPr>
          <p:nvPr/>
        </p:nvSpPr>
        <p:spPr bwMode="auto">
          <a:xfrm>
            <a:off x="304800" y="4140200"/>
            <a:ext cx="4267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lIns="274320" rIns="27432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T</a:t>
            </a:r>
            <a:r>
              <a:rPr lang="en-US" altLang="en-US" sz="2800" i="0"/>
              <a:t>(</a:t>
            </a:r>
            <a:r>
              <a:rPr lang="en-US" altLang="en-US" sz="2800"/>
              <a:t>n</a:t>
            </a:r>
            <a:r>
              <a:rPr lang="en-US" altLang="en-US" sz="2800" i="0"/>
              <a:t>) = Time multiply</a:t>
            </a:r>
          </a:p>
        </p:txBody>
      </p:sp>
      <p:sp>
        <p:nvSpPr>
          <p:cNvPr id="263177" name="Rectangle 8"/>
          <p:cNvSpPr>
            <a:spLocks noChangeArrowheads="1"/>
          </p:cNvSpPr>
          <p:nvPr/>
        </p:nvSpPr>
        <p:spPr bwMode="auto">
          <a:xfrm>
            <a:off x="838200" y="4645025"/>
            <a:ext cx="3719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 i="0"/>
              <a:t>= </a:t>
            </a:r>
            <a:r>
              <a:rPr lang="en-CA" altLang="en-US" sz="2800" i="0"/>
              <a:t>θ</a:t>
            </a:r>
            <a:r>
              <a:rPr lang="en-US" altLang="en-US" sz="2800" i="0"/>
              <a:t>(</a:t>
            </a:r>
            <a:r>
              <a:rPr lang="en-US" altLang="en-US" sz="2800"/>
              <a:t>n</a:t>
            </a:r>
            <a:r>
              <a:rPr lang="en-US" altLang="en-US" sz="2800" baseline="30000"/>
              <a:t>2</a:t>
            </a:r>
            <a:r>
              <a:rPr lang="en-US" altLang="en-US" sz="2800" i="0"/>
              <a:t>) = quadratic time.</a:t>
            </a:r>
          </a:p>
        </p:txBody>
      </p:sp>
      <p:sp>
        <p:nvSpPr>
          <p:cNvPr id="33" name="Rectangle 8"/>
          <p:cNvSpPr>
            <a:spLocks noChangeArrowheads="1"/>
          </p:cNvSpPr>
          <p:nvPr/>
        </p:nvSpPr>
        <p:spPr bwMode="auto">
          <a:xfrm>
            <a:off x="3505200" y="5114925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Which is faster?</a:t>
            </a:r>
            <a:endParaRPr lang="en-US" altLang="en-US" sz="2800" i="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3179" name="Text Box 10"/>
          <p:cNvSpPr txBox="1">
            <a:spLocks noChangeArrowheads="1"/>
          </p:cNvSpPr>
          <p:nvPr/>
        </p:nvSpPr>
        <p:spPr bwMode="auto">
          <a:xfrm>
            <a:off x="1109663" y="5494338"/>
            <a:ext cx="71961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/>
              <a:t>92834765225674897 × 8388397759011039475</a:t>
            </a:r>
          </a:p>
        </p:txBody>
      </p:sp>
      <p:sp>
        <p:nvSpPr>
          <p:cNvPr id="35" name="Rectangle 8"/>
          <p:cNvSpPr>
            <a:spLocks noChangeArrowheads="1"/>
          </p:cNvSpPr>
          <p:nvPr/>
        </p:nvSpPr>
        <p:spPr bwMode="auto">
          <a:xfrm>
            <a:off x="609600" y="5943600"/>
            <a:ext cx="2789238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 = # digits = 20</a:t>
            </a:r>
          </a:p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Time ≈ 20</a:t>
            </a:r>
            <a:r>
              <a:rPr lang="en-CA" altLang="en-US" sz="2800" i="0" baseline="30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≈ 400 </a:t>
            </a:r>
            <a:endParaRPr lang="en-US" altLang="en-US" sz="2800" i="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" name="Rectangle 8"/>
          <p:cNvSpPr>
            <a:spLocks noChangeArrowheads="1"/>
          </p:cNvSpPr>
          <p:nvPr/>
        </p:nvSpPr>
        <p:spPr bwMode="auto">
          <a:xfrm>
            <a:off x="5089525" y="5891213"/>
            <a:ext cx="3990975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Adding a single digit </a:t>
            </a:r>
            <a:b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multiplies the time by 10! </a:t>
            </a:r>
            <a:endParaRPr lang="en-US" altLang="en-US" sz="2800" i="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7" name="Rectangle 8"/>
          <p:cNvSpPr>
            <a:spLocks noChangeArrowheads="1"/>
          </p:cNvSpPr>
          <p:nvPr/>
        </p:nvSpPr>
        <p:spPr bwMode="auto">
          <a:xfrm>
            <a:off x="7924800" y="5487988"/>
            <a:ext cx="36353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CA" altLang="en-US" sz="2800" i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</a:t>
            </a:r>
            <a:endParaRPr lang="en-US" altLang="en-US" sz="2800" i="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5345698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7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Time Complexity of Algorithm</a:t>
            </a:r>
            <a:endParaRPr lang="en-CA" altLang="en-US" smtClean="0"/>
          </a:p>
        </p:txBody>
      </p:sp>
      <p:sp>
        <p:nvSpPr>
          <p:cNvPr id="7383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3352800"/>
            <a:ext cx="7772400" cy="4114800"/>
          </a:xfrm>
        </p:spPr>
        <p:txBody>
          <a:bodyPr/>
          <a:lstStyle/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O(n</a:t>
            </a:r>
            <a:r>
              <a:rPr lang="en-US" altLang="en-US" sz="3600" baseline="30000" smtClean="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): </a:t>
            </a:r>
            <a:r>
              <a:rPr lang="en-US" altLang="en-US" smtClean="0"/>
              <a:t>Prove that for </a:t>
            </a:r>
            <a:r>
              <a:rPr lang="en-US" altLang="en-US" smtClean="0">
                <a:solidFill>
                  <a:schemeClr val="hlink"/>
                </a:solidFill>
              </a:rPr>
              <a:t>every</a:t>
            </a:r>
            <a:r>
              <a:rPr lang="en-US" altLang="en-US" smtClean="0"/>
              <a:t> input of size n, the algorithm takes </a:t>
            </a:r>
            <a:r>
              <a:rPr lang="en-US" altLang="en-US" smtClean="0">
                <a:solidFill>
                  <a:schemeClr val="hlink"/>
                </a:solidFill>
              </a:rPr>
              <a:t>no more</a:t>
            </a:r>
            <a:r>
              <a:rPr lang="en-US" altLang="en-US" smtClean="0"/>
              <a:t> than </a:t>
            </a:r>
            <a:r>
              <a:rPr lang="en-US" altLang="en-US" smtClean="0">
                <a:solidFill>
                  <a:schemeClr val="accent2"/>
                </a:solidFill>
                <a:cs typeface="Times New Roman" pitchFamily="18" charset="0"/>
              </a:rPr>
              <a:t>cn</a:t>
            </a:r>
            <a:r>
              <a:rPr lang="en-US" altLang="en-US" baseline="30000" smtClean="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US" altLang="en-US" smtClean="0"/>
              <a:t>time.</a:t>
            </a:r>
            <a:endParaRPr lang="en-CA" altLang="en-US" smtClean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Ω(n</a:t>
            </a:r>
            <a:r>
              <a:rPr lang="en-US" altLang="en-US" sz="3600" baseline="30000" smtClean="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):</a:t>
            </a:r>
            <a:r>
              <a:rPr lang="en-US" altLang="en-US" smtClean="0"/>
              <a:t> Find </a:t>
            </a:r>
            <a:r>
              <a:rPr lang="en-US" altLang="en-US" smtClean="0">
                <a:solidFill>
                  <a:schemeClr val="hlink"/>
                </a:solidFill>
              </a:rPr>
              <a:t>one</a:t>
            </a:r>
            <a:r>
              <a:rPr lang="en-US" altLang="en-US" smtClean="0"/>
              <a:t> input of size n, for which the algorithm takes </a:t>
            </a:r>
            <a:r>
              <a:rPr lang="en-US" altLang="en-US" smtClean="0">
                <a:solidFill>
                  <a:schemeClr val="hlink"/>
                </a:solidFill>
              </a:rPr>
              <a:t>at least</a:t>
            </a:r>
            <a:r>
              <a:rPr lang="en-US" altLang="en-US" smtClean="0"/>
              <a:t> this much time.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θ (n</a:t>
            </a:r>
            <a:r>
              <a:rPr lang="en-US" altLang="en-US" sz="3600" baseline="30000" smtClean="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):</a:t>
            </a:r>
            <a:r>
              <a:rPr lang="en-US" altLang="en-US" smtClean="0"/>
              <a:t> Do both.</a:t>
            </a:r>
            <a:endParaRPr lang="en-CA" altLang="en-US" smtClean="0"/>
          </a:p>
        </p:txBody>
      </p:sp>
      <p:sp>
        <p:nvSpPr>
          <p:cNvPr id="277508" name="Rectangle 4"/>
          <p:cNvSpPr>
            <a:spLocks noChangeArrowheads="1"/>
          </p:cNvSpPr>
          <p:nvPr/>
        </p:nvSpPr>
        <p:spPr bwMode="auto">
          <a:xfrm>
            <a:off x="1295400" y="1752600"/>
            <a:ext cx="6550025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The time complexity of an algorithm is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  <a:cs typeface="Times New Roman" pitchFamily="18" charset="0"/>
              </a:rPr>
              <a:t>the largest time required on  any input </a:t>
            </a:r>
            <a:br>
              <a:rPr lang="en-US" altLang="en-US" i="0">
                <a:solidFill>
                  <a:srgbClr val="FFFFFF"/>
                </a:solidFill>
                <a:cs typeface="Times New Roman" pitchFamily="18" charset="0"/>
              </a:rPr>
            </a:br>
            <a:r>
              <a:rPr lang="en-US" altLang="en-US" i="0">
                <a:solidFill>
                  <a:srgbClr val="FFFFFF"/>
                </a:solidFill>
                <a:cs typeface="Times New Roman" pitchFamily="18" charset="0"/>
              </a:rPr>
              <a:t>of size n.</a:t>
            </a:r>
          </a:p>
        </p:txBody>
      </p:sp>
    </p:spTree>
    <p:extLst>
      <p:ext uri="{BB962C8B-B14F-4D97-AF65-F5344CB8AC3E}">
        <p14:creationId xmlns:p14="http://schemas.microsoft.com/office/powerpoint/2010/main" val="1631209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8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8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3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383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383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3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383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383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8307" grpId="0" uiExpand="1" build="p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4475" y="2133600"/>
            <a:ext cx="6343650" cy="369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itle 1"/>
          <p:cNvSpPr txBox="1">
            <a:spLocks/>
          </p:cNvSpPr>
          <p:nvPr/>
        </p:nvSpPr>
        <p:spPr bwMode="auto">
          <a:xfrm>
            <a:off x="228600" y="-7620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4000" i="0" dirty="0">
                <a:solidFill>
                  <a:schemeClr val="tx2"/>
                </a:solidFill>
              </a:rPr>
              <a:t>Midterm Review</a:t>
            </a:r>
            <a:endParaRPr lang="en-US" altLang="en-US" sz="4000" i="0" dirty="0">
              <a:solidFill>
                <a:schemeClr val="tx2"/>
              </a:solidFill>
            </a:endParaRPr>
          </a:p>
        </p:txBody>
      </p:sp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245103" y="990600"/>
            <a:ext cx="8634298" cy="470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rtl="0" eaLnBrk="0" fontAlgn="base" hangingPunct="0">
              <a:spcBef>
                <a:spcPct val="0"/>
              </a:spcBef>
              <a:spcAft>
                <a:spcPct val="0"/>
              </a:spcAft>
              <a:buNone/>
              <a:defRPr sz="2800">
                <a:solidFill>
                  <a:schemeClr val="tx1"/>
                </a:solidFill>
                <a:latin typeface="+mn-lt"/>
              </a:defRPr>
            </a:lvl2pPr>
            <a:lvl3pPr marL="9144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400">
                <a:solidFill>
                  <a:schemeClr val="tx1"/>
                </a:solidFill>
                <a:latin typeface="+mn-lt"/>
              </a:defRPr>
            </a:lvl3pPr>
            <a:lvl4pPr marL="13716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4pPr>
            <a:lvl5pPr marL="18288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5pPr>
            <a:lvl6pPr marL="22860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6pPr>
            <a:lvl7pPr marL="27432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7pPr>
            <a:lvl8pPr marL="32004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8pPr>
            <a:lvl9pPr marL="36576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slides.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the assignment </a:t>
            </a:r>
            <a:r>
              <a:rPr lang="en-US" altLang="en-US" sz="2400" i="0" kern="0" dirty="0" smtClean="0">
                <a:solidFill>
                  <a:srgbClr val="FF0000"/>
                </a:solidFill>
              </a:rPr>
              <a:t>notes</a:t>
            </a:r>
            <a:r>
              <a:rPr lang="en-US" altLang="en-US" sz="2400" i="0" kern="0" dirty="0" smtClean="0"/>
              <a:t> and </a:t>
            </a:r>
            <a:r>
              <a:rPr lang="en-US" altLang="en-US" sz="2400" i="0" kern="0" dirty="0" smtClean="0">
                <a:solidFill>
                  <a:srgbClr val="FF0000"/>
                </a:solidFill>
              </a:rPr>
              <a:t>solutions</a:t>
            </a:r>
            <a:r>
              <a:rPr lang="en-US" altLang="en-US" sz="2400" i="0" kern="0" dirty="0" smtClean="0"/>
              <a:t>!</a:t>
            </a:r>
            <a:endParaRPr lang="en-US" altLang="en-US" sz="2400" i="0" kern="0" dirty="0"/>
          </a:p>
        </p:txBody>
      </p:sp>
    </p:spTree>
    <p:extLst>
      <p:ext uri="{BB962C8B-B14F-4D97-AF65-F5344CB8AC3E}">
        <p14:creationId xmlns:p14="http://schemas.microsoft.com/office/powerpoint/2010/main" val="1946230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2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2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Time Complexity of Problem</a:t>
            </a:r>
            <a:endParaRPr lang="en-CA" altLang="en-US" smtClean="0"/>
          </a:p>
        </p:txBody>
      </p:sp>
      <p:sp>
        <p:nvSpPr>
          <p:cNvPr id="7393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3733800"/>
            <a:ext cx="8458200" cy="4114800"/>
          </a:xfrm>
        </p:spPr>
        <p:txBody>
          <a:bodyPr/>
          <a:lstStyle/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O(n</a:t>
            </a:r>
            <a:r>
              <a:rPr lang="en-US" altLang="en-US" sz="3600" baseline="30000" smtClean="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): </a:t>
            </a:r>
            <a:r>
              <a:rPr lang="en-US" altLang="en-US" smtClean="0"/>
              <a:t>Provide </a:t>
            </a:r>
            <a:r>
              <a:rPr lang="en-US" altLang="en-US" smtClean="0">
                <a:solidFill>
                  <a:schemeClr val="hlink"/>
                </a:solidFill>
              </a:rPr>
              <a:t>an </a:t>
            </a:r>
            <a:r>
              <a:rPr lang="en-US" altLang="en-US" smtClean="0"/>
              <a:t>algorithm that solves the problem in no more than this time.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Ω(n</a:t>
            </a:r>
            <a:r>
              <a:rPr lang="en-US" altLang="en-US" sz="3600" baseline="30000" smtClean="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):</a:t>
            </a:r>
            <a:r>
              <a:rPr lang="en-US" altLang="en-US" smtClean="0"/>
              <a:t> Prove that </a:t>
            </a:r>
            <a:r>
              <a:rPr lang="en-US" altLang="en-US" smtClean="0">
                <a:solidFill>
                  <a:schemeClr val="hlink"/>
                </a:solidFill>
              </a:rPr>
              <a:t>no</a:t>
            </a:r>
            <a:r>
              <a:rPr lang="en-US" altLang="en-US" smtClean="0"/>
              <a:t> algorithm can solve it faster.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θ (n</a:t>
            </a:r>
            <a:r>
              <a:rPr lang="en-US" altLang="en-US" sz="3600" baseline="30000" smtClean="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sz="3600" smtClean="0">
                <a:solidFill>
                  <a:schemeClr val="accent2"/>
                </a:solidFill>
                <a:cs typeface="Times New Roman" pitchFamily="18" charset="0"/>
              </a:rPr>
              <a:t>):</a:t>
            </a:r>
            <a:r>
              <a:rPr lang="en-US" altLang="en-US" smtClean="0"/>
              <a:t> Do both.</a:t>
            </a:r>
            <a:endParaRPr lang="en-CA" altLang="en-US" smtClean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mtClean="0"/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mtClean="0"/>
          </a:p>
        </p:txBody>
      </p:sp>
      <p:sp>
        <p:nvSpPr>
          <p:cNvPr id="278532" name="Rectangle 4"/>
          <p:cNvSpPr>
            <a:spLocks noChangeArrowheads="1"/>
          </p:cNvSpPr>
          <p:nvPr/>
        </p:nvSpPr>
        <p:spPr bwMode="auto">
          <a:xfrm>
            <a:off x="1219200" y="1765300"/>
            <a:ext cx="7543800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The time complexity of a problem is 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the time complexity of the fastest algorithm that solves the problem.</a:t>
            </a:r>
          </a:p>
        </p:txBody>
      </p:sp>
    </p:spTree>
    <p:extLst>
      <p:ext uri="{BB962C8B-B14F-4D97-AF65-F5344CB8AC3E}">
        <p14:creationId xmlns:p14="http://schemas.microsoft.com/office/powerpoint/2010/main" val="4252716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3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93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93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3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393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393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3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393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393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3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393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393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9331" grpId="0" uiExpand="1" build="p" autoUpdateAnimBg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889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280579" name="Text Box 3"/>
          <p:cNvSpPr txBox="1">
            <a:spLocks noChangeArrowheads="1"/>
          </p:cNvSpPr>
          <p:nvPr/>
        </p:nvSpPr>
        <p:spPr bwMode="auto">
          <a:xfrm>
            <a:off x="3657600" y="1079500"/>
            <a:ext cx="1787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Functions</a:t>
            </a:r>
            <a:endParaRPr lang="en-CA" altLang="en-US" i="0">
              <a:solidFill>
                <a:srgbClr val="00FFFF"/>
              </a:solidFill>
            </a:endParaRPr>
          </a:p>
        </p:txBody>
      </p:sp>
      <p:sp>
        <p:nvSpPr>
          <p:cNvPr id="280580" name="Text Box 4"/>
          <p:cNvSpPr txBox="1">
            <a:spLocks noChangeArrowheads="1"/>
          </p:cNvSpPr>
          <p:nvPr/>
        </p:nvSpPr>
        <p:spPr bwMode="auto">
          <a:xfrm rot="5400000">
            <a:off x="1450181" y="3755232"/>
            <a:ext cx="30384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Poly Logarithmic</a:t>
            </a:r>
            <a:endParaRPr lang="en-CA" altLang="en-US" i="0">
              <a:solidFill>
                <a:srgbClr val="00FFFF"/>
              </a:solidFill>
            </a:endParaRPr>
          </a:p>
        </p:txBody>
      </p:sp>
      <p:sp>
        <p:nvSpPr>
          <p:cNvPr id="280581" name="Text Box 5"/>
          <p:cNvSpPr txBox="1">
            <a:spLocks noChangeArrowheads="1"/>
          </p:cNvSpPr>
          <p:nvPr/>
        </p:nvSpPr>
        <p:spPr bwMode="auto">
          <a:xfrm rot="5400000">
            <a:off x="3102769" y="3266281"/>
            <a:ext cx="2057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Polynomial</a:t>
            </a:r>
            <a:endParaRPr lang="en-CA" altLang="en-US" i="0">
              <a:solidFill>
                <a:srgbClr val="00FFFF"/>
              </a:solidFill>
            </a:endParaRPr>
          </a:p>
        </p:txBody>
      </p:sp>
      <p:sp>
        <p:nvSpPr>
          <p:cNvPr id="280582" name="Text Box 6"/>
          <p:cNvSpPr txBox="1">
            <a:spLocks noChangeArrowheads="1"/>
          </p:cNvSpPr>
          <p:nvPr/>
        </p:nvSpPr>
        <p:spPr bwMode="auto">
          <a:xfrm rot="5400000">
            <a:off x="4416425" y="3309938"/>
            <a:ext cx="21478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Exponential</a:t>
            </a:r>
            <a:endParaRPr lang="en-CA" altLang="en-US" i="0">
              <a:solidFill>
                <a:srgbClr val="00FFFF"/>
              </a:solidFill>
            </a:endParaRPr>
          </a:p>
        </p:txBody>
      </p:sp>
      <p:sp>
        <p:nvSpPr>
          <p:cNvPr id="280583" name="Text Box 7"/>
          <p:cNvSpPr txBox="1">
            <a:spLocks noChangeArrowheads="1"/>
          </p:cNvSpPr>
          <p:nvPr/>
        </p:nvSpPr>
        <p:spPr bwMode="auto">
          <a:xfrm rot="5400000">
            <a:off x="6331744" y="2656681"/>
            <a:ext cx="8382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Exp</a:t>
            </a:r>
            <a:endParaRPr lang="en-CA" altLang="en-US" i="0">
              <a:solidFill>
                <a:srgbClr val="00FFFF"/>
              </a:solidFill>
            </a:endParaRPr>
          </a:p>
        </p:txBody>
      </p:sp>
      <p:sp>
        <p:nvSpPr>
          <p:cNvPr id="280584" name="Text Box 8"/>
          <p:cNvSpPr txBox="1">
            <a:spLocks noChangeArrowheads="1"/>
          </p:cNvSpPr>
          <p:nvPr/>
        </p:nvSpPr>
        <p:spPr bwMode="auto">
          <a:xfrm rot="5400000">
            <a:off x="6947694" y="3305969"/>
            <a:ext cx="21367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Double Exp</a:t>
            </a:r>
            <a:endParaRPr lang="en-CA" altLang="en-US" i="0">
              <a:solidFill>
                <a:srgbClr val="00FFFF"/>
              </a:solidFill>
            </a:endParaRPr>
          </a:p>
        </p:txBody>
      </p:sp>
      <p:sp>
        <p:nvSpPr>
          <p:cNvPr id="280585" name="Text Box 9"/>
          <p:cNvSpPr txBox="1">
            <a:spLocks noChangeArrowheads="1"/>
          </p:cNvSpPr>
          <p:nvPr/>
        </p:nvSpPr>
        <p:spPr bwMode="auto">
          <a:xfrm rot="5400000">
            <a:off x="781844" y="3136107"/>
            <a:ext cx="17684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Constant</a:t>
            </a:r>
            <a:endParaRPr lang="en-CA" altLang="en-US" i="0">
              <a:solidFill>
                <a:srgbClr val="00FFFF"/>
              </a:solidFill>
            </a:endParaRPr>
          </a:p>
        </p:txBody>
      </p:sp>
      <p:cxnSp>
        <p:nvCxnSpPr>
          <p:cNvPr id="280586" name="AutoShape 10"/>
          <p:cNvCxnSpPr>
            <a:cxnSpLocks noChangeShapeType="1"/>
          </p:cNvCxnSpPr>
          <p:nvPr/>
        </p:nvCxnSpPr>
        <p:spPr bwMode="auto">
          <a:xfrm rot="-5400000">
            <a:off x="2705100" y="671513"/>
            <a:ext cx="838200" cy="2781300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0587" name="AutoShape 11"/>
          <p:cNvCxnSpPr>
            <a:cxnSpLocks noChangeShapeType="1"/>
          </p:cNvCxnSpPr>
          <p:nvPr/>
        </p:nvCxnSpPr>
        <p:spPr bwMode="auto">
          <a:xfrm>
            <a:off x="4146550" y="2070100"/>
            <a:ext cx="3870325" cy="457200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0588" name="AutoShape 12"/>
          <p:cNvCxnSpPr>
            <a:cxnSpLocks noChangeShapeType="1"/>
          </p:cNvCxnSpPr>
          <p:nvPr/>
        </p:nvCxnSpPr>
        <p:spPr bwMode="auto">
          <a:xfrm rot="-5400000">
            <a:off x="2774950" y="2298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0589" name="AutoShape 13"/>
          <p:cNvCxnSpPr>
            <a:cxnSpLocks noChangeShapeType="1"/>
          </p:cNvCxnSpPr>
          <p:nvPr/>
        </p:nvCxnSpPr>
        <p:spPr bwMode="auto">
          <a:xfrm rot="5400000">
            <a:off x="3917950" y="2298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0590" name="AutoShape 14"/>
          <p:cNvCxnSpPr>
            <a:cxnSpLocks noChangeShapeType="1"/>
          </p:cNvCxnSpPr>
          <p:nvPr/>
        </p:nvCxnSpPr>
        <p:spPr bwMode="auto">
          <a:xfrm rot="-5400000">
            <a:off x="5213350" y="2298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0591" name="AutoShape 15"/>
          <p:cNvCxnSpPr>
            <a:cxnSpLocks noChangeShapeType="1"/>
            <a:stCxn id="280583" idx="1"/>
          </p:cNvCxnSpPr>
          <p:nvPr/>
        </p:nvCxnSpPr>
        <p:spPr bwMode="auto">
          <a:xfrm rot="5400000" flipH="1">
            <a:off x="6513513" y="2290762"/>
            <a:ext cx="458788" cy="17463"/>
          </a:xfrm>
          <a:prstGeom prst="bentConnector3">
            <a:avLst>
              <a:gd name="adj1" fmla="val 49829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" name="Group 56"/>
          <p:cNvGrpSpPr>
            <a:grpSpLocks/>
          </p:cNvGrpSpPr>
          <p:nvPr/>
        </p:nvGrpSpPr>
        <p:grpSpPr bwMode="auto">
          <a:xfrm>
            <a:off x="1371600" y="5407025"/>
            <a:ext cx="6883400" cy="635000"/>
            <a:chOff x="864" y="3406"/>
            <a:chExt cx="4336" cy="400"/>
          </a:xfrm>
        </p:grpSpPr>
        <p:sp>
          <p:nvSpPr>
            <p:cNvPr id="280610" name="Text Box 16"/>
            <p:cNvSpPr txBox="1">
              <a:spLocks noChangeArrowheads="1"/>
            </p:cNvSpPr>
            <p:nvPr/>
          </p:nvSpPr>
          <p:spPr bwMode="auto">
            <a:xfrm>
              <a:off x="1401" y="3518"/>
              <a:ext cx="74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>
                  <a:solidFill>
                    <a:srgbClr val="FF9900"/>
                  </a:solidFill>
                </a:rPr>
                <a:t> (log n)</a:t>
              </a:r>
              <a:r>
                <a:rPr lang="en-US" altLang="en-US" sz="2400" i="0" baseline="30000">
                  <a:solidFill>
                    <a:srgbClr val="FF9900"/>
                  </a:solidFill>
                </a:rPr>
                <a:t>5</a:t>
              </a:r>
              <a:endParaRPr lang="en-CA" altLang="en-US" sz="2400" i="0" baseline="30000">
                <a:solidFill>
                  <a:srgbClr val="FF9900"/>
                </a:solidFill>
              </a:endParaRPr>
            </a:p>
          </p:txBody>
        </p:sp>
        <p:sp>
          <p:nvSpPr>
            <p:cNvPr id="280611" name="Text Box 17"/>
            <p:cNvSpPr txBox="1">
              <a:spLocks noChangeArrowheads="1"/>
            </p:cNvSpPr>
            <p:nvPr/>
          </p:nvSpPr>
          <p:spPr bwMode="auto">
            <a:xfrm>
              <a:off x="2398" y="3518"/>
              <a:ext cx="27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>
                  <a:solidFill>
                    <a:srgbClr val="FF9900"/>
                  </a:solidFill>
                </a:rPr>
                <a:t>n</a:t>
              </a:r>
              <a:r>
                <a:rPr lang="en-US" altLang="en-US" sz="2400" i="0" baseline="30000">
                  <a:solidFill>
                    <a:srgbClr val="FF9900"/>
                  </a:solidFill>
                </a:rPr>
                <a:t>5</a:t>
              </a:r>
              <a:endParaRPr lang="en-CA" altLang="en-US" sz="2400" i="0" baseline="30000">
                <a:solidFill>
                  <a:srgbClr val="FF9900"/>
                </a:solidFill>
              </a:endParaRPr>
            </a:p>
          </p:txBody>
        </p:sp>
        <p:sp>
          <p:nvSpPr>
            <p:cNvPr id="280612" name="Text Box 18"/>
            <p:cNvSpPr txBox="1">
              <a:spLocks noChangeArrowheads="1"/>
            </p:cNvSpPr>
            <p:nvPr/>
          </p:nvSpPr>
          <p:spPr bwMode="auto">
            <a:xfrm>
              <a:off x="3214" y="3518"/>
              <a:ext cx="34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>
                  <a:solidFill>
                    <a:srgbClr val="FF9900"/>
                  </a:solidFill>
                </a:rPr>
                <a:t>2</a:t>
              </a:r>
              <a:r>
                <a:rPr lang="en-US" altLang="en-US" sz="2400" i="0" baseline="30000">
                  <a:solidFill>
                    <a:srgbClr val="FF9900"/>
                  </a:solidFill>
                </a:rPr>
                <a:t>5n</a:t>
              </a:r>
              <a:endParaRPr lang="en-CA" altLang="en-US" sz="2400" i="0" baseline="30000">
                <a:solidFill>
                  <a:srgbClr val="FF9900"/>
                </a:solidFill>
              </a:endParaRPr>
            </a:p>
          </p:txBody>
        </p:sp>
        <p:sp>
          <p:nvSpPr>
            <p:cNvPr id="280613" name="Text Box 19"/>
            <p:cNvSpPr txBox="1">
              <a:spLocks noChangeArrowheads="1"/>
            </p:cNvSpPr>
            <p:nvPr/>
          </p:nvSpPr>
          <p:spPr bwMode="auto">
            <a:xfrm>
              <a:off x="864" y="3504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>
                  <a:solidFill>
                    <a:srgbClr val="FF9900"/>
                  </a:solidFill>
                </a:rPr>
                <a:t>5</a:t>
              </a:r>
              <a:endParaRPr lang="en-CA" altLang="en-US" sz="2400" i="0" baseline="30000">
                <a:solidFill>
                  <a:srgbClr val="FF9900"/>
                </a:solidFill>
              </a:endParaRPr>
            </a:p>
          </p:txBody>
        </p:sp>
        <p:grpSp>
          <p:nvGrpSpPr>
            <p:cNvPr id="280614" name="Group 20"/>
            <p:cNvGrpSpPr>
              <a:grpSpLocks/>
            </p:cNvGrpSpPr>
            <p:nvPr/>
          </p:nvGrpSpPr>
          <p:grpSpPr bwMode="auto">
            <a:xfrm>
              <a:off x="3956" y="3454"/>
              <a:ext cx="358" cy="352"/>
              <a:chOff x="4224" y="3694"/>
              <a:chExt cx="358" cy="352"/>
            </a:xfrm>
          </p:grpSpPr>
          <p:sp>
            <p:nvSpPr>
              <p:cNvPr id="280618" name="Text Box 21"/>
              <p:cNvSpPr txBox="1">
                <a:spLocks noChangeArrowheads="1"/>
              </p:cNvSpPr>
              <p:nvPr/>
            </p:nvSpPr>
            <p:spPr bwMode="auto">
              <a:xfrm>
                <a:off x="4224" y="3758"/>
                <a:ext cx="21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i="0">
                    <a:solidFill>
                      <a:srgbClr val="FF9900"/>
                    </a:solidFill>
                  </a:rPr>
                  <a:t>2</a:t>
                </a:r>
                <a:endParaRPr lang="en-CA" altLang="en-US" sz="2400" i="0" baseline="30000">
                  <a:solidFill>
                    <a:srgbClr val="FF9900"/>
                  </a:solidFill>
                </a:endParaRPr>
              </a:p>
            </p:txBody>
          </p:sp>
          <p:sp>
            <p:nvSpPr>
              <p:cNvPr id="280619" name="Text Box 22"/>
              <p:cNvSpPr txBox="1">
                <a:spLocks noChangeArrowheads="1"/>
              </p:cNvSpPr>
              <p:nvPr/>
            </p:nvSpPr>
            <p:spPr bwMode="auto">
              <a:xfrm>
                <a:off x="4346" y="3694"/>
                <a:ext cx="23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 i="0">
                    <a:solidFill>
                      <a:srgbClr val="FF9900"/>
                    </a:solidFill>
                  </a:rPr>
                  <a:t>n</a:t>
                </a:r>
                <a:r>
                  <a:rPr lang="en-US" altLang="en-US" sz="1800" i="0" baseline="30000">
                    <a:solidFill>
                      <a:srgbClr val="FF9900"/>
                    </a:solidFill>
                  </a:rPr>
                  <a:t>5</a:t>
                </a:r>
                <a:endParaRPr lang="en-CA" altLang="en-US" sz="1800" i="0" baseline="30000">
                  <a:solidFill>
                    <a:srgbClr val="FF9900"/>
                  </a:solidFill>
                </a:endParaRPr>
              </a:p>
            </p:txBody>
          </p:sp>
        </p:grpSp>
        <p:grpSp>
          <p:nvGrpSpPr>
            <p:cNvPr id="280615" name="Group 23"/>
            <p:cNvGrpSpPr>
              <a:grpSpLocks/>
            </p:cNvGrpSpPr>
            <p:nvPr/>
          </p:nvGrpSpPr>
          <p:grpSpPr bwMode="auto">
            <a:xfrm>
              <a:off x="4848" y="3406"/>
              <a:ext cx="352" cy="386"/>
              <a:chOff x="5116" y="3646"/>
              <a:chExt cx="352" cy="386"/>
            </a:xfrm>
          </p:grpSpPr>
          <p:sp>
            <p:nvSpPr>
              <p:cNvPr id="280616" name="Text Box 24"/>
              <p:cNvSpPr txBox="1">
                <a:spLocks noChangeArrowheads="1"/>
              </p:cNvSpPr>
              <p:nvPr/>
            </p:nvSpPr>
            <p:spPr bwMode="auto">
              <a:xfrm>
                <a:off x="5184" y="3646"/>
                <a:ext cx="28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 i="0">
                    <a:solidFill>
                      <a:srgbClr val="FF9900"/>
                    </a:solidFill>
                  </a:rPr>
                  <a:t>2</a:t>
                </a:r>
                <a:r>
                  <a:rPr lang="en-US" altLang="en-US" sz="1800" i="0" baseline="30000">
                    <a:solidFill>
                      <a:srgbClr val="FF9900"/>
                    </a:solidFill>
                  </a:rPr>
                  <a:t>5n</a:t>
                </a:r>
                <a:endParaRPr lang="en-CA" altLang="en-US" sz="1800" i="0" baseline="30000">
                  <a:solidFill>
                    <a:srgbClr val="FF9900"/>
                  </a:solidFill>
                </a:endParaRPr>
              </a:p>
            </p:txBody>
          </p:sp>
          <p:sp>
            <p:nvSpPr>
              <p:cNvPr id="280617" name="Text Box 25"/>
              <p:cNvSpPr txBox="1">
                <a:spLocks noChangeArrowheads="1"/>
              </p:cNvSpPr>
              <p:nvPr/>
            </p:nvSpPr>
            <p:spPr bwMode="auto">
              <a:xfrm>
                <a:off x="5116" y="3744"/>
                <a:ext cx="21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i="0">
                    <a:solidFill>
                      <a:srgbClr val="FF9900"/>
                    </a:solidFill>
                  </a:rPr>
                  <a:t>2</a:t>
                </a:r>
                <a:endParaRPr lang="en-CA" altLang="en-US" sz="2400" i="0" baseline="30000">
                  <a:solidFill>
                    <a:srgbClr val="FF9900"/>
                  </a:solidFill>
                </a:endParaRPr>
              </a:p>
            </p:txBody>
          </p:sp>
        </p:grpSp>
      </p:grpSp>
      <p:grpSp>
        <p:nvGrpSpPr>
          <p:cNvPr id="5" name="Group 59"/>
          <p:cNvGrpSpPr>
            <a:grpSpLocks/>
          </p:cNvGrpSpPr>
          <p:nvPr/>
        </p:nvGrpSpPr>
        <p:grpSpPr bwMode="auto">
          <a:xfrm>
            <a:off x="1758950" y="5715000"/>
            <a:ext cx="5632450" cy="514350"/>
            <a:chOff x="1108" y="3600"/>
            <a:chExt cx="3548" cy="324"/>
          </a:xfrm>
        </p:grpSpPr>
        <p:sp>
          <p:nvSpPr>
            <p:cNvPr id="280605" name="Text Box 33"/>
            <p:cNvSpPr txBox="1">
              <a:spLocks noChangeArrowheads="1"/>
            </p:cNvSpPr>
            <p:nvPr/>
          </p:nvSpPr>
          <p:spPr bwMode="auto">
            <a:xfrm>
              <a:off x="1108" y="3600"/>
              <a:ext cx="3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i="0" baseline="30000">
                  <a:solidFill>
                    <a:srgbClr val="00FFFF"/>
                  </a:solidFill>
                </a:rPr>
                <a:t>&lt;&lt;</a:t>
              </a:r>
              <a:endParaRPr lang="en-CA" altLang="en-US" sz="3600" i="0" baseline="30000">
                <a:solidFill>
                  <a:srgbClr val="00FFFF"/>
                </a:solidFill>
              </a:endParaRPr>
            </a:p>
          </p:txBody>
        </p:sp>
        <p:sp>
          <p:nvSpPr>
            <p:cNvPr id="280606" name="Text Box 34"/>
            <p:cNvSpPr txBox="1">
              <a:spLocks noChangeArrowheads="1"/>
            </p:cNvSpPr>
            <p:nvPr/>
          </p:nvSpPr>
          <p:spPr bwMode="auto">
            <a:xfrm>
              <a:off x="2059" y="3609"/>
              <a:ext cx="3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i="0" baseline="30000">
                  <a:solidFill>
                    <a:srgbClr val="00FFFF"/>
                  </a:solidFill>
                </a:rPr>
                <a:t>&lt;&lt;</a:t>
              </a:r>
              <a:endParaRPr lang="en-CA" altLang="en-US" sz="3600" i="0" baseline="30000">
                <a:solidFill>
                  <a:srgbClr val="00FFFF"/>
                </a:solidFill>
              </a:endParaRPr>
            </a:p>
          </p:txBody>
        </p:sp>
        <p:sp>
          <p:nvSpPr>
            <p:cNvPr id="280607" name="Text Box 35"/>
            <p:cNvSpPr txBox="1">
              <a:spLocks noChangeArrowheads="1"/>
            </p:cNvSpPr>
            <p:nvPr/>
          </p:nvSpPr>
          <p:spPr bwMode="auto">
            <a:xfrm>
              <a:off x="2740" y="3618"/>
              <a:ext cx="3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i="0" baseline="30000">
                  <a:solidFill>
                    <a:srgbClr val="00FFFF"/>
                  </a:solidFill>
                </a:rPr>
                <a:t>&lt;&lt;</a:t>
              </a:r>
              <a:endParaRPr lang="en-CA" altLang="en-US" sz="3600" i="0" baseline="30000">
                <a:solidFill>
                  <a:srgbClr val="00FFFF"/>
                </a:solidFill>
              </a:endParaRPr>
            </a:p>
          </p:txBody>
        </p:sp>
        <p:sp>
          <p:nvSpPr>
            <p:cNvPr id="280608" name="Text Box 36"/>
            <p:cNvSpPr txBox="1">
              <a:spLocks noChangeArrowheads="1"/>
            </p:cNvSpPr>
            <p:nvPr/>
          </p:nvSpPr>
          <p:spPr bwMode="auto">
            <a:xfrm>
              <a:off x="3508" y="3627"/>
              <a:ext cx="3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i="0" baseline="30000">
                  <a:solidFill>
                    <a:srgbClr val="00FFFF"/>
                  </a:solidFill>
                </a:rPr>
                <a:t>&lt;&lt;</a:t>
              </a:r>
              <a:endParaRPr lang="en-CA" altLang="en-US" sz="3600" i="0" baseline="30000">
                <a:solidFill>
                  <a:srgbClr val="00FFFF"/>
                </a:solidFill>
              </a:endParaRPr>
            </a:p>
          </p:txBody>
        </p:sp>
        <p:sp>
          <p:nvSpPr>
            <p:cNvPr id="280609" name="Text Box 37"/>
            <p:cNvSpPr txBox="1">
              <a:spLocks noChangeArrowheads="1"/>
            </p:cNvSpPr>
            <p:nvPr/>
          </p:nvSpPr>
          <p:spPr bwMode="auto">
            <a:xfrm>
              <a:off x="4324" y="3636"/>
              <a:ext cx="3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i="0" baseline="30000">
                  <a:solidFill>
                    <a:srgbClr val="00FFFF"/>
                  </a:solidFill>
                </a:rPr>
                <a:t>&lt;&lt;</a:t>
              </a:r>
              <a:endParaRPr lang="en-CA" altLang="en-US" sz="3600" i="0" baseline="30000">
                <a:solidFill>
                  <a:srgbClr val="00FFFF"/>
                </a:solidFill>
              </a:endParaRPr>
            </a:p>
          </p:txBody>
        </p:sp>
      </p:grpSp>
      <p:grpSp>
        <p:nvGrpSpPr>
          <p:cNvPr id="6" name="Group 58"/>
          <p:cNvGrpSpPr>
            <a:grpSpLocks/>
          </p:cNvGrpSpPr>
          <p:nvPr/>
        </p:nvGrpSpPr>
        <p:grpSpPr bwMode="auto">
          <a:xfrm>
            <a:off x="1295400" y="6070600"/>
            <a:ext cx="7119938" cy="635000"/>
            <a:chOff x="816" y="3824"/>
            <a:chExt cx="4485" cy="400"/>
          </a:xfrm>
        </p:grpSpPr>
        <p:sp>
          <p:nvSpPr>
            <p:cNvPr id="280595" name="Text Box 45"/>
            <p:cNvSpPr txBox="1">
              <a:spLocks noChangeArrowheads="1"/>
            </p:cNvSpPr>
            <p:nvPr/>
          </p:nvSpPr>
          <p:spPr bwMode="auto">
            <a:xfrm>
              <a:off x="1440" y="3936"/>
              <a:ext cx="89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>
                  <a:solidFill>
                    <a:srgbClr val="00FFFF"/>
                  </a:solidFill>
                </a:rPr>
                <a:t> (log n)</a:t>
              </a:r>
              <a:r>
                <a:rPr lang="en-US" altLang="en-US" sz="2400" i="0" baseline="30000">
                  <a:solidFill>
                    <a:srgbClr val="00FFFF"/>
                  </a:solidFill>
                  <a:cs typeface="Times New Roman" pitchFamily="18" charset="0"/>
                </a:rPr>
                <a:t>θ</a:t>
              </a:r>
              <a:r>
                <a:rPr lang="en-US" altLang="en-US" sz="2400" i="0" baseline="30000">
                  <a:solidFill>
                    <a:srgbClr val="00FFFF"/>
                  </a:solidFill>
                </a:rPr>
                <a:t>(1)</a:t>
              </a:r>
              <a:endParaRPr lang="en-CA" altLang="en-US" sz="2400" i="0" baseline="30000">
                <a:solidFill>
                  <a:srgbClr val="00FFFF"/>
                </a:solidFill>
              </a:endParaRPr>
            </a:p>
          </p:txBody>
        </p:sp>
        <p:sp>
          <p:nvSpPr>
            <p:cNvPr id="280596" name="Text Box 46"/>
            <p:cNvSpPr txBox="1">
              <a:spLocks noChangeArrowheads="1"/>
            </p:cNvSpPr>
            <p:nvPr/>
          </p:nvSpPr>
          <p:spPr bwMode="auto">
            <a:xfrm>
              <a:off x="2437" y="3936"/>
              <a:ext cx="42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>
                  <a:solidFill>
                    <a:srgbClr val="00FFFF"/>
                  </a:solidFill>
                </a:rPr>
                <a:t>n</a:t>
              </a:r>
              <a:r>
                <a:rPr lang="en-US" altLang="en-US" sz="2400" i="0" baseline="30000">
                  <a:solidFill>
                    <a:srgbClr val="00FFFF"/>
                  </a:solidFill>
                  <a:cs typeface="Times New Roman" pitchFamily="18" charset="0"/>
                </a:rPr>
                <a:t>θ</a:t>
              </a:r>
              <a:r>
                <a:rPr lang="en-US" altLang="en-US" sz="2400" i="0" baseline="30000">
                  <a:solidFill>
                    <a:srgbClr val="00FFFF"/>
                  </a:solidFill>
                </a:rPr>
                <a:t>(1)</a:t>
              </a:r>
              <a:endParaRPr lang="en-CA" altLang="en-US" sz="2400" i="0" baseline="30000">
                <a:solidFill>
                  <a:srgbClr val="00FFFF"/>
                </a:solidFill>
              </a:endParaRPr>
            </a:p>
          </p:txBody>
        </p:sp>
        <p:sp>
          <p:nvSpPr>
            <p:cNvPr id="280597" name="Text Box 47"/>
            <p:cNvSpPr txBox="1">
              <a:spLocks noChangeArrowheads="1"/>
            </p:cNvSpPr>
            <p:nvPr/>
          </p:nvSpPr>
          <p:spPr bwMode="auto">
            <a:xfrm>
              <a:off x="3253" y="3936"/>
              <a:ext cx="42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>
                  <a:solidFill>
                    <a:srgbClr val="00FFFF"/>
                  </a:solidFill>
                </a:rPr>
                <a:t>2</a:t>
              </a:r>
              <a:r>
                <a:rPr lang="en-US" altLang="en-US" sz="2400" i="0" baseline="30000">
                  <a:solidFill>
                    <a:srgbClr val="00FFFF"/>
                  </a:solidFill>
                  <a:cs typeface="Times New Roman" pitchFamily="18" charset="0"/>
                </a:rPr>
                <a:t>θ</a:t>
              </a:r>
              <a:r>
                <a:rPr lang="en-US" altLang="en-US" sz="2400" i="0" baseline="30000">
                  <a:solidFill>
                    <a:srgbClr val="00FFFF"/>
                  </a:solidFill>
                </a:rPr>
                <a:t>(n)</a:t>
              </a:r>
              <a:endParaRPr lang="en-CA" altLang="en-US" sz="2400" i="0" baseline="30000">
                <a:solidFill>
                  <a:srgbClr val="00FFFF"/>
                </a:solidFill>
              </a:endParaRPr>
            </a:p>
          </p:txBody>
        </p:sp>
        <p:sp>
          <p:nvSpPr>
            <p:cNvPr id="280598" name="Text Box 48"/>
            <p:cNvSpPr txBox="1">
              <a:spLocks noChangeArrowheads="1"/>
            </p:cNvSpPr>
            <p:nvPr/>
          </p:nvSpPr>
          <p:spPr bwMode="auto">
            <a:xfrm>
              <a:off x="816" y="3936"/>
              <a:ext cx="4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i="0">
                  <a:solidFill>
                    <a:srgbClr val="00FFFF"/>
                  </a:solidFill>
                  <a:cs typeface="Times New Roman" pitchFamily="18" charset="0"/>
                </a:rPr>
                <a:t>θ</a:t>
              </a:r>
              <a:r>
                <a:rPr lang="en-US" altLang="en-US" sz="2400" i="0">
                  <a:solidFill>
                    <a:srgbClr val="00FFFF"/>
                  </a:solidFill>
                </a:rPr>
                <a:t>(1)</a:t>
              </a:r>
              <a:endParaRPr lang="en-CA" altLang="en-US" sz="2400" i="0" baseline="30000">
                <a:solidFill>
                  <a:srgbClr val="00FFFF"/>
                </a:solidFill>
              </a:endParaRPr>
            </a:p>
          </p:txBody>
        </p:sp>
        <p:grpSp>
          <p:nvGrpSpPr>
            <p:cNvPr id="280599" name="Group 49"/>
            <p:cNvGrpSpPr>
              <a:grpSpLocks/>
            </p:cNvGrpSpPr>
            <p:nvPr/>
          </p:nvGrpSpPr>
          <p:grpSpPr bwMode="auto">
            <a:xfrm>
              <a:off x="3995" y="3857"/>
              <a:ext cx="490" cy="367"/>
              <a:chOff x="4224" y="3679"/>
              <a:chExt cx="490" cy="367"/>
            </a:xfrm>
          </p:grpSpPr>
          <p:sp>
            <p:nvSpPr>
              <p:cNvPr id="280603" name="Text Box 50"/>
              <p:cNvSpPr txBox="1">
                <a:spLocks noChangeArrowheads="1"/>
              </p:cNvSpPr>
              <p:nvPr/>
            </p:nvSpPr>
            <p:spPr bwMode="auto">
              <a:xfrm>
                <a:off x="4224" y="3758"/>
                <a:ext cx="21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i="0">
                    <a:solidFill>
                      <a:srgbClr val="00FFFF"/>
                    </a:solidFill>
                  </a:rPr>
                  <a:t>2</a:t>
                </a:r>
                <a:endParaRPr lang="en-CA" altLang="en-US" sz="2400" i="0" baseline="30000">
                  <a:solidFill>
                    <a:srgbClr val="00FFFF"/>
                  </a:solidFill>
                </a:endParaRPr>
              </a:p>
            </p:txBody>
          </p:sp>
          <p:sp>
            <p:nvSpPr>
              <p:cNvPr id="280604" name="Text Box 51"/>
              <p:cNvSpPr txBox="1">
                <a:spLocks noChangeArrowheads="1"/>
              </p:cNvSpPr>
              <p:nvPr/>
            </p:nvSpPr>
            <p:spPr bwMode="auto">
              <a:xfrm>
                <a:off x="4346" y="3679"/>
                <a:ext cx="36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000" i="0">
                    <a:solidFill>
                      <a:srgbClr val="00FFFF"/>
                    </a:solidFill>
                  </a:rPr>
                  <a:t>n</a:t>
                </a:r>
                <a:r>
                  <a:rPr lang="en-US" altLang="en-US" sz="2000" i="0" baseline="30000">
                    <a:solidFill>
                      <a:srgbClr val="00FFFF"/>
                    </a:solidFill>
                    <a:cs typeface="Times New Roman" pitchFamily="18" charset="0"/>
                  </a:rPr>
                  <a:t>θ</a:t>
                </a:r>
                <a:r>
                  <a:rPr lang="en-US" altLang="en-US" sz="2000" i="0" baseline="30000">
                    <a:solidFill>
                      <a:srgbClr val="00FFFF"/>
                    </a:solidFill>
                  </a:rPr>
                  <a:t>(1)</a:t>
                </a:r>
                <a:endParaRPr lang="en-CA" altLang="en-US" sz="2000" i="0" baseline="30000">
                  <a:solidFill>
                    <a:srgbClr val="00FFFF"/>
                  </a:solidFill>
                </a:endParaRPr>
              </a:p>
            </p:txBody>
          </p:sp>
        </p:grpSp>
        <p:grpSp>
          <p:nvGrpSpPr>
            <p:cNvPr id="280600" name="Group 52"/>
            <p:cNvGrpSpPr>
              <a:grpSpLocks/>
            </p:cNvGrpSpPr>
            <p:nvPr/>
          </p:nvGrpSpPr>
          <p:grpSpPr bwMode="auto">
            <a:xfrm>
              <a:off x="4887" y="3824"/>
              <a:ext cx="414" cy="386"/>
              <a:chOff x="5116" y="3646"/>
              <a:chExt cx="414" cy="386"/>
            </a:xfrm>
          </p:grpSpPr>
          <p:sp>
            <p:nvSpPr>
              <p:cNvPr id="280601" name="Text Box 53"/>
              <p:cNvSpPr txBox="1">
                <a:spLocks noChangeArrowheads="1"/>
              </p:cNvSpPr>
              <p:nvPr/>
            </p:nvSpPr>
            <p:spPr bwMode="auto">
              <a:xfrm>
                <a:off x="5184" y="3646"/>
                <a:ext cx="34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 i="0">
                    <a:solidFill>
                      <a:srgbClr val="00FFFF"/>
                    </a:solidFill>
                  </a:rPr>
                  <a:t>2</a:t>
                </a:r>
                <a:r>
                  <a:rPr lang="en-US" altLang="en-US" sz="1800" i="0" baseline="30000">
                    <a:solidFill>
                      <a:srgbClr val="00FFFF"/>
                    </a:solidFill>
                    <a:cs typeface="Times New Roman" pitchFamily="18" charset="0"/>
                  </a:rPr>
                  <a:t>θ</a:t>
                </a:r>
                <a:r>
                  <a:rPr lang="en-US" altLang="en-US" sz="1800" i="0" baseline="30000">
                    <a:solidFill>
                      <a:srgbClr val="00FFFF"/>
                    </a:solidFill>
                  </a:rPr>
                  <a:t>(n)</a:t>
                </a:r>
                <a:endParaRPr lang="en-CA" altLang="en-US" sz="1800" i="0" baseline="30000">
                  <a:solidFill>
                    <a:srgbClr val="00FFFF"/>
                  </a:solidFill>
                </a:endParaRPr>
              </a:p>
            </p:txBody>
          </p:sp>
          <p:sp>
            <p:nvSpPr>
              <p:cNvPr id="280602" name="Text Box 54"/>
              <p:cNvSpPr txBox="1">
                <a:spLocks noChangeArrowheads="1"/>
              </p:cNvSpPr>
              <p:nvPr/>
            </p:nvSpPr>
            <p:spPr bwMode="auto">
              <a:xfrm>
                <a:off x="5116" y="3744"/>
                <a:ext cx="212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i="0">
                    <a:solidFill>
                      <a:srgbClr val="00FFFF"/>
                    </a:solidFill>
                  </a:rPr>
                  <a:t>2</a:t>
                </a:r>
                <a:endParaRPr lang="en-CA" altLang="en-US" sz="2400" i="0" baseline="30000">
                  <a:solidFill>
                    <a:srgbClr val="00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31560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889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281603" name="Text Box 3"/>
          <p:cNvSpPr txBox="1">
            <a:spLocks noChangeArrowheads="1"/>
          </p:cNvSpPr>
          <p:nvPr/>
        </p:nvSpPr>
        <p:spPr bwMode="auto">
          <a:xfrm rot="5400000">
            <a:off x="-138906" y="3531394"/>
            <a:ext cx="18288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Linear</a:t>
            </a:r>
            <a:endParaRPr lang="en-CA" altLang="en-US" i="0">
              <a:solidFill>
                <a:srgbClr val="00FFFF"/>
              </a:solidFill>
            </a:endParaRPr>
          </a:p>
        </p:txBody>
      </p:sp>
      <p:sp>
        <p:nvSpPr>
          <p:cNvPr id="281604" name="Text Box 4"/>
          <p:cNvSpPr txBox="1">
            <a:spLocks noChangeArrowheads="1"/>
          </p:cNvSpPr>
          <p:nvPr/>
        </p:nvSpPr>
        <p:spPr bwMode="auto">
          <a:xfrm rot="5400000">
            <a:off x="2501106" y="3510757"/>
            <a:ext cx="1787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Quadratic</a:t>
            </a:r>
            <a:endParaRPr lang="en-CA" altLang="en-US" i="0">
              <a:solidFill>
                <a:srgbClr val="00FFFF"/>
              </a:solidFill>
            </a:endParaRPr>
          </a:p>
        </p:txBody>
      </p:sp>
      <p:sp>
        <p:nvSpPr>
          <p:cNvPr id="281605" name="Text Box 5"/>
          <p:cNvSpPr txBox="1">
            <a:spLocks noChangeArrowheads="1"/>
          </p:cNvSpPr>
          <p:nvPr/>
        </p:nvSpPr>
        <p:spPr bwMode="auto">
          <a:xfrm rot="5400000">
            <a:off x="5339557" y="3196431"/>
            <a:ext cx="11557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Cubic</a:t>
            </a:r>
            <a:endParaRPr lang="en-CA" altLang="en-US" i="0">
              <a:solidFill>
                <a:srgbClr val="00FFFF"/>
              </a:solidFill>
            </a:endParaRPr>
          </a:p>
        </p:txBody>
      </p:sp>
      <p:sp>
        <p:nvSpPr>
          <p:cNvPr id="281606" name="Text Box 6"/>
          <p:cNvSpPr txBox="1">
            <a:spLocks noChangeArrowheads="1"/>
          </p:cNvSpPr>
          <p:nvPr/>
        </p:nvSpPr>
        <p:spPr bwMode="auto">
          <a:xfrm rot="5400000">
            <a:off x="8257381" y="2799557"/>
            <a:ext cx="3651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?</a:t>
            </a:r>
            <a:endParaRPr lang="en-CA" altLang="en-US" i="0">
              <a:solidFill>
                <a:srgbClr val="00FFFF"/>
              </a:solidFill>
            </a:endParaRPr>
          </a:p>
        </p:txBody>
      </p:sp>
      <p:cxnSp>
        <p:nvCxnSpPr>
          <p:cNvPr id="281607" name="AutoShape 7"/>
          <p:cNvCxnSpPr>
            <a:cxnSpLocks noChangeShapeType="1"/>
          </p:cNvCxnSpPr>
          <p:nvPr/>
        </p:nvCxnSpPr>
        <p:spPr bwMode="auto">
          <a:xfrm rot="-5400000">
            <a:off x="2230438" y="539750"/>
            <a:ext cx="866775" cy="3775075"/>
          </a:xfrm>
          <a:prstGeom prst="bentConnector3">
            <a:avLst>
              <a:gd name="adj1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1608" name="AutoShape 8"/>
          <p:cNvCxnSpPr>
            <a:cxnSpLocks noChangeShapeType="1"/>
          </p:cNvCxnSpPr>
          <p:nvPr/>
        </p:nvCxnSpPr>
        <p:spPr bwMode="auto">
          <a:xfrm>
            <a:off x="4572000" y="2451100"/>
            <a:ext cx="3870325" cy="457200"/>
          </a:xfrm>
          <a:prstGeom prst="bentConnector2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1609" name="AutoShape 9"/>
          <p:cNvCxnSpPr>
            <a:cxnSpLocks noChangeShapeType="1"/>
          </p:cNvCxnSpPr>
          <p:nvPr/>
        </p:nvCxnSpPr>
        <p:spPr bwMode="auto">
          <a:xfrm rot="-5400000">
            <a:off x="320040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1610" name="AutoShape 10"/>
          <p:cNvCxnSpPr>
            <a:cxnSpLocks noChangeShapeType="1"/>
          </p:cNvCxnSpPr>
          <p:nvPr/>
        </p:nvCxnSpPr>
        <p:spPr bwMode="auto">
          <a:xfrm rot="-5400000">
            <a:off x="5638800" y="2679700"/>
            <a:ext cx="457200" cy="0"/>
          </a:xfrm>
          <a:prstGeom prst="straightConnector1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1611" name="Text Box 11"/>
          <p:cNvSpPr txBox="1">
            <a:spLocks noChangeArrowheads="1"/>
          </p:cNvSpPr>
          <p:nvPr/>
        </p:nvSpPr>
        <p:spPr bwMode="auto">
          <a:xfrm>
            <a:off x="2971800" y="4518025"/>
            <a:ext cx="98583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θ(n</a:t>
            </a:r>
            <a:r>
              <a:rPr lang="en-US" altLang="en-US" i="0" baseline="30000">
                <a:solidFill>
                  <a:srgbClr val="00FFFF"/>
                </a:solidFill>
              </a:rPr>
              <a:t>2</a:t>
            </a:r>
            <a:r>
              <a:rPr lang="en-US" altLang="en-US" i="0">
                <a:solidFill>
                  <a:srgbClr val="00FFFF"/>
                </a:solidFill>
              </a:rPr>
              <a:t>)</a:t>
            </a:r>
            <a:endParaRPr lang="en-CA" altLang="en-US" i="0">
              <a:solidFill>
                <a:srgbClr val="00FFFF"/>
              </a:solidFill>
            </a:endParaRPr>
          </a:p>
        </p:txBody>
      </p:sp>
      <p:sp>
        <p:nvSpPr>
          <p:cNvPr id="281612" name="Text Box 12"/>
          <p:cNvSpPr txBox="1">
            <a:spLocks noChangeArrowheads="1"/>
          </p:cNvSpPr>
          <p:nvPr/>
        </p:nvSpPr>
        <p:spPr bwMode="auto">
          <a:xfrm>
            <a:off x="433388" y="4565650"/>
            <a:ext cx="76993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>
                <a:solidFill>
                  <a:srgbClr val="00FFFF"/>
                </a:solidFill>
              </a:rPr>
              <a:t>θ(n)</a:t>
            </a:r>
            <a:endParaRPr lang="en-CA" altLang="en-US" sz="2800" i="0">
              <a:solidFill>
                <a:srgbClr val="00FFFF"/>
              </a:solidFill>
            </a:endParaRPr>
          </a:p>
        </p:txBody>
      </p:sp>
      <p:sp>
        <p:nvSpPr>
          <p:cNvPr id="281613" name="Text Box 13"/>
          <p:cNvSpPr txBox="1">
            <a:spLocks noChangeArrowheads="1"/>
          </p:cNvSpPr>
          <p:nvPr/>
        </p:nvSpPr>
        <p:spPr bwMode="auto">
          <a:xfrm>
            <a:off x="5486400" y="4495800"/>
            <a:ext cx="98583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θ(n</a:t>
            </a:r>
            <a:r>
              <a:rPr lang="en-US" altLang="en-US" i="0" baseline="30000">
                <a:solidFill>
                  <a:srgbClr val="00FFFF"/>
                </a:solidFill>
              </a:rPr>
              <a:t>3</a:t>
            </a:r>
            <a:r>
              <a:rPr lang="en-US" altLang="en-US" i="0">
                <a:solidFill>
                  <a:srgbClr val="00FFFF"/>
                </a:solidFill>
              </a:rPr>
              <a:t>)</a:t>
            </a:r>
            <a:endParaRPr lang="en-CA" altLang="en-US" sz="2400" i="0" baseline="30000">
              <a:solidFill>
                <a:srgbClr val="00FFFF"/>
              </a:solidFill>
            </a:endParaRPr>
          </a:p>
        </p:txBody>
      </p:sp>
      <p:sp>
        <p:nvSpPr>
          <p:cNvPr id="281614" name="Text Box 14"/>
          <p:cNvSpPr txBox="1">
            <a:spLocks noChangeArrowheads="1"/>
          </p:cNvSpPr>
          <p:nvPr/>
        </p:nvSpPr>
        <p:spPr bwMode="auto">
          <a:xfrm>
            <a:off x="2514600" y="1460500"/>
            <a:ext cx="2057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Polynomial</a:t>
            </a:r>
            <a:endParaRPr lang="en-CA" altLang="en-US" i="0">
              <a:solidFill>
                <a:srgbClr val="00FFFF"/>
              </a:solidFill>
            </a:endParaRPr>
          </a:p>
        </p:txBody>
      </p:sp>
      <p:sp>
        <p:nvSpPr>
          <p:cNvPr id="281615" name="Rectangle 15"/>
          <p:cNvSpPr>
            <a:spLocks noChangeArrowheads="1"/>
          </p:cNvSpPr>
          <p:nvPr/>
        </p:nvSpPr>
        <p:spPr bwMode="auto">
          <a:xfrm>
            <a:off x="4483100" y="1477963"/>
            <a:ext cx="11557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= n</a:t>
            </a:r>
            <a:r>
              <a:rPr lang="en-US" altLang="en-US" i="0" baseline="30000">
                <a:solidFill>
                  <a:srgbClr val="00FFFF"/>
                </a:solidFill>
              </a:rPr>
              <a:t>θ(1)</a:t>
            </a:r>
          </a:p>
        </p:txBody>
      </p:sp>
      <p:sp>
        <p:nvSpPr>
          <p:cNvPr id="281616" name="Text Box 16"/>
          <p:cNvSpPr txBox="1">
            <a:spLocks noChangeArrowheads="1"/>
          </p:cNvSpPr>
          <p:nvPr/>
        </p:nvSpPr>
        <p:spPr bwMode="auto">
          <a:xfrm>
            <a:off x="7848600" y="4495800"/>
            <a:ext cx="98583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</a:rPr>
              <a:t>θ(n</a:t>
            </a:r>
            <a:r>
              <a:rPr lang="en-US" altLang="en-US" i="0" baseline="30000">
                <a:solidFill>
                  <a:srgbClr val="00FFFF"/>
                </a:solidFill>
              </a:rPr>
              <a:t>4</a:t>
            </a:r>
            <a:r>
              <a:rPr lang="en-US" altLang="en-US" i="0">
                <a:solidFill>
                  <a:srgbClr val="00FFFF"/>
                </a:solidFill>
              </a:rPr>
              <a:t>)</a:t>
            </a:r>
            <a:endParaRPr lang="en-CA" altLang="en-US" sz="2400" i="0" baseline="30000">
              <a:solidFill>
                <a:srgbClr val="00FFFF"/>
              </a:solidFill>
            </a:endParaRPr>
          </a:p>
        </p:txBody>
      </p:sp>
      <p:grpSp>
        <p:nvGrpSpPr>
          <p:cNvPr id="2" name="Group 17"/>
          <p:cNvGrpSpPr>
            <a:grpSpLocks/>
          </p:cNvGrpSpPr>
          <p:nvPr/>
        </p:nvGrpSpPr>
        <p:grpSpPr bwMode="auto">
          <a:xfrm>
            <a:off x="6096000" y="2438400"/>
            <a:ext cx="2212975" cy="3200400"/>
            <a:chOff x="3840" y="1536"/>
            <a:chExt cx="1394" cy="2016"/>
          </a:xfrm>
        </p:grpSpPr>
        <p:sp>
          <p:nvSpPr>
            <p:cNvPr id="281619" name="Text Box 18"/>
            <p:cNvSpPr txBox="1">
              <a:spLocks noChangeArrowheads="1"/>
            </p:cNvSpPr>
            <p:nvPr/>
          </p:nvSpPr>
          <p:spPr bwMode="auto">
            <a:xfrm rot="5400000">
              <a:off x="4053" y="2506"/>
              <a:ext cx="799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00FFFF"/>
                  </a:solidFill>
                </a:rPr>
                <a:t>Others</a:t>
              </a:r>
              <a:endParaRPr lang="en-CA" altLang="en-US" i="0">
                <a:solidFill>
                  <a:srgbClr val="00FFFF"/>
                </a:solidFill>
              </a:endParaRPr>
            </a:p>
          </p:txBody>
        </p:sp>
        <p:sp>
          <p:nvSpPr>
            <p:cNvPr id="281620" name="Text Box 19"/>
            <p:cNvSpPr txBox="1">
              <a:spLocks noChangeArrowheads="1"/>
            </p:cNvSpPr>
            <p:nvPr/>
          </p:nvSpPr>
          <p:spPr bwMode="auto">
            <a:xfrm>
              <a:off x="3840" y="3187"/>
              <a:ext cx="1394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00FFFF"/>
                  </a:solidFill>
                </a:rPr>
                <a:t>θ(n</a:t>
              </a:r>
              <a:r>
                <a:rPr lang="en-US" altLang="en-US" i="0" baseline="30000">
                  <a:solidFill>
                    <a:srgbClr val="00FFFF"/>
                  </a:solidFill>
                </a:rPr>
                <a:t>3</a:t>
              </a:r>
              <a:r>
                <a:rPr lang="en-US" altLang="en-US" i="0">
                  <a:solidFill>
                    <a:srgbClr val="00FFFF"/>
                  </a:solidFill>
                </a:rPr>
                <a:t> log</a:t>
              </a:r>
              <a:r>
                <a:rPr lang="en-US" altLang="en-US" i="0" baseline="30000">
                  <a:solidFill>
                    <a:srgbClr val="00FFFF"/>
                  </a:solidFill>
                </a:rPr>
                <a:t>7</a:t>
              </a:r>
              <a:r>
                <a:rPr lang="en-US" altLang="en-US" i="0">
                  <a:solidFill>
                    <a:srgbClr val="00FFFF"/>
                  </a:solidFill>
                </a:rPr>
                <a:t>(n))</a:t>
              </a:r>
              <a:endParaRPr lang="en-CA" altLang="en-US" i="0">
                <a:solidFill>
                  <a:srgbClr val="00FFFF"/>
                </a:solidFill>
              </a:endParaRPr>
            </a:p>
          </p:txBody>
        </p:sp>
        <p:cxnSp>
          <p:nvCxnSpPr>
            <p:cNvPr id="281621" name="AutoShape 20"/>
            <p:cNvCxnSpPr>
              <a:cxnSpLocks noChangeShapeType="1"/>
            </p:cNvCxnSpPr>
            <p:nvPr/>
          </p:nvCxnSpPr>
          <p:spPr bwMode="auto">
            <a:xfrm rot="-5400000">
              <a:off x="4086" y="1864"/>
              <a:ext cx="657" cy="2"/>
            </a:xfrm>
            <a:prstGeom prst="bentConnector3">
              <a:avLst>
                <a:gd name="adj1" fmla="val 49926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40022" name="Text Box 22"/>
          <p:cNvSpPr txBox="1">
            <a:spLocks noChangeArrowheads="1"/>
          </p:cNvSpPr>
          <p:nvPr/>
        </p:nvSpPr>
        <p:spPr bwMode="auto">
          <a:xfrm>
            <a:off x="3335338" y="5403850"/>
            <a:ext cx="2608262" cy="1225550"/>
          </a:xfrm>
          <a:prstGeom prst="rect">
            <a:avLst/>
          </a:prstGeom>
          <a:noFill/>
          <a:ln w="381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>
                <a:solidFill>
                  <a:srgbClr val="00FFFF"/>
                </a:solidFill>
              </a:rPr>
              <a:t>log(n)</a:t>
            </a:r>
            <a:r>
              <a:rPr lang="en-US" altLang="en-US" sz="2400" i="0">
                <a:solidFill>
                  <a:srgbClr val="D60093"/>
                </a:solidFill>
              </a:rPr>
              <a:t> not absorbed</a:t>
            </a:r>
            <a:br>
              <a:rPr lang="en-US" altLang="en-US" sz="2400" i="0">
                <a:solidFill>
                  <a:srgbClr val="D60093"/>
                </a:solidFill>
              </a:rPr>
            </a:br>
            <a:r>
              <a:rPr lang="en-US" altLang="en-US" sz="2400" i="0">
                <a:solidFill>
                  <a:srgbClr val="D60093"/>
                </a:solidFill>
              </a:rPr>
              <a:t>because not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0">
                <a:solidFill>
                  <a:srgbClr val="D60093"/>
                </a:solidFill>
              </a:rPr>
              <a:t>Mult-constant</a:t>
            </a:r>
          </a:p>
        </p:txBody>
      </p:sp>
    </p:spTree>
    <p:extLst>
      <p:ext uri="{BB962C8B-B14F-4D97-AF65-F5344CB8AC3E}">
        <p14:creationId xmlns:p14="http://schemas.microsoft.com/office/powerpoint/2010/main" val="2284297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400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400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0022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BigOh and Theta?</a:t>
            </a:r>
            <a:endParaRPr lang="en-CA" altLang="en-US" smtClean="0"/>
          </a:p>
        </p:txBody>
      </p:sp>
      <p:sp>
        <p:nvSpPr>
          <p:cNvPr id="283651" name="Text Box 3"/>
          <p:cNvSpPr txBox="1">
            <a:spLocks noChangeArrowheads="1"/>
          </p:cNvSpPr>
          <p:nvPr/>
        </p:nvSpPr>
        <p:spPr bwMode="auto">
          <a:xfrm>
            <a:off x="2667000" y="2376488"/>
            <a:ext cx="46053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i="0">
                <a:solidFill>
                  <a:srgbClr val="00FFFF"/>
                </a:solidFill>
              </a:rPr>
              <a:t>5n</a:t>
            </a:r>
            <a:r>
              <a:rPr lang="en-US" altLang="en-US" i="0" baseline="30000">
                <a:solidFill>
                  <a:srgbClr val="00FFFF"/>
                </a:solidFill>
              </a:rPr>
              <a:t>2</a:t>
            </a:r>
            <a:r>
              <a:rPr lang="en-US" altLang="en-US" i="0">
                <a:solidFill>
                  <a:srgbClr val="00FFFF"/>
                </a:solidFill>
              </a:rPr>
              <a:t> + 8n + 2log n = </a:t>
            </a:r>
            <a:r>
              <a:rPr lang="en-US" altLang="en-US" i="0">
                <a:solidFill>
                  <a:srgbClr val="00FFFF"/>
                </a:solidFill>
                <a:latin typeface="Symbol" pitchFamily="18" charset="2"/>
                <a:sym typeface="Symbol" pitchFamily="18" charset="2"/>
              </a:rPr>
              <a:t></a:t>
            </a:r>
            <a:r>
              <a:rPr lang="en-US" altLang="en-US" i="0">
                <a:solidFill>
                  <a:srgbClr val="00FFFF"/>
                </a:solidFill>
              </a:rPr>
              <a:t>(n</a:t>
            </a:r>
            <a:r>
              <a:rPr lang="en-US" altLang="en-US" i="0" baseline="30000">
                <a:solidFill>
                  <a:srgbClr val="00FFFF"/>
                </a:solidFill>
              </a:rPr>
              <a:t>2</a:t>
            </a:r>
            <a:r>
              <a:rPr lang="en-US" altLang="en-US" i="0">
                <a:solidFill>
                  <a:srgbClr val="00FFFF"/>
                </a:solidFill>
              </a:rPr>
              <a:t>) </a:t>
            </a:r>
            <a:endParaRPr lang="en-CA" altLang="en-US" sz="3600" i="0">
              <a:solidFill>
                <a:srgbClr val="FF0000"/>
              </a:solidFill>
            </a:endParaRPr>
          </a:p>
        </p:txBody>
      </p:sp>
      <p:sp>
        <p:nvSpPr>
          <p:cNvPr id="283652" name="Text Box 4"/>
          <p:cNvSpPr txBox="1">
            <a:spLocks noChangeArrowheads="1"/>
          </p:cNvSpPr>
          <p:nvPr/>
        </p:nvSpPr>
        <p:spPr bwMode="auto">
          <a:xfrm>
            <a:off x="914400" y="4421188"/>
            <a:ext cx="73152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Drop low-order terms.</a:t>
            </a:r>
            <a:endParaRPr lang="en-CA" altLang="en-US" i="0">
              <a:solidFill>
                <a:srgbClr val="FFFFFF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Drop multiplicative constant.</a:t>
            </a:r>
            <a:endParaRPr lang="en-CA" altLang="en-US" i="0">
              <a:solidFill>
                <a:srgbClr val="FFFFFF"/>
              </a:solidFill>
            </a:endParaRPr>
          </a:p>
        </p:txBody>
      </p:sp>
      <p:sp>
        <p:nvSpPr>
          <p:cNvPr id="283653" name="Text Box 5"/>
          <p:cNvSpPr txBox="1">
            <a:spLocks noChangeArrowheads="1"/>
          </p:cNvSpPr>
          <p:nvPr/>
        </p:nvSpPr>
        <p:spPr bwMode="auto">
          <a:xfrm>
            <a:off x="1766888" y="2773363"/>
            <a:ext cx="64214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i="0">
                <a:solidFill>
                  <a:srgbClr val="00FFFF"/>
                </a:solidFill>
              </a:rPr>
              <a:t>5n</a:t>
            </a:r>
            <a:r>
              <a:rPr lang="en-US" altLang="en-US" i="0" baseline="30000">
                <a:solidFill>
                  <a:srgbClr val="00FFFF"/>
                </a:solidFill>
              </a:rPr>
              <a:t>2 </a:t>
            </a:r>
            <a:r>
              <a:rPr lang="en-US" altLang="en-US" i="0">
                <a:solidFill>
                  <a:srgbClr val="00FFFF"/>
                </a:solidFill>
              </a:rPr>
              <a:t>log n + 8n + 2log n = </a:t>
            </a:r>
            <a:r>
              <a:rPr lang="en-US" altLang="en-US" i="0">
                <a:solidFill>
                  <a:srgbClr val="00FFFF"/>
                </a:solidFill>
                <a:latin typeface="Symbol" pitchFamily="18" charset="2"/>
                <a:sym typeface="Symbol" pitchFamily="18" charset="2"/>
              </a:rPr>
              <a:t></a:t>
            </a:r>
            <a:r>
              <a:rPr lang="en-US" altLang="en-US" i="0">
                <a:solidFill>
                  <a:srgbClr val="00FFFF"/>
                </a:solidFill>
              </a:rPr>
              <a:t>(n</a:t>
            </a:r>
            <a:r>
              <a:rPr lang="en-US" altLang="en-US" i="0" baseline="30000">
                <a:solidFill>
                  <a:srgbClr val="00FFFF"/>
                </a:solidFill>
              </a:rPr>
              <a:t>2</a:t>
            </a:r>
            <a:r>
              <a:rPr lang="en-US" altLang="en-US" i="0">
                <a:solidFill>
                  <a:srgbClr val="00FFFF"/>
                </a:solidFill>
              </a:rPr>
              <a:t> log n) </a:t>
            </a:r>
            <a:endParaRPr lang="en-CA" altLang="en-US" sz="3600" i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13786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Notations</a:t>
            </a:r>
            <a:endParaRPr lang="en-CA" altLang="en-US" smtClean="0"/>
          </a:p>
        </p:txBody>
      </p:sp>
      <p:graphicFrame>
        <p:nvGraphicFramePr>
          <p:cNvPr id="641027" name="Group 3"/>
          <p:cNvGraphicFramePr>
            <a:graphicFrameLocks noGrp="1"/>
          </p:cNvGraphicFramePr>
          <p:nvPr/>
        </p:nvGraphicFramePr>
        <p:xfrm>
          <a:off x="990600" y="1905000"/>
          <a:ext cx="7467600" cy="3962400"/>
        </p:xfrm>
        <a:graphic>
          <a:graphicData uri="http://schemas.openxmlformats.org/drawingml/2006/table">
            <a:tbl>
              <a:tblPr/>
              <a:tblGrid>
                <a:gridCol w="2260600"/>
                <a:gridCol w="2701925"/>
                <a:gridCol w="2505075"/>
              </a:tblGrid>
              <a:tr h="71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Theta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θ(g(n))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</a:t>
                      </a:r>
                      <a:r>
                        <a:rPr kumimoji="0" lang="en-CA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≈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BigOh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O(g(n))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</a:t>
                      </a:r>
                      <a:r>
                        <a:rPr kumimoji="0" lang="en-CA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≤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Omega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Ω(g(n))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</a:t>
                      </a:r>
                      <a:r>
                        <a:rPr kumimoji="0" lang="en-CA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≥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Little Oh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o(g(n))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&lt;&lt;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Little Omega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ω(g(n))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&gt;&gt;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26885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87747" name="Object 3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4490" name="Equation" r:id="rId4" imgW="2641600" imgH="203200" progId="Equation.COEE2">
                  <p:embed/>
                </p:oleObj>
              </mc:Choice>
              <mc:Fallback>
                <p:oleObj name="Equation" r:id="rId4" imgW="2641600" imgH="203200" progId="Equation.COEE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87748" name="Picture 4" descr="thet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7749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00FFFF"/>
                </a:solidFill>
              </a:rPr>
              <a:t>f(n) = </a:t>
            </a:r>
            <a:r>
              <a:rPr lang="en-US" altLang="en-US" sz="4400" i="0">
                <a:solidFill>
                  <a:srgbClr val="00FFFF"/>
                </a:solidFill>
                <a:cs typeface="Times New Roman" pitchFamily="18" charset="0"/>
              </a:rPr>
              <a:t>θ(g(n))</a:t>
            </a:r>
            <a:endParaRPr lang="en-CA" altLang="en-US" sz="4400" i="0">
              <a:solidFill>
                <a:srgbClr val="00FFFF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17249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sp>
        <p:nvSpPr>
          <p:cNvPr id="2887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55626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f(n) is sandwiched between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1</a:t>
            </a:r>
            <a:r>
              <a:rPr lang="en-US" altLang="en-US" smtClean="0">
                <a:solidFill>
                  <a:schemeClr val="accent2"/>
                </a:solidFill>
              </a:rPr>
              <a:t>g(n)</a:t>
            </a:r>
            <a:r>
              <a:rPr lang="en-US" altLang="en-US" baseline="-25000" smtClean="0">
                <a:solidFill>
                  <a:schemeClr val="accent2"/>
                </a:solidFill>
              </a:rPr>
              <a:t> </a:t>
            </a:r>
            <a:r>
              <a:rPr lang="en-US" altLang="en-US" smtClean="0"/>
              <a:t>and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2</a:t>
            </a:r>
            <a:r>
              <a:rPr lang="en-US" altLang="en-US" smtClean="0">
                <a:solidFill>
                  <a:schemeClr val="accent2"/>
                </a:solidFill>
              </a:rPr>
              <a:t>g(n)</a:t>
            </a:r>
            <a:endParaRPr lang="en-CA" altLang="en-US" baseline="-25000" smtClean="0">
              <a:solidFill>
                <a:schemeClr val="accent2"/>
              </a:solidFill>
            </a:endParaRPr>
          </a:p>
        </p:txBody>
      </p:sp>
      <p:graphicFrame>
        <p:nvGraphicFramePr>
          <p:cNvPr id="288772" name="Object 4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5514" name="Equation" r:id="rId4" imgW="2641600" imgH="203200" progId="Equation.COEE2">
                  <p:embed/>
                </p:oleObj>
              </mc:Choice>
              <mc:Fallback>
                <p:oleObj name="Equation" r:id="rId4" imgW="2641600" imgH="203200" progId="Equation.COEE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88773" name="Picture 5" descr="thet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8774" name="Rectangle 6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00FFFF"/>
                </a:solidFill>
              </a:rPr>
              <a:t>f(n) = </a:t>
            </a:r>
            <a:r>
              <a:rPr lang="en-US" altLang="en-US" sz="4400" i="0">
                <a:solidFill>
                  <a:srgbClr val="00FFFF"/>
                </a:solidFill>
                <a:cs typeface="Times New Roman" pitchFamily="18" charset="0"/>
              </a:rPr>
              <a:t>θ(g(n))</a:t>
            </a:r>
            <a:endParaRPr lang="en-CA" altLang="en-US" sz="4400" i="0">
              <a:solidFill>
                <a:srgbClr val="00FFFF"/>
              </a:solidFill>
              <a:cs typeface="Times New Roman" pitchFamily="18" charset="0"/>
            </a:endParaRPr>
          </a:p>
        </p:txBody>
      </p:sp>
      <p:sp>
        <p:nvSpPr>
          <p:cNvPr id="288775" name="AutoShape 7"/>
          <p:cNvSpPr>
            <a:spLocks/>
          </p:cNvSpPr>
          <p:nvPr/>
        </p:nvSpPr>
        <p:spPr bwMode="auto">
          <a:xfrm rot="-5400000">
            <a:off x="6477000" y="2971800"/>
            <a:ext cx="228600" cy="4648200"/>
          </a:xfrm>
          <a:prstGeom prst="leftBrace">
            <a:avLst>
              <a:gd name="adj1" fmla="val 169444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6724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sp>
        <p:nvSpPr>
          <p:cNvPr id="2897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51816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f(n) is sandwiched between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1</a:t>
            </a:r>
            <a:r>
              <a:rPr lang="en-US" altLang="en-US" smtClean="0">
                <a:solidFill>
                  <a:schemeClr val="accent2"/>
                </a:solidFill>
              </a:rPr>
              <a:t>g(n)</a:t>
            </a:r>
            <a:r>
              <a:rPr lang="en-US" altLang="en-US" baseline="-25000" smtClean="0">
                <a:solidFill>
                  <a:schemeClr val="accent2"/>
                </a:solidFill>
              </a:rPr>
              <a:t> </a:t>
            </a:r>
            <a:r>
              <a:rPr lang="en-US" altLang="en-US" smtClean="0"/>
              <a:t>and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2</a:t>
            </a:r>
            <a:r>
              <a:rPr lang="en-US" altLang="en-US" smtClean="0">
                <a:solidFill>
                  <a:schemeClr val="accent2"/>
                </a:solidFill>
              </a:rPr>
              <a:t>g(n)</a:t>
            </a:r>
            <a:endParaRPr lang="en-CA" altLang="en-US" baseline="-25000" smtClean="0">
              <a:solidFill>
                <a:schemeClr val="accent2"/>
              </a:solidFill>
            </a:endParaRPr>
          </a:p>
          <a:p>
            <a:pPr algn="ctr" eaLnBrk="1" hangingPunct="1">
              <a:buFontTx/>
              <a:buNone/>
            </a:pPr>
            <a:r>
              <a:rPr lang="en-US" altLang="en-US" smtClean="0"/>
              <a:t>for some sufficiently small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1 </a:t>
            </a:r>
            <a:r>
              <a:rPr lang="en-US" altLang="en-US" smtClean="0">
                <a:solidFill>
                  <a:schemeClr val="accent2"/>
                </a:solidFill>
              </a:rPr>
              <a:t>(= 0.0001)</a:t>
            </a:r>
            <a:r>
              <a:rPr lang="en-US" altLang="en-US" baseline="30000" smtClean="0"/>
              <a:t> </a:t>
            </a:r>
          </a:p>
          <a:p>
            <a:pPr algn="ctr" eaLnBrk="1" hangingPunct="1">
              <a:buFontTx/>
              <a:buNone/>
            </a:pPr>
            <a:r>
              <a:rPr lang="en-US" altLang="en-US" smtClean="0"/>
              <a:t>for some sufficiently large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2 </a:t>
            </a:r>
            <a:r>
              <a:rPr lang="en-US" altLang="en-US" smtClean="0">
                <a:solidFill>
                  <a:schemeClr val="accent2"/>
                </a:solidFill>
              </a:rPr>
              <a:t>(= 1000)</a:t>
            </a:r>
            <a:r>
              <a:rPr lang="en-US" altLang="en-US" baseline="30000" smtClean="0"/>
              <a:t> </a:t>
            </a:r>
          </a:p>
        </p:txBody>
      </p:sp>
      <p:graphicFrame>
        <p:nvGraphicFramePr>
          <p:cNvPr id="289796" name="Object 4"/>
          <p:cNvGraphicFramePr>
            <a:graphicFrameLocks noChangeAspect="1"/>
          </p:cNvGraphicFramePr>
          <p:nvPr/>
        </p:nvGraphicFramePr>
        <p:xfrm>
          <a:off x="228600" y="41910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6538" name="Equation" r:id="rId4" imgW="2641600" imgH="203200" progId="Equation.COEE2">
                  <p:embed/>
                </p:oleObj>
              </mc:Choice>
              <mc:Fallback>
                <p:oleObj name="Equation" r:id="rId4" imgW="2641600" imgH="203200" progId="Equation.COEE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1910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89797" name="Picture 5" descr="thet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6858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9798" name="Rectangle 6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00FFFF"/>
                </a:solidFill>
              </a:rPr>
              <a:t>f(n) = </a:t>
            </a:r>
            <a:r>
              <a:rPr lang="en-US" altLang="en-US" sz="4400" i="0">
                <a:solidFill>
                  <a:srgbClr val="00FFFF"/>
                </a:solidFill>
                <a:cs typeface="Times New Roman" pitchFamily="18" charset="0"/>
              </a:rPr>
              <a:t>θ(g(n))</a:t>
            </a:r>
            <a:endParaRPr lang="en-CA" altLang="en-US" sz="4400" i="0">
              <a:solidFill>
                <a:srgbClr val="00FFFF"/>
              </a:solidFill>
              <a:cs typeface="Times New Roman" pitchFamily="18" charset="0"/>
            </a:endParaRPr>
          </a:p>
        </p:txBody>
      </p:sp>
      <p:sp>
        <p:nvSpPr>
          <p:cNvPr id="289799" name="AutoShape 7"/>
          <p:cNvSpPr>
            <a:spLocks/>
          </p:cNvSpPr>
          <p:nvPr/>
        </p:nvSpPr>
        <p:spPr bwMode="auto">
          <a:xfrm rot="-5400000">
            <a:off x="685800" y="4419600"/>
            <a:ext cx="381000" cy="1295400"/>
          </a:xfrm>
          <a:prstGeom prst="leftBrace">
            <a:avLst>
              <a:gd name="adj1" fmla="val 283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4173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sp>
        <p:nvSpPr>
          <p:cNvPr id="2908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55626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For all sufficiently large </a:t>
            </a:r>
            <a:r>
              <a:rPr lang="en-US" altLang="en-US" smtClean="0">
                <a:solidFill>
                  <a:schemeClr val="accent2"/>
                </a:solidFill>
              </a:rPr>
              <a:t>n</a:t>
            </a:r>
            <a:endParaRPr lang="en-CA" altLang="en-US" smtClean="0">
              <a:solidFill>
                <a:schemeClr val="accent2"/>
              </a:solidFill>
            </a:endParaRPr>
          </a:p>
        </p:txBody>
      </p:sp>
      <p:graphicFrame>
        <p:nvGraphicFramePr>
          <p:cNvPr id="290820" name="Object 4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7562" name="Equation" r:id="rId4" imgW="2641600" imgH="203200" progId="Equation.COEE2">
                  <p:embed/>
                </p:oleObj>
              </mc:Choice>
              <mc:Fallback>
                <p:oleObj name="Equation" r:id="rId4" imgW="2641600" imgH="203200" progId="Equation.COEE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90821" name="Picture 5" descr="thet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0822" name="Rectangle 6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00FFFF"/>
                </a:solidFill>
              </a:rPr>
              <a:t>f(n) = </a:t>
            </a:r>
            <a:r>
              <a:rPr lang="en-US" altLang="en-US" sz="4400" i="0">
                <a:solidFill>
                  <a:srgbClr val="00FFFF"/>
                </a:solidFill>
                <a:cs typeface="Times New Roman" pitchFamily="18" charset="0"/>
              </a:rPr>
              <a:t>θ(g(n))</a:t>
            </a:r>
            <a:endParaRPr lang="en-CA" altLang="en-US" sz="4400" i="0">
              <a:solidFill>
                <a:srgbClr val="00FFFF"/>
              </a:solidFill>
              <a:cs typeface="Times New Roman" pitchFamily="18" charset="0"/>
            </a:endParaRPr>
          </a:p>
        </p:txBody>
      </p:sp>
      <p:sp>
        <p:nvSpPr>
          <p:cNvPr id="290823" name="AutoShape 7"/>
          <p:cNvSpPr>
            <a:spLocks/>
          </p:cNvSpPr>
          <p:nvPr/>
        </p:nvSpPr>
        <p:spPr bwMode="auto">
          <a:xfrm rot="-5400000">
            <a:off x="3124200" y="4419600"/>
            <a:ext cx="381000" cy="1600200"/>
          </a:xfrm>
          <a:prstGeom prst="leftBrace">
            <a:avLst>
              <a:gd name="adj1" fmla="val 350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0238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Definition of  Theta</a:t>
            </a:r>
            <a:endParaRPr lang="en-CA" altLang="en-US" smtClean="0">
              <a:cs typeface="Times New Roman" pitchFamily="18" charset="0"/>
            </a:endParaRPr>
          </a:p>
        </p:txBody>
      </p:sp>
      <p:sp>
        <p:nvSpPr>
          <p:cNvPr id="2918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55626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For all sufficiently large </a:t>
            </a:r>
            <a:r>
              <a:rPr lang="en-US" altLang="en-US" smtClean="0">
                <a:solidFill>
                  <a:schemeClr val="accent2"/>
                </a:solidFill>
              </a:rPr>
              <a:t>n</a:t>
            </a:r>
          </a:p>
          <a:p>
            <a:pPr algn="ctr" eaLnBrk="1" hangingPunct="1">
              <a:buFontTx/>
              <a:buNone/>
            </a:pPr>
            <a:r>
              <a:rPr lang="en-US" altLang="en-US" smtClean="0"/>
              <a:t>For some definition of </a:t>
            </a:r>
            <a:r>
              <a:rPr lang="en-US" altLang="en-US" smtClean="0">
                <a:solidFill>
                  <a:schemeClr val="accent2"/>
                </a:solidFill>
              </a:rPr>
              <a:t>“sufficiently large”</a:t>
            </a:r>
            <a:endParaRPr lang="en-CA" altLang="en-US" smtClean="0">
              <a:solidFill>
                <a:schemeClr val="accent2"/>
              </a:solidFill>
            </a:endParaRPr>
          </a:p>
        </p:txBody>
      </p:sp>
      <p:graphicFrame>
        <p:nvGraphicFramePr>
          <p:cNvPr id="291844" name="Object 4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8586" name="Equation" r:id="rId4" imgW="2641600" imgH="203200" progId="Equation.COEE2">
                  <p:embed/>
                </p:oleObj>
              </mc:Choice>
              <mc:Fallback>
                <p:oleObj name="Equation" r:id="rId4" imgW="2641600" imgH="203200" progId="Equation.COEE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91845" name="Picture 5" descr="thet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1846" name="Rectangle 6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00FFFF"/>
                </a:solidFill>
              </a:rPr>
              <a:t>f(n) = </a:t>
            </a:r>
            <a:r>
              <a:rPr lang="en-US" altLang="en-US" sz="4400" i="0">
                <a:solidFill>
                  <a:srgbClr val="00FFFF"/>
                </a:solidFill>
                <a:cs typeface="Times New Roman" pitchFamily="18" charset="0"/>
              </a:rPr>
              <a:t>θ(g(n))</a:t>
            </a:r>
            <a:endParaRPr lang="en-CA" altLang="en-US" sz="4400" i="0">
              <a:solidFill>
                <a:srgbClr val="00FFFF"/>
              </a:solidFill>
              <a:cs typeface="Times New Roman" pitchFamily="18" charset="0"/>
            </a:endParaRPr>
          </a:p>
        </p:txBody>
      </p:sp>
      <p:sp>
        <p:nvSpPr>
          <p:cNvPr id="291847" name="AutoShape 7"/>
          <p:cNvSpPr>
            <a:spLocks/>
          </p:cNvSpPr>
          <p:nvPr/>
        </p:nvSpPr>
        <p:spPr bwMode="auto">
          <a:xfrm rot="-5400000">
            <a:off x="1790700" y="4762500"/>
            <a:ext cx="381000" cy="914400"/>
          </a:xfrm>
          <a:prstGeom prst="leftBrace">
            <a:avLst>
              <a:gd name="adj1" fmla="val 200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93944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 bwMode="auto">
          <a:xfrm>
            <a:off x="228600" y="-7620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4000" i="0" dirty="0">
                <a:solidFill>
                  <a:schemeClr val="tx2"/>
                </a:solidFill>
              </a:rPr>
              <a:t>Midterm Review</a:t>
            </a:r>
            <a:endParaRPr lang="en-US" altLang="en-US" sz="4000" i="0" dirty="0">
              <a:solidFill>
                <a:schemeClr val="tx2"/>
              </a:solidFill>
            </a:endParaRPr>
          </a:p>
        </p:txBody>
      </p:sp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245103" y="990600"/>
            <a:ext cx="8634298" cy="470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rtl="0" eaLnBrk="0" fontAlgn="base" hangingPunct="0">
              <a:spcBef>
                <a:spcPct val="0"/>
              </a:spcBef>
              <a:spcAft>
                <a:spcPct val="0"/>
              </a:spcAft>
              <a:buNone/>
              <a:defRPr sz="2800">
                <a:solidFill>
                  <a:schemeClr val="tx1"/>
                </a:solidFill>
                <a:latin typeface="+mn-lt"/>
              </a:defRPr>
            </a:lvl2pPr>
            <a:lvl3pPr marL="9144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400">
                <a:solidFill>
                  <a:schemeClr val="tx1"/>
                </a:solidFill>
                <a:latin typeface="+mn-lt"/>
              </a:defRPr>
            </a:lvl3pPr>
            <a:lvl4pPr marL="13716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4pPr>
            <a:lvl5pPr marL="18288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5pPr>
            <a:lvl6pPr marL="22860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6pPr>
            <a:lvl7pPr marL="27432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7pPr>
            <a:lvl8pPr marL="32004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8pPr>
            <a:lvl9pPr marL="36576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slides.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the assignment </a:t>
            </a:r>
            <a:r>
              <a:rPr lang="en-US" altLang="en-US" sz="2400" i="0" kern="0" dirty="0" smtClean="0"/>
              <a:t>notes and solutions</a:t>
            </a:r>
            <a:r>
              <a:rPr lang="en-US" altLang="en-US" sz="2400" i="0" kern="0" dirty="0"/>
              <a:t>!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3101</a:t>
            </a:r>
          </a:p>
          <a:p>
            <a:pPr marL="800100" lvl="1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 smtClean="0"/>
              <a:t>Steps0: </a:t>
            </a:r>
            <a:r>
              <a:rPr lang="en-US" altLang="en-US" sz="2400" i="0" kern="0" dirty="0"/>
              <a:t>Basic </a:t>
            </a:r>
            <a:r>
              <a:rPr lang="en-US" altLang="en-US" sz="2400" i="0" kern="0" dirty="0" smtClean="0"/>
              <a:t>Math</a:t>
            </a:r>
            <a:endParaRPr lang="en-US" altLang="en-US" sz="2400" i="0" kern="0" dirty="0"/>
          </a:p>
          <a:p>
            <a:pPr marL="1257300" lvl="2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i="0" kern="0" dirty="0" smtClean="0"/>
              <a:t>First Order Logic </a:t>
            </a:r>
            <a:endParaRPr lang="en-US" altLang="en-US" i="0" kern="0" dirty="0"/>
          </a:p>
          <a:p>
            <a:pPr marL="1257300" lvl="2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i="0" kern="0" dirty="0"/>
              <a:t>Time </a:t>
            </a:r>
            <a:r>
              <a:rPr lang="en-US" altLang="en-US" i="0" kern="0" dirty="0" smtClean="0"/>
              <a:t>Complexity</a:t>
            </a:r>
            <a:endParaRPr lang="en-US" altLang="en-US" i="0" kern="0" dirty="0"/>
          </a:p>
          <a:p>
            <a:pPr marL="1257300" lvl="2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i="0" kern="0" dirty="0"/>
              <a:t>Logs and </a:t>
            </a:r>
            <a:r>
              <a:rPr lang="en-US" altLang="en-US" i="0" kern="0" dirty="0" err="1"/>
              <a:t>Exp</a:t>
            </a:r>
            <a:endParaRPr lang="en-US" altLang="en-US" i="0" kern="0" dirty="0"/>
          </a:p>
          <a:p>
            <a:pPr marL="1257300" lvl="2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i="0" kern="0" dirty="0"/>
              <a:t>Growth Rates</a:t>
            </a:r>
          </a:p>
          <a:p>
            <a:pPr marL="1257300" lvl="2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i="0" kern="0" dirty="0"/>
              <a:t>Adding Made Easy</a:t>
            </a:r>
          </a:p>
          <a:p>
            <a:pPr marL="1257300" lvl="2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i="0" kern="0" dirty="0"/>
              <a:t>Recurrence Relations</a:t>
            </a:r>
          </a:p>
          <a:p>
            <a:pPr marL="800100" lvl="1" indent="-342900" algn="l" eaLnBrk="1" hangingPunct="1">
              <a:buFont typeface="Arial" panose="020B0604020202020204" pitchFamily="34" charset="0"/>
              <a:buChar char="•"/>
              <a:defRPr/>
            </a:pPr>
            <a:endParaRPr lang="en-US" altLang="en-US" sz="2400" i="0" kern="0" dirty="0"/>
          </a:p>
          <a:p>
            <a:pPr marL="800100" lvl="1" indent="-342900" algn="l" eaLnBrk="1" hangingPunct="1">
              <a:buFont typeface="Arial" panose="020B0604020202020204" pitchFamily="34" charset="0"/>
              <a:buChar char="•"/>
              <a:defRPr/>
            </a:pPr>
            <a:endParaRPr lang="en-US" altLang="en-US" sz="2400" i="0" kern="0" dirty="0"/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endParaRPr lang="en-CA" altLang="en-US" sz="2400" i="0" kern="0" dirty="0"/>
          </a:p>
        </p:txBody>
      </p:sp>
    </p:spTree>
    <p:extLst>
      <p:ext uri="{BB962C8B-B14F-4D97-AF65-F5344CB8AC3E}">
        <p14:creationId xmlns:p14="http://schemas.microsoft.com/office/powerpoint/2010/main" val="1233121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9010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47895543"/>
              </p:ext>
            </p:extLst>
          </p:nvPr>
        </p:nvGraphicFramePr>
        <p:xfrm>
          <a:off x="0" y="76200"/>
          <a:ext cx="9144000" cy="675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098" name="Clip" r:id="rId4" imgW="3076592" imgH="2247900" progId="MS_ClipArt_Gallery.2">
                  <p:embed/>
                </p:oleObj>
              </mc:Choice>
              <mc:Fallback>
                <p:oleObj name="Clip" r:id="rId4" imgW="3076592" imgH="224790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76200"/>
                        <a:ext cx="9144000" cy="675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9011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099" name="Equation" r:id="rId6" imgW="47743" imgH="152400" progId="Equation.3">
                  <p:embed/>
                </p:oleObj>
              </mc:Choice>
              <mc:Fallback>
                <p:oleObj name="Equation" r:id="rId6" imgW="47743" imgH="1524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9012" name="Text Box 4"/>
          <p:cNvSpPr txBox="1">
            <a:spLocks noChangeArrowheads="1"/>
          </p:cNvSpPr>
          <p:nvPr/>
        </p:nvSpPr>
        <p:spPr bwMode="auto">
          <a:xfrm>
            <a:off x="534988" y="2667000"/>
            <a:ext cx="9667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1" i="0">
                <a:solidFill>
                  <a:srgbClr val="000000"/>
                </a:solidFill>
                <a:latin typeface="Arial Rounded MT Bold" pitchFamily="34" charset="0"/>
              </a:rPr>
              <a:t>Gauss</a:t>
            </a:r>
            <a:endParaRPr lang="en-US" altLang="en-US" sz="2400" b="1" i="0">
              <a:solidFill>
                <a:srgbClr val="FFFFFF"/>
              </a:solidFill>
              <a:latin typeface="Arial Rounded MT Bold" pitchFamily="34" charset="0"/>
            </a:endParaRPr>
          </a:p>
        </p:txBody>
      </p:sp>
      <p:sp>
        <p:nvSpPr>
          <p:cNvPr id="299013" name="Text Box 5"/>
          <p:cNvSpPr txBox="1">
            <a:spLocks noChangeArrowheads="1"/>
          </p:cNvSpPr>
          <p:nvPr/>
        </p:nvSpPr>
        <p:spPr bwMode="auto">
          <a:xfrm>
            <a:off x="3352800" y="2438400"/>
            <a:ext cx="5328703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 i="0" dirty="0">
                <a:solidFill>
                  <a:srgbClr val="00FFFF"/>
                </a:solidFill>
              </a:rPr>
              <a:t>∑</a:t>
            </a:r>
            <a:r>
              <a:rPr lang="en-CA" altLang="en-US" sz="3600" i="0" baseline="-25000" dirty="0" err="1">
                <a:solidFill>
                  <a:srgbClr val="00FFFF"/>
                </a:solidFill>
              </a:rPr>
              <a:t>i</a:t>
            </a:r>
            <a:r>
              <a:rPr lang="en-CA" altLang="en-US" sz="3600" i="0" baseline="-25000" dirty="0">
                <a:solidFill>
                  <a:srgbClr val="00FFFF"/>
                </a:solidFill>
              </a:rPr>
              <a:t>=1..n</a:t>
            </a:r>
            <a:r>
              <a:rPr lang="en-CA" altLang="en-US" sz="2800" i="0" dirty="0">
                <a:solidFill>
                  <a:srgbClr val="00FFFF"/>
                </a:solidFill>
              </a:rPr>
              <a:t> </a:t>
            </a:r>
            <a:r>
              <a:rPr lang="en-CA" altLang="en-US" sz="2800" i="0" baseline="-25000" dirty="0">
                <a:solidFill>
                  <a:srgbClr val="00FFFF"/>
                </a:solidFill>
              </a:rPr>
              <a:t> </a:t>
            </a:r>
            <a:r>
              <a:rPr lang="en-US" altLang="en-US" sz="2800" i="0" dirty="0" err="1">
                <a:solidFill>
                  <a:srgbClr val="00FFFF"/>
                </a:solidFill>
              </a:rPr>
              <a:t>i</a:t>
            </a:r>
            <a:r>
              <a:rPr lang="en-US" altLang="en-US" sz="2800" i="0" dirty="0">
                <a:solidFill>
                  <a:srgbClr val="00FFFF"/>
                </a:solidFill>
              </a:rPr>
              <a:t> = </a:t>
            </a:r>
            <a:r>
              <a:rPr lang="en-US" altLang="en-US" sz="2800" i="0" dirty="0" smtClean="0">
                <a:solidFill>
                  <a:srgbClr val="00FFFF"/>
                </a:solidFill>
                <a:latin typeface="Arial" charset="0"/>
              </a:rPr>
              <a:t>1 </a:t>
            </a:r>
            <a:r>
              <a:rPr lang="en-US" altLang="en-US" sz="2800" i="0" dirty="0">
                <a:solidFill>
                  <a:srgbClr val="00FFFF"/>
                </a:solidFill>
                <a:latin typeface="Arial" charset="0"/>
              </a:rPr>
              <a:t>+ </a:t>
            </a:r>
            <a:r>
              <a:rPr lang="en-US" altLang="en-US" sz="2800" i="0" dirty="0" smtClean="0">
                <a:solidFill>
                  <a:srgbClr val="00FFFF"/>
                </a:solidFill>
                <a:latin typeface="Arial" charset="0"/>
              </a:rPr>
              <a:t>2 </a:t>
            </a:r>
            <a:r>
              <a:rPr lang="en-US" altLang="en-US" sz="2800" i="0" dirty="0">
                <a:solidFill>
                  <a:srgbClr val="00FFFF"/>
                </a:solidFill>
                <a:latin typeface="Arial" charset="0"/>
              </a:rPr>
              <a:t>+ </a:t>
            </a:r>
            <a:r>
              <a:rPr lang="en-US" altLang="en-US" sz="2800" i="0" dirty="0" smtClean="0">
                <a:solidFill>
                  <a:srgbClr val="00FFFF"/>
                </a:solidFill>
                <a:latin typeface="Arial" charset="0"/>
              </a:rPr>
              <a:t>3 </a:t>
            </a:r>
            <a:r>
              <a:rPr lang="en-US" altLang="en-US" sz="2800" i="0" dirty="0">
                <a:solidFill>
                  <a:srgbClr val="00FFFF"/>
                </a:solidFill>
                <a:latin typeface="Arial" charset="0"/>
              </a:rPr>
              <a:t>+ . . . + </a:t>
            </a:r>
            <a:r>
              <a:rPr lang="en-US" altLang="en-US" sz="2800" i="0" dirty="0" smtClean="0">
                <a:solidFill>
                  <a:srgbClr val="00FFFF"/>
                </a:solidFill>
                <a:latin typeface="Arial" charset="0"/>
              </a:rPr>
              <a:t>n</a:t>
            </a:r>
            <a:endParaRPr lang="en-US" altLang="en-US" sz="2800" i="0" dirty="0">
              <a:solidFill>
                <a:srgbClr val="00FFFF"/>
              </a:solidFill>
              <a:latin typeface="Arial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rgbClr val="00FFFF"/>
                </a:solidFill>
                <a:latin typeface="Arial" charset="0"/>
              </a:rPr>
              <a:t>  = </a:t>
            </a:r>
            <a:r>
              <a:rPr lang="en-US" altLang="en-US" sz="3600" i="0" dirty="0">
                <a:solidFill>
                  <a:srgbClr val="FF0000"/>
                </a:solidFill>
                <a:latin typeface="Symbol" pitchFamily="18" charset="2"/>
              </a:rPr>
              <a:t>Q</a:t>
            </a:r>
            <a:r>
              <a:rPr lang="en-US" altLang="en-US" sz="3600" i="0" dirty="0">
                <a:solidFill>
                  <a:srgbClr val="FF0000"/>
                </a:solidFill>
              </a:rPr>
              <a:t>(# of terms </a:t>
            </a:r>
            <a:r>
              <a:rPr lang="en-US" altLang="en-US" sz="3600" i="0" dirty="0">
                <a:solidFill>
                  <a:srgbClr val="FF0000"/>
                </a:solidFill>
                <a:latin typeface="Arial" charset="0"/>
              </a:rPr>
              <a:t>·</a:t>
            </a:r>
            <a:r>
              <a:rPr lang="en-US" altLang="en-US" sz="3600" i="0" dirty="0">
                <a:solidFill>
                  <a:srgbClr val="FF0000"/>
                </a:solidFill>
              </a:rPr>
              <a:t> last term)</a:t>
            </a:r>
            <a:endParaRPr lang="en-CA" altLang="en-US" sz="3600" i="0" dirty="0">
              <a:solidFill>
                <a:srgbClr val="FF0000"/>
              </a:solidFill>
            </a:endParaRPr>
          </a:p>
        </p:txBody>
      </p:sp>
      <p:sp>
        <p:nvSpPr>
          <p:cNvPr id="299014" name="Text Box 6"/>
          <p:cNvSpPr txBox="1">
            <a:spLocks noChangeArrowheads="1"/>
          </p:cNvSpPr>
          <p:nvPr/>
        </p:nvSpPr>
        <p:spPr bwMode="auto">
          <a:xfrm>
            <a:off x="4114800" y="1447800"/>
            <a:ext cx="37703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</a:rPr>
              <a:t>Arithmetic Sum</a:t>
            </a:r>
            <a:endParaRPr lang="en-CA" altLang="en-US" sz="4400" i="0">
              <a:solidFill>
                <a:srgbClr val="FFFF00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3781098" y="4188074"/>
            <a:ext cx="2379193" cy="2827338"/>
            <a:chOff x="5848350" y="2673350"/>
            <a:chExt cx="3081338" cy="3651250"/>
          </a:xfrm>
        </p:grpSpPr>
        <p:sp>
          <p:nvSpPr>
            <p:cNvPr id="11" name="Rectangle 2"/>
            <p:cNvSpPr>
              <a:spLocks noChangeArrowheads="1"/>
            </p:cNvSpPr>
            <p:nvPr/>
          </p:nvSpPr>
          <p:spPr bwMode="auto">
            <a:xfrm>
              <a:off x="6211888" y="2743200"/>
              <a:ext cx="2697162" cy="3219450"/>
            </a:xfrm>
            <a:prstGeom prst="rect">
              <a:avLst/>
            </a:prstGeom>
            <a:solidFill>
              <a:schemeClr val="bg2"/>
            </a:solidFill>
            <a:ln w="38100">
              <a:solidFill>
                <a:schemeClr val="hlink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i="0"/>
            </a:p>
          </p:txBody>
        </p:sp>
        <p:grpSp>
          <p:nvGrpSpPr>
            <p:cNvPr id="12" name="Group 4"/>
            <p:cNvGrpSpPr>
              <a:grpSpLocks/>
            </p:cNvGrpSpPr>
            <p:nvPr/>
          </p:nvGrpSpPr>
          <p:grpSpPr bwMode="auto">
            <a:xfrm>
              <a:off x="6248400" y="3276600"/>
              <a:ext cx="2671763" cy="2667000"/>
              <a:chOff x="3932" y="2643"/>
              <a:chExt cx="1683" cy="1680"/>
            </a:xfrm>
          </p:grpSpPr>
          <p:sp>
            <p:nvSpPr>
              <p:cNvPr id="36" name="Oval 5"/>
              <p:cNvSpPr>
                <a:spLocks noChangeArrowheads="1"/>
              </p:cNvSpPr>
              <p:nvPr/>
            </p:nvSpPr>
            <p:spPr bwMode="auto">
              <a:xfrm rot="-10789243">
                <a:off x="4942" y="3650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37" name="Oval 6"/>
              <p:cNvSpPr>
                <a:spLocks noChangeArrowheads="1"/>
              </p:cNvSpPr>
              <p:nvPr/>
            </p:nvSpPr>
            <p:spPr bwMode="auto">
              <a:xfrm rot="-10789243">
                <a:off x="4940" y="3986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38" name="Oval 7"/>
              <p:cNvSpPr>
                <a:spLocks noChangeArrowheads="1"/>
              </p:cNvSpPr>
              <p:nvPr/>
            </p:nvSpPr>
            <p:spPr bwMode="auto">
              <a:xfrm rot="-10789243">
                <a:off x="5278" y="3651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39" name="Oval 8"/>
              <p:cNvSpPr>
                <a:spLocks noChangeArrowheads="1"/>
              </p:cNvSpPr>
              <p:nvPr/>
            </p:nvSpPr>
            <p:spPr bwMode="auto">
              <a:xfrm rot="-10789243">
                <a:off x="3932" y="3982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40" name="Oval 9"/>
              <p:cNvSpPr>
                <a:spLocks noChangeArrowheads="1"/>
              </p:cNvSpPr>
              <p:nvPr/>
            </p:nvSpPr>
            <p:spPr bwMode="auto">
              <a:xfrm rot="-10789243">
                <a:off x="4268" y="3983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41" name="Oval 10"/>
              <p:cNvSpPr>
                <a:spLocks noChangeArrowheads="1"/>
              </p:cNvSpPr>
              <p:nvPr/>
            </p:nvSpPr>
            <p:spPr bwMode="auto">
              <a:xfrm rot="-10789243">
                <a:off x="4604" y="3984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42" name="Oval 11"/>
              <p:cNvSpPr>
                <a:spLocks noChangeArrowheads="1"/>
              </p:cNvSpPr>
              <p:nvPr/>
            </p:nvSpPr>
            <p:spPr bwMode="auto">
              <a:xfrm rot="-10789243">
                <a:off x="5276" y="3987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43" name="Oval 12"/>
              <p:cNvSpPr>
                <a:spLocks noChangeArrowheads="1"/>
              </p:cNvSpPr>
              <p:nvPr/>
            </p:nvSpPr>
            <p:spPr bwMode="auto">
              <a:xfrm rot="-10789243">
                <a:off x="4607" y="3313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44" name="Oval 13"/>
              <p:cNvSpPr>
                <a:spLocks noChangeArrowheads="1"/>
              </p:cNvSpPr>
              <p:nvPr/>
            </p:nvSpPr>
            <p:spPr bwMode="auto">
              <a:xfrm rot="-10789243">
                <a:off x="4943" y="3314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45" name="Oval 14"/>
              <p:cNvSpPr>
                <a:spLocks noChangeArrowheads="1"/>
              </p:cNvSpPr>
              <p:nvPr/>
            </p:nvSpPr>
            <p:spPr bwMode="auto">
              <a:xfrm rot="-10789243">
                <a:off x="5279" y="3315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46" name="Oval 15"/>
              <p:cNvSpPr>
                <a:spLocks noChangeArrowheads="1"/>
              </p:cNvSpPr>
              <p:nvPr/>
            </p:nvSpPr>
            <p:spPr bwMode="auto">
              <a:xfrm rot="-10789243">
                <a:off x="4270" y="3647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47" name="Oval 16"/>
              <p:cNvSpPr>
                <a:spLocks noChangeArrowheads="1"/>
              </p:cNvSpPr>
              <p:nvPr/>
            </p:nvSpPr>
            <p:spPr bwMode="auto">
              <a:xfrm rot="-10789243">
                <a:off x="4606" y="3648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48" name="Oval 17"/>
              <p:cNvSpPr>
                <a:spLocks noChangeArrowheads="1"/>
              </p:cNvSpPr>
              <p:nvPr/>
            </p:nvSpPr>
            <p:spPr bwMode="auto">
              <a:xfrm rot="-10789243">
                <a:off x="5276" y="2643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49" name="Oval 18"/>
              <p:cNvSpPr>
                <a:spLocks noChangeArrowheads="1"/>
              </p:cNvSpPr>
              <p:nvPr/>
            </p:nvSpPr>
            <p:spPr bwMode="auto">
              <a:xfrm rot="-10789243">
                <a:off x="4944" y="2978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50" name="Oval 19"/>
              <p:cNvSpPr>
                <a:spLocks noChangeArrowheads="1"/>
              </p:cNvSpPr>
              <p:nvPr/>
            </p:nvSpPr>
            <p:spPr bwMode="auto">
              <a:xfrm rot="-10789243">
                <a:off x="5276" y="2979"/>
                <a:ext cx="336" cy="33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sp>
          <p:nvSpPr>
            <p:cNvPr id="13" name="Text Box 50"/>
            <p:cNvSpPr txBox="1">
              <a:spLocks noChangeArrowheads="1"/>
            </p:cNvSpPr>
            <p:nvPr/>
          </p:nvSpPr>
          <p:spPr bwMode="auto">
            <a:xfrm>
              <a:off x="6153150" y="5988050"/>
              <a:ext cx="26479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1" i="0">
                  <a:solidFill>
                    <a:schemeClr val="folHlink"/>
                  </a:solidFill>
                </a:rPr>
                <a:t>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   </a:t>
              </a: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r>
                <a:rPr lang="en-US" altLang="en-US" sz="1600" b="1" i="0">
                  <a:solidFill>
                    <a:schemeClr val="folHlink"/>
                  </a:solidFill>
                </a:rPr>
                <a:t>+1</a:t>
              </a:r>
              <a:endParaRPr lang="en-US" altLang="en-US" sz="1600" b="1" i="0"/>
            </a:p>
          </p:txBody>
        </p:sp>
        <p:sp>
          <p:nvSpPr>
            <p:cNvPr id="14" name="Text Box 51"/>
            <p:cNvSpPr txBox="1">
              <a:spLocks noChangeArrowheads="1"/>
            </p:cNvSpPr>
            <p:nvPr/>
          </p:nvSpPr>
          <p:spPr bwMode="auto">
            <a:xfrm>
              <a:off x="5848350" y="5338763"/>
              <a:ext cx="304800" cy="58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5" name="Text Box 52"/>
            <p:cNvSpPr txBox="1">
              <a:spLocks noChangeArrowheads="1"/>
            </p:cNvSpPr>
            <p:nvPr/>
          </p:nvSpPr>
          <p:spPr bwMode="auto">
            <a:xfrm>
              <a:off x="5848350" y="4794250"/>
              <a:ext cx="304800" cy="58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6" name="Text Box 53"/>
            <p:cNvSpPr txBox="1">
              <a:spLocks noChangeArrowheads="1"/>
            </p:cNvSpPr>
            <p:nvPr/>
          </p:nvSpPr>
          <p:spPr bwMode="auto">
            <a:xfrm>
              <a:off x="5848350" y="4213225"/>
              <a:ext cx="304800" cy="58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7" name="Text Box 54"/>
            <p:cNvSpPr txBox="1">
              <a:spLocks noChangeArrowheads="1"/>
            </p:cNvSpPr>
            <p:nvPr/>
          </p:nvSpPr>
          <p:spPr bwMode="auto">
            <a:xfrm>
              <a:off x="5848350" y="3748088"/>
              <a:ext cx="304800" cy="58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8" name="Text Box 55"/>
            <p:cNvSpPr txBox="1">
              <a:spLocks noChangeArrowheads="1"/>
            </p:cNvSpPr>
            <p:nvPr/>
          </p:nvSpPr>
          <p:spPr bwMode="auto">
            <a:xfrm>
              <a:off x="5848350" y="3206750"/>
              <a:ext cx="304800" cy="58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sp>
          <p:nvSpPr>
            <p:cNvPr id="19" name="Text Box 56"/>
            <p:cNvSpPr txBox="1">
              <a:spLocks noChangeArrowheads="1"/>
            </p:cNvSpPr>
            <p:nvPr/>
          </p:nvSpPr>
          <p:spPr bwMode="auto">
            <a:xfrm>
              <a:off x="5848350" y="2673350"/>
              <a:ext cx="304800" cy="58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33" tIns="45717" rIns="91433" bIns="45717" anchor="ctr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>
                <a:lnSpc>
                  <a:spcPct val="20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600" b="1">
                  <a:solidFill>
                    <a:schemeClr val="folHlink"/>
                  </a:solidFill>
                </a:rPr>
                <a:t>n</a:t>
              </a:r>
              <a:endParaRPr lang="en-US" altLang="en-US" sz="2400" b="1"/>
            </a:p>
          </p:txBody>
        </p:sp>
        <p:grpSp>
          <p:nvGrpSpPr>
            <p:cNvPr id="20" name="Group 59"/>
            <p:cNvGrpSpPr>
              <a:grpSpLocks/>
            </p:cNvGrpSpPr>
            <p:nvPr/>
          </p:nvGrpSpPr>
          <p:grpSpPr bwMode="auto">
            <a:xfrm>
              <a:off x="6245225" y="2743200"/>
              <a:ext cx="2684463" cy="2667000"/>
              <a:chOff x="4327" y="1835"/>
              <a:chExt cx="1861" cy="1792"/>
            </a:xfrm>
          </p:grpSpPr>
          <p:sp>
            <p:nvSpPr>
              <p:cNvPr id="21" name="Oval 60"/>
              <p:cNvSpPr>
                <a:spLocks noChangeArrowheads="1"/>
              </p:cNvSpPr>
              <p:nvPr/>
            </p:nvSpPr>
            <p:spPr bwMode="auto">
              <a:xfrm rot="44464">
                <a:off x="4704" y="2197"/>
                <a:ext cx="369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2" name="Oval 61"/>
              <p:cNvSpPr>
                <a:spLocks noChangeArrowheads="1"/>
              </p:cNvSpPr>
              <p:nvPr/>
            </p:nvSpPr>
            <p:spPr bwMode="auto">
              <a:xfrm rot="44464">
                <a:off x="4710" y="1840"/>
                <a:ext cx="369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3" name="Oval 62"/>
              <p:cNvSpPr>
                <a:spLocks noChangeArrowheads="1"/>
              </p:cNvSpPr>
              <p:nvPr/>
            </p:nvSpPr>
            <p:spPr bwMode="auto">
              <a:xfrm rot="44464">
                <a:off x="4335" y="2192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4" name="Oval 63"/>
              <p:cNvSpPr>
                <a:spLocks noChangeArrowheads="1"/>
              </p:cNvSpPr>
              <p:nvPr/>
            </p:nvSpPr>
            <p:spPr bwMode="auto">
              <a:xfrm rot="44464">
                <a:off x="5818" y="1854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5" name="Oval 64"/>
              <p:cNvSpPr>
                <a:spLocks noChangeArrowheads="1"/>
              </p:cNvSpPr>
              <p:nvPr/>
            </p:nvSpPr>
            <p:spPr bwMode="auto">
              <a:xfrm rot="44464">
                <a:off x="5448" y="1849"/>
                <a:ext cx="369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6" name="Oval 65"/>
              <p:cNvSpPr>
                <a:spLocks noChangeArrowheads="1"/>
              </p:cNvSpPr>
              <p:nvPr/>
            </p:nvSpPr>
            <p:spPr bwMode="auto">
              <a:xfrm rot="44464">
                <a:off x="5080" y="1845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7" name="Oval 66"/>
              <p:cNvSpPr>
                <a:spLocks noChangeArrowheads="1"/>
              </p:cNvSpPr>
              <p:nvPr/>
            </p:nvSpPr>
            <p:spPr bwMode="auto">
              <a:xfrm rot="44464">
                <a:off x="4341" y="1835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8" name="Oval 67"/>
              <p:cNvSpPr>
                <a:spLocks noChangeArrowheads="1"/>
              </p:cNvSpPr>
              <p:nvPr/>
            </p:nvSpPr>
            <p:spPr bwMode="auto">
              <a:xfrm rot="44464">
                <a:off x="5069" y="2561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29" name="Oval 68"/>
              <p:cNvSpPr>
                <a:spLocks noChangeArrowheads="1"/>
              </p:cNvSpPr>
              <p:nvPr/>
            </p:nvSpPr>
            <p:spPr bwMode="auto">
              <a:xfrm rot="44464">
                <a:off x="4700" y="2557"/>
                <a:ext cx="369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30" name="Oval 69"/>
              <p:cNvSpPr>
                <a:spLocks noChangeArrowheads="1"/>
              </p:cNvSpPr>
              <p:nvPr/>
            </p:nvSpPr>
            <p:spPr bwMode="auto">
              <a:xfrm rot="44464">
                <a:off x="4331" y="2552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31" name="Oval 70"/>
              <p:cNvSpPr>
                <a:spLocks noChangeArrowheads="1"/>
              </p:cNvSpPr>
              <p:nvPr/>
            </p:nvSpPr>
            <p:spPr bwMode="auto">
              <a:xfrm rot="44464">
                <a:off x="5443" y="2209"/>
                <a:ext cx="369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32" name="Oval 71"/>
              <p:cNvSpPr>
                <a:spLocks noChangeArrowheads="1"/>
              </p:cNvSpPr>
              <p:nvPr/>
            </p:nvSpPr>
            <p:spPr bwMode="auto">
              <a:xfrm rot="44464">
                <a:off x="5074" y="2205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33" name="Oval 72"/>
              <p:cNvSpPr>
                <a:spLocks noChangeArrowheads="1"/>
              </p:cNvSpPr>
              <p:nvPr/>
            </p:nvSpPr>
            <p:spPr bwMode="auto">
              <a:xfrm rot="44464">
                <a:off x="4327" y="3269"/>
                <a:ext cx="370" cy="358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34" name="Oval 73"/>
              <p:cNvSpPr>
                <a:spLocks noChangeArrowheads="1"/>
              </p:cNvSpPr>
              <p:nvPr/>
            </p:nvSpPr>
            <p:spPr bwMode="auto">
              <a:xfrm rot="44464">
                <a:off x="4695" y="2914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sp>
            <p:nvSpPr>
              <p:cNvPr id="35" name="Oval 74"/>
              <p:cNvSpPr>
                <a:spLocks noChangeArrowheads="1"/>
              </p:cNvSpPr>
              <p:nvPr/>
            </p:nvSpPr>
            <p:spPr bwMode="auto">
              <a:xfrm rot="44464">
                <a:off x="4330" y="2909"/>
                <a:ext cx="370" cy="359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</p:grpSp>
      <p:sp>
        <p:nvSpPr>
          <p:cNvPr id="51" name="Rectangle 2"/>
          <p:cNvSpPr txBox="1">
            <a:spLocks noChangeArrowheads="1"/>
          </p:cNvSpPr>
          <p:nvPr/>
        </p:nvSpPr>
        <p:spPr>
          <a:xfrm>
            <a:off x="685800" y="-152400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endParaRPr lang="en-CA" altLang="en-US" i="0" kern="0" dirty="0" smtClean="0">
              <a:cs typeface="Times New Roman" pitchFamily="18" charset="0"/>
            </a:endParaRPr>
          </a:p>
        </p:txBody>
      </p:sp>
      <p:sp>
        <p:nvSpPr>
          <p:cNvPr id="52" name="Rectangle 6"/>
          <p:cNvSpPr>
            <a:spLocks noChangeArrowheads="1"/>
          </p:cNvSpPr>
          <p:nvPr/>
        </p:nvSpPr>
        <p:spPr bwMode="auto">
          <a:xfrm>
            <a:off x="6858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</a:rPr>
              <a:t>Adding Made Easy</a:t>
            </a:r>
          </a:p>
        </p:txBody>
      </p:sp>
    </p:spTree>
    <p:extLst>
      <p:ext uri="{BB962C8B-B14F-4D97-AF65-F5344CB8AC3E}">
        <p14:creationId xmlns:p14="http://schemas.microsoft.com/office/powerpoint/2010/main" val="7513982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9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9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9013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9010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22628421"/>
              </p:ext>
            </p:extLst>
          </p:nvPr>
        </p:nvGraphicFramePr>
        <p:xfrm>
          <a:off x="0" y="76200"/>
          <a:ext cx="9144000" cy="675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2692" name="Clip" r:id="rId4" imgW="3076592" imgH="2247900" progId="MS_ClipArt_Gallery.2">
                  <p:embed/>
                </p:oleObj>
              </mc:Choice>
              <mc:Fallback>
                <p:oleObj name="Clip" r:id="rId4" imgW="3076592" imgH="224790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76200"/>
                        <a:ext cx="9144000" cy="675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9011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2693" name="Equation" r:id="rId6" imgW="47743" imgH="152400" progId="Equation.3">
                  <p:embed/>
                </p:oleObj>
              </mc:Choice>
              <mc:Fallback>
                <p:oleObj name="Equation" r:id="rId6" imgW="47743" imgH="1524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9012" name="Text Box 4"/>
          <p:cNvSpPr txBox="1">
            <a:spLocks noChangeArrowheads="1"/>
          </p:cNvSpPr>
          <p:nvPr/>
        </p:nvSpPr>
        <p:spPr bwMode="auto">
          <a:xfrm>
            <a:off x="534988" y="2667000"/>
            <a:ext cx="9667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3" tIns="45717" rIns="91433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1" i="0">
                <a:solidFill>
                  <a:srgbClr val="000000"/>
                </a:solidFill>
                <a:latin typeface="Arial Rounded MT Bold" pitchFamily="34" charset="0"/>
              </a:rPr>
              <a:t>Gauss</a:t>
            </a:r>
            <a:endParaRPr lang="en-US" altLang="en-US" sz="2400" b="1" i="0">
              <a:solidFill>
                <a:srgbClr val="FFFFFF"/>
              </a:solidFill>
              <a:latin typeface="Arial Rounded MT Bold" pitchFamily="34" charset="0"/>
            </a:endParaRPr>
          </a:p>
        </p:txBody>
      </p:sp>
      <p:sp>
        <p:nvSpPr>
          <p:cNvPr id="299013" name="Text Box 5"/>
          <p:cNvSpPr txBox="1">
            <a:spLocks noChangeArrowheads="1"/>
          </p:cNvSpPr>
          <p:nvPr/>
        </p:nvSpPr>
        <p:spPr bwMode="auto">
          <a:xfrm>
            <a:off x="3352800" y="2438400"/>
            <a:ext cx="5328703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 i="0" dirty="0">
                <a:solidFill>
                  <a:srgbClr val="00FFFF"/>
                </a:solidFill>
              </a:rPr>
              <a:t>∑</a:t>
            </a:r>
            <a:r>
              <a:rPr lang="en-CA" altLang="en-US" sz="3600" i="0" baseline="-25000" dirty="0" err="1">
                <a:solidFill>
                  <a:srgbClr val="00FFFF"/>
                </a:solidFill>
              </a:rPr>
              <a:t>i</a:t>
            </a:r>
            <a:r>
              <a:rPr lang="en-CA" altLang="en-US" sz="3600" i="0" baseline="-25000" dirty="0">
                <a:solidFill>
                  <a:srgbClr val="00FFFF"/>
                </a:solidFill>
              </a:rPr>
              <a:t>=1..n</a:t>
            </a:r>
            <a:r>
              <a:rPr lang="en-CA" altLang="en-US" sz="2800" i="0" dirty="0">
                <a:solidFill>
                  <a:srgbClr val="00FFFF"/>
                </a:solidFill>
              </a:rPr>
              <a:t> </a:t>
            </a:r>
            <a:r>
              <a:rPr lang="en-CA" altLang="en-US" sz="2800" i="0" baseline="-25000" dirty="0">
                <a:solidFill>
                  <a:srgbClr val="00FFFF"/>
                </a:solidFill>
              </a:rPr>
              <a:t> </a:t>
            </a:r>
            <a:r>
              <a:rPr lang="en-US" altLang="en-US" sz="2800" i="0" dirty="0" err="1">
                <a:solidFill>
                  <a:srgbClr val="00FFFF"/>
                </a:solidFill>
              </a:rPr>
              <a:t>i</a:t>
            </a:r>
            <a:r>
              <a:rPr lang="en-US" altLang="en-US" sz="2800" i="0" dirty="0">
                <a:solidFill>
                  <a:srgbClr val="00FFFF"/>
                </a:solidFill>
              </a:rPr>
              <a:t> = </a:t>
            </a:r>
            <a:r>
              <a:rPr lang="en-US" altLang="en-US" sz="2800" i="0" dirty="0" smtClean="0">
                <a:solidFill>
                  <a:srgbClr val="00FFFF"/>
                </a:solidFill>
                <a:latin typeface="Arial" charset="0"/>
              </a:rPr>
              <a:t>1</a:t>
            </a:r>
            <a:r>
              <a:rPr lang="en-US" altLang="en-US" sz="2800" i="0" baseline="30000" dirty="0" smtClean="0">
                <a:solidFill>
                  <a:srgbClr val="00FFFF"/>
                </a:solidFill>
                <a:latin typeface="Arial" charset="0"/>
              </a:rPr>
              <a:t>3</a:t>
            </a:r>
            <a:r>
              <a:rPr lang="en-US" altLang="en-US" sz="2800" i="0" dirty="0" smtClean="0">
                <a:solidFill>
                  <a:srgbClr val="00FFFF"/>
                </a:solidFill>
                <a:latin typeface="Arial" charset="0"/>
              </a:rPr>
              <a:t> </a:t>
            </a:r>
            <a:r>
              <a:rPr lang="en-US" altLang="en-US" sz="2800" i="0" dirty="0">
                <a:solidFill>
                  <a:srgbClr val="00FFFF"/>
                </a:solidFill>
                <a:latin typeface="Arial" charset="0"/>
              </a:rPr>
              <a:t>+ </a:t>
            </a:r>
            <a:r>
              <a:rPr lang="en-US" altLang="en-US" sz="2800" i="0" dirty="0" smtClean="0">
                <a:solidFill>
                  <a:srgbClr val="00FFFF"/>
                </a:solidFill>
                <a:latin typeface="Arial" charset="0"/>
              </a:rPr>
              <a:t>2</a:t>
            </a:r>
            <a:r>
              <a:rPr lang="en-US" altLang="en-US" sz="2800" i="0" baseline="30000" dirty="0">
                <a:solidFill>
                  <a:srgbClr val="00FFFF"/>
                </a:solidFill>
                <a:latin typeface="Arial" charset="0"/>
              </a:rPr>
              <a:t>3</a:t>
            </a:r>
            <a:r>
              <a:rPr lang="en-US" altLang="en-US" sz="2800" i="0" dirty="0" smtClean="0">
                <a:solidFill>
                  <a:srgbClr val="00FFFF"/>
                </a:solidFill>
                <a:latin typeface="Arial" charset="0"/>
              </a:rPr>
              <a:t> </a:t>
            </a:r>
            <a:r>
              <a:rPr lang="en-US" altLang="en-US" sz="2800" i="0" dirty="0">
                <a:solidFill>
                  <a:srgbClr val="00FFFF"/>
                </a:solidFill>
                <a:latin typeface="Arial" charset="0"/>
              </a:rPr>
              <a:t>+ </a:t>
            </a:r>
            <a:r>
              <a:rPr lang="en-US" altLang="en-US" sz="2800" i="0" dirty="0" smtClean="0">
                <a:solidFill>
                  <a:srgbClr val="00FFFF"/>
                </a:solidFill>
                <a:latin typeface="Arial" charset="0"/>
              </a:rPr>
              <a:t>3</a:t>
            </a:r>
            <a:r>
              <a:rPr lang="en-US" altLang="en-US" sz="2800" i="0" baseline="30000" dirty="0">
                <a:solidFill>
                  <a:srgbClr val="00FFFF"/>
                </a:solidFill>
                <a:latin typeface="Arial" charset="0"/>
              </a:rPr>
              <a:t>3</a:t>
            </a:r>
            <a:r>
              <a:rPr lang="en-US" altLang="en-US" sz="2800" i="0" dirty="0" smtClean="0">
                <a:solidFill>
                  <a:srgbClr val="00FFFF"/>
                </a:solidFill>
                <a:latin typeface="Arial" charset="0"/>
              </a:rPr>
              <a:t> </a:t>
            </a:r>
            <a:r>
              <a:rPr lang="en-US" altLang="en-US" sz="2800" i="0" dirty="0">
                <a:solidFill>
                  <a:srgbClr val="00FFFF"/>
                </a:solidFill>
                <a:latin typeface="Arial" charset="0"/>
              </a:rPr>
              <a:t>+ . . . + </a:t>
            </a:r>
            <a:r>
              <a:rPr lang="en-US" altLang="en-US" sz="2800" i="0" dirty="0" smtClean="0">
                <a:solidFill>
                  <a:srgbClr val="00FFFF"/>
                </a:solidFill>
                <a:latin typeface="Arial" charset="0"/>
              </a:rPr>
              <a:t>n</a:t>
            </a:r>
            <a:r>
              <a:rPr lang="en-US" altLang="en-US" sz="2800" i="0" baseline="30000" dirty="0">
                <a:solidFill>
                  <a:srgbClr val="00FFFF"/>
                </a:solidFill>
                <a:latin typeface="Arial" charset="0"/>
              </a:rPr>
              <a:t>3</a:t>
            </a:r>
            <a:endParaRPr lang="en-US" altLang="en-US" sz="2800" i="0" dirty="0">
              <a:solidFill>
                <a:srgbClr val="00FFFF"/>
              </a:solidFill>
              <a:latin typeface="Arial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rgbClr val="00FFFF"/>
                </a:solidFill>
                <a:latin typeface="Arial" charset="0"/>
              </a:rPr>
              <a:t>  = </a:t>
            </a:r>
            <a:r>
              <a:rPr lang="en-US" altLang="en-US" sz="3600" i="0" dirty="0">
                <a:solidFill>
                  <a:srgbClr val="FF0000"/>
                </a:solidFill>
                <a:latin typeface="Symbol" pitchFamily="18" charset="2"/>
              </a:rPr>
              <a:t>Q</a:t>
            </a:r>
            <a:r>
              <a:rPr lang="en-US" altLang="en-US" sz="3600" i="0" dirty="0">
                <a:solidFill>
                  <a:srgbClr val="FF0000"/>
                </a:solidFill>
              </a:rPr>
              <a:t>(# of terms </a:t>
            </a:r>
            <a:r>
              <a:rPr lang="en-US" altLang="en-US" sz="3600" i="0" dirty="0">
                <a:solidFill>
                  <a:srgbClr val="FF0000"/>
                </a:solidFill>
                <a:latin typeface="Arial" charset="0"/>
              </a:rPr>
              <a:t>·</a:t>
            </a:r>
            <a:r>
              <a:rPr lang="en-US" altLang="en-US" sz="3600" i="0" dirty="0">
                <a:solidFill>
                  <a:srgbClr val="FF0000"/>
                </a:solidFill>
              </a:rPr>
              <a:t> last term)</a:t>
            </a:r>
            <a:endParaRPr lang="en-CA" altLang="en-US" sz="3600" i="0" dirty="0">
              <a:solidFill>
                <a:srgbClr val="FF0000"/>
              </a:solidFill>
            </a:endParaRPr>
          </a:p>
        </p:txBody>
      </p:sp>
      <p:sp>
        <p:nvSpPr>
          <p:cNvPr id="299014" name="Text Box 6"/>
          <p:cNvSpPr txBox="1">
            <a:spLocks noChangeArrowheads="1"/>
          </p:cNvSpPr>
          <p:nvPr/>
        </p:nvSpPr>
        <p:spPr bwMode="auto">
          <a:xfrm>
            <a:off x="4114800" y="1447800"/>
            <a:ext cx="377031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</a:rPr>
              <a:t>Arithmetic Sum</a:t>
            </a:r>
            <a:endParaRPr lang="en-CA" altLang="en-US" sz="4400" i="0">
              <a:solidFill>
                <a:srgbClr val="FFFF00"/>
              </a:solidFill>
            </a:endParaRPr>
          </a:p>
        </p:txBody>
      </p:sp>
      <p:sp>
        <p:nvSpPr>
          <p:cNvPr id="744455" name="Text Box 7"/>
          <p:cNvSpPr txBox="1">
            <a:spLocks noChangeArrowheads="1"/>
          </p:cNvSpPr>
          <p:nvPr/>
        </p:nvSpPr>
        <p:spPr bwMode="auto">
          <a:xfrm>
            <a:off x="2362200" y="5897563"/>
            <a:ext cx="6492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 dirty="0">
                <a:solidFill>
                  <a:srgbClr val="FF0000"/>
                </a:solidFill>
              </a:rPr>
              <a:t>True when ever terms increase slowly</a:t>
            </a:r>
          </a:p>
        </p:txBody>
      </p:sp>
      <p:sp>
        <p:nvSpPr>
          <p:cNvPr id="53" name="Rectangle 6"/>
          <p:cNvSpPr>
            <a:spLocks noChangeArrowheads="1"/>
          </p:cNvSpPr>
          <p:nvPr/>
        </p:nvSpPr>
        <p:spPr bwMode="auto">
          <a:xfrm>
            <a:off x="6858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</a:rPr>
              <a:t>Adding Made Easy</a:t>
            </a:r>
          </a:p>
        </p:txBody>
      </p:sp>
    </p:spTree>
    <p:extLst>
      <p:ext uri="{BB962C8B-B14F-4D97-AF65-F5344CB8AC3E}">
        <p14:creationId xmlns:p14="http://schemas.microsoft.com/office/powerpoint/2010/main" val="2430983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9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9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44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444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9013" grpId="0"/>
      <p:bldP spid="744455" grpId="0" autoUpdateAnimBg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7202" name="Object 2"/>
          <p:cNvGraphicFramePr>
            <a:graphicFrameLocks noChangeAspect="1"/>
          </p:cNvGraphicFramePr>
          <p:nvPr/>
        </p:nvGraphicFramePr>
        <p:xfrm>
          <a:off x="0" y="50800"/>
          <a:ext cx="9144000" cy="675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6788" name="Clip" r:id="rId4" imgW="3076592" imgH="2247900" progId="MS_ClipArt_Gallery.2">
                  <p:embed/>
                </p:oleObj>
              </mc:Choice>
              <mc:Fallback>
                <p:oleObj name="Clip" r:id="rId4" imgW="3076592" imgH="224790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50800"/>
                        <a:ext cx="9144000" cy="675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203" name="Object 3"/>
          <p:cNvGraphicFramePr>
            <a:graphicFrameLocks noChangeAspect="1"/>
          </p:cNvGraphicFramePr>
          <p:nvPr/>
        </p:nvGraphicFramePr>
        <p:xfrm flipV="1">
          <a:off x="5907088" y="2644775"/>
          <a:ext cx="303212" cy="573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6789" name="Equation" r:id="rId6" imgW="47743" imgH="152400" progId="Equation.3">
                  <p:embed/>
                </p:oleObj>
              </mc:Choice>
              <mc:Fallback>
                <p:oleObj name="Equation" r:id="rId6" imgW="47743" imgH="1524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 flipV="1">
                        <a:off x="5907088" y="2644775"/>
                        <a:ext cx="303212" cy="573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7204" name="Text Box 4"/>
          <p:cNvSpPr txBox="1">
            <a:spLocks noChangeArrowheads="1"/>
          </p:cNvSpPr>
          <p:nvPr/>
        </p:nvSpPr>
        <p:spPr bwMode="auto">
          <a:xfrm>
            <a:off x="3200400" y="2482850"/>
            <a:ext cx="5091113" cy="1738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 i="0">
                <a:solidFill>
                  <a:srgbClr val="00FFFF"/>
                </a:solidFill>
              </a:rPr>
              <a:t>∑</a:t>
            </a:r>
            <a:r>
              <a:rPr lang="en-CA" altLang="en-US" sz="3600" i="0" baseline="-25000">
                <a:solidFill>
                  <a:srgbClr val="00FFFF"/>
                </a:solidFill>
              </a:rPr>
              <a:t>i=</a:t>
            </a:r>
            <a:r>
              <a:rPr lang="en-US" altLang="en-US" sz="3600" i="0" baseline="-25000">
                <a:solidFill>
                  <a:srgbClr val="00FFFF"/>
                </a:solidFill>
              </a:rPr>
              <a:t>0</a:t>
            </a:r>
            <a:r>
              <a:rPr lang="en-CA" altLang="en-US" sz="3600" i="0" baseline="-25000">
                <a:solidFill>
                  <a:srgbClr val="00FFFF"/>
                </a:solidFill>
              </a:rPr>
              <a:t>..n</a:t>
            </a:r>
            <a:r>
              <a:rPr lang="en-CA" altLang="en-US" sz="2800" i="0">
                <a:solidFill>
                  <a:srgbClr val="00FFFF"/>
                </a:solidFill>
              </a:rPr>
              <a:t> </a:t>
            </a:r>
            <a:r>
              <a:rPr lang="en-CA" altLang="en-US" sz="2800" i="0" baseline="-25000">
                <a:solidFill>
                  <a:srgbClr val="00FFFF"/>
                </a:solidFill>
              </a:rPr>
              <a:t> </a:t>
            </a:r>
            <a:r>
              <a:rPr lang="en-US" altLang="en-US" sz="2800">
                <a:solidFill>
                  <a:srgbClr val="00FFFF"/>
                </a:solidFill>
              </a:rPr>
              <a:t>r</a:t>
            </a:r>
            <a:r>
              <a:rPr lang="en-US" altLang="en-US" sz="2800" i="0" baseline="30000">
                <a:solidFill>
                  <a:srgbClr val="00FFFF"/>
                </a:solidFill>
              </a:rPr>
              <a:t>i</a:t>
            </a:r>
            <a:r>
              <a:rPr lang="en-US" altLang="en-US" sz="2800" i="0">
                <a:solidFill>
                  <a:srgbClr val="00FFFF"/>
                </a:solidFill>
              </a:rPr>
              <a:t>  = </a:t>
            </a:r>
            <a:r>
              <a:rPr lang="en-US" altLang="en-US" sz="2800">
                <a:solidFill>
                  <a:srgbClr val="00FFFF"/>
                </a:solidFill>
              </a:rPr>
              <a:t>r</a:t>
            </a:r>
            <a:r>
              <a:rPr lang="en-US" altLang="en-US" sz="2800" i="0" baseline="30000">
                <a:solidFill>
                  <a:srgbClr val="00FFFF"/>
                </a:solidFill>
              </a:rPr>
              <a:t>0</a:t>
            </a:r>
            <a:r>
              <a:rPr lang="en-US" altLang="en-US" sz="2800" i="0">
                <a:solidFill>
                  <a:srgbClr val="00FFFF"/>
                </a:solidFill>
                <a:latin typeface="Arial" charset="0"/>
              </a:rPr>
              <a:t> + </a:t>
            </a:r>
            <a:r>
              <a:rPr lang="en-US" altLang="en-US" sz="2800">
                <a:solidFill>
                  <a:srgbClr val="00FFFF"/>
                </a:solidFill>
              </a:rPr>
              <a:t>r</a:t>
            </a:r>
            <a:r>
              <a:rPr lang="en-US" altLang="en-US" sz="2800" i="0" baseline="30000">
                <a:solidFill>
                  <a:srgbClr val="00FFFF"/>
                </a:solidFill>
              </a:rPr>
              <a:t>1</a:t>
            </a:r>
            <a:r>
              <a:rPr lang="en-US" altLang="en-US" sz="2800" i="0">
                <a:solidFill>
                  <a:srgbClr val="00FFFF"/>
                </a:solidFill>
                <a:latin typeface="Arial" charset="0"/>
              </a:rPr>
              <a:t> + </a:t>
            </a:r>
            <a:r>
              <a:rPr lang="en-US" altLang="en-US" sz="2800">
                <a:solidFill>
                  <a:srgbClr val="00FFFF"/>
                </a:solidFill>
              </a:rPr>
              <a:t>r</a:t>
            </a:r>
            <a:r>
              <a:rPr lang="en-US" altLang="en-US" sz="2800" i="0" baseline="30000">
                <a:solidFill>
                  <a:srgbClr val="00FFFF"/>
                </a:solidFill>
              </a:rPr>
              <a:t>2</a:t>
            </a:r>
            <a:r>
              <a:rPr lang="en-US" altLang="en-US" sz="2800" i="0">
                <a:solidFill>
                  <a:srgbClr val="00FFFF"/>
                </a:solidFill>
                <a:latin typeface="Arial" charset="0"/>
              </a:rPr>
              <a:t> +. . . + </a:t>
            </a:r>
            <a:r>
              <a:rPr lang="en-US" altLang="en-US" sz="2800">
                <a:solidFill>
                  <a:srgbClr val="00FFFF"/>
                </a:solidFill>
              </a:rPr>
              <a:t>r</a:t>
            </a:r>
            <a:r>
              <a:rPr lang="en-US" altLang="en-US" sz="2800" i="0" baseline="30000">
                <a:solidFill>
                  <a:srgbClr val="00FFFF"/>
                </a:solidFill>
              </a:rPr>
              <a:t>n</a:t>
            </a:r>
            <a:endParaRPr lang="en-US" altLang="en-US" sz="2800" i="0" baseline="30000">
              <a:solidFill>
                <a:srgbClr val="00FFFF"/>
              </a:solidFill>
              <a:latin typeface="Arial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>
                <a:solidFill>
                  <a:srgbClr val="00FFFF"/>
                </a:solidFill>
                <a:latin typeface="Arial" charset="0"/>
              </a:rPr>
              <a:t>        =  </a:t>
            </a:r>
            <a:r>
              <a:rPr lang="en-US" altLang="en-US" sz="4400" i="0">
                <a:solidFill>
                  <a:srgbClr val="FF0000"/>
                </a:solidFill>
                <a:latin typeface="Symbol" pitchFamily="18" charset="2"/>
              </a:rPr>
              <a:t>Q</a:t>
            </a:r>
            <a:r>
              <a:rPr lang="en-US" altLang="en-US" sz="4400" i="0">
                <a:solidFill>
                  <a:srgbClr val="FF0000"/>
                </a:solidFill>
              </a:rPr>
              <a:t>(biggest term)</a:t>
            </a:r>
            <a:endParaRPr lang="en-CA" altLang="en-US" sz="4400" i="0">
              <a:solidFill>
                <a:srgbClr val="FF0000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0">
                <a:solidFill>
                  <a:srgbClr val="00FFFF"/>
                </a:solidFill>
              </a:rPr>
              <a:t> </a:t>
            </a:r>
            <a:endParaRPr lang="en-CA" altLang="en-US" sz="2800" i="0">
              <a:solidFill>
                <a:srgbClr val="00FFFF"/>
              </a:solidFill>
            </a:endParaRPr>
          </a:p>
        </p:txBody>
      </p:sp>
      <p:sp>
        <p:nvSpPr>
          <p:cNvPr id="307205" name="Text Box 5"/>
          <p:cNvSpPr txBox="1">
            <a:spLocks noChangeArrowheads="1"/>
          </p:cNvSpPr>
          <p:nvPr/>
        </p:nvSpPr>
        <p:spPr bwMode="auto">
          <a:xfrm>
            <a:off x="3505200" y="1447800"/>
            <a:ext cx="50069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</a:rPr>
              <a:t>Geometric Increasing</a:t>
            </a:r>
            <a:endParaRPr lang="en-CA" altLang="en-US" sz="4400" i="0">
              <a:solidFill>
                <a:srgbClr val="FFFF00"/>
              </a:solidFill>
            </a:endParaRPr>
          </a:p>
        </p:txBody>
      </p:sp>
      <p:pic>
        <p:nvPicPr>
          <p:cNvPr id="7" name="Picture 3" descr="Untitled-10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4694451"/>
            <a:ext cx="2819400" cy="19349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27" descr="sumGd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3750" y="4694451"/>
            <a:ext cx="2936464" cy="19349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Rectangle 6"/>
          <p:cNvSpPr>
            <a:spLocks noChangeArrowheads="1"/>
          </p:cNvSpPr>
          <p:nvPr/>
        </p:nvSpPr>
        <p:spPr bwMode="auto">
          <a:xfrm>
            <a:off x="6858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</a:rPr>
              <a:t>Adding Made Easy</a:t>
            </a:r>
          </a:p>
        </p:txBody>
      </p:sp>
    </p:spTree>
    <p:extLst>
      <p:ext uri="{BB962C8B-B14F-4D97-AF65-F5344CB8AC3E}">
        <p14:creationId xmlns:p14="http://schemas.microsoft.com/office/powerpoint/2010/main" val="155352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7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7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204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752600"/>
            <a:ext cx="8915400" cy="4114800"/>
          </a:xfrm>
        </p:spPr>
        <p:txBody>
          <a:bodyPr/>
          <a:lstStyle/>
          <a:p>
            <a:pPr eaLnBrk="1" hangingPunct="1"/>
            <a:r>
              <a:rPr lang="en-CA" altLang="en-US" sz="2400" smtClean="0"/>
              <a:t>Geometric Like: </a:t>
            </a:r>
            <a:r>
              <a:rPr lang="en-US" altLang="en-US" sz="2400" smtClean="0"/>
              <a:t> </a:t>
            </a:r>
            <a:r>
              <a:rPr lang="en-CA" altLang="en-US" sz="2400" smtClean="0">
                <a:solidFill>
                  <a:schemeClr val="accent1"/>
                </a:solidFill>
              </a:rPr>
              <a:t>If f(n) </a:t>
            </a:r>
            <a:r>
              <a:rPr lang="en-CA" altLang="en-US" sz="2400" smtClean="0">
                <a:solidFill>
                  <a:schemeClr val="accent1"/>
                </a:solidFill>
                <a:latin typeface="Symbol" pitchFamily="18" charset="2"/>
              </a:rPr>
              <a:t>³</a:t>
            </a:r>
            <a:r>
              <a:rPr lang="en-CA" altLang="en-US" sz="2400" smtClean="0">
                <a:solidFill>
                  <a:schemeClr val="accent1"/>
                </a:solidFill>
              </a:rPr>
              <a:t> 2</a:t>
            </a:r>
            <a:r>
              <a:rPr lang="en-CA" altLang="en-US" sz="2400" baseline="30000" smtClean="0">
                <a:solidFill>
                  <a:schemeClr val="accent1"/>
                </a:solidFill>
              </a:rPr>
              <a:t>Ω(n)</a:t>
            </a:r>
            <a:r>
              <a:rPr lang="en-CA" altLang="en-US" sz="2400" smtClean="0">
                <a:solidFill>
                  <a:schemeClr val="accent1"/>
                </a:solidFill>
              </a:rPr>
              <a:t>,</a:t>
            </a:r>
            <a:r>
              <a:rPr lang="en-US" altLang="en-US" sz="2400" smtClean="0">
                <a:solidFill>
                  <a:schemeClr val="accent1"/>
                </a:solidFill>
              </a:rPr>
              <a:t>      </a:t>
            </a:r>
            <a:r>
              <a:rPr lang="en-CA" altLang="en-US" sz="2400" smtClean="0">
                <a:solidFill>
                  <a:schemeClr val="accent1"/>
                </a:solidFill>
              </a:rPr>
              <a:t>then ∑</a:t>
            </a:r>
            <a:r>
              <a:rPr lang="en-CA" altLang="en-US" sz="2400" baseline="-25000" smtClean="0">
                <a:solidFill>
                  <a:schemeClr val="accent1"/>
                </a:solidFill>
              </a:rPr>
              <a:t>i=1..n</a:t>
            </a:r>
            <a:r>
              <a:rPr lang="en-CA" altLang="en-US" sz="2400" smtClean="0">
                <a:solidFill>
                  <a:schemeClr val="accent1"/>
                </a:solidFill>
              </a:rPr>
              <a:t> f(i) = θ(f(n)).</a:t>
            </a:r>
            <a:endParaRPr lang="en-US" altLang="en-US" sz="2400" smtClean="0">
              <a:solidFill>
                <a:schemeClr val="accent1"/>
              </a:solidFill>
            </a:endParaRPr>
          </a:p>
          <a:p>
            <a:pPr eaLnBrk="1" hangingPunct="1"/>
            <a:r>
              <a:rPr lang="en-CA" altLang="en-US" sz="2400" smtClean="0"/>
              <a:t>Arithmetic Like: </a:t>
            </a:r>
            <a:r>
              <a:rPr lang="en-US" altLang="en-US" sz="2400" smtClean="0"/>
              <a:t> </a:t>
            </a:r>
            <a:r>
              <a:rPr lang="en-CA" altLang="en-US" sz="2400" smtClean="0">
                <a:solidFill>
                  <a:schemeClr val="accent1"/>
                </a:solidFill>
              </a:rPr>
              <a:t>If f(n) = n</a:t>
            </a:r>
            <a:r>
              <a:rPr lang="en-CA" altLang="en-US" sz="2400" baseline="30000" smtClean="0">
                <a:solidFill>
                  <a:schemeClr val="accent1"/>
                </a:solidFill>
              </a:rPr>
              <a:t>θ(1)-1</a:t>
            </a:r>
            <a:r>
              <a:rPr lang="en-CA" altLang="en-US" sz="2400" smtClean="0">
                <a:solidFill>
                  <a:schemeClr val="accent1"/>
                </a:solidFill>
              </a:rPr>
              <a:t>,    </a:t>
            </a:r>
            <a:r>
              <a:rPr lang="en-US" altLang="en-US" sz="2400" smtClean="0">
                <a:solidFill>
                  <a:schemeClr val="accent1"/>
                </a:solidFill>
              </a:rPr>
              <a:t> </a:t>
            </a:r>
            <a:r>
              <a:rPr lang="en-CA" altLang="en-US" sz="2400" smtClean="0">
                <a:solidFill>
                  <a:schemeClr val="accent1"/>
                </a:solidFill>
              </a:rPr>
              <a:t>then ∑</a:t>
            </a:r>
            <a:r>
              <a:rPr lang="en-CA" altLang="en-US" sz="2400" baseline="-25000" smtClean="0">
                <a:solidFill>
                  <a:schemeClr val="accent1"/>
                </a:solidFill>
              </a:rPr>
              <a:t>i=1..n</a:t>
            </a:r>
            <a:r>
              <a:rPr lang="en-CA" altLang="en-US" sz="2400" smtClean="0">
                <a:solidFill>
                  <a:schemeClr val="accent1"/>
                </a:solidFill>
              </a:rPr>
              <a:t> f(i) = θ(n · f(n)).</a:t>
            </a:r>
            <a:endParaRPr lang="en-US" altLang="en-US" sz="2400" smtClean="0">
              <a:solidFill>
                <a:schemeClr val="accent1"/>
              </a:solidFill>
            </a:endParaRPr>
          </a:p>
          <a:p>
            <a:pPr eaLnBrk="1" hangingPunct="1"/>
            <a:r>
              <a:rPr lang="en-CA" altLang="en-US" sz="2400" smtClean="0"/>
              <a:t>Harmonic:     </a:t>
            </a:r>
            <a:r>
              <a:rPr lang="en-US" altLang="en-US" sz="2400" smtClean="0"/>
              <a:t>      </a:t>
            </a:r>
            <a:r>
              <a:rPr lang="en-CA" altLang="en-US" sz="2400" smtClean="0">
                <a:solidFill>
                  <a:schemeClr val="accent1"/>
                </a:solidFill>
              </a:rPr>
              <a:t>If f(n) =  </a:t>
            </a:r>
            <a:r>
              <a:rPr lang="en-CA" altLang="en-US" sz="2400" baseline="30000" smtClean="0">
                <a:solidFill>
                  <a:schemeClr val="accent1"/>
                </a:solidFill>
              </a:rPr>
              <a:t>1</a:t>
            </a:r>
            <a:r>
              <a:rPr lang="en-CA" altLang="en-US" sz="2400" smtClean="0">
                <a:solidFill>
                  <a:schemeClr val="accent1"/>
                </a:solidFill>
              </a:rPr>
              <a:t>/</a:t>
            </a:r>
            <a:r>
              <a:rPr lang="en-CA" altLang="en-US" sz="2400" baseline="-25000" smtClean="0">
                <a:solidFill>
                  <a:schemeClr val="accent1"/>
                </a:solidFill>
              </a:rPr>
              <a:t>n</a:t>
            </a:r>
            <a:r>
              <a:rPr lang="en-CA" altLang="en-US" sz="2400" smtClean="0">
                <a:solidFill>
                  <a:schemeClr val="accent1"/>
                </a:solidFill>
              </a:rPr>
              <a:t> , </a:t>
            </a:r>
            <a:r>
              <a:rPr lang="en-US" altLang="en-US" sz="2400" smtClean="0">
                <a:solidFill>
                  <a:schemeClr val="accent1"/>
                </a:solidFill>
              </a:rPr>
              <a:t>       </a:t>
            </a:r>
            <a:r>
              <a:rPr lang="en-CA" altLang="en-US" sz="2400" smtClean="0">
                <a:solidFill>
                  <a:schemeClr val="accent1"/>
                </a:solidFill>
              </a:rPr>
              <a:t>then ∑</a:t>
            </a:r>
            <a:r>
              <a:rPr lang="en-CA" altLang="en-US" sz="2400" baseline="-25000" smtClean="0">
                <a:solidFill>
                  <a:schemeClr val="accent1"/>
                </a:solidFill>
              </a:rPr>
              <a:t>i=1..n</a:t>
            </a:r>
            <a:r>
              <a:rPr lang="en-CA" altLang="en-US" sz="2400" smtClean="0">
                <a:solidFill>
                  <a:schemeClr val="accent1"/>
                </a:solidFill>
              </a:rPr>
              <a:t> f(i) = log</a:t>
            </a:r>
            <a:r>
              <a:rPr lang="en-CA" altLang="en-US" sz="2400" baseline="-25000" smtClean="0">
                <a:solidFill>
                  <a:schemeClr val="accent1"/>
                </a:solidFill>
              </a:rPr>
              <a:t>e</a:t>
            </a:r>
            <a:r>
              <a:rPr lang="en-CA" altLang="en-US" sz="2400" smtClean="0">
                <a:solidFill>
                  <a:schemeClr val="accent1"/>
                </a:solidFill>
              </a:rPr>
              <a:t>n + θ(1).</a:t>
            </a:r>
            <a:endParaRPr lang="en-US" altLang="en-US" sz="2400" smtClean="0">
              <a:solidFill>
                <a:schemeClr val="accent1"/>
              </a:solidFill>
            </a:endParaRPr>
          </a:p>
          <a:p>
            <a:pPr eaLnBrk="1" hangingPunct="1"/>
            <a:r>
              <a:rPr lang="en-CA" altLang="en-US" sz="2400" smtClean="0"/>
              <a:t>Bounded Tail:     </a:t>
            </a:r>
            <a:r>
              <a:rPr lang="en-CA" altLang="en-US" sz="2400" smtClean="0">
                <a:solidFill>
                  <a:schemeClr val="accent1"/>
                </a:solidFill>
              </a:rPr>
              <a:t>If f(n)</a:t>
            </a:r>
            <a:r>
              <a:rPr lang="en-CA" altLang="en-US" smtClean="0">
                <a:solidFill>
                  <a:schemeClr val="accent1"/>
                </a:solidFill>
              </a:rPr>
              <a:t> </a:t>
            </a:r>
            <a:r>
              <a:rPr lang="en-CA" altLang="en-US" sz="2400" smtClean="0">
                <a:solidFill>
                  <a:schemeClr val="accent1"/>
                </a:solidFill>
                <a:latin typeface="Symbol" pitchFamily="18" charset="2"/>
              </a:rPr>
              <a:t>£</a:t>
            </a:r>
            <a:r>
              <a:rPr lang="en-CA" altLang="en-US" sz="2400" smtClean="0">
                <a:solidFill>
                  <a:schemeClr val="accent1"/>
                </a:solidFill>
              </a:rPr>
              <a:t> n</a:t>
            </a:r>
            <a:r>
              <a:rPr lang="en-CA" altLang="en-US" sz="2400" baseline="30000" smtClean="0">
                <a:solidFill>
                  <a:schemeClr val="accent1"/>
                </a:solidFill>
              </a:rPr>
              <a:t>-1-Ω(1)</a:t>
            </a:r>
            <a:r>
              <a:rPr lang="en-CA" altLang="en-US" sz="2400" smtClean="0">
                <a:solidFill>
                  <a:schemeClr val="accent1"/>
                </a:solidFill>
              </a:rPr>
              <a:t>,   then ∑</a:t>
            </a:r>
            <a:r>
              <a:rPr lang="en-CA" altLang="en-US" sz="2400" baseline="-25000" smtClean="0">
                <a:solidFill>
                  <a:schemeClr val="accent1"/>
                </a:solidFill>
              </a:rPr>
              <a:t>i=1..n</a:t>
            </a:r>
            <a:r>
              <a:rPr lang="en-CA" altLang="en-US" sz="2400" smtClean="0">
                <a:solidFill>
                  <a:schemeClr val="accent1"/>
                </a:solidFill>
              </a:rPr>
              <a:t> f(i) = θ(1).  </a:t>
            </a:r>
            <a:endParaRPr lang="en-US" altLang="en-US" sz="2400" smtClean="0">
              <a:solidFill>
                <a:schemeClr val="accent1"/>
              </a:solidFill>
            </a:endParaRPr>
          </a:p>
          <a:p>
            <a:pPr algn="r" eaLnBrk="1" hangingPunct="1">
              <a:buFontTx/>
              <a:buNone/>
            </a:pPr>
            <a:r>
              <a:rPr lang="en-US" altLang="en-US" sz="2800" smtClean="0"/>
              <a:t>(</a:t>
            </a:r>
            <a:r>
              <a:rPr lang="en-US" altLang="en-US" sz="2000" smtClean="0"/>
              <a:t>For +, -, </a:t>
            </a:r>
            <a:r>
              <a:rPr lang="en-US" altLang="en-US" sz="2400" smtClean="0">
                <a:latin typeface="Symbol" pitchFamily="18" charset="2"/>
              </a:rPr>
              <a:t>×</a:t>
            </a:r>
            <a:r>
              <a:rPr lang="en-US" altLang="en-US" sz="2000" smtClean="0"/>
              <a:t>, </a:t>
            </a:r>
            <a:r>
              <a:rPr lang="en-US" altLang="en-US" sz="2400" smtClean="0">
                <a:latin typeface="WP MathA" pitchFamily="2" charset="2"/>
                <a:sym typeface="Symbol" pitchFamily="18" charset="2"/>
              </a:rPr>
              <a:t></a:t>
            </a:r>
            <a:r>
              <a:rPr lang="en-US" altLang="en-US" sz="2000" smtClean="0"/>
              <a:t> , exp, log  functions f(n)</a:t>
            </a:r>
            <a:r>
              <a:rPr lang="en-US" altLang="en-US" sz="2800" smtClean="0"/>
              <a:t>)</a:t>
            </a:r>
            <a:r>
              <a:rPr lang="en-CA" altLang="en-US" sz="3600" smtClean="0">
                <a:solidFill>
                  <a:schemeClr val="accent1"/>
                </a:solidFill>
              </a:rPr>
              <a:t/>
            </a:r>
            <a:br>
              <a:rPr lang="en-CA" altLang="en-US" sz="3600" smtClean="0">
                <a:solidFill>
                  <a:schemeClr val="accent1"/>
                </a:solidFill>
              </a:rPr>
            </a:br>
            <a:r>
              <a:rPr lang="en-CA" altLang="en-US" sz="3600" smtClean="0">
                <a:solidFill>
                  <a:schemeClr val="accent1"/>
                </a:solidFill>
              </a:rPr>
              <a:t>  </a:t>
            </a:r>
            <a:endParaRPr lang="en-US" altLang="en-US" sz="3600" smtClean="0">
              <a:solidFill>
                <a:schemeClr val="accent1"/>
              </a:solidFill>
            </a:endParaRPr>
          </a:p>
        </p:txBody>
      </p:sp>
      <p:sp>
        <p:nvSpPr>
          <p:cNvPr id="765956" name="Rectangle 4"/>
          <p:cNvSpPr>
            <a:spLocks noChangeArrowheads="1"/>
          </p:cNvSpPr>
          <p:nvPr/>
        </p:nvSpPr>
        <p:spPr bwMode="auto">
          <a:xfrm>
            <a:off x="533400" y="5241925"/>
            <a:ext cx="838200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This may seem confusing, but it is really not.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It should help you compute most sums easily. </a:t>
            </a:r>
          </a:p>
        </p:txBody>
      </p:sp>
      <p:sp>
        <p:nvSpPr>
          <p:cNvPr id="321540" name="Rectangle 6"/>
          <p:cNvSpPr>
            <a:spLocks noChangeArrowheads="1"/>
          </p:cNvSpPr>
          <p:nvPr/>
        </p:nvSpPr>
        <p:spPr bwMode="auto">
          <a:xfrm>
            <a:off x="6858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>
                <a:solidFill>
                  <a:srgbClr val="FFFF00"/>
                </a:solidFill>
              </a:rPr>
              <a:t>Adding Made Easy</a:t>
            </a:r>
          </a:p>
        </p:txBody>
      </p:sp>
    </p:spTree>
    <p:extLst>
      <p:ext uri="{BB962C8B-B14F-4D97-AF65-F5344CB8AC3E}">
        <p14:creationId xmlns:p14="http://schemas.microsoft.com/office/powerpoint/2010/main" val="15553686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659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659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5956" grpId="0" autoUpdateAnimBg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Title 1"/>
          <p:cNvSpPr>
            <a:spLocks noGrp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r>
              <a:rPr lang="en-US" altLang="en-US" smtClean="0"/>
              <a:t>Logs and Exp</a:t>
            </a:r>
          </a:p>
        </p:txBody>
      </p:sp>
      <p:sp>
        <p:nvSpPr>
          <p:cNvPr id="4" name="Rectangle 3" descr="Rectangle: Click to edit Master text styles&#10;Second level&#10;Third level&#10;Fourth level&#10;Fifth level"/>
          <p:cNvSpPr txBox="1">
            <a:spLocks noChangeArrowheads="1"/>
          </p:cNvSpPr>
          <p:nvPr/>
        </p:nvSpPr>
        <p:spPr bwMode="auto">
          <a:xfrm>
            <a:off x="2209800" y="1371600"/>
            <a:ext cx="67818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lnSpc>
                <a:spcPct val="90000"/>
              </a:lnSpc>
              <a:defRPr/>
            </a:pPr>
            <a:r>
              <a:rPr lang="en-US" sz="2800" b="1" i="0" kern="0" dirty="0" smtClean="0">
                <a:solidFill>
                  <a:srgbClr val="FF1414"/>
                </a:solidFill>
              </a:rPr>
              <a:t>properties of logarithms:</a:t>
            </a:r>
            <a:endParaRPr lang="en-US" sz="2800" i="0" kern="0" dirty="0" smtClean="0"/>
          </a:p>
          <a:p>
            <a:pPr lvl="1">
              <a:lnSpc>
                <a:spcPct val="90000"/>
              </a:lnSpc>
              <a:buFont typeface="Wingdings" pitchFamily="-110" charset="2"/>
              <a:buNone/>
              <a:defRPr/>
            </a:pPr>
            <a:r>
              <a:rPr lang="en-US" i="0" kern="0" dirty="0" err="1" smtClean="0"/>
              <a:t>log</a:t>
            </a:r>
            <a:r>
              <a:rPr lang="en-US" i="0" kern="0" baseline="-25000" dirty="0" err="1" smtClean="0"/>
              <a:t>b</a:t>
            </a:r>
            <a:r>
              <a:rPr lang="en-US" i="0" kern="0" dirty="0" smtClean="0"/>
              <a:t>(</a:t>
            </a:r>
            <a:r>
              <a:rPr lang="en-US" i="0" kern="0" dirty="0" err="1" smtClean="0"/>
              <a:t>xy</a:t>
            </a:r>
            <a:r>
              <a:rPr lang="en-US" i="0" kern="0" dirty="0" smtClean="0"/>
              <a:t>) = </a:t>
            </a:r>
            <a:r>
              <a:rPr lang="en-US" i="0" kern="0" dirty="0" err="1" smtClean="0"/>
              <a:t>log</a:t>
            </a:r>
            <a:r>
              <a:rPr lang="en-US" i="0" kern="0" baseline="-25000" dirty="0" err="1" smtClean="0"/>
              <a:t>b</a:t>
            </a:r>
            <a:r>
              <a:rPr lang="en-US" i="0" kern="0" dirty="0" err="1" smtClean="0"/>
              <a:t>x</a:t>
            </a:r>
            <a:r>
              <a:rPr lang="en-US" i="0" kern="0" dirty="0" smtClean="0"/>
              <a:t> + </a:t>
            </a:r>
            <a:r>
              <a:rPr lang="en-US" i="0" kern="0" dirty="0" err="1" smtClean="0"/>
              <a:t>log</a:t>
            </a:r>
            <a:r>
              <a:rPr lang="en-US" i="0" kern="0" baseline="-25000" dirty="0" err="1" smtClean="0"/>
              <a:t>b</a:t>
            </a:r>
            <a:r>
              <a:rPr lang="en-US" i="0" kern="0" dirty="0" err="1" smtClean="0"/>
              <a:t>y</a:t>
            </a:r>
            <a:endParaRPr lang="en-US" i="0" kern="0" dirty="0" smtClean="0"/>
          </a:p>
          <a:p>
            <a:pPr lvl="1">
              <a:lnSpc>
                <a:spcPct val="90000"/>
              </a:lnSpc>
              <a:buFont typeface="Wingdings" pitchFamily="-110" charset="2"/>
              <a:buNone/>
              <a:defRPr/>
            </a:pPr>
            <a:r>
              <a:rPr lang="en-US" i="0" kern="0" dirty="0" err="1" smtClean="0"/>
              <a:t>log</a:t>
            </a:r>
            <a:r>
              <a:rPr lang="en-US" i="0" kern="0" baseline="-25000" dirty="0" err="1" smtClean="0"/>
              <a:t>b</a:t>
            </a:r>
            <a:r>
              <a:rPr lang="en-US" i="0" kern="0" dirty="0" smtClean="0"/>
              <a:t> (x/y) = </a:t>
            </a:r>
            <a:r>
              <a:rPr lang="en-US" i="0" kern="0" dirty="0" err="1" smtClean="0"/>
              <a:t>log</a:t>
            </a:r>
            <a:r>
              <a:rPr lang="en-US" i="0" kern="0" baseline="-25000" dirty="0" err="1" smtClean="0"/>
              <a:t>b</a:t>
            </a:r>
            <a:r>
              <a:rPr lang="en-US" i="0" kern="0" dirty="0" err="1" smtClean="0"/>
              <a:t>x</a:t>
            </a:r>
            <a:r>
              <a:rPr lang="en-US" i="0" kern="0" dirty="0" smtClean="0"/>
              <a:t> - </a:t>
            </a:r>
            <a:r>
              <a:rPr lang="en-US" i="0" kern="0" dirty="0" err="1" smtClean="0"/>
              <a:t>log</a:t>
            </a:r>
            <a:r>
              <a:rPr lang="en-US" i="0" kern="0" baseline="-25000" dirty="0" err="1" smtClean="0"/>
              <a:t>b</a:t>
            </a:r>
            <a:r>
              <a:rPr lang="en-US" i="0" kern="0" dirty="0" err="1" smtClean="0"/>
              <a:t>y</a:t>
            </a:r>
            <a:endParaRPr lang="en-US" i="0" kern="0" dirty="0" smtClean="0"/>
          </a:p>
          <a:p>
            <a:pPr lvl="1">
              <a:lnSpc>
                <a:spcPct val="90000"/>
              </a:lnSpc>
              <a:buFont typeface="Wingdings" pitchFamily="-110" charset="2"/>
              <a:buNone/>
              <a:defRPr/>
            </a:pPr>
            <a:r>
              <a:rPr lang="en-US" i="0" kern="0" dirty="0" err="1" smtClean="0"/>
              <a:t>log</a:t>
            </a:r>
            <a:r>
              <a:rPr lang="en-US" i="0" kern="0" baseline="-25000" dirty="0" err="1" smtClean="0"/>
              <a:t>b</a:t>
            </a:r>
            <a:r>
              <a:rPr lang="en-US" i="0" kern="0" dirty="0" err="1" smtClean="0"/>
              <a:t>x</a:t>
            </a:r>
            <a:r>
              <a:rPr lang="en-US" i="0" kern="0" baseline="30000" dirty="0" err="1" smtClean="0"/>
              <a:t>a</a:t>
            </a:r>
            <a:r>
              <a:rPr lang="en-US" i="0" kern="0" dirty="0" smtClean="0"/>
              <a:t> = </a:t>
            </a:r>
            <a:r>
              <a:rPr lang="en-US" i="0" kern="0" dirty="0" err="1" smtClean="0"/>
              <a:t>alog</a:t>
            </a:r>
            <a:r>
              <a:rPr lang="en-US" i="0" kern="0" baseline="-25000" dirty="0" err="1" smtClean="0"/>
              <a:t>b</a:t>
            </a:r>
            <a:r>
              <a:rPr lang="en-US" i="0" kern="0" dirty="0" err="1" smtClean="0"/>
              <a:t>x</a:t>
            </a:r>
            <a:endParaRPr lang="en-US" i="0" kern="0" dirty="0" smtClean="0"/>
          </a:p>
          <a:p>
            <a:pPr lvl="1">
              <a:lnSpc>
                <a:spcPct val="90000"/>
              </a:lnSpc>
              <a:buFont typeface="Wingdings" pitchFamily="-110" charset="2"/>
              <a:buNone/>
              <a:defRPr/>
            </a:pPr>
            <a:r>
              <a:rPr lang="en-US" i="0" kern="0" dirty="0" err="1" smtClean="0"/>
              <a:t>log</a:t>
            </a:r>
            <a:r>
              <a:rPr lang="en-US" i="0" kern="0" baseline="-25000" dirty="0" err="1" smtClean="0"/>
              <a:t>b</a:t>
            </a:r>
            <a:r>
              <a:rPr lang="en-US" i="0" kern="0" dirty="0" err="1" smtClean="0"/>
              <a:t>a</a:t>
            </a:r>
            <a:r>
              <a:rPr lang="en-US" i="0" kern="0" dirty="0" smtClean="0"/>
              <a:t> = </a:t>
            </a:r>
            <a:r>
              <a:rPr lang="en-US" i="0" kern="0" dirty="0" err="1" smtClean="0"/>
              <a:t>log</a:t>
            </a:r>
            <a:r>
              <a:rPr lang="en-US" i="0" kern="0" baseline="-25000" dirty="0" err="1" smtClean="0"/>
              <a:t>x</a:t>
            </a:r>
            <a:r>
              <a:rPr lang="en-US" i="0" kern="0" dirty="0" err="1" smtClean="0"/>
              <a:t>a</a:t>
            </a:r>
            <a:r>
              <a:rPr lang="en-US" i="0" kern="0" dirty="0" smtClean="0"/>
              <a:t>/</a:t>
            </a:r>
            <a:r>
              <a:rPr lang="en-US" i="0" kern="0" dirty="0" err="1" smtClean="0"/>
              <a:t>log</a:t>
            </a:r>
            <a:r>
              <a:rPr lang="en-US" i="0" kern="0" baseline="-25000" dirty="0" err="1" smtClean="0"/>
              <a:t>x</a:t>
            </a:r>
            <a:r>
              <a:rPr lang="en-US" i="0" kern="0" dirty="0" err="1" smtClean="0"/>
              <a:t>b</a:t>
            </a:r>
            <a:endParaRPr lang="en-US" i="0" kern="0" dirty="0" smtClean="0"/>
          </a:p>
          <a:p>
            <a:pPr>
              <a:lnSpc>
                <a:spcPct val="90000"/>
              </a:lnSpc>
              <a:defRPr/>
            </a:pPr>
            <a:r>
              <a:rPr lang="en-US" sz="2800" b="1" i="0" kern="0" dirty="0" smtClean="0">
                <a:solidFill>
                  <a:srgbClr val="3028FF"/>
                </a:solidFill>
              </a:rPr>
              <a:t>properties of exponentials</a:t>
            </a:r>
            <a:r>
              <a:rPr lang="en-US" sz="2800" i="0" kern="0" dirty="0" smtClean="0">
                <a:solidFill>
                  <a:srgbClr val="3028FF"/>
                </a:solidFill>
              </a:rPr>
              <a:t>:</a:t>
            </a:r>
            <a:endParaRPr lang="en-US" sz="2800" i="0" kern="0" dirty="0" smtClean="0"/>
          </a:p>
          <a:p>
            <a:pPr lvl="1">
              <a:lnSpc>
                <a:spcPct val="80000"/>
              </a:lnSpc>
              <a:buFont typeface="Wingdings" pitchFamily="-110" charset="2"/>
              <a:buNone/>
              <a:defRPr/>
            </a:pPr>
            <a:r>
              <a:rPr lang="en-US" i="0" kern="0" dirty="0" smtClean="0"/>
              <a:t>a</a:t>
            </a:r>
            <a:r>
              <a:rPr lang="en-US" i="0" kern="0" baseline="30000" dirty="0" smtClean="0"/>
              <a:t>(</a:t>
            </a:r>
            <a:r>
              <a:rPr lang="en-US" i="0" kern="0" baseline="30000" dirty="0" err="1" smtClean="0"/>
              <a:t>b+c</a:t>
            </a:r>
            <a:r>
              <a:rPr lang="en-US" i="0" kern="0" baseline="30000" dirty="0" smtClean="0"/>
              <a:t>)</a:t>
            </a:r>
            <a:r>
              <a:rPr lang="en-US" i="0" kern="0" dirty="0" smtClean="0"/>
              <a:t> = a</a:t>
            </a:r>
            <a:r>
              <a:rPr lang="en-US" i="0" kern="0" baseline="30000" dirty="0" smtClean="0"/>
              <a:t>b</a:t>
            </a:r>
            <a:r>
              <a:rPr lang="en-US" i="0" kern="0" dirty="0" smtClean="0"/>
              <a:t>a </a:t>
            </a:r>
            <a:r>
              <a:rPr lang="en-US" i="0" kern="0" baseline="30000" dirty="0" smtClean="0"/>
              <a:t>c</a:t>
            </a:r>
            <a:endParaRPr lang="en-US" i="0" kern="0" dirty="0" smtClean="0"/>
          </a:p>
          <a:p>
            <a:pPr lvl="1">
              <a:lnSpc>
                <a:spcPct val="80000"/>
              </a:lnSpc>
              <a:buFont typeface="Wingdings" pitchFamily="-110" charset="2"/>
              <a:buNone/>
              <a:defRPr/>
            </a:pPr>
            <a:r>
              <a:rPr lang="en-US" i="0" kern="0" dirty="0" err="1" smtClean="0"/>
              <a:t>a</a:t>
            </a:r>
            <a:r>
              <a:rPr lang="en-US" i="0" kern="0" baseline="30000" dirty="0" err="1" smtClean="0"/>
              <a:t>bc</a:t>
            </a:r>
            <a:r>
              <a:rPr lang="en-US" i="0" kern="0" dirty="0" smtClean="0"/>
              <a:t> = (a</a:t>
            </a:r>
            <a:r>
              <a:rPr lang="en-US" i="0" kern="0" baseline="30000" dirty="0" smtClean="0"/>
              <a:t>b</a:t>
            </a:r>
            <a:r>
              <a:rPr lang="en-US" i="0" kern="0" dirty="0" smtClean="0"/>
              <a:t>)</a:t>
            </a:r>
            <a:r>
              <a:rPr lang="en-US" i="0" kern="0" baseline="30000" dirty="0" smtClean="0"/>
              <a:t>c</a:t>
            </a:r>
            <a:endParaRPr lang="en-US" i="0" kern="0" dirty="0" smtClean="0"/>
          </a:p>
          <a:p>
            <a:pPr lvl="1">
              <a:lnSpc>
                <a:spcPct val="80000"/>
              </a:lnSpc>
              <a:buFont typeface="Wingdings" pitchFamily="-110" charset="2"/>
              <a:buNone/>
              <a:defRPr/>
            </a:pPr>
            <a:r>
              <a:rPr lang="en-US" i="0" kern="0" dirty="0" smtClean="0"/>
              <a:t>a</a:t>
            </a:r>
            <a:r>
              <a:rPr lang="en-US" i="0" kern="0" baseline="30000" dirty="0" smtClean="0"/>
              <a:t>b</a:t>
            </a:r>
            <a:r>
              <a:rPr lang="en-US" i="0" kern="0" dirty="0" smtClean="0"/>
              <a:t> /a</a:t>
            </a:r>
            <a:r>
              <a:rPr lang="en-US" i="0" kern="0" baseline="30000" dirty="0" smtClean="0"/>
              <a:t>c</a:t>
            </a:r>
            <a:r>
              <a:rPr lang="en-US" i="0" kern="0" dirty="0" smtClean="0"/>
              <a:t> = a</a:t>
            </a:r>
            <a:r>
              <a:rPr lang="en-US" i="0" kern="0" baseline="30000" dirty="0" smtClean="0"/>
              <a:t>(b-c)</a:t>
            </a:r>
            <a:endParaRPr lang="en-US" i="0" kern="0" dirty="0" smtClean="0"/>
          </a:p>
          <a:p>
            <a:pPr lvl="1">
              <a:lnSpc>
                <a:spcPct val="80000"/>
              </a:lnSpc>
              <a:buFont typeface="Wingdings" pitchFamily="-110" charset="2"/>
              <a:buNone/>
              <a:defRPr/>
            </a:pPr>
            <a:r>
              <a:rPr lang="en-US" i="0" kern="0" dirty="0" smtClean="0"/>
              <a:t>b = a </a:t>
            </a:r>
            <a:r>
              <a:rPr lang="en-US" i="0" kern="0" baseline="30000" dirty="0" err="1" smtClean="0"/>
              <a:t>log</a:t>
            </a:r>
            <a:r>
              <a:rPr lang="en-US" i="0" kern="0" baseline="-11000" dirty="0" err="1" smtClean="0"/>
              <a:t>a</a:t>
            </a:r>
            <a:r>
              <a:rPr lang="en-US" i="0" kern="0" baseline="30000" dirty="0" err="1" smtClean="0"/>
              <a:t>b</a:t>
            </a:r>
            <a:endParaRPr lang="en-US" i="0" kern="0" dirty="0" smtClean="0"/>
          </a:p>
          <a:p>
            <a:pPr lvl="1">
              <a:lnSpc>
                <a:spcPct val="80000"/>
              </a:lnSpc>
              <a:buFont typeface="Wingdings" pitchFamily="-110" charset="2"/>
              <a:buNone/>
              <a:defRPr/>
            </a:pPr>
            <a:r>
              <a:rPr lang="en-US" i="0" kern="0" dirty="0" err="1" smtClean="0"/>
              <a:t>b</a:t>
            </a:r>
            <a:r>
              <a:rPr lang="en-US" i="0" kern="0" baseline="30000" dirty="0" err="1" smtClean="0"/>
              <a:t>c</a:t>
            </a:r>
            <a:r>
              <a:rPr lang="en-US" i="0" kern="0" dirty="0" smtClean="0"/>
              <a:t> = a </a:t>
            </a:r>
            <a:r>
              <a:rPr lang="en-US" i="0" kern="0" baseline="30000" dirty="0" smtClean="0"/>
              <a:t>c*</a:t>
            </a:r>
            <a:r>
              <a:rPr lang="en-US" i="0" kern="0" baseline="30000" dirty="0" err="1" smtClean="0"/>
              <a:t>log</a:t>
            </a:r>
            <a:r>
              <a:rPr lang="en-US" i="0" kern="0" baseline="-11000" dirty="0" err="1" smtClean="0"/>
              <a:t>a</a:t>
            </a:r>
            <a:r>
              <a:rPr lang="en-US" i="0" kern="0" baseline="30000" dirty="0" err="1" smtClean="0"/>
              <a:t>b</a:t>
            </a:r>
            <a:endParaRPr lang="en-US" i="0" kern="0" dirty="0"/>
          </a:p>
        </p:txBody>
      </p:sp>
      <p:graphicFrame>
        <p:nvGraphicFramePr>
          <p:cNvPr id="322564" name="Object 7"/>
          <p:cNvGraphicFramePr>
            <a:graphicFrameLocks noChangeAspect="1"/>
          </p:cNvGraphicFramePr>
          <p:nvPr/>
        </p:nvGraphicFramePr>
        <p:xfrm>
          <a:off x="685800" y="1066800"/>
          <a:ext cx="873125" cy="1981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874" name="Clip" r:id="rId3" imgW="4668140" imgH="10583966" progId="">
                  <p:embed/>
                </p:oleObj>
              </mc:Choice>
              <mc:Fallback>
                <p:oleObj name="Clip" r:id="rId3" imgW="4668140" imgH="10583966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5800" y="1066800"/>
                        <a:ext cx="873125" cy="1981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326128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3" name="AutoShape 35"/>
          <p:cNvSpPr>
            <a:spLocks noChangeArrowheads="1"/>
          </p:cNvSpPr>
          <p:nvPr/>
        </p:nvSpPr>
        <p:spPr bwMode="auto">
          <a:xfrm>
            <a:off x="1336675" y="3276600"/>
            <a:ext cx="6402388" cy="1219200"/>
          </a:xfrm>
          <a:prstGeom prst="wedgeRoundRectCallout">
            <a:avLst>
              <a:gd name="adj1" fmla="val 56134"/>
              <a:gd name="adj2" fmla="val -35106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Easy.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I choose a trillion trillion.</a:t>
            </a:r>
          </a:p>
        </p:txBody>
      </p:sp>
      <p:grpSp>
        <p:nvGrpSpPr>
          <p:cNvPr id="3075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3095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3096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3097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3098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3099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3100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3101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grpSp>
          <p:nvGrpSpPr>
            <p:cNvPr id="3102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103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104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100" name="AutoShape 19"/>
          <p:cNvSpPr>
            <a:spLocks noChangeArrowheads="1"/>
          </p:cNvSpPr>
          <p:nvPr/>
        </p:nvSpPr>
        <p:spPr bwMode="auto">
          <a:xfrm>
            <a:off x="1219200" y="762000"/>
            <a:ext cx="6988175" cy="2362200"/>
          </a:xfrm>
          <a:prstGeom prst="wedgeRoundRectCallout">
            <a:avLst>
              <a:gd name="adj1" fmla="val -54532"/>
              <a:gd name="adj2" fmla="val -319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Say, I have a game for you.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We will each choose an integer.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You win if yours is bigger.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I am so nice, I will even let you go first.</a:t>
            </a:r>
          </a:p>
        </p:txBody>
      </p:sp>
      <p:sp>
        <p:nvSpPr>
          <p:cNvPr id="102" name="AutoShape 37"/>
          <p:cNvSpPr>
            <a:spLocks noChangeArrowheads="1"/>
          </p:cNvSpPr>
          <p:nvPr/>
        </p:nvSpPr>
        <p:spPr bwMode="auto">
          <a:xfrm>
            <a:off x="1295400" y="4648200"/>
            <a:ext cx="5943600" cy="876300"/>
          </a:xfrm>
          <a:prstGeom prst="wedgeRoundRectCallout">
            <a:avLst>
              <a:gd name="adj1" fmla="val -34694"/>
              <a:gd name="adj2" fmla="val -6269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Well done. That is big!</a:t>
            </a:r>
          </a:p>
        </p:txBody>
      </p:sp>
      <p:grpSp>
        <p:nvGrpSpPr>
          <p:cNvPr id="3078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3081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089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90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91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92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93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094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3082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3083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3084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3085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3086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3087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3088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rgbClr val="FFFFFF"/>
                </a:solidFill>
              </a:endParaRPr>
            </a:p>
          </p:txBody>
        </p:sp>
      </p:grpSp>
      <p:sp>
        <p:nvSpPr>
          <p:cNvPr id="307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Understand Quantifiers!!!</a:t>
            </a:r>
            <a:endParaRPr lang="en-CA" altLang="en-US" smtClean="0"/>
          </a:p>
        </p:txBody>
      </p:sp>
      <p:sp>
        <p:nvSpPr>
          <p:cNvPr id="32" name="AutoShape 37"/>
          <p:cNvSpPr>
            <a:spLocks noChangeArrowheads="1"/>
          </p:cNvSpPr>
          <p:nvPr/>
        </p:nvSpPr>
        <p:spPr bwMode="auto">
          <a:xfrm>
            <a:off x="1028700" y="5638800"/>
            <a:ext cx="7277100" cy="1066800"/>
          </a:xfrm>
          <a:prstGeom prst="wedgeRoundRectCallout">
            <a:avLst>
              <a:gd name="adj1" fmla="val -34694"/>
              <a:gd name="adj2" fmla="val -6269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But I choose a trillion trillion and one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so I win.</a:t>
            </a:r>
          </a:p>
        </p:txBody>
      </p:sp>
    </p:spTree>
    <p:extLst>
      <p:ext uri="{BB962C8B-B14F-4D97-AF65-F5344CB8AC3E}">
        <p14:creationId xmlns:p14="http://schemas.microsoft.com/office/powerpoint/2010/main" val="4274665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33" grpId="0" animBg="1"/>
      <p:bldP spid="100" grpId="0" animBg="1"/>
      <p:bldP spid="102" grpId="0" animBg="1"/>
      <p:bldP spid="32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8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4117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4118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4119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4120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4121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4122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4123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grpSp>
          <p:nvGrpSpPr>
            <p:cNvPr id="4124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4125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26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100" name="AutoShape 19"/>
          <p:cNvSpPr>
            <a:spLocks noChangeArrowheads="1"/>
          </p:cNvSpPr>
          <p:nvPr/>
        </p:nvSpPr>
        <p:spPr bwMode="auto">
          <a:xfrm>
            <a:off x="1219200" y="762000"/>
            <a:ext cx="5943600" cy="1846263"/>
          </a:xfrm>
          <a:prstGeom prst="wedgeRoundRectCallout">
            <a:avLst>
              <a:gd name="adj1" fmla="val -54532"/>
              <a:gd name="adj2" fmla="val -319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You laugh but this is 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a very important game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in theoretical computer science.</a:t>
            </a:r>
          </a:p>
        </p:txBody>
      </p:sp>
      <p:sp>
        <p:nvSpPr>
          <p:cNvPr id="102" name="AutoShape 37"/>
          <p:cNvSpPr>
            <a:spLocks noChangeArrowheads="1"/>
          </p:cNvSpPr>
          <p:nvPr/>
        </p:nvSpPr>
        <p:spPr bwMode="auto">
          <a:xfrm>
            <a:off x="1066800" y="2895600"/>
            <a:ext cx="7481888" cy="2819400"/>
          </a:xfrm>
          <a:prstGeom prst="wedgeRoundRectCallout">
            <a:avLst>
              <a:gd name="adj1" fmla="val -47773"/>
              <a:gd name="adj2" fmla="val -5493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You choose the size of your Java program.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Then I choose the size of the input.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Likely </a:t>
            </a:r>
            <a:r>
              <a:rPr lang="en-US" altLang="en-US">
                <a:solidFill>
                  <a:srgbClr val="FFFFFF"/>
                </a:solidFill>
              </a:rPr>
              <a:t>|I| &gt;&gt; |J|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So you better be sure your Java program can handle such long inputs.</a:t>
            </a:r>
          </a:p>
        </p:txBody>
      </p:sp>
      <p:grpSp>
        <p:nvGrpSpPr>
          <p:cNvPr id="4101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4103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111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12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13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14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15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116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4104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4105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4106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4107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4108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4109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4110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rgbClr val="FFFFFF"/>
                </a:solidFill>
              </a:endParaRPr>
            </a:p>
          </p:txBody>
        </p:sp>
      </p:grpSp>
      <p:sp>
        <p:nvSpPr>
          <p:cNvPr id="41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Understand Quantifiers!!!</a:t>
            </a:r>
            <a:endParaRPr lang="en-CA" altLang="en-US" smtClean="0"/>
          </a:p>
        </p:txBody>
      </p:sp>
    </p:spTree>
    <p:extLst>
      <p:ext uri="{BB962C8B-B14F-4D97-AF65-F5344CB8AC3E}">
        <p14:creationId xmlns:p14="http://schemas.microsoft.com/office/powerpoint/2010/main" val="4027273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 animBg="1"/>
      <p:bldP spid="102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2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5142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5143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5144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5145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5146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5147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5148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grpSp>
          <p:nvGrpSpPr>
            <p:cNvPr id="5149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5150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51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100" name="AutoShape 19"/>
          <p:cNvSpPr>
            <a:spLocks noChangeArrowheads="1"/>
          </p:cNvSpPr>
          <p:nvPr/>
        </p:nvSpPr>
        <p:spPr bwMode="auto">
          <a:xfrm>
            <a:off x="1219200" y="762000"/>
            <a:ext cx="5943600" cy="1846263"/>
          </a:xfrm>
          <a:prstGeom prst="wedgeRoundRectCallout">
            <a:avLst>
              <a:gd name="adj1" fmla="val -54532"/>
              <a:gd name="adj2" fmla="val -319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The first order logic we can state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that I win the game: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"</a:t>
            </a:r>
            <a:r>
              <a:rPr lang="en-US" altLang="en-US" i="0">
                <a:solidFill>
                  <a:srgbClr val="00FFFF"/>
                </a:solidFill>
              </a:rPr>
              <a:t>x, </a:t>
            </a: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$</a:t>
            </a:r>
            <a:r>
              <a:rPr lang="en-US" altLang="en-US" i="0">
                <a:solidFill>
                  <a:srgbClr val="00FFFF"/>
                </a:solidFill>
              </a:rPr>
              <a:t>y,</a:t>
            </a:r>
            <a:r>
              <a:rPr lang="en-US" altLang="en-US" i="0">
                <a:solidFill>
                  <a:srgbClr val="FFFFFF"/>
                </a:solidFill>
              </a:rPr>
              <a:t> </a:t>
            </a:r>
            <a:r>
              <a:rPr lang="en-US" altLang="en-US" i="0">
                <a:solidFill>
                  <a:srgbClr val="00FFFF"/>
                </a:solidFill>
              </a:rPr>
              <a:t>y&gt;x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>
              <a:solidFill>
                <a:srgbClr val="FFFFFF"/>
              </a:solidFill>
            </a:endParaRPr>
          </a:p>
        </p:txBody>
      </p:sp>
      <p:sp>
        <p:nvSpPr>
          <p:cNvPr id="102" name="AutoShape 37"/>
          <p:cNvSpPr>
            <a:spLocks noChangeArrowheads="1"/>
          </p:cNvSpPr>
          <p:nvPr/>
        </p:nvSpPr>
        <p:spPr bwMode="auto">
          <a:xfrm>
            <a:off x="1219200" y="2819400"/>
            <a:ext cx="5943600" cy="2362200"/>
          </a:xfrm>
          <a:prstGeom prst="wedgeRoundRectCallout">
            <a:avLst>
              <a:gd name="adj1" fmla="val -47773"/>
              <a:gd name="adj2" fmla="val -5493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The proof: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Let </a:t>
            </a:r>
            <a:r>
              <a:rPr lang="en-US" altLang="en-US" i="0">
                <a:solidFill>
                  <a:srgbClr val="00FFFF"/>
                </a:solidFill>
              </a:rPr>
              <a:t>x</a:t>
            </a:r>
            <a:r>
              <a:rPr lang="en-US" altLang="en-US" i="0">
                <a:solidFill>
                  <a:srgbClr val="FFFFFF"/>
                </a:solidFill>
              </a:rPr>
              <a:t> be an arbitrary integer.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Let </a:t>
            </a:r>
            <a:r>
              <a:rPr lang="en-US" altLang="en-US" i="0">
                <a:solidFill>
                  <a:srgbClr val="00FFFF"/>
                </a:solidFill>
              </a:rPr>
              <a:t>y = x+1</a:t>
            </a:r>
            <a:br>
              <a:rPr lang="en-US" altLang="en-US" i="0">
                <a:solidFill>
                  <a:srgbClr val="00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Note </a:t>
            </a:r>
            <a:r>
              <a:rPr lang="en-US" altLang="en-US" i="0">
                <a:solidFill>
                  <a:srgbClr val="00FFFF"/>
                </a:solidFill>
              </a:rPr>
              <a:t>y = x+1 &gt;x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i="0">
              <a:solidFill>
                <a:srgbClr val="FFFFFF"/>
              </a:solidFill>
            </a:endParaRPr>
          </a:p>
        </p:txBody>
      </p:sp>
      <p:grpSp>
        <p:nvGrpSpPr>
          <p:cNvPr id="5125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5128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136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37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38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39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40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141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r">
                  <a:spcBef>
                    <a:spcPct val="0"/>
                  </a:spcBef>
                </a:pPr>
                <a:endParaRPr lang="en-US" sz="3200" i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5129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5130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5131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5132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5133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5134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  <p:sp>
          <p:nvSpPr>
            <p:cNvPr id="5135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 i="0">
                <a:solidFill>
                  <a:srgbClr val="FFFFFF"/>
                </a:solidFill>
              </a:endParaRPr>
            </a:p>
          </p:txBody>
        </p:sp>
      </p:grpSp>
      <p:sp>
        <p:nvSpPr>
          <p:cNvPr id="51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Understand Quantifiers!!!</a:t>
            </a:r>
            <a:endParaRPr lang="en-CA" altLang="en-US" smtClean="0"/>
          </a:p>
        </p:txBody>
      </p:sp>
      <p:sp>
        <p:nvSpPr>
          <p:cNvPr id="31" name="AutoShape 35"/>
          <p:cNvSpPr>
            <a:spLocks noChangeArrowheads="1"/>
          </p:cNvSpPr>
          <p:nvPr/>
        </p:nvSpPr>
        <p:spPr bwMode="auto">
          <a:xfrm>
            <a:off x="1336675" y="5410200"/>
            <a:ext cx="6511925" cy="1295400"/>
          </a:xfrm>
          <a:prstGeom prst="wedgeRoundRectCallout">
            <a:avLst>
              <a:gd name="adj1" fmla="val 48444"/>
              <a:gd name="adj2" fmla="val -63255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Good game.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Let me try again. I will win this time!</a:t>
            </a:r>
          </a:p>
        </p:txBody>
      </p:sp>
    </p:spTree>
    <p:extLst>
      <p:ext uri="{BB962C8B-B14F-4D97-AF65-F5344CB8AC3E}">
        <p14:creationId xmlns:p14="http://schemas.microsoft.com/office/powerpoint/2010/main" val="121028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 animBg="1"/>
      <p:bldP spid="102" grpId="0" animBg="1"/>
      <p:bldP spid="31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Understand Quantifiers!!!</a:t>
            </a:r>
            <a:endParaRPr lang="en-CA" altLang="en-US" smtClean="0"/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3646488" y="762000"/>
            <a:ext cx="5453062" cy="6553200"/>
            <a:chOff x="3646622" y="762000"/>
            <a:chExt cx="5453281" cy="6553200"/>
          </a:xfrm>
        </p:grpSpPr>
        <p:sp>
          <p:nvSpPr>
            <p:cNvPr id="11270" name="Line 15"/>
            <p:cNvSpPr>
              <a:spLocks noChangeShapeType="1"/>
            </p:cNvSpPr>
            <p:nvPr/>
          </p:nvSpPr>
          <p:spPr bwMode="auto">
            <a:xfrm>
              <a:off x="5410200" y="4108450"/>
              <a:ext cx="152400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71" name="Line 16"/>
            <p:cNvSpPr>
              <a:spLocks noChangeShapeType="1"/>
            </p:cNvSpPr>
            <p:nvPr/>
          </p:nvSpPr>
          <p:spPr bwMode="auto">
            <a:xfrm>
              <a:off x="5715000" y="6254750"/>
              <a:ext cx="152400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72" name="Line 18"/>
            <p:cNvSpPr>
              <a:spLocks noChangeShapeType="1"/>
            </p:cNvSpPr>
            <p:nvPr/>
          </p:nvSpPr>
          <p:spPr bwMode="auto">
            <a:xfrm>
              <a:off x="8458200" y="4108450"/>
              <a:ext cx="0" cy="75406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73" name="Line 19"/>
            <p:cNvSpPr>
              <a:spLocks noChangeShapeType="1"/>
            </p:cNvSpPr>
            <p:nvPr/>
          </p:nvSpPr>
          <p:spPr bwMode="auto">
            <a:xfrm>
              <a:off x="6934200" y="4108450"/>
              <a:ext cx="152400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74" name="Line 21"/>
            <p:cNvSpPr>
              <a:spLocks noChangeShapeType="1"/>
            </p:cNvSpPr>
            <p:nvPr/>
          </p:nvSpPr>
          <p:spPr bwMode="auto">
            <a:xfrm>
              <a:off x="8458200" y="4862513"/>
              <a:ext cx="0" cy="75406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75" name="Line 23"/>
            <p:cNvSpPr>
              <a:spLocks noChangeShapeType="1"/>
            </p:cNvSpPr>
            <p:nvPr/>
          </p:nvSpPr>
          <p:spPr bwMode="auto">
            <a:xfrm>
              <a:off x="8458200" y="5616575"/>
              <a:ext cx="0" cy="94456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76" name="Line 25"/>
            <p:cNvSpPr>
              <a:spLocks noChangeShapeType="1"/>
            </p:cNvSpPr>
            <p:nvPr/>
          </p:nvSpPr>
          <p:spPr bwMode="auto">
            <a:xfrm>
              <a:off x="8229600" y="6561138"/>
              <a:ext cx="0" cy="75406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77" name="Line 26"/>
            <p:cNvSpPr>
              <a:spLocks noChangeShapeType="1"/>
            </p:cNvSpPr>
            <p:nvPr/>
          </p:nvSpPr>
          <p:spPr bwMode="auto">
            <a:xfrm>
              <a:off x="6705600" y="7315200"/>
              <a:ext cx="152400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78" name="Rectangle 31"/>
            <p:cNvSpPr>
              <a:spLocks noChangeArrowheads="1"/>
            </p:cNvSpPr>
            <p:nvPr/>
          </p:nvSpPr>
          <p:spPr bwMode="auto">
            <a:xfrm>
              <a:off x="7286236" y="1927634"/>
              <a:ext cx="798542" cy="358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i="0">
                  <a:solidFill>
                    <a:srgbClr val="FFFFFF"/>
                  </a:solidFill>
                </a:rPr>
                <a:t>Fred</a:t>
              </a:r>
              <a:endParaRPr lang="en-CA" altLang="en-US" sz="1600" i="0">
                <a:solidFill>
                  <a:srgbClr val="FFFFFF"/>
                </a:solidFill>
              </a:endParaRPr>
            </a:p>
          </p:txBody>
        </p:sp>
        <p:sp>
          <p:nvSpPr>
            <p:cNvPr id="11279" name="Rectangle 32"/>
            <p:cNvSpPr>
              <a:spLocks noChangeArrowheads="1"/>
            </p:cNvSpPr>
            <p:nvPr/>
          </p:nvSpPr>
          <p:spPr bwMode="auto">
            <a:xfrm>
              <a:off x="8084778" y="1478733"/>
              <a:ext cx="798542" cy="4489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i="0">
                  <a:solidFill>
                    <a:srgbClr val="FFFFFF"/>
                  </a:solidFill>
                </a:rPr>
                <a:t>Layton</a:t>
              </a:r>
              <a:endParaRPr lang="en-CA" altLang="en-US" sz="1600" i="0">
                <a:solidFill>
                  <a:srgbClr val="FFFFFF"/>
                </a:solidFill>
              </a:endParaRPr>
            </a:p>
          </p:txBody>
        </p:sp>
        <p:sp>
          <p:nvSpPr>
            <p:cNvPr id="11280" name="Rectangle 33"/>
            <p:cNvSpPr>
              <a:spLocks noChangeArrowheads="1"/>
            </p:cNvSpPr>
            <p:nvPr/>
          </p:nvSpPr>
          <p:spPr bwMode="auto">
            <a:xfrm>
              <a:off x="7286236" y="1478733"/>
              <a:ext cx="798542" cy="4489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i="0">
                  <a:solidFill>
                    <a:srgbClr val="FFFFFF"/>
                  </a:solidFill>
                </a:rPr>
                <a:t>John</a:t>
              </a:r>
              <a:endParaRPr lang="en-CA" altLang="en-US" sz="1600" i="0">
                <a:solidFill>
                  <a:srgbClr val="FFFFFF"/>
                </a:solidFill>
              </a:endParaRPr>
            </a:p>
          </p:txBody>
        </p:sp>
        <p:sp>
          <p:nvSpPr>
            <p:cNvPr id="11281" name="Rectangle 35"/>
            <p:cNvSpPr>
              <a:spLocks noChangeArrowheads="1"/>
            </p:cNvSpPr>
            <p:nvPr/>
          </p:nvSpPr>
          <p:spPr bwMode="auto">
            <a:xfrm>
              <a:off x="7286236" y="1120366"/>
              <a:ext cx="798542" cy="358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i="0">
                  <a:solidFill>
                    <a:srgbClr val="FFFFFF"/>
                  </a:solidFill>
                </a:rPr>
                <a:t>Bob</a:t>
              </a:r>
              <a:endParaRPr lang="en-CA" altLang="en-US" sz="1600" i="0">
                <a:solidFill>
                  <a:srgbClr val="FFFFFF"/>
                </a:solidFill>
              </a:endParaRPr>
            </a:p>
          </p:txBody>
        </p:sp>
        <p:sp>
          <p:nvSpPr>
            <p:cNvPr id="11282" name="Rectangle 37"/>
            <p:cNvSpPr>
              <a:spLocks noChangeArrowheads="1"/>
            </p:cNvSpPr>
            <p:nvPr/>
          </p:nvSpPr>
          <p:spPr bwMode="auto">
            <a:xfrm>
              <a:off x="7286236" y="762000"/>
              <a:ext cx="798542" cy="358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i="0">
                  <a:solidFill>
                    <a:srgbClr val="FFFFFF"/>
                  </a:solidFill>
                </a:rPr>
                <a:t>Sam</a:t>
              </a:r>
              <a:endParaRPr lang="en-CA" altLang="en-US" sz="1600" i="0">
                <a:solidFill>
                  <a:srgbClr val="FFFFFF"/>
                </a:solidFill>
              </a:endParaRPr>
            </a:p>
          </p:txBody>
        </p:sp>
        <p:sp>
          <p:nvSpPr>
            <p:cNvPr id="11283" name="Freeform 38"/>
            <p:cNvSpPr>
              <a:spLocks/>
            </p:cNvSpPr>
            <p:nvPr/>
          </p:nvSpPr>
          <p:spPr bwMode="auto">
            <a:xfrm>
              <a:off x="7885142" y="943069"/>
              <a:ext cx="296126" cy="771808"/>
            </a:xfrm>
            <a:custGeom>
              <a:avLst/>
              <a:gdLst>
                <a:gd name="T0" fmla="*/ 0 w 490"/>
                <a:gd name="T1" fmla="*/ 0 h 515"/>
                <a:gd name="T2" fmla="*/ 2147483647 w 490"/>
                <a:gd name="T3" fmla="*/ 2147483647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84" name="Line 39"/>
            <p:cNvSpPr>
              <a:spLocks noChangeShapeType="1"/>
            </p:cNvSpPr>
            <p:nvPr/>
          </p:nvSpPr>
          <p:spPr bwMode="auto">
            <a:xfrm>
              <a:off x="7845215" y="1305208"/>
              <a:ext cx="319417" cy="39835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85" name="Freeform 40"/>
            <p:cNvSpPr>
              <a:spLocks/>
            </p:cNvSpPr>
            <p:nvPr/>
          </p:nvSpPr>
          <p:spPr bwMode="auto">
            <a:xfrm flipV="1">
              <a:off x="7880983" y="1680927"/>
              <a:ext cx="291967" cy="37723"/>
            </a:xfrm>
            <a:custGeom>
              <a:avLst/>
              <a:gdLst>
                <a:gd name="T0" fmla="*/ 0 w 432"/>
                <a:gd name="T1" fmla="*/ 0 h 967"/>
                <a:gd name="T2" fmla="*/ 2147483647 w 432"/>
                <a:gd name="T3" fmla="*/ 0 h 967"/>
                <a:gd name="T4" fmla="*/ 0 60000 65536"/>
                <a:gd name="T5" fmla="*/ 0 60000 65536"/>
                <a:gd name="T6" fmla="*/ 0 w 432"/>
                <a:gd name="T7" fmla="*/ 0 h 967"/>
                <a:gd name="T8" fmla="*/ 432 w 432"/>
                <a:gd name="T9" fmla="*/ 967 h 9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967">
                  <a:moveTo>
                    <a:pt x="0" y="967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86" name="Line 41"/>
            <p:cNvSpPr>
              <a:spLocks noChangeShapeType="1"/>
            </p:cNvSpPr>
            <p:nvPr/>
          </p:nvSpPr>
          <p:spPr bwMode="auto">
            <a:xfrm flipV="1">
              <a:off x="7885142" y="1703560"/>
              <a:ext cx="279490" cy="43456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grpSp>
          <p:nvGrpSpPr>
            <p:cNvPr id="11287" name="Group 46"/>
            <p:cNvGrpSpPr>
              <a:grpSpLocks/>
            </p:cNvGrpSpPr>
            <p:nvPr/>
          </p:nvGrpSpPr>
          <p:grpSpPr bwMode="auto">
            <a:xfrm>
              <a:off x="7086600" y="798214"/>
              <a:ext cx="397608" cy="1448554"/>
              <a:chOff x="3330" y="1728"/>
              <a:chExt cx="478" cy="1920"/>
            </a:xfrm>
          </p:grpSpPr>
          <p:pic>
            <p:nvPicPr>
              <p:cNvPr id="11311" name="Picture 47" descr="j0232906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312" name="Picture 48" descr="j0232139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313" name="Picture 49" descr="j0397518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314" name="Picture 50" descr="j0334220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08" name="Rectangle 3"/>
            <p:cNvSpPr txBox="1">
              <a:spLocks noChangeArrowheads="1"/>
            </p:cNvSpPr>
            <p:nvPr/>
          </p:nvSpPr>
          <p:spPr bwMode="auto">
            <a:xfrm>
              <a:off x="4953186" y="1295400"/>
              <a:ext cx="1981280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marL="342900" indent="-342900" algn="ctr">
                <a:lnSpc>
                  <a:spcPct val="90000"/>
                </a:lnSpc>
                <a:spcBef>
                  <a:spcPct val="20000"/>
                </a:spcBef>
                <a:defRPr/>
              </a:pPr>
              <a:r>
                <a:rPr lang="en-US" sz="2400" i="0" kern="0" dirty="0">
                  <a:solidFill>
                    <a:srgbClr val="FFFFFF"/>
                  </a:solidFill>
                  <a:latin typeface="Times New Roman"/>
                </a:rPr>
                <a:t>One </a:t>
              </a:r>
              <a:r>
                <a:rPr lang="en-US" altLang="en-US" sz="2400" i="0" dirty="0">
                  <a:solidFill>
                    <a:srgbClr val="FFFFFF"/>
                  </a:solidFill>
                </a:rPr>
                <a:t>politician</a:t>
              </a:r>
              <a:endParaRPr lang="en-CA" sz="2400" i="0" kern="0" dirty="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1289" name="Rectangle 31"/>
            <p:cNvSpPr>
              <a:spLocks noChangeArrowheads="1"/>
            </p:cNvSpPr>
            <p:nvPr/>
          </p:nvSpPr>
          <p:spPr bwMode="auto">
            <a:xfrm>
              <a:off x="7210036" y="5426484"/>
              <a:ext cx="798543" cy="358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i="0">
                  <a:solidFill>
                    <a:srgbClr val="FFFFFF"/>
                  </a:solidFill>
                </a:rPr>
                <a:t>Fred</a:t>
              </a:r>
              <a:endParaRPr lang="en-CA" altLang="en-US" sz="1600" i="0">
                <a:solidFill>
                  <a:srgbClr val="FFFFFF"/>
                </a:solidFill>
              </a:endParaRPr>
            </a:p>
          </p:txBody>
        </p:sp>
        <p:sp>
          <p:nvSpPr>
            <p:cNvPr id="11290" name="Rectangle 32"/>
            <p:cNvSpPr>
              <a:spLocks noChangeArrowheads="1"/>
            </p:cNvSpPr>
            <p:nvPr/>
          </p:nvSpPr>
          <p:spPr bwMode="auto">
            <a:xfrm>
              <a:off x="8077200" y="4977583"/>
              <a:ext cx="798543" cy="4489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i="0">
                  <a:solidFill>
                    <a:srgbClr val="FFFFFF"/>
                  </a:solidFill>
                </a:rPr>
                <a:t>Layton</a:t>
              </a:r>
              <a:endParaRPr lang="en-CA" altLang="en-US" sz="1600" i="0">
                <a:solidFill>
                  <a:srgbClr val="FFFFFF"/>
                </a:solidFill>
              </a:endParaRPr>
            </a:p>
          </p:txBody>
        </p:sp>
        <p:sp>
          <p:nvSpPr>
            <p:cNvPr id="11291" name="Rectangle 33"/>
            <p:cNvSpPr>
              <a:spLocks noChangeArrowheads="1"/>
            </p:cNvSpPr>
            <p:nvPr/>
          </p:nvSpPr>
          <p:spPr bwMode="auto">
            <a:xfrm>
              <a:off x="7210036" y="4977583"/>
              <a:ext cx="798543" cy="4489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i="0">
                  <a:solidFill>
                    <a:srgbClr val="FFFFFF"/>
                  </a:solidFill>
                </a:rPr>
                <a:t>John</a:t>
              </a:r>
              <a:endParaRPr lang="en-CA" altLang="en-US" sz="1600" i="0">
                <a:solidFill>
                  <a:srgbClr val="FFFFFF"/>
                </a:solidFill>
              </a:endParaRPr>
            </a:p>
          </p:txBody>
        </p:sp>
        <p:sp>
          <p:nvSpPr>
            <p:cNvPr id="11292" name="Rectangle 34"/>
            <p:cNvSpPr>
              <a:spLocks noChangeArrowheads="1"/>
            </p:cNvSpPr>
            <p:nvPr/>
          </p:nvSpPr>
          <p:spPr bwMode="auto">
            <a:xfrm>
              <a:off x="8077200" y="4619216"/>
              <a:ext cx="798543" cy="358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i="0">
                  <a:solidFill>
                    <a:srgbClr val="FFFFFF"/>
                  </a:solidFill>
                </a:rPr>
                <a:t>Harper</a:t>
              </a:r>
              <a:endParaRPr lang="en-CA" altLang="en-US" sz="1600" i="0">
                <a:solidFill>
                  <a:srgbClr val="FFFFFF"/>
                </a:solidFill>
              </a:endParaRPr>
            </a:p>
          </p:txBody>
        </p:sp>
        <p:sp>
          <p:nvSpPr>
            <p:cNvPr id="11293" name="Rectangle 35"/>
            <p:cNvSpPr>
              <a:spLocks noChangeArrowheads="1"/>
            </p:cNvSpPr>
            <p:nvPr/>
          </p:nvSpPr>
          <p:spPr bwMode="auto">
            <a:xfrm>
              <a:off x="7210036" y="4619216"/>
              <a:ext cx="798543" cy="358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i="0">
                  <a:solidFill>
                    <a:srgbClr val="FFFFFF"/>
                  </a:solidFill>
                </a:rPr>
                <a:t>Bob</a:t>
              </a:r>
              <a:endParaRPr lang="en-CA" altLang="en-US" sz="1600" i="0">
                <a:solidFill>
                  <a:srgbClr val="FFFFFF"/>
                </a:solidFill>
              </a:endParaRPr>
            </a:p>
          </p:txBody>
        </p:sp>
        <p:sp>
          <p:nvSpPr>
            <p:cNvPr id="11294" name="Rectangle 37"/>
            <p:cNvSpPr>
              <a:spLocks noChangeArrowheads="1"/>
            </p:cNvSpPr>
            <p:nvPr/>
          </p:nvSpPr>
          <p:spPr bwMode="auto">
            <a:xfrm>
              <a:off x="7210036" y="4260850"/>
              <a:ext cx="798543" cy="358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i="0">
                  <a:solidFill>
                    <a:srgbClr val="FFFFFF"/>
                  </a:solidFill>
                </a:rPr>
                <a:t>Sam</a:t>
              </a:r>
              <a:endParaRPr lang="en-CA" altLang="en-US" sz="1600" i="0">
                <a:solidFill>
                  <a:srgbClr val="FFFFFF"/>
                </a:solidFill>
              </a:endParaRPr>
            </a:p>
          </p:txBody>
        </p:sp>
        <p:sp>
          <p:nvSpPr>
            <p:cNvPr id="11295" name="Freeform 38"/>
            <p:cNvSpPr>
              <a:spLocks/>
            </p:cNvSpPr>
            <p:nvPr/>
          </p:nvSpPr>
          <p:spPr bwMode="auto">
            <a:xfrm>
              <a:off x="7808943" y="4441919"/>
              <a:ext cx="407590" cy="388545"/>
            </a:xfrm>
            <a:custGeom>
              <a:avLst/>
              <a:gdLst>
                <a:gd name="T0" fmla="*/ 0 w 490"/>
                <a:gd name="T1" fmla="*/ 0 h 515"/>
                <a:gd name="T2" fmla="*/ 2147483647 w 490"/>
                <a:gd name="T3" fmla="*/ 2147483647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grpSp>
          <p:nvGrpSpPr>
            <p:cNvPr id="11296" name="Group 46"/>
            <p:cNvGrpSpPr>
              <a:grpSpLocks/>
            </p:cNvGrpSpPr>
            <p:nvPr/>
          </p:nvGrpSpPr>
          <p:grpSpPr bwMode="auto">
            <a:xfrm>
              <a:off x="7010400" y="4297064"/>
              <a:ext cx="397608" cy="1448554"/>
              <a:chOff x="3330" y="1728"/>
              <a:chExt cx="478" cy="1920"/>
            </a:xfrm>
          </p:grpSpPr>
          <p:pic>
            <p:nvPicPr>
              <p:cNvPr id="11307" name="Picture 47" descr="j0232906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308" name="Picture 48" descr="j0232139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309" name="Picture 49" descr="j0397518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310" name="Picture 50" descr="j0334220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1297" name="Line 42"/>
            <p:cNvSpPr>
              <a:spLocks noChangeShapeType="1"/>
            </p:cNvSpPr>
            <p:nvPr/>
          </p:nvSpPr>
          <p:spPr bwMode="auto">
            <a:xfrm flipV="1">
              <a:off x="7825579" y="5277101"/>
              <a:ext cx="278658" cy="35836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98" name="Line 42"/>
            <p:cNvSpPr>
              <a:spLocks noChangeShapeType="1"/>
            </p:cNvSpPr>
            <p:nvPr/>
          </p:nvSpPr>
          <p:spPr bwMode="auto">
            <a:xfrm>
              <a:off x="7795634" y="4810094"/>
              <a:ext cx="3593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1299" name="Line 42"/>
            <p:cNvSpPr>
              <a:spLocks noChangeShapeType="1"/>
            </p:cNvSpPr>
            <p:nvPr/>
          </p:nvSpPr>
          <p:spPr bwMode="auto">
            <a:xfrm>
              <a:off x="7749052" y="5206183"/>
              <a:ext cx="359344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r">
                <a:spcBef>
                  <a:spcPct val="0"/>
                </a:spcBef>
              </a:pPr>
              <a:endParaRPr lang="en-US" sz="3200" i="0">
                <a:solidFill>
                  <a:srgbClr val="FFFFFF"/>
                </a:solidFill>
              </a:endParaRPr>
            </a:p>
          </p:txBody>
        </p:sp>
        <p:sp>
          <p:nvSpPr>
            <p:cNvPr id="144" name="Rectangle 4"/>
            <p:cNvSpPr txBox="1">
              <a:spLocks noChangeArrowheads="1"/>
            </p:cNvSpPr>
            <p:nvPr/>
          </p:nvSpPr>
          <p:spPr>
            <a:xfrm>
              <a:off x="3646622" y="4648200"/>
              <a:ext cx="3668859" cy="457200"/>
            </a:xfrm>
            <a:prstGeom prst="rect">
              <a:avLst/>
            </a:prstGeom>
          </p:spPr>
          <p:txBody>
            <a:bodyPr/>
            <a:lstStyle/>
            <a:p>
              <a:pPr marL="342900" indent="-342900" algn="ctr">
                <a:spcBef>
                  <a:spcPct val="20000"/>
                </a:spcBef>
                <a:defRPr/>
              </a:pPr>
              <a:r>
                <a:rPr lang="en-US" sz="2400" i="0" kern="0" dirty="0">
                  <a:solidFill>
                    <a:srgbClr val="FFFFFF"/>
                  </a:solidFill>
                  <a:latin typeface="Times New Roman"/>
                </a:rPr>
                <a:t>    Could be a </a:t>
              </a:r>
              <a:br>
                <a:rPr lang="en-US" sz="2400" i="0" kern="0" dirty="0">
                  <a:solidFill>
                    <a:srgbClr val="FFFFFF"/>
                  </a:solidFill>
                  <a:latin typeface="Times New Roman"/>
                </a:rPr>
              </a:br>
              <a:r>
                <a:rPr lang="en-US" sz="2400" i="0" kern="0" dirty="0">
                  <a:solidFill>
                    <a:srgbClr val="FFFFFF"/>
                  </a:solidFill>
                  <a:latin typeface="Times New Roman"/>
                </a:rPr>
                <a:t>different politician.</a:t>
              </a:r>
              <a:endParaRPr lang="en-CA" sz="2400" i="0" kern="0" dirty="0">
                <a:solidFill>
                  <a:srgbClr val="FFFFFF"/>
                </a:solidFill>
                <a:latin typeface="Times New Roman"/>
              </a:endParaRPr>
            </a:p>
          </p:txBody>
        </p:sp>
        <p:cxnSp>
          <p:nvCxnSpPr>
            <p:cNvPr id="11301" name="Straight Arrow Connector 95"/>
            <p:cNvCxnSpPr>
              <a:cxnSpLocks noChangeShapeType="1"/>
            </p:cNvCxnSpPr>
            <p:nvPr/>
          </p:nvCxnSpPr>
          <p:spPr bwMode="auto">
            <a:xfrm flipV="1">
              <a:off x="3657600" y="1892300"/>
              <a:ext cx="2070100" cy="1079500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02" name="Straight Arrow Connector 96"/>
            <p:cNvCxnSpPr>
              <a:cxnSpLocks noChangeShapeType="1"/>
            </p:cNvCxnSpPr>
            <p:nvPr/>
          </p:nvCxnSpPr>
          <p:spPr bwMode="auto">
            <a:xfrm flipV="1">
              <a:off x="3810000" y="2667000"/>
              <a:ext cx="2070100" cy="1079500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03" name="Straight Arrow Connector 97"/>
            <p:cNvCxnSpPr>
              <a:cxnSpLocks noChangeShapeType="1"/>
            </p:cNvCxnSpPr>
            <p:nvPr/>
          </p:nvCxnSpPr>
          <p:spPr bwMode="auto">
            <a:xfrm>
              <a:off x="3886200" y="3746501"/>
              <a:ext cx="1841501" cy="572074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pic>
          <p:nvPicPr>
            <p:cNvPr id="11304" name="Picture 6" descr="https://encrypted-tbn1.gstatic.com/images?q=tbn:ANd9GcQxePtvf0r3Luk0yS1j3iVaYExyEP21s68UEmpYPQmAJT4S1JyOv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1000" y="3575050"/>
              <a:ext cx="1047750" cy="1090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05" name="Picture 8" descr="http://blog.duaneneveu.com/wp-content/uploads/jack_layton.jp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8418" y="5403850"/>
              <a:ext cx="959382" cy="1134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06" name="Picture 8" descr="http://blog.duaneneveu.com/wp-content/uploads/jack_layton.jp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40521" y="1912272"/>
              <a:ext cx="959382" cy="1134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268" name="Text Box 74"/>
          <p:cNvSpPr txBox="1">
            <a:spLocks noChangeArrowheads="1"/>
          </p:cNvSpPr>
          <p:nvPr/>
        </p:nvSpPr>
        <p:spPr bwMode="auto">
          <a:xfrm>
            <a:off x="304800" y="2997200"/>
            <a:ext cx="57372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$</a:t>
            </a:r>
            <a:r>
              <a:rPr lang="en-US" altLang="en-US" i="0">
                <a:solidFill>
                  <a:srgbClr val="00FFFF"/>
                </a:solidFill>
              </a:rPr>
              <a:t>politician,</a:t>
            </a:r>
            <a:r>
              <a:rPr lang="en-US" altLang="en-US" i="0">
                <a:solidFill>
                  <a:srgbClr val="FFFFFF"/>
                </a:solidFill>
              </a:rPr>
              <a:t> </a:t>
            </a: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"</a:t>
            </a:r>
            <a:r>
              <a:rPr lang="en-US" altLang="en-US" i="0">
                <a:solidFill>
                  <a:srgbClr val="00FFFF"/>
                </a:solidFill>
              </a:rPr>
              <a:t>voters, Loves(v, p)</a:t>
            </a:r>
          </a:p>
        </p:txBody>
      </p:sp>
      <p:sp>
        <p:nvSpPr>
          <p:cNvPr id="11269" name="Text Box 78"/>
          <p:cNvSpPr txBox="1">
            <a:spLocks noChangeArrowheads="1"/>
          </p:cNvSpPr>
          <p:nvPr/>
        </p:nvSpPr>
        <p:spPr bwMode="auto">
          <a:xfrm>
            <a:off x="304800" y="3733800"/>
            <a:ext cx="55324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"</a:t>
            </a:r>
            <a:r>
              <a:rPr lang="en-US" altLang="en-US" i="0">
                <a:solidFill>
                  <a:srgbClr val="00FFFF"/>
                </a:solidFill>
              </a:rPr>
              <a:t>voters, </a:t>
            </a: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$</a:t>
            </a:r>
            <a:r>
              <a:rPr lang="en-US" altLang="en-US" i="0">
                <a:solidFill>
                  <a:srgbClr val="00FFFF"/>
                </a:solidFill>
              </a:rPr>
              <a:t>politician,</a:t>
            </a:r>
            <a:r>
              <a:rPr lang="en-US" altLang="en-US" i="0">
                <a:solidFill>
                  <a:srgbClr val="FFFFFF"/>
                </a:solidFill>
              </a:rPr>
              <a:t> </a:t>
            </a:r>
            <a:r>
              <a:rPr lang="en-US" altLang="en-US" i="0">
                <a:solidFill>
                  <a:srgbClr val="00FFFF"/>
                </a:solidFill>
              </a:rPr>
              <a:t>Loves(v, p)</a:t>
            </a:r>
          </a:p>
        </p:txBody>
      </p:sp>
    </p:spTree>
    <p:extLst>
      <p:ext uri="{BB962C8B-B14F-4D97-AF65-F5344CB8AC3E}">
        <p14:creationId xmlns:p14="http://schemas.microsoft.com/office/powerpoint/2010/main" val="2026408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Line 15"/>
          <p:cNvSpPr>
            <a:spLocks noChangeShapeType="1"/>
          </p:cNvSpPr>
          <p:nvPr/>
        </p:nvSpPr>
        <p:spPr bwMode="auto">
          <a:xfrm>
            <a:off x="5410200" y="41084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24611" name="Line 16"/>
          <p:cNvSpPr>
            <a:spLocks noChangeShapeType="1"/>
          </p:cNvSpPr>
          <p:nvPr/>
        </p:nvSpPr>
        <p:spPr bwMode="auto">
          <a:xfrm>
            <a:off x="5715000" y="62547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24612" name="Line 18"/>
          <p:cNvSpPr>
            <a:spLocks noChangeShapeType="1"/>
          </p:cNvSpPr>
          <p:nvPr/>
        </p:nvSpPr>
        <p:spPr bwMode="auto">
          <a:xfrm>
            <a:off x="8458200" y="410845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24613" name="Line 19"/>
          <p:cNvSpPr>
            <a:spLocks noChangeShapeType="1"/>
          </p:cNvSpPr>
          <p:nvPr/>
        </p:nvSpPr>
        <p:spPr bwMode="auto">
          <a:xfrm>
            <a:off x="6934200" y="41084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24614" name="Line 21"/>
          <p:cNvSpPr>
            <a:spLocks noChangeShapeType="1"/>
          </p:cNvSpPr>
          <p:nvPr/>
        </p:nvSpPr>
        <p:spPr bwMode="auto">
          <a:xfrm>
            <a:off x="8458200" y="486251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24615" name="Line 23"/>
          <p:cNvSpPr>
            <a:spLocks noChangeShapeType="1"/>
          </p:cNvSpPr>
          <p:nvPr/>
        </p:nvSpPr>
        <p:spPr bwMode="auto">
          <a:xfrm>
            <a:off x="8458200" y="5616575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24616" name="Line 25"/>
          <p:cNvSpPr>
            <a:spLocks noChangeShapeType="1"/>
          </p:cNvSpPr>
          <p:nvPr/>
        </p:nvSpPr>
        <p:spPr bwMode="auto">
          <a:xfrm>
            <a:off x="8229600" y="656113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24617" name="Line 26"/>
          <p:cNvSpPr>
            <a:spLocks noChangeShapeType="1"/>
          </p:cNvSpPr>
          <p:nvPr/>
        </p:nvSpPr>
        <p:spPr bwMode="auto">
          <a:xfrm>
            <a:off x="6705600" y="73152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24618" name="Rectangle 31"/>
          <p:cNvSpPr>
            <a:spLocks noChangeArrowheads="1"/>
          </p:cNvSpPr>
          <p:nvPr/>
        </p:nvSpPr>
        <p:spPr bwMode="auto">
          <a:xfrm>
            <a:off x="7286625" y="1927225"/>
            <a:ext cx="798513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 i="0">
                <a:solidFill>
                  <a:srgbClr val="FFFFFF"/>
                </a:solidFill>
              </a:rPr>
              <a:t>Fred</a:t>
            </a:r>
            <a:endParaRPr lang="en-CA" altLang="en-US" sz="1600" i="0">
              <a:solidFill>
                <a:srgbClr val="FFFFFF"/>
              </a:solidFill>
            </a:endParaRPr>
          </a:p>
        </p:txBody>
      </p:sp>
      <p:sp>
        <p:nvSpPr>
          <p:cNvPr id="324619" name="Rectangle 32"/>
          <p:cNvSpPr>
            <a:spLocks noChangeArrowheads="1"/>
          </p:cNvSpPr>
          <p:nvPr/>
        </p:nvSpPr>
        <p:spPr bwMode="auto">
          <a:xfrm>
            <a:off x="8085138" y="1477963"/>
            <a:ext cx="798512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 i="0">
                <a:solidFill>
                  <a:srgbClr val="FFFFFF"/>
                </a:solidFill>
              </a:rPr>
              <a:t>Layton</a:t>
            </a:r>
            <a:endParaRPr lang="en-CA" altLang="en-US" sz="1600" i="0">
              <a:solidFill>
                <a:srgbClr val="FFFFFF"/>
              </a:solidFill>
            </a:endParaRPr>
          </a:p>
        </p:txBody>
      </p:sp>
      <p:sp>
        <p:nvSpPr>
          <p:cNvPr id="324620" name="Rectangle 33"/>
          <p:cNvSpPr>
            <a:spLocks noChangeArrowheads="1"/>
          </p:cNvSpPr>
          <p:nvPr/>
        </p:nvSpPr>
        <p:spPr bwMode="auto">
          <a:xfrm>
            <a:off x="7286625" y="1477963"/>
            <a:ext cx="798513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 i="0">
                <a:solidFill>
                  <a:srgbClr val="FFFFFF"/>
                </a:solidFill>
              </a:rPr>
              <a:t>John</a:t>
            </a:r>
            <a:endParaRPr lang="en-CA" altLang="en-US" sz="1600" i="0">
              <a:solidFill>
                <a:srgbClr val="FFFFFF"/>
              </a:solidFill>
            </a:endParaRPr>
          </a:p>
        </p:txBody>
      </p:sp>
      <p:sp>
        <p:nvSpPr>
          <p:cNvPr id="324621" name="Rectangle 35"/>
          <p:cNvSpPr>
            <a:spLocks noChangeArrowheads="1"/>
          </p:cNvSpPr>
          <p:nvPr/>
        </p:nvSpPr>
        <p:spPr bwMode="auto">
          <a:xfrm>
            <a:off x="7286625" y="1120775"/>
            <a:ext cx="7985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 i="0">
                <a:solidFill>
                  <a:srgbClr val="FFFFFF"/>
                </a:solidFill>
              </a:rPr>
              <a:t>Bob</a:t>
            </a:r>
            <a:endParaRPr lang="en-CA" altLang="en-US" sz="1600" i="0">
              <a:solidFill>
                <a:srgbClr val="FFFFFF"/>
              </a:solidFill>
            </a:endParaRPr>
          </a:p>
        </p:txBody>
      </p:sp>
      <p:sp>
        <p:nvSpPr>
          <p:cNvPr id="324622" name="Rectangle 37"/>
          <p:cNvSpPr>
            <a:spLocks noChangeArrowheads="1"/>
          </p:cNvSpPr>
          <p:nvPr/>
        </p:nvSpPr>
        <p:spPr bwMode="auto">
          <a:xfrm>
            <a:off x="7286625" y="762000"/>
            <a:ext cx="798513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 i="0">
                <a:solidFill>
                  <a:srgbClr val="FFFFFF"/>
                </a:solidFill>
              </a:rPr>
              <a:t>Sam</a:t>
            </a:r>
            <a:endParaRPr lang="en-CA" altLang="en-US" sz="1600" i="0">
              <a:solidFill>
                <a:srgbClr val="FFFFFF"/>
              </a:solidFill>
            </a:endParaRPr>
          </a:p>
        </p:txBody>
      </p:sp>
      <p:sp>
        <p:nvSpPr>
          <p:cNvPr id="324623" name="Freeform 38"/>
          <p:cNvSpPr>
            <a:spLocks/>
          </p:cNvSpPr>
          <p:nvPr/>
        </p:nvSpPr>
        <p:spPr bwMode="auto">
          <a:xfrm>
            <a:off x="7885113" y="942975"/>
            <a:ext cx="295275" cy="771525"/>
          </a:xfrm>
          <a:custGeom>
            <a:avLst/>
            <a:gdLst>
              <a:gd name="T0" fmla="*/ 0 w 490"/>
              <a:gd name="T1" fmla="*/ 0 h 515"/>
              <a:gd name="T2" fmla="*/ 2147483647 w 490"/>
              <a:gd name="T3" fmla="*/ 2147483647 h 515"/>
              <a:gd name="T4" fmla="*/ 0 60000 65536"/>
              <a:gd name="T5" fmla="*/ 0 60000 65536"/>
              <a:gd name="T6" fmla="*/ 0 w 490"/>
              <a:gd name="T7" fmla="*/ 0 h 515"/>
              <a:gd name="T8" fmla="*/ 490 w 490"/>
              <a:gd name="T9" fmla="*/ 515 h 5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90" h="515">
                <a:moveTo>
                  <a:pt x="0" y="0"/>
                </a:moveTo>
                <a:lnTo>
                  <a:pt x="490" y="515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624" name="Line 39"/>
          <p:cNvSpPr>
            <a:spLocks noChangeShapeType="1"/>
          </p:cNvSpPr>
          <p:nvPr/>
        </p:nvSpPr>
        <p:spPr bwMode="auto">
          <a:xfrm>
            <a:off x="7845425" y="1304925"/>
            <a:ext cx="319088" cy="398463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625" name="Freeform 40"/>
          <p:cNvSpPr>
            <a:spLocks/>
          </p:cNvSpPr>
          <p:nvPr/>
        </p:nvSpPr>
        <p:spPr bwMode="auto">
          <a:xfrm flipV="1">
            <a:off x="7880350" y="1681163"/>
            <a:ext cx="292100" cy="38100"/>
          </a:xfrm>
          <a:custGeom>
            <a:avLst/>
            <a:gdLst>
              <a:gd name="T0" fmla="*/ 0 w 432"/>
              <a:gd name="T1" fmla="*/ 0 h 967"/>
              <a:gd name="T2" fmla="*/ 2147483647 w 432"/>
              <a:gd name="T3" fmla="*/ 0 h 967"/>
              <a:gd name="T4" fmla="*/ 0 60000 65536"/>
              <a:gd name="T5" fmla="*/ 0 60000 65536"/>
              <a:gd name="T6" fmla="*/ 0 w 432"/>
              <a:gd name="T7" fmla="*/ 0 h 967"/>
              <a:gd name="T8" fmla="*/ 432 w 432"/>
              <a:gd name="T9" fmla="*/ 967 h 9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967">
                <a:moveTo>
                  <a:pt x="0" y="967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626" name="Line 41"/>
          <p:cNvSpPr>
            <a:spLocks noChangeShapeType="1"/>
          </p:cNvSpPr>
          <p:nvPr/>
        </p:nvSpPr>
        <p:spPr bwMode="auto">
          <a:xfrm flipV="1">
            <a:off x="7885113" y="1703388"/>
            <a:ext cx="279400" cy="434975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4627" name="Group 46"/>
          <p:cNvGrpSpPr>
            <a:grpSpLocks/>
          </p:cNvGrpSpPr>
          <p:nvPr/>
        </p:nvGrpSpPr>
        <p:grpSpPr bwMode="auto">
          <a:xfrm>
            <a:off x="7086600" y="798513"/>
            <a:ext cx="396875" cy="1447800"/>
            <a:chOff x="3330" y="1728"/>
            <a:chExt cx="478" cy="1920"/>
          </a:xfrm>
        </p:grpSpPr>
        <p:pic>
          <p:nvPicPr>
            <p:cNvPr id="324657" name="Picture 47" descr="j023290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2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4658" name="Picture 48" descr="j023213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4659" name="Picture 49" descr="j0397518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4660" name="Picture 50" descr="j0334220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24628" name="Rectangle 31"/>
          <p:cNvSpPr>
            <a:spLocks noChangeArrowheads="1"/>
          </p:cNvSpPr>
          <p:nvPr/>
        </p:nvSpPr>
        <p:spPr bwMode="auto">
          <a:xfrm>
            <a:off x="7210425" y="5426075"/>
            <a:ext cx="798513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 i="0">
                <a:solidFill>
                  <a:srgbClr val="FFFFFF"/>
                </a:solidFill>
              </a:rPr>
              <a:t>Fred</a:t>
            </a:r>
            <a:endParaRPr lang="en-CA" altLang="en-US" sz="1600" i="0">
              <a:solidFill>
                <a:srgbClr val="FFFFFF"/>
              </a:solidFill>
            </a:endParaRPr>
          </a:p>
        </p:txBody>
      </p:sp>
      <p:sp>
        <p:nvSpPr>
          <p:cNvPr id="324629" name="Rectangle 32"/>
          <p:cNvSpPr>
            <a:spLocks noChangeArrowheads="1"/>
          </p:cNvSpPr>
          <p:nvPr/>
        </p:nvSpPr>
        <p:spPr bwMode="auto">
          <a:xfrm>
            <a:off x="8077200" y="4976813"/>
            <a:ext cx="798513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 i="0">
                <a:solidFill>
                  <a:srgbClr val="FFFFFF"/>
                </a:solidFill>
              </a:rPr>
              <a:t>Layton</a:t>
            </a:r>
            <a:endParaRPr lang="en-CA" altLang="en-US" sz="1600" i="0">
              <a:solidFill>
                <a:srgbClr val="FFFFFF"/>
              </a:solidFill>
            </a:endParaRPr>
          </a:p>
        </p:txBody>
      </p:sp>
      <p:sp>
        <p:nvSpPr>
          <p:cNvPr id="324630" name="Rectangle 33"/>
          <p:cNvSpPr>
            <a:spLocks noChangeArrowheads="1"/>
          </p:cNvSpPr>
          <p:nvPr/>
        </p:nvSpPr>
        <p:spPr bwMode="auto">
          <a:xfrm>
            <a:off x="7210425" y="4976813"/>
            <a:ext cx="798513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 i="0">
                <a:solidFill>
                  <a:srgbClr val="FFFFFF"/>
                </a:solidFill>
              </a:rPr>
              <a:t>John</a:t>
            </a:r>
            <a:endParaRPr lang="en-CA" altLang="en-US" sz="1600" i="0">
              <a:solidFill>
                <a:srgbClr val="FFFFFF"/>
              </a:solidFill>
            </a:endParaRPr>
          </a:p>
        </p:txBody>
      </p:sp>
      <p:sp>
        <p:nvSpPr>
          <p:cNvPr id="324631" name="Rectangle 34"/>
          <p:cNvSpPr>
            <a:spLocks noChangeArrowheads="1"/>
          </p:cNvSpPr>
          <p:nvPr/>
        </p:nvSpPr>
        <p:spPr bwMode="auto">
          <a:xfrm>
            <a:off x="8077200" y="4619625"/>
            <a:ext cx="7985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 i="0">
                <a:solidFill>
                  <a:srgbClr val="FFFFFF"/>
                </a:solidFill>
              </a:rPr>
              <a:t>Harper</a:t>
            </a:r>
            <a:endParaRPr lang="en-CA" altLang="en-US" sz="1600" i="0">
              <a:solidFill>
                <a:srgbClr val="FFFFFF"/>
              </a:solidFill>
            </a:endParaRPr>
          </a:p>
        </p:txBody>
      </p:sp>
      <p:sp>
        <p:nvSpPr>
          <p:cNvPr id="324632" name="Rectangle 35"/>
          <p:cNvSpPr>
            <a:spLocks noChangeArrowheads="1"/>
          </p:cNvSpPr>
          <p:nvPr/>
        </p:nvSpPr>
        <p:spPr bwMode="auto">
          <a:xfrm>
            <a:off x="7210425" y="4619625"/>
            <a:ext cx="7985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 i="0">
                <a:solidFill>
                  <a:srgbClr val="FFFFFF"/>
                </a:solidFill>
              </a:rPr>
              <a:t>Bob</a:t>
            </a:r>
            <a:endParaRPr lang="en-CA" altLang="en-US" sz="1600" i="0">
              <a:solidFill>
                <a:srgbClr val="FFFFFF"/>
              </a:solidFill>
            </a:endParaRPr>
          </a:p>
        </p:txBody>
      </p:sp>
      <p:sp>
        <p:nvSpPr>
          <p:cNvPr id="324633" name="Rectangle 37"/>
          <p:cNvSpPr>
            <a:spLocks noChangeArrowheads="1"/>
          </p:cNvSpPr>
          <p:nvPr/>
        </p:nvSpPr>
        <p:spPr bwMode="auto">
          <a:xfrm>
            <a:off x="7210425" y="4260850"/>
            <a:ext cx="798513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 i="0">
                <a:solidFill>
                  <a:srgbClr val="FFFFFF"/>
                </a:solidFill>
              </a:rPr>
              <a:t>Sam</a:t>
            </a:r>
            <a:endParaRPr lang="en-CA" altLang="en-US" sz="1600" i="0">
              <a:solidFill>
                <a:srgbClr val="FFFFFF"/>
              </a:solidFill>
            </a:endParaRPr>
          </a:p>
        </p:txBody>
      </p:sp>
      <p:sp>
        <p:nvSpPr>
          <p:cNvPr id="324634" name="Freeform 38"/>
          <p:cNvSpPr>
            <a:spLocks/>
          </p:cNvSpPr>
          <p:nvPr/>
        </p:nvSpPr>
        <p:spPr bwMode="auto">
          <a:xfrm>
            <a:off x="7808913" y="4441825"/>
            <a:ext cx="407987" cy="388938"/>
          </a:xfrm>
          <a:custGeom>
            <a:avLst/>
            <a:gdLst>
              <a:gd name="T0" fmla="*/ 0 w 490"/>
              <a:gd name="T1" fmla="*/ 0 h 515"/>
              <a:gd name="T2" fmla="*/ 2147483647 w 490"/>
              <a:gd name="T3" fmla="*/ 2147483647 h 515"/>
              <a:gd name="T4" fmla="*/ 0 60000 65536"/>
              <a:gd name="T5" fmla="*/ 0 60000 65536"/>
              <a:gd name="T6" fmla="*/ 0 w 490"/>
              <a:gd name="T7" fmla="*/ 0 h 515"/>
              <a:gd name="T8" fmla="*/ 490 w 490"/>
              <a:gd name="T9" fmla="*/ 515 h 5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90" h="515">
                <a:moveTo>
                  <a:pt x="0" y="0"/>
                </a:moveTo>
                <a:lnTo>
                  <a:pt x="490" y="515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4635" name="Group 46"/>
          <p:cNvGrpSpPr>
            <a:grpSpLocks/>
          </p:cNvGrpSpPr>
          <p:nvPr/>
        </p:nvGrpSpPr>
        <p:grpSpPr bwMode="auto">
          <a:xfrm>
            <a:off x="7010400" y="4297363"/>
            <a:ext cx="396875" cy="1447800"/>
            <a:chOff x="3330" y="1728"/>
            <a:chExt cx="478" cy="1920"/>
          </a:xfrm>
        </p:grpSpPr>
        <p:pic>
          <p:nvPicPr>
            <p:cNvPr id="324653" name="Picture 47" descr="j023290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2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4654" name="Picture 48" descr="j023213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4655" name="Picture 49" descr="j0397518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4656" name="Picture 50" descr="j0334220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24636" name="Line 42"/>
          <p:cNvSpPr>
            <a:spLocks noChangeShapeType="1"/>
          </p:cNvSpPr>
          <p:nvPr/>
        </p:nvSpPr>
        <p:spPr bwMode="auto">
          <a:xfrm flipV="1">
            <a:off x="7824788" y="5276850"/>
            <a:ext cx="279400" cy="358775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637" name="Line 42"/>
          <p:cNvSpPr>
            <a:spLocks noChangeShapeType="1"/>
          </p:cNvSpPr>
          <p:nvPr/>
        </p:nvSpPr>
        <p:spPr bwMode="auto">
          <a:xfrm>
            <a:off x="7794625" y="4810125"/>
            <a:ext cx="360363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4638" name="Line 42"/>
          <p:cNvSpPr>
            <a:spLocks noChangeShapeType="1"/>
          </p:cNvSpPr>
          <p:nvPr/>
        </p:nvSpPr>
        <p:spPr bwMode="auto">
          <a:xfrm>
            <a:off x="7748588" y="5205413"/>
            <a:ext cx="358775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" name="Rectangle 4"/>
          <p:cNvSpPr txBox="1">
            <a:spLocks noChangeArrowheads="1"/>
          </p:cNvSpPr>
          <p:nvPr/>
        </p:nvSpPr>
        <p:spPr bwMode="auto">
          <a:xfrm>
            <a:off x="76200" y="876300"/>
            <a:ext cx="6705600" cy="1943100"/>
          </a:xfrm>
          <a:prstGeom prst="rect">
            <a:avLst/>
          </a:prstGeom>
        </p:spPr>
        <p:txBody>
          <a:bodyPr/>
          <a:lstStyle/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kern="0" dirty="0">
                <a:solidFill>
                  <a:srgbClr val="00FFFF"/>
                </a:solidFill>
                <a:latin typeface="Times New Roman"/>
              </a:rPr>
              <a:t>“There is a politician that is loved by everyone.”</a:t>
            </a: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i="0" kern="0" dirty="0">
                <a:solidFill>
                  <a:srgbClr val="FFFFFF"/>
                </a:solidFill>
                <a:latin typeface="Times New Roman"/>
              </a:rPr>
              <a:t>This statement is “about” a politician.</a:t>
            </a: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i="0" kern="0" dirty="0">
                <a:solidFill>
                  <a:srgbClr val="FFFFFF"/>
                </a:solidFill>
                <a:latin typeface="Times New Roman"/>
              </a:rPr>
              <a:t>The existence of such a politician.</a:t>
            </a: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i="0" kern="0" dirty="0">
                <a:solidFill>
                  <a:srgbClr val="FFFFFF"/>
                </a:solidFill>
                <a:latin typeface="Times New Roman"/>
              </a:rPr>
              <a:t>We claim that this politician is </a:t>
            </a:r>
            <a:r>
              <a:rPr lang="en-US" sz="2400" kern="0" dirty="0">
                <a:solidFill>
                  <a:srgbClr val="00E7E7"/>
                </a:solidFill>
                <a:latin typeface="Times New Roman"/>
              </a:rPr>
              <a:t>“loved by everyone</a:t>
            </a:r>
            <a:r>
              <a:rPr lang="en-US" sz="2400" i="0" kern="0" dirty="0">
                <a:solidFill>
                  <a:srgbClr val="FFFFFF"/>
                </a:solidFill>
                <a:latin typeface="Times New Roman"/>
              </a:rPr>
              <a:t>”.</a:t>
            </a:r>
            <a:endParaRPr lang="en-CA" sz="2400" i="0" kern="0" dirty="0">
              <a:solidFill>
                <a:srgbClr val="FFFFFF"/>
              </a:solidFill>
              <a:latin typeface="Times New Roman"/>
            </a:endParaRPr>
          </a:p>
        </p:txBody>
      </p:sp>
      <p:sp>
        <p:nvSpPr>
          <p:cNvPr id="324640" name="Text Box 74"/>
          <p:cNvSpPr txBox="1">
            <a:spLocks noChangeArrowheads="1"/>
          </p:cNvSpPr>
          <p:nvPr/>
        </p:nvSpPr>
        <p:spPr bwMode="auto">
          <a:xfrm>
            <a:off x="304800" y="2997200"/>
            <a:ext cx="57372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$</a:t>
            </a:r>
            <a:r>
              <a:rPr lang="en-US" altLang="en-US" i="0">
                <a:solidFill>
                  <a:srgbClr val="00FFFF"/>
                </a:solidFill>
              </a:rPr>
              <a:t>politician,</a:t>
            </a:r>
            <a:r>
              <a:rPr lang="en-US" altLang="en-US" i="0">
                <a:solidFill>
                  <a:srgbClr val="FFFFFF"/>
                </a:solidFill>
              </a:rPr>
              <a:t> </a:t>
            </a: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"</a:t>
            </a:r>
            <a:r>
              <a:rPr lang="en-US" altLang="en-US" i="0">
                <a:solidFill>
                  <a:srgbClr val="00FFFF"/>
                </a:solidFill>
              </a:rPr>
              <a:t>voters, Loves(v, p)</a:t>
            </a:r>
          </a:p>
        </p:txBody>
      </p:sp>
      <p:sp>
        <p:nvSpPr>
          <p:cNvPr id="324641" name="Text Box 78"/>
          <p:cNvSpPr txBox="1">
            <a:spLocks noChangeArrowheads="1"/>
          </p:cNvSpPr>
          <p:nvPr/>
        </p:nvSpPr>
        <p:spPr bwMode="auto">
          <a:xfrm>
            <a:off x="304800" y="3733800"/>
            <a:ext cx="55324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"</a:t>
            </a:r>
            <a:r>
              <a:rPr lang="en-US" altLang="en-US" i="0">
                <a:solidFill>
                  <a:srgbClr val="00FFFF"/>
                </a:solidFill>
              </a:rPr>
              <a:t>voters, </a:t>
            </a: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$</a:t>
            </a:r>
            <a:r>
              <a:rPr lang="en-US" altLang="en-US" i="0">
                <a:solidFill>
                  <a:srgbClr val="00FFFF"/>
                </a:solidFill>
              </a:rPr>
              <a:t>politician,</a:t>
            </a:r>
            <a:r>
              <a:rPr lang="en-US" altLang="en-US" i="0">
                <a:solidFill>
                  <a:srgbClr val="FFFFFF"/>
                </a:solidFill>
              </a:rPr>
              <a:t> </a:t>
            </a:r>
            <a:r>
              <a:rPr lang="en-US" altLang="en-US" i="0">
                <a:solidFill>
                  <a:srgbClr val="00FFFF"/>
                </a:solidFill>
              </a:rPr>
              <a:t>Loves(v, p)</a:t>
            </a:r>
          </a:p>
        </p:txBody>
      </p:sp>
      <p:pic>
        <p:nvPicPr>
          <p:cNvPr id="324642" name="Picture 6" descr="https://encrypted-tbn1.gstatic.com/images?q=tbn:ANd9GcQxePtvf0r3Luk0yS1j3iVaYExyEP21s68UEmpYPQmAJT4S1JyOv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3575050"/>
            <a:ext cx="1047750" cy="1090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4643" name="Picture 8" descr="http://blog.duaneneveu.com/wp-content/uploads/jack_layton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07363" y="5403850"/>
            <a:ext cx="960437" cy="1135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4644" name="Picture 8" descr="http://blog.duaneneveu.com/wp-content/uploads/jack_layton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40700" y="1912938"/>
            <a:ext cx="958850" cy="1133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2127250" y="2960688"/>
            <a:ext cx="3832225" cy="620712"/>
            <a:chOff x="2126591" y="2947416"/>
            <a:chExt cx="3833131" cy="621351"/>
          </a:xfrm>
        </p:grpSpPr>
        <p:sp>
          <p:nvSpPr>
            <p:cNvPr id="324651" name="Text Box 74"/>
            <p:cNvSpPr txBox="1">
              <a:spLocks noChangeArrowheads="1"/>
            </p:cNvSpPr>
            <p:nvPr/>
          </p:nvSpPr>
          <p:spPr bwMode="auto">
            <a:xfrm>
              <a:off x="2126591" y="2947416"/>
              <a:ext cx="32092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0000"/>
                  </a:solidFill>
                  <a:latin typeface="Symbol" pitchFamily="18" charset="2"/>
                </a:rPr>
                <a:t>[</a:t>
              </a:r>
              <a:endParaRPr lang="en-US" altLang="en-US" i="0">
                <a:solidFill>
                  <a:srgbClr val="FF0000"/>
                </a:solidFill>
              </a:endParaRPr>
            </a:p>
          </p:txBody>
        </p:sp>
        <p:sp>
          <p:nvSpPr>
            <p:cNvPr id="324652" name="Text Box 74"/>
            <p:cNvSpPr txBox="1">
              <a:spLocks noChangeArrowheads="1"/>
            </p:cNvSpPr>
            <p:nvPr/>
          </p:nvSpPr>
          <p:spPr bwMode="auto">
            <a:xfrm>
              <a:off x="5638800" y="2983992"/>
              <a:ext cx="32092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0000"/>
                  </a:solidFill>
                  <a:latin typeface="Symbol" pitchFamily="18" charset="2"/>
                </a:rPr>
                <a:t>]</a:t>
              </a:r>
              <a:endParaRPr lang="en-US" altLang="en-US" i="0">
                <a:solidFill>
                  <a:srgbClr val="FF0000"/>
                </a:solidFill>
              </a:endParaRPr>
            </a:p>
          </p:txBody>
        </p:sp>
      </p:grpSp>
      <p:grpSp>
        <p:nvGrpSpPr>
          <p:cNvPr id="54" name="Group 53"/>
          <p:cNvGrpSpPr>
            <a:grpSpLocks/>
          </p:cNvGrpSpPr>
          <p:nvPr/>
        </p:nvGrpSpPr>
        <p:grpSpPr bwMode="auto">
          <a:xfrm>
            <a:off x="1628775" y="3697288"/>
            <a:ext cx="4327525" cy="622300"/>
            <a:chOff x="2126591" y="2947416"/>
            <a:chExt cx="4326907" cy="621351"/>
          </a:xfrm>
        </p:grpSpPr>
        <p:sp>
          <p:nvSpPr>
            <p:cNvPr id="324649" name="Text Box 74"/>
            <p:cNvSpPr txBox="1">
              <a:spLocks noChangeArrowheads="1"/>
            </p:cNvSpPr>
            <p:nvPr/>
          </p:nvSpPr>
          <p:spPr bwMode="auto">
            <a:xfrm>
              <a:off x="2126591" y="2947416"/>
              <a:ext cx="32092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0000"/>
                  </a:solidFill>
                  <a:latin typeface="Symbol" pitchFamily="18" charset="2"/>
                </a:rPr>
                <a:t>[</a:t>
              </a:r>
              <a:endParaRPr lang="en-US" altLang="en-US" i="0">
                <a:solidFill>
                  <a:srgbClr val="FF0000"/>
                </a:solidFill>
              </a:endParaRPr>
            </a:p>
          </p:txBody>
        </p:sp>
        <p:sp>
          <p:nvSpPr>
            <p:cNvPr id="324650" name="Text Box 74"/>
            <p:cNvSpPr txBox="1">
              <a:spLocks noChangeArrowheads="1"/>
            </p:cNvSpPr>
            <p:nvPr/>
          </p:nvSpPr>
          <p:spPr bwMode="auto">
            <a:xfrm>
              <a:off x="6132576" y="2983992"/>
              <a:ext cx="32092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i="0">
                  <a:solidFill>
                    <a:srgbClr val="FF0000"/>
                  </a:solidFill>
                  <a:latin typeface="Symbol" pitchFamily="18" charset="2"/>
                </a:rPr>
                <a:t>]</a:t>
              </a:r>
              <a:endParaRPr lang="en-US" altLang="en-US" i="0">
                <a:solidFill>
                  <a:srgbClr val="FF0000"/>
                </a:solidFill>
              </a:endParaRPr>
            </a:p>
          </p:txBody>
        </p:sp>
      </p:grpSp>
      <p:sp>
        <p:nvSpPr>
          <p:cNvPr id="57" name="Rectangle 4"/>
          <p:cNvSpPr txBox="1">
            <a:spLocks noChangeArrowheads="1"/>
          </p:cNvSpPr>
          <p:nvPr/>
        </p:nvSpPr>
        <p:spPr bwMode="auto">
          <a:xfrm>
            <a:off x="76200" y="4648200"/>
            <a:ext cx="6705600" cy="1943100"/>
          </a:xfrm>
          <a:prstGeom prst="rect">
            <a:avLst/>
          </a:prstGeom>
        </p:spPr>
        <p:txBody>
          <a:bodyPr/>
          <a:lstStyle/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kern="0" dirty="0">
                <a:solidFill>
                  <a:srgbClr val="00FFFF"/>
                </a:solidFill>
                <a:latin typeface="Times New Roman"/>
              </a:rPr>
              <a:t>“Every voter loves some politician.”</a:t>
            </a: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i="0" kern="0" dirty="0">
                <a:solidFill>
                  <a:srgbClr val="FFFFFF"/>
                </a:solidFill>
                <a:latin typeface="Times New Roman"/>
              </a:rPr>
              <a:t>This statement is “about” voters.</a:t>
            </a: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i="0" kern="0" dirty="0">
                <a:solidFill>
                  <a:srgbClr val="FFFFFF"/>
                </a:solidFill>
                <a:latin typeface="Times New Roman"/>
              </a:rPr>
              <a:t>Something is true about every voter.</a:t>
            </a: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i="0" kern="0" dirty="0">
                <a:solidFill>
                  <a:srgbClr val="FFFFFF"/>
                </a:solidFill>
                <a:latin typeface="Times New Roman"/>
              </a:rPr>
              <a:t>We claim that he </a:t>
            </a:r>
            <a:r>
              <a:rPr lang="en-US" sz="2400" kern="0" dirty="0">
                <a:solidFill>
                  <a:srgbClr val="00FFFF"/>
                </a:solidFill>
              </a:rPr>
              <a:t>“loves some politician.”</a:t>
            </a:r>
            <a:endParaRPr lang="en-CA" sz="2400" i="0" kern="0" dirty="0">
              <a:solidFill>
                <a:srgbClr val="FFFFFF"/>
              </a:solidFill>
              <a:latin typeface="Times New Roman"/>
            </a:endParaRPr>
          </a:p>
        </p:txBody>
      </p:sp>
      <p:sp>
        <p:nvSpPr>
          <p:cNvPr id="324648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i="0">
                <a:solidFill>
                  <a:srgbClr val="FFFF00"/>
                </a:solidFill>
              </a:rPr>
              <a:t>Understand Quantifiers!!!</a:t>
            </a:r>
          </a:p>
        </p:txBody>
      </p:sp>
    </p:spTree>
    <p:extLst>
      <p:ext uri="{BB962C8B-B14F-4D97-AF65-F5344CB8AC3E}">
        <p14:creationId xmlns:p14="http://schemas.microsoft.com/office/powerpoint/2010/main" val="3894606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 bwMode="auto">
          <a:xfrm>
            <a:off x="228600" y="-76200"/>
            <a:ext cx="8610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4000" i="0" dirty="0">
                <a:solidFill>
                  <a:schemeClr val="tx2"/>
                </a:solidFill>
              </a:rPr>
              <a:t>Midterm Review</a:t>
            </a:r>
            <a:endParaRPr lang="en-US" altLang="en-US" sz="4000" i="0" dirty="0">
              <a:solidFill>
                <a:schemeClr val="tx2"/>
              </a:solidFill>
            </a:endParaRPr>
          </a:p>
        </p:txBody>
      </p:sp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245103" y="990600"/>
            <a:ext cx="8634298" cy="470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rtl="0" eaLnBrk="0" fontAlgn="base" hangingPunct="0">
              <a:spcBef>
                <a:spcPct val="0"/>
              </a:spcBef>
              <a:spcAft>
                <a:spcPct val="0"/>
              </a:spcAft>
              <a:buNone/>
              <a:defRPr sz="2800">
                <a:solidFill>
                  <a:schemeClr val="tx1"/>
                </a:solidFill>
                <a:latin typeface="+mn-lt"/>
              </a:defRPr>
            </a:lvl2pPr>
            <a:lvl3pPr marL="9144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400">
                <a:solidFill>
                  <a:schemeClr val="tx1"/>
                </a:solidFill>
                <a:latin typeface="+mn-lt"/>
              </a:defRPr>
            </a:lvl3pPr>
            <a:lvl4pPr marL="13716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4pPr>
            <a:lvl5pPr marL="1828800" indent="0" algn="ctr" rtl="0" eaLnBrk="0" fontAlgn="base" hangingPunct="0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5pPr>
            <a:lvl6pPr marL="22860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6pPr>
            <a:lvl7pPr marL="27432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7pPr>
            <a:lvl8pPr marL="32004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8pPr>
            <a:lvl9pPr marL="3657600" indent="0" algn="ctr" rtl="0" fontAlgn="base">
              <a:spcBef>
                <a:spcPct val="20000"/>
              </a:spcBef>
              <a:spcAft>
                <a:spcPct val="0"/>
              </a:spcAft>
              <a:buNone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slides.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the assignment </a:t>
            </a:r>
            <a:r>
              <a:rPr lang="en-US" altLang="en-US" sz="2400" i="0" kern="0" dirty="0" smtClean="0"/>
              <a:t>notes and solutions</a:t>
            </a:r>
            <a:r>
              <a:rPr lang="en-US" altLang="en-US" sz="2400" i="0" kern="0" dirty="0"/>
              <a:t>!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/>
              <a:t>Review 3101</a:t>
            </a:r>
          </a:p>
          <a:p>
            <a:pPr marL="800100" lvl="1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 smtClean="0"/>
              <a:t>Steps0: Basic Math</a:t>
            </a:r>
          </a:p>
          <a:p>
            <a:pPr marL="800100" lvl="1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 smtClean="0"/>
              <a:t>Steps1: Loop Invariants</a:t>
            </a:r>
          </a:p>
          <a:p>
            <a:pPr marL="800100" lvl="1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i="0" kern="0" dirty="0" smtClean="0"/>
              <a:t>Steps2: Recursion</a:t>
            </a:r>
            <a:endParaRPr lang="en-US" altLang="en-US" sz="2400" i="0" kern="0" dirty="0"/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endParaRPr lang="en-CA" altLang="en-US" sz="2400" i="0" kern="0" dirty="0"/>
          </a:p>
        </p:txBody>
      </p:sp>
    </p:spTree>
    <p:extLst>
      <p:ext uri="{BB962C8B-B14F-4D97-AF65-F5344CB8AC3E}">
        <p14:creationId xmlns:p14="http://schemas.microsoft.com/office/powerpoint/2010/main" val="42676161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389" name="Text Box 5"/>
          <p:cNvSpPr txBox="1">
            <a:spLocks noChangeArrowheads="1"/>
          </p:cNvSpPr>
          <p:nvPr/>
        </p:nvSpPr>
        <p:spPr bwMode="auto">
          <a:xfrm>
            <a:off x="228600" y="971550"/>
            <a:ext cx="7078663" cy="6062663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sz="3200" i="0" dirty="0">
                <a:solidFill>
                  <a:srgbClr val="FFFFFF"/>
                </a:solidFill>
              </a:rPr>
              <a:t>A </a:t>
            </a:r>
            <a:r>
              <a:rPr lang="en-US" sz="3200" i="0" dirty="0">
                <a:solidFill>
                  <a:srgbClr val="FFFF00"/>
                </a:solidFill>
              </a:rPr>
              <a:t>Computational Problem </a:t>
            </a:r>
            <a:r>
              <a:rPr lang="en-US" sz="3200" dirty="0">
                <a:solidFill>
                  <a:srgbClr val="FFC000"/>
                </a:solidFill>
              </a:rPr>
              <a:t>P</a:t>
            </a:r>
            <a:r>
              <a:rPr lang="en-US" sz="3200" i="0" dirty="0">
                <a:solidFill>
                  <a:srgbClr val="00FFFF"/>
                </a:solidFill>
              </a:rPr>
              <a:t> </a:t>
            </a:r>
            <a:r>
              <a:rPr lang="en-US" sz="3200" i="0" dirty="0">
                <a:solidFill>
                  <a:srgbClr val="FFFFFF"/>
                </a:solidFill>
              </a:rPr>
              <a:t>states</a:t>
            </a:r>
          </a:p>
          <a:p>
            <a:pPr lvl="1">
              <a:spcBef>
                <a:spcPct val="0"/>
              </a:spcBef>
              <a:buFont typeface="Arial" pitchFamily="34" charset="0"/>
              <a:buChar char="•"/>
              <a:defRPr/>
            </a:pPr>
            <a:r>
              <a:rPr lang="en-US" sz="3200" i="0" dirty="0">
                <a:solidFill>
                  <a:srgbClr val="FFFFFF"/>
                </a:solidFill>
              </a:rPr>
              <a:t>for each possible input </a:t>
            </a:r>
            <a:r>
              <a:rPr lang="en-US" sz="3200" dirty="0">
                <a:solidFill>
                  <a:srgbClr val="FFC000"/>
                </a:solidFill>
              </a:rPr>
              <a:t>I</a:t>
            </a:r>
            <a:r>
              <a:rPr lang="en-US" sz="3200" i="0" dirty="0">
                <a:solidFill>
                  <a:srgbClr val="FFFFFF"/>
                </a:solidFill>
              </a:rPr>
              <a:t> </a:t>
            </a:r>
          </a:p>
          <a:p>
            <a:pPr lvl="1">
              <a:spcBef>
                <a:spcPct val="0"/>
              </a:spcBef>
              <a:buFont typeface="Arial" pitchFamily="34" charset="0"/>
              <a:buChar char="•"/>
              <a:defRPr/>
            </a:pPr>
            <a:r>
              <a:rPr lang="en-US" sz="3200" i="0" dirty="0">
                <a:solidFill>
                  <a:srgbClr val="FFFFFF"/>
                </a:solidFill>
              </a:rPr>
              <a:t>what the required output </a:t>
            </a:r>
            <a:r>
              <a:rPr lang="en-US" sz="3200" dirty="0">
                <a:solidFill>
                  <a:srgbClr val="FFC000"/>
                </a:solidFill>
              </a:rPr>
              <a:t>P(I)</a:t>
            </a:r>
            <a:r>
              <a:rPr lang="en-US" sz="3200" i="0" dirty="0">
                <a:solidFill>
                  <a:srgbClr val="FF9900"/>
                </a:solidFill>
              </a:rPr>
              <a:t> </a:t>
            </a:r>
            <a:r>
              <a:rPr lang="en-US" sz="3200" i="0" dirty="0">
                <a:solidFill>
                  <a:srgbClr val="FFFFFF"/>
                </a:solidFill>
              </a:rPr>
              <a:t>is.</a:t>
            </a:r>
            <a:endParaRPr lang="en-US" sz="1200" i="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lvl="1">
              <a:spcBef>
                <a:spcPct val="0"/>
              </a:spcBef>
              <a:buFont typeface="Arial" pitchFamily="34" charset="0"/>
              <a:buChar char="•"/>
              <a:defRPr/>
            </a:pPr>
            <a:endParaRPr lang="en-US" sz="1200" i="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lvl="1">
              <a:spcBef>
                <a:spcPct val="0"/>
              </a:spcBef>
              <a:buFont typeface="Arial" pitchFamily="34" charset="0"/>
              <a:buChar char="•"/>
              <a:defRPr/>
            </a:pPr>
            <a:endParaRPr lang="en-US" sz="1200" i="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lvl="1">
              <a:spcBef>
                <a:spcPct val="0"/>
              </a:spcBef>
              <a:buFont typeface="Arial" pitchFamily="34" charset="0"/>
              <a:buChar char="•"/>
              <a:defRPr/>
            </a:pPr>
            <a:endParaRPr lang="en-US" sz="1200" i="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spcBef>
                <a:spcPct val="0"/>
              </a:spcBef>
              <a:defRPr/>
            </a:pPr>
            <a:r>
              <a:rPr lang="en-US" sz="32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An </a:t>
            </a:r>
            <a:r>
              <a:rPr lang="en-US" sz="3200" i="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Algorithm/Program/Machine</a:t>
            </a:r>
            <a:r>
              <a:rPr lang="en-US" sz="3200" i="0" dirty="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32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</a:t>
            </a:r>
            <a:r>
              <a:rPr lang="en-US" sz="3200" i="0" dirty="0"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32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is </a:t>
            </a:r>
          </a:p>
          <a:p>
            <a:pPr lvl="1">
              <a:spcBef>
                <a:spcPct val="0"/>
              </a:spcBef>
              <a:buFont typeface="Arial" pitchFamily="34" charset="0"/>
              <a:buChar char="•"/>
              <a:defRPr/>
            </a:pPr>
            <a:r>
              <a:rPr lang="en-US" sz="32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 set of instructions</a:t>
            </a:r>
            <a:r>
              <a:rPr lang="en-US" altLang="en-US" sz="3200" i="0" dirty="0">
                <a:solidFill>
                  <a:srgbClr val="FFFFFF"/>
                </a:solidFill>
              </a:rPr>
              <a:t> </a:t>
            </a:r>
          </a:p>
          <a:p>
            <a:pPr lvl="1">
              <a:spcBef>
                <a:spcPct val="0"/>
              </a:spcBef>
              <a:defRPr/>
            </a:pPr>
            <a:r>
              <a:rPr lang="en-US" altLang="en-US" sz="3200" i="0" dirty="0">
                <a:solidFill>
                  <a:srgbClr val="FFFFFF"/>
                </a:solidFill>
              </a:rPr>
              <a:t>   (described by a finite string </a:t>
            </a:r>
            <a:r>
              <a:rPr lang="en-US" altLang="en-US" sz="3200" dirty="0">
                <a:solidFill>
                  <a:srgbClr val="FFC000"/>
                </a:solidFill>
              </a:rPr>
              <a:t>“M”</a:t>
            </a:r>
            <a:r>
              <a:rPr lang="en-US" altLang="en-US" sz="3200" dirty="0">
                <a:solidFill>
                  <a:srgbClr val="FFFFFF"/>
                </a:solidFill>
              </a:rPr>
              <a:t>)</a:t>
            </a:r>
            <a:r>
              <a:rPr lang="en-US" sz="32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</a:p>
          <a:p>
            <a:pPr lvl="1">
              <a:spcBef>
                <a:spcPct val="0"/>
              </a:spcBef>
              <a:buFont typeface="Arial" pitchFamily="34" charset="0"/>
              <a:buChar char="•"/>
              <a:defRPr/>
            </a:pPr>
            <a:r>
              <a:rPr lang="en-US" sz="32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on a given input </a:t>
            </a:r>
            <a:r>
              <a:rPr lang="en-US" sz="32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</a:t>
            </a:r>
          </a:p>
          <a:p>
            <a:pPr lvl="1">
              <a:spcBef>
                <a:spcPct val="0"/>
              </a:spcBef>
              <a:buFont typeface="Arial" pitchFamily="34" charset="0"/>
              <a:buChar char="•"/>
              <a:defRPr/>
            </a:pPr>
            <a:r>
              <a:rPr lang="en-US" sz="32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follow instructions and </a:t>
            </a:r>
          </a:p>
          <a:p>
            <a:pPr lvl="2">
              <a:spcBef>
                <a:spcPct val="0"/>
              </a:spcBef>
              <a:buFont typeface="Arial" pitchFamily="34" charset="0"/>
              <a:buChar char="•"/>
              <a:defRPr/>
            </a:pPr>
            <a:r>
              <a:rPr lang="en-US" sz="32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produces output </a:t>
            </a:r>
            <a:r>
              <a:rPr lang="en-US" sz="32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M(I)</a:t>
            </a:r>
          </a:p>
          <a:p>
            <a:pPr lvl="2">
              <a:spcBef>
                <a:spcPct val="0"/>
              </a:spcBef>
              <a:buFont typeface="Arial" pitchFamily="34" charset="0"/>
              <a:buChar char="•"/>
              <a:defRPr/>
            </a:pPr>
            <a:r>
              <a:rPr lang="en-US" sz="32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or runs for ever.</a:t>
            </a:r>
            <a:endParaRPr lang="en-US" sz="3200" dirty="0">
              <a:solidFill>
                <a:srgbClr val="00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spcBef>
                <a:spcPct val="0"/>
              </a:spcBef>
              <a:defRPr/>
            </a:pPr>
            <a:endParaRPr lang="en-US" altLang="en-US" sz="3200" i="0" dirty="0">
              <a:solidFill>
                <a:srgbClr val="FFFFFF"/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375525" y="2433638"/>
            <a:ext cx="1593850" cy="46196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sz="2400" i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Eg</a:t>
            </a:r>
            <a:r>
              <a:rPr lang="en-US" sz="24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: Sorting</a:t>
            </a:r>
          </a:p>
        </p:txBody>
      </p:sp>
      <p:sp>
        <p:nvSpPr>
          <p:cNvPr id="8" name="Rectangle 7"/>
          <p:cNvSpPr/>
          <p:nvPr/>
        </p:nvSpPr>
        <p:spPr>
          <a:xfrm>
            <a:off x="6705600" y="6243638"/>
            <a:ext cx="2371725" cy="46196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sz="2400" i="0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Eg</a:t>
            </a:r>
            <a:r>
              <a:rPr lang="en-US" sz="2400" i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: Insertion Sort</a:t>
            </a:r>
          </a:p>
        </p:txBody>
      </p:sp>
      <p:sp>
        <p:nvSpPr>
          <p:cNvPr id="325637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i="0">
                <a:solidFill>
                  <a:srgbClr val="FFFF00"/>
                </a:solidFill>
              </a:rPr>
              <a:t>Understand Quantifiers!!!</a:t>
            </a:r>
          </a:p>
        </p:txBody>
      </p:sp>
    </p:spTree>
    <p:extLst>
      <p:ext uri="{BB962C8B-B14F-4D97-AF65-F5344CB8AC3E}">
        <p14:creationId xmlns:p14="http://schemas.microsoft.com/office/powerpoint/2010/main" val="2602081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96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96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963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963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963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963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9638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9638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9638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9638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9638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9638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9638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9638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9638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9638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9638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9638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29638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29638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8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1066800" y="1335088"/>
            <a:ext cx="3251200" cy="554037"/>
            <a:chOff x="1066800" y="1335087"/>
            <a:chExt cx="3251200" cy="554038"/>
          </a:xfrm>
        </p:grpSpPr>
        <p:sp>
          <p:nvSpPr>
            <p:cNvPr id="326664" name="Rectangle 2"/>
            <p:cNvSpPr>
              <a:spLocks noChangeArrowheads="1"/>
            </p:cNvSpPr>
            <p:nvPr/>
          </p:nvSpPr>
          <p:spPr bwMode="auto">
            <a:xfrm>
              <a:off x="2547938" y="1335088"/>
              <a:ext cx="1770062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C000"/>
                  </a:solidFill>
                </a:rPr>
                <a:t>M(I)</a:t>
              </a:r>
              <a:r>
                <a:rPr lang="en-US" altLang="en-US" sz="3000">
                  <a:solidFill>
                    <a:schemeClr val="tx2"/>
                  </a:solidFill>
                </a:rPr>
                <a:t>=</a:t>
              </a:r>
              <a:r>
                <a:rPr lang="en-US" altLang="en-US" sz="3000">
                  <a:solidFill>
                    <a:srgbClr val="FFC000"/>
                  </a:solidFill>
                </a:rPr>
                <a:t>P(I)</a:t>
              </a:r>
            </a:p>
          </p:txBody>
        </p:sp>
        <p:sp>
          <p:nvSpPr>
            <p:cNvPr id="326665" name="Rectangle 2"/>
            <p:cNvSpPr>
              <a:spLocks noChangeArrowheads="1"/>
            </p:cNvSpPr>
            <p:nvPr/>
          </p:nvSpPr>
          <p:spPr bwMode="auto">
            <a:xfrm>
              <a:off x="1811338" y="1335087"/>
              <a:ext cx="682625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33CC33"/>
                  </a:solidFill>
                  <a:latin typeface="Symbol" pitchFamily="18" charset="2"/>
                </a:rPr>
                <a:t>"</a:t>
              </a:r>
              <a:r>
                <a:rPr lang="en-US" altLang="en-US" sz="3000">
                  <a:solidFill>
                    <a:srgbClr val="FFC000"/>
                  </a:solidFill>
                </a:rPr>
                <a:t>I,</a:t>
              </a:r>
            </a:p>
          </p:txBody>
        </p:sp>
        <p:sp>
          <p:nvSpPr>
            <p:cNvPr id="326666" name="Rectangle 2"/>
            <p:cNvSpPr>
              <a:spLocks noChangeArrowheads="1"/>
            </p:cNvSpPr>
            <p:nvPr/>
          </p:nvSpPr>
          <p:spPr bwMode="auto">
            <a:xfrm>
              <a:off x="1066800" y="1335087"/>
              <a:ext cx="833438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0000"/>
                  </a:solidFill>
                  <a:latin typeface="Symbol" pitchFamily="18" charset="2"/>
                </a:rPr>
                <a:t>$</a:t>
              </a:r>
              <a:r>
                <a:rPr lang="en-US" altLang="en-US" sz="3000">
                  <a:solidFill>
                    <a:srgbClr val="FFC000"/>
                  </a:solidFill>
                </a:rPr>
                <a:t>M,</a:t>
              </a:r>
            </a:p>
          </p:txBody>
        </p:sp>
      </p:grpSp>
      <p:sp>
        <p:nvSpPr>
          <p:cNvPr id="45" name="Rectangle 44"/>
          <p:cNvSpPr>
            <a:spLocks noChangeArrowheads="1"/>
          </p:cNvSpPr>
          <p:nvPr/>
        </p:nvSpPr>
        <p:spPr bwMode="auto">
          <a:xfrm>
            <a:off x="1065213" y="457200"/>
            <a:ext cx="2897187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Problem </a:t>
            </a:r>
            <a:r>
              <a:rPr lang="en-US" altLang="en-US">
                <a:solidFill>
                  <a:srgbClr val="FFC000"/>
                </a:solidFill>
              </a:rPr>
              <a:t>P</a:t>
            </a:r>
            <a:r>
              <a:rPr lang="en-US" altLang="en-US" i="0">
                <a:solidFill>
                  <a:srgbClr val="FFFFFF"/>
                </a:solidFill>
              </a:rPr>
              <a:t> is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00"/>
                </a:solidFill>
              </a:rPr>
              <a:t>computable </a:t>
            </a:r>
            <a:r>
              <a:rPr lang="en-US" altLang="en-US" i="0">
                <a:solidFill>
                  <a:srgbClr val="F2F2F2"/>
                </a:solidFill>
              </a:rPr>
              <a:t>if </a:t>
            </a:r>
          </a:p>
        </p:txBody>
      </p:sp>
      <p:pic>
        <p:nvPicPr>
          <p:cNvPr id="46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AutoShape 8"/>
          <p:cNvSpPr>
            <a:spLocks noChangeArrowheads="1"/>
          </p:cNvSpPr>
          <p:nvPr/>
        </p:nvSpPr>
        <p:spPr bwMode="auto">
          <a:xfrm>
            <a:off x="1143000" y="2133600"/>
            <a:ext cx="7327900" cy="1190625"/>
          </a:xfrm>
          <a:prstGeom prst="wedgeRectCallout">
            <a:avLst>
              <a:gd name="adj1" fmla="val -34583"/>
              <a:gd name="adj2" fmla="val 74514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There </a:t>
            </a:r>
            <a:r>
              <a:rPr lang="en-US" altLang="en-US" i="0">
                <a:solidFill>
                  <a:srgbClr val="FF0000"/>
                </a:solidFill>
              </a:rPr>
              <a:t>exists</a:t>
            </a:r>
            <a:r>
              <a:rPr lang="en-US" altLang="en-US" i="0">
                <a:solidFill>
                  <a:srgbClr val="FFFFFF"/>
                </a:solidFill>
              </a:rPr>
              <a:t> is a single algorithm/machine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FF"/>
                </a:solidFill>
              </a:rPr>
              <a:t>that </a:t>
            </a:r>
            <a:r>
              <a:rPr lang="en-US" altLang="en-US" i="0">
                <a:solidFill>
                  <a:schemeClr val="tx2"/>
                </a:solidFill>
              </a:rPr>
              <a:t>solves </a:t>
            </a:r>
            <a:r>
              <a:rPr lang="en-US" altLang="en-US" i="0">
                <a:solidFill>
                  <a:srgbClr val="FFFFFF"/>
                </a:solidFill>
              </a:rPr>
              <a:t>P for </a:t>
            </a:r>
            <a:r>
              <a:rPr lang="en-US" altLang="en-US" i="0">
                <a:solidFill>
                  <a:srgbClr val="33CC33"/>
                </a:solidFill>
              </a:rPr>
              <a:t>every</a:t>
            </a:r>
            <a:r>
              <a:rPr lang="en-US" altLang="en-US" i="0">
                <a:solidFill>
                  <a:srgbClr val="FFFFFF"/>
                </a:solidFill>
              </a:rPr>
              <a:t> input</a:t>
            </a:r>
          </a:p>
        </p:txBody>
      </p:sp>
      <p:sp>
        <p:nvSpPr>
          <p:cNvPr id="32666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i="0">
                <a:solidFill>
                  <a:srgbClr val="FFFF00"/>
                </a:solidFill>
              </a:rPr>
              <a:t>Understand Quantifiers!!!</a:t>
            </a:r>
          </a:p>
        </p:txBody>
      </p:sp>
      <p:sp>
        <p:nvSpPr>
          <p:cNvPr id="49" name="AutoShape 8"/>
          <p:cNvSpPr>
            <a:spLocks noChangeArrowheads="1"/>
          </p:cNvSpPr>
          <p:nvPr/>
        </p:nvSpPr>
        <p:spPr bwMode="auto">
          <a:xfrm>
            <a:off x="1371600" y="3733800"/>
            <a:ext cx="6491288" cy="731838"/>
          </a:xfrm>
          <a:prstGeom prst="wedgeRectCallout">
            <a:avLst>
              <a:gd name="adj1" fmla="val -36412"/>
              <a:gd name="adj2" fmla="val 79454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Play the following game to prove it!</a:t>
            </a:r>
          </a:p>
        </p:txBody>
      </p:sp>
    </p:spTree>
    <p:extLst>
      <p:ext uri="{BB962C8B-B14F-4D97-AF65-F5344CB8AC3E}">
        <p14:creationId xmlns:p14="http://schemas.microsoft.com/office/powerpoint/2010/main" val="4012964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47" grpId="0" animBg="1"/>
      <p:bldP spid="49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5"/>
          <p:cNvGrpSpPr>
            <a:grpSpLocks/>
          </p:cNvGrpSpPr>
          <p:nvPr/>
        </p:nvGrpSpPr>
        <p:grpSpPr bwMode="auto">
          <a:xfrm>
            <a:off x="381000" y="2667000"/>
            <a:ext cx="1447800" cy="2133600"/>
            <a:chOff x="2013" y="2206"/>
            <a:chExt cx="679" cy="1010"/>
          </a:xfrm>
        </p:grpSpPr>
        <p:sp>
          <p:nvSpPr>
            <p:cNvPr id="32771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771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32771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2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2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2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2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2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32772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grpSp>
        <p:nvGrpSpPr>
          <p:cNvPr id="40963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32769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32770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769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32770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769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32769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69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0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0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grpSp>
        <p:nvGrpSpPr>
          <p:cNvPr id="327687" name="Group 1"/>
          <p:cNvGrpSpPr>
            <a:grpSpLocks/>
          </p:cNvGrpSpPr>
          <p:nvPr/>
        </p:nvGrpSpPr>
        <p:grpSpPr bwMode="auto">
          <a:xfrm>
            <a:off x="1066800" y="1335088"/>
            <a:ext cx="3251200" cy="554037"/>
            <a:chOff x="1066800" y="1335087"/>
            <a:chExt cx="3251200" cy="554038"/>
          </a:xfrm>
        </p:grpSpPr>
        <p:sp>
          <p:nvSpPr>
            <p:cNvPr id="327692" name="Rectangle 2"/>
            <p:cNvSpPr>
              <a:spLocks noChangeArrowheads="1"/>
            </p:cNvSpPr>
            <p:nvPr/>
          </p:nvSpPr>
          <p:spPr bwMode="auto">
            <a:xfrm>
              <a:off x="2547938" y="1335088"/>
              <a:ext cx="1770062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C000"/>
                  </a:solidFill>
                </a:rPr>
                <a:t>M(I)=P(I)</a:t>
              </a:r>
            </a:p>
          </p:txBody>
        </p:sp>
        <p:sp>
          <p:nvSpPr>
            <p:cNvPr id="327693" name="Rectangle 2"/>
            <p:cNvSpPr>
              <a:spLocks noChangeArrowheads="1"/>
            </p:cNvSpPr>
            <p:nvPr/>
          </p:nvSpPr>
          <p:spPr bwMode="auto">
            <a:xfrm>
              <a:off x="1811338" y="1335087"/>
              <a:ext cx="682625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3000">
                  <a:solidFill>
                    <a:srgbClr val="FFC000"/>
                  </a:solidFill>
                </a:rPr>
                <a:t>I,</a:t>
              </a:r>
            </a:p>
          </p:txBody>
        </p:sp>
        <p:sp>
          <p:nvSpPr>
            <p:cNvPr id="327694" name="Rectangle 2"/>
            <p:cNvSpPr>
              <a:spLocks noChangeArrowheads="1"/>
            </p:cNvSpPr>
            <p:nvPr/>
          </p:nvSpPr>
          <p:spPr bwMode="auto">
            <a:xfrm>
              <a:off x="1066800" y="1335087"/>
              <a:ext cx="833438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3000">
                  <a:solidFill>
                    <a:srgbClr val="FFC000"/>
                  </a:solidFill>
                </a:rPr>
                <a:t>M,</a:t>
              </a:r>
            </a:p>
          </p:txBody>
        </p:sp>
      </p:grpSp>
      <p:sp>
        <p:nvSpPr>
          <p:cNvPr id="327688" name="Rectangle 44"/>
          <p:cNvSpPr>
            <a:spLocks noChangeArrowheads="1"/>
          </p:cNvSpPr>
          <p:nvPr/>
        </p:nvSpPr>
        <p:spPr bwMode="auto">
          <a:xfrm>
            <a:off x="1065213" y="457200"/>
            <a:ext cx="2897187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Problem </a:t>
            </a:r>
            <a:r>
              <a:rPr lang="en-US" altLang="en-US">
                <a:solidFill>
                  <a:srgbClr val="FFC000"/>
                </a:solidFill>
              </a:rPr>
              <a:t>P</a:t>
            </a:r>
            <a:r>
              <a:rPr lang="en-US" altLang="en-US" i="0">
                <a:solidFill>
                  <a:srgbClr val="FFFFFF"/>
                </a:solidFill>
              </a:rPr>
              <a:t> is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00"/>
                </a:solidFill>
              </a:rPr>
              <a:t>computable </a:t>
            </a:r>
            <a:r>
              <a:rPr lang="en-US" altLang="en-US" i="0">
                <a:solidFill>
                  <a:srgbClr val="F2F2F2"/>
                </a:solidFill>
              </a:rPr>
              <a:t>if </a:t>
            </a:r>
          </a:p>
        </p:txBody>
      </p:sp>
      <p:pic>
        <p:nvPicPr>
          <p:cNvPr id="32768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i="0">
                <a:solidFill>
                  <a:srgbClr val="FFFF00"/>
                </a:solidFill>
              </a:rPr>
              <a:t>Understand Quantifiers!!!</a:t>
            </a:r>
          </a:p>
        </p:txBody>
      </p:sp>
      <p:sp>
        <p:nvSpPr>
          <p:cNvPr id="46" name="AutoShape 8"/>
          <p:cNvSpPr>
            <a:spLocks noChangeArrowheads="1"/>
          </p:cNvSpPr>
          <p:nvPr/>
        </p:nvSpPr>
        <p:spPr bwMode="auto">
          <a:xfrm>
            <a:off x="1371600" y="2057400"/>
            <a:ext cx="6629400" cy="1066800"/>
          </a:xfrm>
          <a:prstGeom prst="wedgeRectCallout">
            <a:avLst>
              <a:gd name="adj1" fmla="val -27115"/>
              <a:gd name="adj2" fmla="val 66871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CA" altLang="en-US" i="0" dirty="0" smtClean="0">
                <a:solidFill>
                  <a:srgbClr val="FFFFFF"/>
                </a:solidFill>
              </a:rPr>
              <a:t>Two players:</a:t>
            </a:r>
            <a:br>
              <a:rPr lang="en-CA" altLang="en-US" i="0" dirty="0" smtClean="0">
                <a:solidFill>
                  <a:srgbClr val="FFFFFF"/>
                </a:solidFill>
              </a:rPr>
            </a:br>
            <a:r>
              <a:rPr lang="en-CA" altLang="en-US" i="0" dirty="0" smtClean="0">
                <a:solidFill>
                  <a:srgbClr val="FFFFFF"/>
                </a:solidFill>
              </a:rPr>
              <a:t>a </a:t>
            </a:r>
            <a:r>
              <a:rPr lang="en-CA" altLang="en-US" i="0" dirty="0" err="1" smtClean="0">
                <a:solidFill>
                  <a:srgbClr val="00E7E7"/>
                </a:solidFill>
              </a:rPr>
              <a:t>prover</a:t>
            </a:r>
            <a:r>
              <a:rPr lang="en-CA" altLang="en-US" i="0" dirty="0" smtClean="0">
                <a:solidFill>
                  <a:srgbClr val="00E7E7"/>
                </a:solidFill>
              </a:rPr>
              <a:t> </a:t>
            </a:r>
            <a:r>
              <a:rPr lang="en-CA" altLang="en-US" i="0" dirty="0" smtClean="0">
                <a:solidFill>
                  <a:srgbClr val="FFFFFF"/>
                </a:solidFill>
              </a:rPr>
              <a:t>and a </a:t>
            </a:r>
            <a:r>
              <a:rPr lang="en-CA" altLang="en-US" i="0" dirty="0" err="1" smtClean="0">
                <a:solidFill>
                  <a:srgbClr val="FF0000"/>
                </a:solidFill>
              </a:rPr>
              <a:t>disprover</a:t>
            </a:r>
            <a:r>
              <a:rPr lang="en-CA" altLang="en-US" i="0" dirty="0" smtClean="0">
                <a:solidFill>
                  <a:srgbClr val="FFFFFF"/>
                </a:solidFill>
              </a:rPr>
              <a:t>.</a:t>
            </a:r>
            <a:endParaRPr lang="en-US" altLang="en-US" i="0" dirty="0" smtClean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6673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9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9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5"/>
          <p:cNvGrpSpPr>
            <a:grpSpLocks/>
          </p:cNvGrpSpPr>
          <p:nvPr/>
        </p:nvGrpSpPr>
        <p:grpSpPr bwMode="auto">
          <a:xfrm>
            <a:off x="381000" y="2667000"/>
            <a:ext cx="1447800" cy="2133600"/>
            <a:chOff x="2013" y="2206"/>
            <a:chExt cx="679" cy="1010"/>
          </a:xfrm>
        </p:grpSpPr>
        <p:sp>
          <p:nvSpPr>
            <p:cNvPr id="32771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771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32771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2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2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2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2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2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32772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grpSp>
        <p:nvGrpSpPr>
          <p:cNvPr id="40963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32769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32770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769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32770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769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32769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69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0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0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grpSp>
        <p:nvGrpSpPr>
          <p:cNvPr id="327687" name="Group 1"/>
          <p:cNvGrpSpPr>
            <a:grpSpLocks/>
          </p:cNvGrpSpPr>
          <p:nvPr/>
        </p:nvGrpSpPr>
        <p:grpSpPr bwMode="auto">
          <a:xfrm>
            <a:off x="1066800" y="1335088"/>
            <a:ext cx="3251200" cy="554037"/>
            <a:chOff x="1066800" y="1335087"/>
            <a:chExt cx="3251200" cy="554038"/>
          </a:xfrm>
        </p:grpSpPr>
        <p:sp>
          <p:nvSpPr>
            <p:cNvPr id="327692" name="Rectangle 2"/>
            <p:cNvSpPr>
              <a:spLocks noChangeArrowheads="1"/>
            </p:cNvSpPr>
            <p:nvPr/>
          </p:nvSpPr>
          <p:spPr bwMode="auto">
            <a:xfrm>
              <a:off x="2547938" y="1335088"/>
              <a:ext cx="1770062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C000"/>
                  </a:solidFill>
                </a:rPr>
                <a:t>M(I)=P(I)</a:t>
              </a:r>
            </a:p>
          </p:txBody>
        </p:sp>
        <p:sp>
          <p:nvSpPr>
            <p:cNvPr id="327693" name="Rectangle 2"/>
            <p:cNvSpPr>
              <a:spLocks noChangeArrowheads="1"/>
            </p:cNvSpPr>
            <p:nvPr/>
          </p:nvSpPr>
          <p:spPr bwMode="auto">
            <a:xfrm>
              <a:off x="1811338" y="1335087"/>
              <a:ext cx="682625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3000">
                  <a:solidFill>
                    <a:srgbClr val="FFC000"/>
                  </a:solidFill>
                </a:rPr>
                <a:t>I,</a:t>
              </a:r>
            </a:p>
          </p:txBody>
        </p:sp>
        <p:sp>
          <p:nvSpPr>
            <p:cNvPr id="327694" name="Rectangle 2"/>
            <p:cNvSpPr>
              <a:spLocks noChangeArrowheads="1"/>
            </p:cNvSpPr>
            <p:nvPr/>
          </p:nvSpPr>
          <p:spPr bwMode="auto">
            <a:xfrm>
              <a:off x="1066800" y="1335087"/>
              <a:ext cx="833438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3000">
                  <a:solidFill>
                    <a:srgbClr val="FFC000"/>
                  </a:solidFill>
                </a:rPr>
                <a:t>M,</a:t>
              </a:r>
            </a:p>
          </p:txBody>
        </p:sp>
      </p:grpSp>
      <p:sp>
        <p:nvSpPr>
          <p:cNvPr id="327688" name="Rectangle 44"/>
          <p:cNvSpPr>
            <a:spLocks noChangeArrowheads="1"/>
          </p:cNvSpPr>
          <p:nvPr/>
        </p:nvSpPr>
        <p:spPr bwMode="auto">
          <a:xfrm>
            <a:off x="1065213" y="457200"/>
            <a:ext cx="2897187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Problem </a:t>
            </a:r>
            <a:r>
              <a:rPr lang="en-US" altLang="en-US">
                <a:solidFill>
                  <a:srgbClr val="FFC000"/>
                </a:solidFill>
              </a:rPr>
              <a:t>P</a:t>
            </a:r>
            <a:r>
              <a:rPr lang="en-US" altLang="en-US" i="0">
                <a:solidFill>
                  <a:srgbClr val="FFFFFF"/>
                </a:solidFill>
              </a:rPr>
              <a:t> is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00"/>
                </a:solidFill>
              </a:rPr>
              <a:t>computable </a:t>
            </a:r>
            <a:r>
              <a:rPr lang="en-US" altLang="en-US" i="0">
                <a:solidFill>
                  <a:srgbClr val="F2F2F2"/>
                </a:solidFill>
              </a:rPr>
              <a:t>if </a:t>
            </a:r>
          </a:p>
        </p:txBody>
      </p:sp>
      <p:pic>
        <p:nvPicPr>
          <p:cNvPr id="32768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i="0">
                <a:solidFill>
                  <a:srgbClr val="FFFF00"/>
                </a:solidFill>
              </a:rPr>
              <a:t>Understand Quantifiers!!!</a:t>
            </a:r>
          </a:p>
        </p:txBody>
      </p:sp>
      <p:sp>
        <p:nvSpPr>
          <p:cNvPr id="48" name="AutoShape 8"/>
          <p:cNvSpPr>
            <a:spLocks noChangeArrowheads="1"/>
          </p:cNvSpPr>
          <p:nvPr/>
        </p:nvSpPr>
        <p:spPr bwMode="auto">
          <a:xfrm>
            <a:off x="1371600" y="2057400"/>
            <a:ext cx="6629400" cy="679450"/>
          </a:xfrm>
          <a:prstGeom prst="wedgeRectCallout">
            <a:avLst>
              <a:gd name="adj1" fmla="val -27116"/>
              <a:gd name="adj2" fmla="val 6687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They  read the statement left to right.</a:t>
            </a:r>
          </a:p>
        </p:txBody>
      </p:sp>
      <p:sp>
        <p:nvSpPr>
          <p:cNvPr id="49" name="AutoShape 46"/>
          <p:cNvSpPr>
            <a:spLocks noChangeArrowheads="1"/>
          </p:cNvSpPr>
          <p:nvPr/>
        </p:nvSpPr>
        <p:spPr bwMode="auto">
          <a:xfrm>
            <a:off x="1371600" y="2895600"/>
            <a:ext cx="6477000" cy="685800"/>
          </a:xfrm>
          <a:prstGeom prst="wedgeRoundRectCallout">
            <a:avLst>
              <a:gd name="adj1" fmla="val -53786"/>
              <a:gd name="adj2" fmla="val -1999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I produce the object when it is a </a:t>
            </a: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$.</a:t>
            </a:r>
            <a:r>
              <a:rPr lang="en-US" altLang="en-US" i="0">
                <a:solidFill>
                  <a:srgbClr val="FFFFFF"/>
                </a:solidFill>
              </a:rPr>
              <a:t> </a:t>
            </a:r>
          </a:p>
        </p:txBody>
      </p:sp>
      <p:sp>
        <p:nvSpPr>
          <p:cNvPr id="50" name="AutoShape 58"/>
          <p:cNvSpPr>
            <a:spLocks noChangeArrowheads="1"/>
          </p:cNvSpPr>
          <p:nvPr/>
        </p:nvSpPr>
        <p:spPr bwMode="auto">
          <a:xfrm>
            <a:off x="1371600" y="3657600"/>
            <a:ext cx="6477000" cy="685800"/>
          </a:xfrm>
          <a:prstGeom prst="wedgeRoundRectCallout">
            <a:avLst>
              <a:gd name="adj1" fmla="val 55292"/>
              <a:gd name="adj2" fmla="val -46949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I produce the object when it is a </a:t>
            </a:r>
            <a:r>
              <a:rPr lang="en-US" altLang="en-US" i="0">
                <a:solidFill>
                  <a:srgbClr val="00FFFF"/>
                </a:solidFill>
                <a:latin typeface="Symbol" pitchFamily="18" charset="2"/>
              </a:rPr>
              <a:t>"</a:t>
            </a:r>
            <a:r>
              <a:rPr lang="en-US" altLang="en-US" i="0">
                <a:solidFill>
                  <a:srgbClr val="FFFFFF"/>
                </a:solidFill>
              </a:rPr>
              <a:t>.</a:t>
            </a:r>
          </a:p>
        </p:txBody>
      </p:sp>
      <p:sp>
        <p:nvSpPr>
          <p:cNvPr id="51" name="AutoShape 60"/>
          <p:cNvSpPr>
            <a:spLocks noChangeArrowheads="1"/>
          </p:cNvSpPr>
          <p:nvPr/>
        </p:nvSpPr>
        <p:spPr bwMode="auto">
          <a:xfrm>
            <a:off x="1143000" y="4572000"/>
            <a:ext cx="3733800" cy="1752600"/>
          </a:xfrm>
          <a:prstGeom prst="wedgeRoundRectCallout">
            <a:avLst>
              <a:gd name="adj1" fmla="val -27593"/>
              <a:gd name="adj2" fmla="val -5468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I can always win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if and only if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statement is true.</a:t>
            </a:r>
          </a:p>
        </p:txBody>
      </p:sp>
      <p:sp>
        <p:nvSpPr>
          <p:cNvPr id="52" name="AutoShape 8"/>
          <p:cNvSpPr>
            <a:spLocks noChangeArrowheads="1"/>
          </p:cNvSpPr>
          <p:nvPr/>
        </p:nvSpPr>
        <p:spPr bwMode="auto">
          <a:xfrm>
            <a:off x="4953000" y="5105400"/>
            <a:ext cx="4419600" cy="1066800"/>
          </a:xfrm>
          <a:prstGeom prst="wedgeRectCallout">
            <a:avLst>
              <a:gd name="adj1" fmla="val -27116"/>
              <a:gd name="adj2" fmla="val 6687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i="0" dirty="0">
                <a:solidFill>
                  <a:srgbClr val="FFFFFF"/>
                </a:solidFill>
              </a:rPr>
              <a:t>The order the players go </a:t>
            </a:r>
            <a:br>
              <a:rPr lang="en-CA" altLang="en-US" i="0" dirty="0">
                <a:solidFill>
                  <a:srgbClr val="FFFFFF"/>
                </a:solidFill>
              </a:rPr>
            </a:br>
            <a:r>
              <a:rPr lang="en-CA" altLang="en-US" i="0" dirty="0">
                <a:solidFill>
                  <a:srgbClr val="FFFFFF"/>
                </a:solidFill>
              </a:rPr>
              <a:t>REALY matters.</a:t>
            </a:r>
            <a:endParaRPr lang="en-US" altLang="en-US" i="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9374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9" grpId="0" animBg="1"/>
      <p:bldP spid="50" grpId="0" animBg="1"/>
      <p:bldP spid="51" grpId="0" animBg="1"/>
      <p:bldP spid="52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3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32769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32770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1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769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32770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0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769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32769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69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0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770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2590800" y="1981200"/>
            <a:ext cx="4800600" cy="990600"/>
          </a:xfrm>
          <a:prstGeom prst="wedgeRoundRectCallout">
            <a:avLst>
              <a:gd name="adj1" fmla="val -76157"/>
              <a:gd name="adj2" fmla="val 7291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>
                <a:solidFill>
                  <a:srgbClr val="FFFFFF"/>
                </a:solidFill>
              </a:rPr>
              <a:t>I have a machine </a:t>
            </a:r>
            <a:r>
              <a:rPr lang="en-US" altLang="en-US" sz="3000">
                <a:solidFill>
                  <a:srgbClr val="FFC000"/>
                </a:solidFill>
              </a:rPr>
              <a:t>M</a:t>
            </a:r>
            <a:r>
              <a:rPr lang="en-US" altLang="en-US" sz="3000" i="0">
                <a:solidFill>
                  <a:srgbClr val="FFFFFF"/>
                </a:solidFill>
              </a:rPr>
              <a:t> that I claim works.</a:t>
            </a:r>
            <a:endParaRPr lang="en-US" altLang="en-US" i="0">
              <a:solidFill>
                <a:srgbClr val="FFFFFF"/>
              </a:solidFill>
            </a:endParaRPr>
          </a:p>
        </p:txBody>
      </p:sp>
      <p:sp>
        <p:nvSpPr>
          <p:cNvPr id="989223" name="AutoShape 39"/>
          <p:cNvSpPr>
            <a:spLocks noChangeArrowheads="1"/>
          </p:cNvSpPr>
          <p:nvPr/>
        </p:nvSpPr>
        <p:spPr bwMode="auto">
          <a:xfrm>
            <a:off x="2514600" y="4267200"/>
            <a:ext cx="4876800" cy="1257300"/>
          </a:xfrm>
          <a:prstGeom prst="wedgeRoundRectCallout">
            <a:avLst>
              <a:gd name="adj1" fmla="val -73029"/>
              <a:gd name="adj2" fmla="val -6678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 i="0">
                <a:solidFill>
                  <a:srgbClr val="FFFFFF"/>
                </a:solidFill>
              </a:rPr>
              <a:t>I win if </a:t>
            </a:r>
            <a:r>
              <a:rPr lang="en-US" altLang="en-US" sz="3000">
                <a:solidFill>
                  <a:srgbClr val="FFC000"/>
                </a:solidFill>
              </a:rPr>
              <a:t>M</a:t>
            </a:r>
            <a:r>
              <a:rPr lang="en-US" altLang="en-US" sz="3000" i="0">
                <a:solidFill>
                  <a:srgbClr val="FFFFFF"/>
                </a:solidFill>
              </a:rPr>
              <a:t> on input </a:t>
            </a:r>
            <a:r>
              <a:rPr lang="en-US" altLang="en-US" sz="3000">
                <a:solidFill>
                  <a:srgbClr val="FFC000"/>
                </a:solidFill>
              </a:rPr>
              <a:t>I</a:t>
            </a:r>
            <a:r>
              <a:rPr lang="en-US" altLang="en-US" sz="3000" i="0">
                <a:solidFill>
                  <a:srgbClr val="FFFFFF"/>
                </a:solidFill>
              </a:rPr>
              <a:t> gives </a:t>
            </a:r>
            <a:br>
              <a:rPr lang="en-US" altLang="en-US" sz="3000" i="0">
                <a:solidFill>
                  <a:srgbClr val="FFFFFF"/>
                </a:solidFill>
              </a:rPr>
            </a:br>
            <a:r>
              <a:rPr lang="en-US" altLang="en-US" sz="3000" i="0">
                <a:solidFill>
                  <a:srgbClr val="FFFFFF"/>
                </a:solidFill>
              </a:rPr>
              <a:t>        the correct output </a:t>
            </a:r>
          </a:p>
        </p:txBody>
      </p:sp>
      <p:sp>
        <p:nvSpPr>
          <p:cNvPr id="989224" name="AutoShape 40"/>
          <p:cNvSpPr>
            <a:spLocks noChangeArrowheads="1"/>
          </p:cNvSpPr>
          <p:nvPr/>
        </p:nvSpPr>
        <p:spPr bwMode="auto">
          <a:xfrm>
            <a:off x="2514600" y="3124200"/>
            <a:ext cx="4800600" cy="990600"/>
          </a:xfrm>
          <a:prstGeom prst="wedgeRoundRectCallout">
            <a:avLst>
              <a:gd name="adj1" fmla="val 58500"/>
              <a:gd name="adj2" fmla="val -11699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>
                <a:solidFill>
                  <a:srgbClr val="FFFFFF"/>
                </a:solidFill>
              </a:rPr>
              <a:t>Oh yeah, I have an input </a:t>
            </a:r>
            <a:r>
              <a:rPr lang="en-US" altLang="en-US" sz="3000">
                <a:solidFill>
                  <a:srgbClr val="FFC000"/>
                </a:solidFill>
              </a:rPr>
              <a:t>I</a:t>
            </a:r>
            <a:r>
              <a:rPr lang="en-US" altLang="en-US" sz="3000" i="0">
                <a:solidFill>
                  <a:srgbClr val="FFFFFF"/>
                </a:solidFill>
              </a:rPr>
              <a:t> for which it does not.</a:t>
            </a:r>
            <a:endParaRPr lang="en-US" altLang="en-US" i="0">
              <a:solidFill>
                <a:srgbClr val="FFFFFF"/>
              </a:solidFill>
            </a:endParaRPr>
          </a:p>
        </p:txBody>
      </p:sp>
      <p:grpSp>
        <p:nvGrpSpPr>
          <p:cNvPr id="327687" name="Group 1"/>
          <p:cNvGrpSpPr>
            <a:grpSpLocks/>
          </p:cNvGrpSpPr>
          <p:nvPr/>
        </p:nvGrpSpPr>
        <p:grpSpPr bwMode="auto">
          <a:xfrm>
            <a:off x="1066800" y="1335088"/>
            <a:ext cx="3251200" cy="554037"/>
            <a:chOff x="1066800" y="1335087"/>
            <a:chExt cx="3251200" cy="554038"/>
          </a:xfrm>
        </p:grpSpPr>
        <p:sp>
          <p:nvSpPr>
            <p:cNvPr id="327692" name="Rectangle 2"/>
            <p:cNvSpPr>
              <a:spLocks noChangeArrowheads="1"/>
            </p:cNvSpPr>
            <p:nvPr/>
          </p:nvSpPr>
          <p:spPr bwMode="auto">
            <a:xfrm>
              <a:off x="2547938" y="1335088"/>
              <a:ext cx="1770062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C000"/>
                  </a:solidFill>
                </a:rPr>
                <a:t>M(I)=P(I)</a:t>
              </a:r>
            </a:p>
          </p:txBody>
        </p:sp>
        <p:sp>
          <p:nvSpPr>
            <p:cNvPr id="327693" name="Rectangle 2"/>
            <p:cNvSpPr>
              <a:spLocks noChangeArrowheads="1"/>
            </p:cNvSpPr>
            <p:nvPr/>
          </p:nvSpPr>
          <p:spPr bwMode="auto">
            <a:xfrm>
              <a:off x="1811338" y="1335087"/>
              <a:ext cx="682625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3000">
                  <a:solidFill>
                    <a:srgbClr val="FFC000"/>
                  </a:solidFill>
                </a:rPr>
                <a:t>I,</a:t>
              </a:r>
            </a:p>
          </p:txBody>
        </p:sp>
        <p:sp>
          <p:nvSpPr>
            <p:cNvPr id="327694" name="Rectangle 2"/>
            <p:cNvSpPr>
              <a:spLocks noChangeArrowheads="1"/>
            </p:cNvSpPr>
            <p:nvPr/>
          </p:nvSpPr>
          <p:spPr bwMode="auto">
            <a:xfrm>
              <a:off x="1066800" y="1335087"/>
              <a:ext cx="833438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3000">
                  <a:solidFill>
                    <a:srgbClr val="FFC000"/>
                  </a:solidFill>
                </a:rPr>
                <a:t>M,</a:t>
              </a:r>
            </a:p>
          </p:txBody>
        </p:sp>
      </p:grpSp>
      <p:sp>
        <p:nvSpPr>
          <p:cNvPr id="327688" name="Rectangle 44"/>
          <p:cNvSpPr>
            <a:spLocks noChangeArrowheads="1"/>
          </p:cNvSpPr>
          <p:nvPr/>
        </p:nvSpPr>
        <p:spPr bwMode="auto">
          <a:xfrm>
            <a:off x="1065213" y="457200"/>
            <a:ext cx="2897187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Problem </a:t>
            </a:r>
            <a:r>
              <a:rPr lang="en-US" altLang="en-US">
                <a:solidFill>
                  <a:srgbClr val="FFC000"/>
                </a:solidFill>
              </a:rPr>
              <a:t>P</a:t>
            </a:r>
            <a:r>
              <a:rPr lang="en-US" altLang="en-US" i="0">
                <a:solidFill>
                  <a:srgbClr val="FFFFFF"/>
                </a:solidFill>
              </a:rPr>
              <a:t> is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00"/>
                </a:solidFill>
              </a:rPr>
              <a:t>computable </a:t>
            </a:r>
            <a:r>
              <a:rPr lang="en-US" altLang="en-US" i="0">
                <a:solidFill>
                  <a:srgbClr val="F2F2F2"/>
                </a:solidFill>
              </a:rPr>
              <a:t>if </a:t>
            </a:r>
          </a:p>
        </p:txBody>
      </p:sp>
      <p:pic>
        <p:nvPicPr>
          <p:cNvPr id="32768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AutoShape 8"/>
          <p:cNvSpPr>
            <a:spLocks noChangeArrowheads="1"/>
          </p:cNvSpPr>
          <p:nvPr/>
        </p:nvSpPr>
        <p:spPr bwMode="auto">
          <a:xfrm>
            <a:off x="1900238" y="5638800"/>
            <a:ext cx="6369050" cy="685800"/>
          </a:xfrm>
          <a:prstGeom prst="wedgeRectCallout">
            <a:avLst>
              <a:gd name="adj1" fmla="val -57935"/>
              <a:gd name="adj2" fmla="val -133509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What we have been doing all along.</a:t>
            </a:r>
          </a:p>
        </p:txBody>
      </p:sp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i="0">
                <a:solidFill>
                  <a:srgbClr val="FFFF00"/>
                </a:solidFill>
              </a:rPr>
              <a:t>Understand Quantifiers!!!</a:t>
            </a:r>
          </a:p>
        </p:txBody>
      </p:sp>
      <p:grpSp>
        <p:nvGrpSpPr>
          <p:cNvPr id="46" name="Group 5"/>
          <p:cNvGrpSpPr>
            <a:grpSpLocks/>
          </p:cNvGrpSpPr>
          <p:nvPr/>
        </p:nvGrpSpPr>
        <p:grpSpPr bwMode="auto">
          <a:xfrm>
            <a:off x="381000" y="2667000"/>
            <a:ext cx="1447800" cy="2133600"/>
            <a:chOff x="2013" y="2206"/>
            <a:chExt cx="679" cy="1010"/>
          </a:xfrm>
        </p:grpSpPr>
        <p:sp>
          <p:nvSpPr>
            <p:cNvPr id="48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9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0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8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59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1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62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54228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 autoUpdateAnimBg="0"/>
      <p:bldP spid="989223" grpId="0" animBg="1" autoUpdateAnimBg="0"/>
      <p:bldP spid="989224" grpId="0" animBg="1" autoUpdateAnimBg="0"/>
      <p:bldP spid="47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707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328720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328729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0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1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2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3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4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5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8721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328727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28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8722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328723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724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725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8726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74759" name="Rectangle 39"/>
          <p:cNvSpPr>
            <a:spLocks noChangeArrowheads="1"/>
          </p:cNvSpPr>
          <p:nvPr/>
        </p:nvSpPr>
        <p:spPr bwMode="auto">
          <a:xfrm>
            <a:off x="5030788" y="1350963"/>
            <a:ext cx="3349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rgbClr val="FFC000"/>
                </a:solidFill>
              </a:rPr>
              <a:t>M, </a:t>
            </a: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rgbClr val="FFC000"/>
                </a:solidFill>
              </a:rPr>
              <a:t>I,  M(I) </a:t>
            </a:r>
            <a:r>
              <a:rPr lang="en-US" altLang="en-US" sz="300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</a:t>
            </a:r>
            <a:r>
              <a:rPr lang="en-US" altLang="en-US" sz="3000">
                <a:solidFill>
                  <a:srgbClr val="FFC000"/>
                </a:solidFill>
              </a:rPr>
              <a:t> P(I)</a:t>
            </a:r>
          </a:p>
        </p:txBody>
      </p:sp>
      <p:sp>
        <p:nvSpPr>
          <p:cNvPr id="328709" name="Rectangle 2"/>
          <p:cNvSpPr>
            <a:spLocks noChangeArrowheads="1"/>
          </p:cNvSpPr>
          <p:nvPr/>
        </p:nvSpPr>
        <p:spPr bwMode="auto">
          <a:xfrm>
            <a:off x="2547938" y="1335088"/>
            <a:ext cx="17700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</a:rPr>
              <a:t>M(I)=P(I)</a:t>
            </a:r>
          </a:p>
        </p:txBody>
      </p:sp>
      <p:sp>
        <p:nvSpPr>
          <p:cNvPr id="328710" name="Rectangle 2"/>
          <p:cNvSpPr>
            <a:spLocks noChangeArrowheads="1"/>
          </p:cNvSpPr>
          <p:nvPr/>
        </p:nvSpPr>
        <p:spPr bwMode="auto">
          <a:xfrm>
            <a:off x="1811338" y="1335088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rgbClr val="FFC000"/>
                </a:solidFill>
              </a:rPr>
              <a:t>I,</a:t>
            </a:r>
          </a:p>
        </p:txBody>
      </p:sp>
      <p:sp>
        <p:nvSpPr>
          <p:cNvPr id="328711" name="Rectangle 2"/>
          <p:cNvSpPr>
            <a:spLocks noChangeArrowheads="1"/>
          </p:cNvSpPr>
          <p:nvPr/>
        </p:nvSpPr>
        <p:spPr bwMode="auto">
          <a:xfrm>
            <a:off x="1066800" y="1335088"/>
            <a:ext cx="8334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rgbClr val="FFC000"/>
                </a:solidFill>
              </a:rPr>
              <a:t>M,</a:t>
            </a:r>
          </a:p>
        </p:txBody>
      </p:sp>
      <p:sp>
        <p:nvSpPr>
          <p:cNvPr id="53" name="Rectangle 52"/>
          <p:cNvSpPr>
            <a:spLocks noChangeArrowheads="1"/>
          </p:cNvSpPr>
          <p:nvPr/>
        </p:nvSpPr>
        <p:spPr bwMode="auto">
          <a:xfrm>
            <a:off x="5118100" y="446088"/>
            <a:ext cx="2897188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Problem </a:t>
            </a:r>
            <a:r>
              <a:rPr lang="en-US" altLang="en-US">
                <a:solidFill>
                  <a:srgbClr val="FFC000"/>
                </a:solidFill>
              </a:rPr>
              <a:t>P</a:t>
            </a:r>
            <a:r>
              <a:rPr lang="en-US" altLang="en-US" i="0">
                <a:solidFill>
                  <a:srgbClr val="FFFFFF"/>
                </a:solidFill>
              </a:rPr>
              <a:t> is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0000"/>
                </a:solidFill>
              </a:rPr>
              <a:t>un</a:t>
            </a:r>
            <a:r>
              <a:rPr lang="en-US" altLang="en-US" i="0">
                <a:solidFill>
                  <a:srgbClr val="FFFF00"/>
                </a:solidFill>
              </a:rPr>
              <a:t>computable </a:t>
            </a:r>
            <a:r>
              <a:rPr lang="en-US" altLang="en-US" i="0">
                <a:solidFill>
                  <a:srgbClr val="F2F2F2"/>
                </a:solidFill>
              </a:rPr>
              <a:t>if </a:t>
            </a:r>
          </a:p>
        </p:txBody>
      </p:sp>
      <p:sp>
        <p:nvSpPr>
          <p:cNvPr id="56" name="AutoShape 37"/>
          <p:cNvSpPr>
            <a:spLocks noChangeArrowheads="1"/>
          </p:cNvSpPr>
          <p:nvPr/>
        </p:nvSpPr>
        <p:spPr bwMode="auto">
          <a:xfrm>
            <a:off x="2590800" y="4724400"/>
            <a:ext cx="4724400" cy="1066800"/>
          </a:xfrm>
          <a:prstGeom prst="wedgeRoundRectCallout">
            <a:avLst>
              <a:gd name="adj1" fmla="val -56848"/>
              <a:gd name="adj2" fmla="val -44463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 i="0">
                <a:solidFill>
                  <a:srgbClr val="FFFFFF"/>
                </a:solidFill>
              </a:rPr>
              <a:t>I win if </a:t>
            </a:r>
            <a:r>
              <a:rPr lang="en-US" altLang="en-US" sz="3000">
                <a:solidFill>
                  <a:srgbClr val="FFC000"/>
                </a:solidFill>
              </a:rPr>
              <a:t>M </a:t>
            </a:r>
            <a:r>
              <a:rPr lang="en-US" altLang="en-US" sz="3000" i="0">
                <a:solidFill>
                  <a:srgbClr val="FFFFFF"/>
                </a:solidFill>
              </a:rPr>
              <a:t>on input </a:t>
            </a:r>
            <a:r>
              <a:rPr lang="en-US" altLang="en-US" sz="3000">
                <a:solidFill>
                  <a:srgbClr val="FFC000"/>
                </a:solidFill>
              </a:rPr>
              <a:t>I</a:t>
            </a:r>
            <a:r>
              <a:rPr lang="en-US" altLang="en-US" sz="3000" i="0">
                <a:solidFill>
                  <a:srgbClr val="FFFFFF"/>
                </a:solidFill>
              </a:rPr>
              <a:t> gives</a:t>
            </a:r>
            <a:br>
              <a:rPr lang="en-US" altLang="en-US" sz="3000" i="0">
                <a:solidFill>
                  <a:srgbClr val="FFFFFF"/>
                </a:solidFill>
              </a:rPr>
            </a:br>
            <a:r>
              <a:rPr lang="en-US" altLang="en-US" sz="3000" i="0">
                <a:solidFill>
                  <a:srgbClr val="FFFFFF"/>
                </a:solidFill>
              </a:rPr>
              <a:t>     the wrong output</a:t>
            </a:r>
          </a:p>
        </p:txBody>
      </p:sp>
      <p:sp>
        <p:nvSpPr>
          <p:cNvPr id="57" name="AutoShape 41"/>
          <p:cNvSpPr>
            <a:spLocks noChangeArrowheads="1"/>
          </p:cNvSpPr>
          <p:nvPr/>
        </p:nvSpPr>
        <p:spPr bwMode="auto">
          <a:xfrm>
            <a:off x="2590800" y="1981200"/>
            <a:ext cx="4800600" cy="990600"/>
          </a:xfrm>
          <a:prstGeom prst="wedgeRoundRectCallout">
            <a:avLst>
              <a:gd name="adj1" fmla="val 59722"/>
              <a:gd name="adj2" fmla="val 102245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>
                <a:solidFill>
                  <a:srgbClr val="FFFFFF"/>
                </a:solidFill>
              </a:rPr>
              <a:t>I have a machine </a:t>
            </a:r>
            <a:r>
              <a:rPr lang="en-US" altLang="en-US" sz="3000">
                <a:solidFill>
                  <a:srgbClr val="FFC000"/>
                </a:solidFill>
              </a:rPr>
              <a:t>M</a:t>
            </a:r>
            <a:r>
              <a:rPr lang="en-US" altLang="en-US" sz="3000" i="0">
                <a:solidFill>
                  <a:srgbClr val="FFFFFF"/>
                </a:solidFill>
              </a:rPr>
              <a:t> that I claim works.</a:t>
            </a:r>
            <a:endParaRPr lang="en-US" altLang="en-US" i="0">
              <a:solidFill>
                <a:srgbClr val="FFFFFF"/>
              </a:solidFill>
            </a:endParaRPr>
          </a:p>
        </p:txBody>
      </p:sp>
      <p:sp>
        <p:nvSpPr>
          <p:cNvPr id="58" name="AutoShape 42"/>
          <p:cNvSpPr>
            <a:spLocks noChangeArrowheads="1"/>
          </p:cNvSpPr>
          <p:nvPr/>
        </p:nvSpPr>
        <p:spPr bwMode="auto">
          <a:xfrm>
            <a:off x="2514600" y="3124200"/>
            <a:ext cx="4800600" cy="1397000"/>
          </a:xfrm>
          <a:prstGeom prst="wedgeRoundRectCallout">
            <a:avLst>
              <a:gd name="adj1" fmla="val -79407"/>
              <a:gd name="adj2" fmla="val -41932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0">
                <a:solidFill>
                  <a:srgbClr val="FFFFFF"/>
                </a:solidFill>
              </a:rPr>
              <a:t>I find one counter example input</a:t>
            </a:r>
            <a:r>
              <a:rPr lang="en-US" altLang="en-US" sz="2800" i="0">
                <a:solidFill>
                  <a:srgbClr val="FFC000"/>
                </a:solidFill>
              </a:rPr>
              <a:t> </a:t>
            </a:r>
            <a:r>
              <a:rPr lang="en-US" altLang="en-US" sz="2800">
                <a:solidFill>
                  <a:srgbClr val="FFC000"/>
                </a:solidFill>
              </a:rPr>
              <a:t>I</a:t>
            </a:r>
            <a:r>
              <a:rPr lang="en-US" altLang="en-US" sz="2800" i="0">
                <a:solidFill>
                  <a:srgbClr val="FFC000"/>
                </a:solidFill>
              </a:rPr>
              <a:t> </a:t>
            </a:r>
            <a:r>
              <a:rPr lang="en-US" altLang="en-US" sz="2800" i="0">
                <a:solidFill>
                  <a:srgbClr val="FFFFFF"/>
                </a:solidFill>
              </a:rPr>
              <a:t>for which </a:t>
            </a:r>
            <a:br>
              <a:rPr lang="en-US" altLang="en-US" sz="2800" i="0">
                <a:solidFill>
                  <a:srgbClr val="FFFFFF"/>
                </a:solidFill>
              </a:rPr>
            </a:br>
            <a:r>
              <a:rPr lang="en-US" altLang="en-US" sz="2800" i="0">
                <a:solidFill>
                  <a:srgbClr val="FFFFFF"/>
                </a:solidFill>
              </a:rPr>
              <a:t>his machine </a:t>
            </a:r>
            <a:r>
              <a:rPr lang="en-US" altLang="en-US" sz="2800">
                <a:solidFill>
                  <a:srgbClr val="FFC000"/>
                </a:solidFill>
              </a:rPr>
              <a:t>M</a:t>
            </a:r>
            <a:r>
              <a:rPr lang="en-US" altLang="en-US" sz="2800" i="0">
                <a:solidFill>
                  <a:srgbClr val="FFFFFF"/>
                </a:solidFill>
              </a:rPr>
              <a:t> fails us.</a:t>
            </a:r>
            <a:endParaRPr lang="en-US" altLang="en-US" sz="2800">
              <a:solidFill>
                <a:srgbClr val="FFFFFF"/>
              </a:solidFill>
            </a:endParaRPr>
          </a:p>
        </p:txBody>
      </p:sp>
      <p:sp>
        <p:nvSpPr>
          <p:cNvPr id="328716" name="Rectangle 46"/>
          <p:cNvSpPr>
            <a:spLocks noChangeArrowheads="1"/>
          </p:cNvSpPr>
          <p:nvPr/>
        </p:nvSpPr>
        <p:spPr bwMode="auto">
          <a:xfrm>
            <a:off x="1065213" y="457200"/>
            <a:ext cx="2897187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Problem </a:t>
            </a:r>
            <a:r>
              <a:rPr lang="en-US" altLang="en-US">
                <a:solidFill>
                  <a:srgbClr val="FFC000"/>
                </a:solidFill>
              </a:rPr>
              <a:t>P</a:t>
            </a:r>
            <a:r>
              <a:rPr lang="en-US" altLang="en-US" i="0">
                <a:solidFill>
                  <a:srgbClr val="FFFFFF"/>
                </a:solidFill>
              </a:rPr>
              <a:t> is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00"/>
                </a:solidFill>
              </a:rPr>
              <a:t>computable </a:t>
            </a:r>
            <a:r>
              <a:rPr lang="en-US" altLang="en-US" i="0">
                <a:solidFill>
                  <a:srgbClr val="F2F2F2"/>
                </a:solidFill>
              </a:rPr>
              <a:t>if </a:t>
            </a:r>
          </a:p>
        </p:txBody>
      </p:sp>
      <p:pic>
        <p:nvPicPr>
          <p:cNvPr id="328717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AutoShape 8"/>
          <p:cNvSpPr>
            <a:spLocks noChangeArrowheads="1"/>
          </p:cNvSpPr>
          <p:nvPr/>
        </p:nvSpPr>
        <p:spPr bwMode="auto">
          <a:xfrm>
            <a:off x="2052638" y="5943600"/>
            <a:ext cx="5186362" cy="685800"/>
          </a:xfrm>
          <a:prstGeom prst="wedgeRectCallout">
            <a:avLst>
              <a:gd name="adj1" fmla="val -57935"/>
              <a:gd name="adj2" fmla="val -133509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Generally very hard to do.</a:t>
            </a:r>
          </a:p>
        </p:txBody>
      </p:sp>
      <p:sp>
        <p:nvSpPr>
          <p:cNvPr id="328719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i="0">
                <a:solidFill>
                  <a:srgbClr val="FFFF00"/>
                </a:solidFill>
              </a:rPr>
              <a:t>Understand Quantifiers!!!</a:t>
            </a:r>
          </a:p>
        </p:txBody>
      </p:sp>
      <p:grpSp>
        <p:nvGrpSpPr>
          <p:cNvPr id="47" name="Group 5"/>
          <p:cNvGrpSpPr>
            <a:grpSpLocks/>
          </p:cNvGrpSpPr>
          <p:nvPr/>
        </p:nvGrpSpPr>
        <p:grpSpPr bwMode="auto">
          <a:xfrm>
            <a:off x="381000" y="2667000"/>
            <a:ext cx="1447800" cy="2133600"/>
            <a:chOff x="2013" y="2206"/>
            <a:chExt cx="679" cy="1010"/>
          </a:xfrm>
        </p:grpSpPr>
        <p:sp>
          <p:nvSpPr>
            <p:cNvPr id="48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1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3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4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5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67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02185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47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59" grpId="0"/>
      <p:bldP spid="53" grpId="0"/>
      <p:bldP spid="56" grpId="0" animBg="1" autoUpdateAnimBg="0"/>
      <p:bldP spid="57" grpId="0" animBg="1" autoUpdateAnimBg="0"/>
      <p:bldP spid="58" grpId="0" animBg="1" autoUpdateAnimBg="0"/>
      <p:bldP spid="49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731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32974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32975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6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974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32975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974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32974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74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75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2975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329732" name="Rectangle 39"/>
          <p:cNvSpPr>
            <a:spLocks noChangeArrowheads="1"/>
          </p:cNvSpPr>
          <p:nvPr/>
        </p:nvSpPr>
        <p:spPr bwMode="auto">
          <a:xfrm>
            <a:off x="5030788" y="1350963"/>
            <a:ext cx="42703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rgbClr val="FFC000"/>
                </a:solidFill>
              </a:rPr>
              <a:t>M, </a:t>
            </a: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rgbClr val="FFC000"/>
                </a:solidFill>
              </a:rPr>
              <a:t>I,  M(I) </a:t>
            </a:r>
            <a:r>
              <a:rPr lang="en-US" altLang="en-US" sz="300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</a:t>
            </a:r>
            <a:r>
              <a:rPr lang="en-US" altLang="en-US" sz="3000">
                <a:solidFill>
                  <a:srgbClr val="FFC000"/>
                </a:solidFill>
              </a:rPr>
              <a:t> Halting(I)</a:t>
            </a:r>
          </a:p>
        </p:txBody>
      </p:sp>
      <p:sp>
        <p:nvSpPr>
          <p:cNvPr id="329733" name="Rectangle 2"/>
          <p:cNvSpPr>
            <a:spLocks noChangeArrowheads="1"/>
          </p:cNvSpPr>
          <p:nvPr/>
        </p:nvSpPr>
        <p:spPr bwMode="auto">
          <a:xfrm>
            <a:off x="2090738" y="1335088"/>
            <a:ext cx="26670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</a:rPr>
              <a:t>M(I)=Sorting(I)</a:t>
            </a:r>
          </a:p>
        </p:txBody>
      </p:sp>
      <p:sp>
        <p:nvSpPr>
          <p:cNvPr id="329734" name="Rectangle 2"/>
          <p:cNvSpPr>
            <a:spLocks noChangeArrowheads="1"/>
          </p:cNvSpPr>
          <p:nvPr/>
        </p:nvSpPr>
        <p:spPr bwMode="auto">
          <a:xfrm>
            <a:off x="1354138" y="1335088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rgbClr val="FFC000"/>
                </a:solidFill>
              </a:rPr>
              <a:t>I,</a:t>
            </a:r>
          </a:p>
        </p:txBody>
      </p:sp>
      <p:sp>
        <p:nvSpPr>
          <p:cNvPr id="329735" name="Rectangle 2"/>
          <p:cNvSpPr>
            <a:spLocks noChangeArrowheads="1"/>
          </p:cNvSpPr>
          <p:nvPr/>
        </p:nvSpPr>
        <p:spPr bwMode="auto">
          <a:xfrm>
            <a:off x="609600" y="1335088"/>
            <a:ext cx="8334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rgbClr val="FFC000"/>
                </a:solidFill>
              </a:rPr>
              <a:t>M,</a:t>
            </a:r>
          </a:p>
        </p:txBody>
      </p:sp>
      <p:sp>
        <p:nvSpPr>
          <p:cNvPr id="45" name="Rectangle 39"/>
          <p:cNvSpPr>
            <a:spLocks noChangeArrowheads="1"/>
          </p:cNvSpPr>
          <p:nvPr/>
        </p:nvSpPr>
        <p:spPr bwMode="auto">
          <a:xfrm>
            <a:off x="2282825" y="1752600"/>
            <a:ext cx="42703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rgbClr val="FFC000"/>
                </a:solidFill>
              </a:rPr>
              <a:t>I, </a:t>
            </a: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rgbClr val="FFC000"/>
                </a:solidFill>
              </a:rPr>
              <a:t>M,  M(I) </a:t>
            </a:r>
            <a:r>
              <a:rPr lang="en-US" altLang="en-US" sz="300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= </a:t>
            </a:r>
            <a:r>
              <a:rPr lang="en-US" altLang="en-US" sz="3000">
                <a:solidFill>
                  <a:srgbClr val="FFC000"/>
                </a:solidFill>
              </a:rPr>
              <a:t>Halting(I)</a:t>
            </a:r>
          </a:p>
        </p:txBody>
      </p:sp>
      <p:pic>
        <p:nvPicPr>
          <p:cNvPr id="4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AutoShape 8"/>
          <p:cNvSpPr>
            <a:spLocks noChangeArrowheads="1"/>
          </p:cNvSpPr>
          <p:nvPr/>
        </p:nvSpPr>
        <p:spPr bwMode="auto">
          <a:xfrm>
            <a:off x="2209800" y="2514600"/>
            <a:ext cx="4495800" cy="1066800"/>
          </a:xfrm>
          <a:prstGeom prst="wedgeRectCallout">
            <a:avLst>
              <a:gd name="adj1" fmla="val -27116"/>
              <a:gd name="adj2" fmla="val 6687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rgbClr val="FFFFFF"/>
                </a:solidFill>
              </a:rPr>
              <a:t>The order the players go </a:t>
            </a:r>
            <a:br>
              <a:rPr lang="en-CA" altLang="en-US" i="0">
                <a:solidFill>
                  <a:srgbClr val="FFFFFF"/>
                </a:solidFill>
              </a:rPr>
            </a:br>
            <a:r>
              <a:rPr lang="en-CA" altLang="en-US" i="0">
                <a:solidFill>
                  <a:srgbClr val="FFFFFF"/>
                </a:solidFill>
              </a:rPr>
              <a:t>REALY matters.</a:t>
            </a:r>
            <a:endParaRPr lang="en-US" altLang="en-US" i="0">
              <a:solidFill>
                <a:srgbClr val="FFFFFF"/>
              </a:solidFill>
            </a:endParaRPr>
          </a:p>
        </p:txBody>
      </p:sp>
      <p:sp>
        <p:nvSpPr>
          <p:cNvPr id="51" name="AutoShape 8"/>
          <p:cNvSpPr>
            <a:spLocks noChangeArrowheads="1"/>
          </p:cNvSpPr>
          <p:nvPr/>
        </p:nvSpPr>
        <p:spPr bwMode="auto">
          <a:xfrm>
            <a:off x="2209800" y="3886200"/>
            <a:ext cx="4495800" cy="1066800"/>
          </a:xfrm>
          <a:prstGeom prst="wedgeRectCallout">
            <a:avLst>
              <a:gd name="adj1" fmla="val -27116"/>
              <a:gd name="adj2" fmla="val 6687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rgbClr val="FFFFFF"/>
                </a:solidFill>
              </a:rPr>
              <a:t>If you don’t know if it is true or not, trust the game.</a:t>
            </a:r>
            <a:endParaRPr lang="en-US" altLang="en-US" i="0">
              <a:solidFill>
                <a:srgbClr val="FFFFFF"/>
              </a:solidFill>
            </a:endParaRPr>
          </a:p>
        </p:txBody>
      </p:sp>
      <p:sp>
        <p:nvSpPr>
          <p:cNvPr id="46" name="Text Box 43"/>
          <p:cNvSpPr txBox="1">
            <a:spLocks noChangeArrowheads="1"/>
          </p:cNvSpPr>
          <p:nvPr/>
        </p:nvSpPr>
        <p:spPr bwMode="auto">
          <a:xfrm>
            <a:off x="8382000" y="10160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true</a:t>
            </a:r>
          </a:p>
        </p:txBody>
      </p:sp>
      <p:sp>
        <p:nvSpPr>
          <p:cNvPr id="329741" name="Rectangle 46"/>
          <p:cNvSpPr>
            <a:spLocks noChangeArrowheads="1"/>
          </p:cNvSpPr>
          <p:nvPr/>
        </p:nvSpPr>
        <p:spPr bwMode="auto">
          <a:xfrm>
            <a:off x="5118100" y="446088"/>
            <a:ext cx="2897188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Problem </a:t>
            </a:r>
            <a:r>
              <a:rPr lang="en-US" altLang="en-US">
                <a:solidFill>
                  <a:srgbClr val="FFC000"/>
                </a:solidFill>
              </a:rPr>
              <a:t>P</a:t>
            </a:r>
            <a:r>
              <a:rPr lang="en-US" altLang="en-US" i="0">
                <a:solidFill>
                  <a:srgbClr val="FFFFFF"/>
                </a:solidFill>
              </a:rPr>
              <a:t> is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0000"/>
                </a:solidFill>
              </a:rPr>
              <a:t>un</a:t>
            </a:r>
            <a:r>
              <a:rPr lang="en-US" altLang="en-US" i="0">
                <a:solidFill>
                  <a:srgbClr val="FFFF00"/>
                </a:solidFill>
              </a:rPr>
              <a:t>computable </a:t>
            </a:r>
            <a:r>
              <a:rPr lang="en-US" altLang="en-US" i="0">
                <a:solidFill>
                  <a:srgbClr val="F2F2F2"/>
                </a:solidFill>
              </a:rPr>
              <a:t>if </a:t>
            </a:r>
          </a:p>
        </p:txBody>
      </p:sp>
      <p:sp>
        <p:nvSpPr>
          <p:cNvPr id="329742" name="Rectangle 49"/>
          <p:cNvSpPr>
            <a:spLocks noChangeArrowheads="1"/>
          </p:cNvSpPr>
          <p:nvPr/>
        </p:nvSpPr>
        <p:spPr bwMode="auto">
          <a:xfrm>
            <a:off x="1065213" y="457200"/>
            <a:ext cx="2897187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Problem </a:t>
            </a:r>
            <a:r>
              <a:rPr lang="en-US" altLang="en-US">
                <a:solidFill>
                  <a:srgbClr val="FFC000"/>
                </a:solidFill>
              </a:rPr>
              <a:t>P</a:t>
            </a:r>
            <a:r>
              <a:rPr lang="en-US" altLang="en-US" i="0">
                <a:solidFill>
                  <a:srgbClr val="FFFFFF"/>
                </a:solidFill>
              </a:rPr>
              <a:t> is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00"/>
                </a:solidFill>
              </a:rPr>
              <a:t>computable </a:t>
            </a:r>
            <a:r>
              <a:rPr lang="en-US" altLang="en-US" i="0">
                <a:solidFill>
                  <a:srgbClr val="F2F2F2"/>
                </a:solidFill>
              </a:rPr>
              <a:t>if </a:t>
            </a:r>
          </a:p>
        </p:txBody>
      </p:sp>
      <p:sp>
        <p:nvSpPr>
          <p:cNvPr id="52" name="Text Box 43"/>
          <p:cNvSpPr txBox="1">
            <a:spLocks noChangeArrowheads="1"/>
          </p:cNvSpPr>
          <p:nvPr/>
        </p:nvSpPr>
        <p:spPr bwMode="auto">
          <a:xfrm>
            <a:off x="320675" y="9398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true</a:t>
            </a:r>
          </a:p>
        </p:txBody>
      </p:sp>
      <p:sp>
        <p:nvSpPr>
          <p:cNvPr id="329744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i="0">
                <a:solidFill>
                  <a:srgbClr val="FFFF00"/>
                </a:solidFill>
              </a:rPr>
              <a:t>Understand Quantifiers!!!</a:t>
            </a:r>
          </a:p>
        </p:txBody>
      </p:sp>
      <p:grpSp>
        <p:nvGrpSpPr>
          <p:cNvPr id="50" name="Group 5"/>
          <p:cNvGrpSpPr>
            <a:grpSpLocks/>
          </p:cNvGrpSpPr>
          <p:nvPr/>
        </p:nvGrpSpPr>
        <p:grpSpPr bwMode="auto">
          <a:xfrm>
            <a:off x="381000" y="2667000"/>
            <a:ext cx="1447800" cy="2133600"/>
            <a:chOff x="2013" y="2206"/>
            <a:chExt cx="679" cy="1010"/>
          </a:xfrm>
        </p:grpSpPr>
        <p:sp>
          <p:nvSpPr>
            <p:cNvPr id="5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3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4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5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67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36195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49" grpId="0" animBg="1"/>
      <p:bldP spid="51" grpId="0" animBg="1"/>
      <p:bldP spid="46" grpId="0"/>
      <p:bldP spid="52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0755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330773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330782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83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84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85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86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87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88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0774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330780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81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0775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330776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30777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30778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30779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330756" name="Rectangle 39"/>
          <p:cNvSpPr>
            <a:spLocks noChangeArrowheads="1"/>
          </p:cNvSpPr>
          <p:nvPr/>
        </p:nvSpPr>
        <p:spPr bwMode="auto">
          <a:xfrm>
            <a:off x="5030788" y="1350963"/>
            <a:ext cx="42703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rgbClr val="FFC000"/>
                </a:solidFill>
              </a:rPr>
              <a:t>M, </a:t>
            </a: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rgbClr val="FFC000"/>
                </a:solidFill>
              </a:rPr>
              <a:t>I,  M(I) </a:t>
            </a:r>
            <a:r>
              <a:rPr lang="en-US" altLang="en-US" sz="300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</a:t>
            </a:r>
            <a:r>
              <a:rPr lang="en-US" altLang="en-US" sz="3000">
                <a:solidFill>
                  <a:srgbClr val="FFC000"/>
                </a:solidFill>
              </a:rPr>
              <a:t> Halting(I)</a:t>
            </a:r>
          </a:p>
        </p:txBody>
      </p:sp>
      <p:sp>
        <p:nvSpPr>
          <p:cNvPr id="56" name="AutoShape 37"/>
          <p:cNvSpPr>
            <a:spLocks noChangeArrowheads="1"/>
          </p:cNvSpPr>
          <p:nvPr/>
        </p:nvSpPr>
        <p:spPr bwMode="auto">
          <a:xfrm>
            <a:off x="2590800" y="2986088"/>
            <a:ext cx="4764088" cy="1447800"/>
          </a:xfrm>
          <a:prstGeom prst="wedgeRoundRectCallout">
            <a:avLst>
              <a:gd name="adj1" fmla="val -68653"/>
              <a:gd name="adj2" fmla="val 1807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 i="0">
                <a:solidFill>
                  <a:srgbClr val="FFFFFF"/>
                </a:solidFill>
              </a:rPr>
              <a:t>Given </a:t>
            </a:r>
            <a:r>
              <a:rPr lang="en-US" altLang="en-US" sz="3000">
                <a:solidFill>
                  <a:srgbClr val="FFC000"/>
                </a:solidFill>
              </a:rPr>
              <a:t>I</a:t>
            </a:r>
            <a:r>
              <a:rPr lang="en-US" altLang="en-US" sz="3000" i="0">
                <a:solidFill>
                  <a:srgbClr val="FFFFFF"/>
                </a:solidFill>
              </a:rPr>
              <a:t> either 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2600">
                <a:solidFill>
                  <a:srgbClr val="FFC000"/>
                </a:solidFill>
              </a:rPr>
              <a:t>Halting(I) = yes  </a:t>
            </a:r>
            <a:r>
              <a:rPr lang="en-US" altLang="en-US" sz="2600" i="0">
                <a:solidFill>
                  <a:srgbClr val="FFFFFF"/>
                </a:solidFill>
              </a:rPr>
              <a:t>or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2600">
                <a:solidFill>
                  <a:srgbClr val="FFC000"/>
                </a:solidFill>
              </a:rPr>
              <a:t>Halting(I) = no.</a:t>
            </a:r>
          </a:p>
        </p:txBody>
      </p:sp>
      <p:sp>
        <p:nvSpPr>
          <p:cNvPr id="57" name="AutoShape 41"/>
          <p:cNvSpPr>
            <a:spLocks noChangeArrowheads="1"/>
          </p:cNvSpPr>
          <p:nvPr/>
        </p:nvSpPr>
        <p:spPr bwMode="auto">
          <a:xfrm>
            <a:off x="2630488" y="2306638"/>
            <a:ext cx="4724400" cy="609600"/>
          </a:xfrm>
          <a:prstGeom prst="wedgeRoundRectCallout">
            <a:avLst>
              <a:gd name="adj1" fmla="val 59722"/>
              <a:gd name="adj2" fmla="val 102245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>
                <a:solidFill>
                  <a:srgbClr val="FFFFFF"/>
                </a:solidFill>
              </a:rPr>
              <a:t>I give you an input </a:t>
            </a:r>
            <a:r>
              <a:rPr lang="en-US" altLang="en-US" sz="3000" i="0">
                <a:solidFill>
                  <a:srgbClr val="FF9900"/>
                </a:solidFill>
              </a:rPr>
              <a:t>I</a:t>
            </a:r>
            <a:r>
              <a:rPr lang="en-US" altLang="en-US" sz="3000" i="0">
                <a:solidFill>
                  <a:srgbClr val="FFFFFF"/>
                </a:solidFill>
              </a:rPr>
              <a:t>.</a:t>
            </a:r>
            <a:endParaRPr lang="en-US" altLang="en-US" i="0">
              <a:solidFill>
                <a:srgbClr val="FFFFFF"/>
              </a:solidFill>
            </a:endParaRPr>
          </a:p>
        </p:txBody>
      </p:sp>
      <p:sp>
        <p:nvSpPr>
          <p:cNvPr id="58" name="AutoShape 42"/>
          <p:cNvSpPr>
            <a:spLocks noChangeArrowheads="1"/>
          </p:cNvSpPr>
          <p:nvPr/>
        </p:nvSpPr>
        <p:spPr bwMode="auto">
          <a:xfrm>
            <a:off x="2554288" y="4510088"/>
            <a:ext cx="4800600" cy="1193800"/>
          </a:xfrm>
          <a:prstGeom prst="wedgeRoundRectCallout">
            <a:avLst>
              <a:gd name="adj1" fmla="val -70097"/>
              <a:gd name="adj2" fmla="val -6213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rgbClr val="FFC000"/>
                </a:solidFill>
              </a:rPr>
              <a:t>I, </a:t>
            </a:r>
            <a:r>
              <a:rPr lang="en-US" altLang="en-US" sz="3000" i="0">
                <a:solidFill>
                  <a:srgbClr val="FF9900"/>
                </a:solidFill>
              </a:rPr>
              <a:t>M</a:t>
            </a:r>
            <a:r>
              <a:rPr lang="en-US" altLang="en-US" sz="3000" i="0" baseline="-25000">
                <a:solidFill>
                  <a:srgbClr val="FF9900"/>
                </a:solidFill>
              </a:rPr>
              <a:t>yes</a:t>
            </a:r>
            <a:r>
              <a:rPr lang="en-US" altLang="en-US" sz="3000" i="0">
                <a:solidFill>
                  <a:srgbClr val="FF9900"/>
                </a:solidFill>
              </a:rPr>
              <a:t>(I)</a:t>
            </a:r>
            <a:r>
              <a:rPr lang="en-US" altLang="en-US" sz="3000" i="0">
                <a:solidFill>
                  <a:srgbClr val="FFFFFF"/>
                </a:solidFill>
              </a:rPr>
              <a:t> says </a:t>
            </a:r>
            <a:r>
              <a:rPr lang="en-US" altLang="en-US" sz="3000" i="0">
                <a:solidFill>
                  <a:srgbClr val="FF9900"/>
                </a:solidFill>
              </a:rPr>
              <a:t>yes</a:t>
            </a:r>
            <a:br>
              <a:rPr lang="en-US" altLang="en-US" sz="3000" i="0">
                <a:solidFill>
                  <a:srgbClr val="FF9900"/>
                </a:solidFill>
              </a:rPr>
            </a:br>
            <a:r>
              <a:rPr lang="en-US" altLang="en-US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rgbClr val="FFC000"/>
                </a:solidFill>
              </a:rPr>
              <a:t>I, </a:t>
            </a:r>
            <a:r>
              <a:rPr lang="en-US" altLang="en-US" i="0">
                <a:solidFill>
                  <a:srgbClr val="FF9900"/>
                </a:solidFill>
              </a:rPr>
              <a:t>M</a:t>
            </a:r>
            <a:r>
              <a:rPr lang="en-US" altLang="en-US" i="0" baseline="-25000">
                <a:solidFill>
                  <a:srgbClr val="FF9900"/>
                </a:solidFill>
              </a:rPr>
              <a:t>no</a:t>
            </a:r>
            <a:r>
              <a:rPr lang="en-US" altLang="en-US" i="0">
                <a:solidFill>
                  <a:srgbClr val="FF9900"/>
                </a:solidFill>
              </a:rPr>
              <a:t>(I)</a:t>
            </a:r>
            <a:r>
              <a:rPr lang="en-US" altLang="en-US" i="0">
                <a:solidFill>
                  <a:srgbClr val="FFFFFF"/>
                </a:solidFill>
              </a:rPr>
              <a:t> says </a:t>
            </a:r>
            <a:r>
              <a:rPr lang="en-US" altLang="en-US" i="0">
                <a:solidFill>
                  <a:srgbClr val="FF9900"/>
                </a:solidFill>
              </a:rPr>
              <a:t>no</a:t>
            </a:r>
          </a:p>
        </p:txBody>
      </p:sp>
      <p:sp>
        <p:nvSpPr>
          <p:cNvPr id="330760" name="Rectangle 39"/>
          <p:cNvSpPr>
            <a:spLocks noChangeArrowheads="1"/>
          </p:cNvSpPr>
          <p:nvPr/>
        </p:nvSpPr>
        <p:spPr bwMode="auto">
          <a:xfrm>
            <a:off x="2282825" y="1752600"/>
            <a:ext cx="42703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rgbClr val="FFC000"/>
                </a:solidFill>
              </a:rPr>
              <a:t>I, </a:t>
            </a: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rgbClr val="FFC000"/>
                </a:solidFill>
              </a:rPr>
              <a:t>M,  M(I) </a:t>
            </a:r>
            <a:r>
              <a:rPr lang="en-US" altLang="en-US" sz="300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= </a:t>
            </a:r>
            <a:r>
              <a:rPr lang="en-US" altLang="en-US" sz="3000">
                <a:solidFill>
                  <a:srgbClr val="FFC000"/>
                </a:solidFill>
              </a:rPr>
              <a:t>Halting(I)</a:t>
            </a:r>
          </a:p>
        </p:txBody>
      </p:sp>
      <p:sp>
        <p:nvSpPr>
          <p:cNvPr id="46" name="AutoShape 42"/>
          <p:cNvSpPr>
            <a:spLocks noChangeArrowheads="1"/>
          </p:cNvSpPr>
          <p:nvPr/>
        </p:nvSpPr>
        <p:spPr bwMode="auto">
          <a:xfrm>
            <a:off x="2590800" y="5764213"/>
            <a:ext cx="4764088" cy="1193800"/>
          </a:xfrm>
          <a:prstGeom prst="wedgeRoundRectCallout">
            <a:avLst>
              <a:gd name="adj1" fmla="val -70097"/>
              <a:gd name="adj2" fmla="val -6213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I don’t know which, but one of these does the trick.</a:t>
            </a:r>
            <a:endParaRPr lang="en-US" altLang="en-US" i="0">
              <a:solidFill>
                <a:srgbClr val="FF9900"/>
              </a:solidFill>
            </a:endParaRPr>
          </a:p>
        </p:txBody>
      </p:sp>
      <p:sp>
        <p:nvSpPr>
          <p:cNvPr id="47" name="Text Box 43"/>
          <p:cNvSpPr txBox="1">
            <a:spLocks noChangeArrowheads="1"/>
          </p:cNvSpPr>
          <p:nvPr/>
        </p:nvSpPr>
        <p:spPr bwMode="auto">
          <a:xfrm>
            <a:off x="6721475" y="1668463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true</a:t>
            </a:r>
          </a:p>
        </p:txBody>
      </p:sp>
      <p:sp>
        <p:nvSpPr>
          <p:cNvPr id="330763" name="Text Box 43"/>
          <p:cNvSpPr txBox="1">
            <a:spLocks noChangeArrowheads="1"/>
          </p:cNvSpPr>
          <p:nvPr/>
        </p:nvSpPr>
        <p:spPr bwMode="auto">
          <a:xfrm>
            <a:off x="8382000" y="10160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true</a:t>
            </a:r>
          </a:p>
        </p:txBody>
      </p:sp>
      <p:sp>
        <p:nvSpPr>
          <p:cNvPr id="330764" name="Rectangle 2"/>
          <p:cNvSpPr>
            <a:spLocks noChangeArrowheads="1"/>
          </p:cNvSpPr>
          <p:nvPr/>
        </p:nvSpPr>
        <p:spPr bwMode="auto">
          <a:xfrm>
            <a:off x="2090738" y="1335088"/>
            <a:ext cx="26670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</a:rPr>
              <a:t>M(I)=Sorting(I)</a:t>
            </a:r>
          </a:p>
        </p:txBody>
      </p:sp>
      <p:sp>
        <p:nvSpPr>
          <p:cNvPr id="330765" name="Rectangle 2"/>
          <p:cNvSpPr>
            <a:spLocks noChangeArrowheads="1"/>
          </p:cNvSpPr>
          <p:nvPr/>
        </p:nvSpPr>
        <p:spPr bwMode="auto">
          <a:xfrm>
            <a:off x="1354138" y="1335088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rgbClr val="FFC000"/>
                </a:solidFill>
              </a:rPr>
              <a:t>I,</a:t>
            </a:r>
          </a:p>
        </p:txBody>
      </p:sp>
      <p:sp>
        <p:nvSpPr>
          <p:cNvPr id="330766" name="Rectangle 2"/>
          <p:cNvSpPr>
            <a:spLocks noChangeArrowheads="1"/>
          </p:cNvSpPr>
          <p:nvPr/>
        </p:nvSpPr>
        <p:spPr bwMode="auto">
          <a:xfrm>
            <a:off x="609600" y="1335088"/>
            <a:ext cx="8334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rgbClr val="FFC000"/>
                </a:solidFill>
              </a:rPr>
              <a:t>M,</a:t>
            </a:r>
          </a:p>
        </p:txBody>
      </p:sp>
      <p:sp>
        <p:nvSpPr>
          <p:cNvPr id="330767" name="Rectangle 51"/>
          <p:cNvSpPr>
            <a:spLocks noChangeArrowheads="1"/>
          </p:cNvSpPr>
          <p:nvPr/>
        </p:nvSpPr>
        <p:spPr bwMode="auto">
          <a:xfrm>
            <a:off x="1065213" y="457200"/>
            <a:ext cx="2897187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Problem </a:t>
            </a:r>
            <a:r>
              <a:rPr lang="en-US" altLang="en-US">
                <a:solidFill>
                  <a:srgbClr val="FFC000"/>
                </a:solidFill>
              </a:rPr>
              <a:t>P</a:t>
            </a:r>
            <a:r>
              <a:rPr lang="en-US" altLang="en-US" i="0">
                <a:solidFill>
                  <a:srgbClr val="FFFFFF"/>
                </a:solidFill>
              </a:rPr>
              <a:t> is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FF00"/>
                </a:solidFill>
              </a:rPr>
              <a:t>computable </a:t>
            </a:r>
            <a:r>
              <a:rPr lang="en-US" altLang="en-US" i="0">
                <a:solidFill>
                  <a:srgbClr val="F2F2F2"/>
                </a:solidFill>
              </a:rPr>
              <a:t>if </a:t>
            </a:r>
          </a:p>
        </p:txBody>
      </p:sp>
      <p:sp>
        <p:nvSpPr>
          <p:cNvPr id="330768" name="Text Box 43"/>
          <p:cNvSpPr txBox="1">
            <a:spLocks noChangeArrowheads="1"/>
          </p:cNvSpPr>
          <p:nvPr/>
        </p:nvSpPr>
        <p:spPr bwMode="auto">
          <a:xfrm>
            <a:off x="320675" y="9398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true</a:t>
            </a:r>
          </a:p>
        </p:txBody>
      </p:sp>
      <p:sp>
        <p:nvSpPr>
          <p:cNvPr id="330769" name="Rectangle 54"/>
          <p:cNvSpPr>
            <a:spLocks noChangeArrowheads="1"/>
          </p:cNvSpPr>
          <p:nvPr/>
        </p:nvSpPr>
        <p:spPr bwMode="auto">
          <a:xfrm>
            <a:off x="5118100" y="446088"/>
            <a:ext cx="2897188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0">
                <a:solidFill>
                  <a:srgbClr val="FFFFFF"/>
                </a:solidFill>
              </a:rPr>
              <a:t>Problem </a:t>
            </a:r>
            <a:r>
              <a:rPr lang="en-US" altLang="en-US">
                <a:solidFill>
                  <a:srgbClr val="FFC000"/>
                </a:solidFill>
              </a:rPr>
              <a:t>P</a:t>
            </a:r>
            <a:r>
              <a:rPr lang="en-US" altLang="en-US" i="0">
                <a:solidFill>
                  <a:srgbClr val="FFFFFF"/>
                </a:solidFill>
              </a:rPr>
              <a:t> is</a:t>
            </a:r>
            <a:br>
              <a:rPr lang="en-US" altLang="en-US" i="0">
                <a:solidFill>
                  <a:srgbClr val="FFFFFF"/>
                </a:solidFill>
              </a:rPr>
            </a:br>
            <a:r>
              <a:rPr lang="en-US" altLang="en-US" i="0">
                <a:solidFill>
                  <a:srgbClr val="FF0000"/>
                </a:solidFill>
              </a:rPr>
              <a:t>un</a:t>
            </a:r>
            <a:r>
              <a:rPr lang="en-US" altLang="en-US" i="0">
                <a:solidFill>
                  <a:srgbClr val="FFFF00"/>
                </a:solidFill>
              </a:rPr>
              <a:t>computable </a:t>
            </a:r>
            <a:r>
              <a:rPr lang="en-US" altLang="en-US" i="0">
                <a:solidFill>
                  <a:srgbClr val="F2F2F2"/>
                </a:solidFill>
              </a:rPr>
              <a:t>if </a:t>
            </a:r>
          </a:p>
        </p:txBody>
      </p:sp>
      <p:pic>
        <p:nvPicPr>
          <p:cNvPr id="330770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" name="AutoShape 8"/>
          <p:cNvSpPr>
            <a:spLocks noChangeArrowheads="1"/>
          </p:cNvSpPr>
          <p:nvPr/>
        </p:nvSpPr>
        <p:spPr bwMode="auto">
          <a:xfrm>
            <a:off x="914400" y="3946525"/>
            <a:ext cx="1957388" cy="1006475"/>
          </a:xfrm>
          <a:prstGeom prst="wedgeRectCallout">
            <a:avLst>
              <a:gd name="adj1" fmla="val -27116"/>
              <a:gd name="adj2" fmla="val 6687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i="0">
                <a:solidFill>
                  <a:srgbClr val="FFFFFF"/>
                </a:solidFill>
              </a:rPr>
              <a:t>A tricky one.</a:t>
            </a:r>
            <a:endParaRPr lang="en-US" altLang="en-US" i="0">
              <a:solidFill>
                <a:srgbClr val="FFFFFF"/>
              </a:solidFill>
            </a:endParaRPr>
          </a:p>
        </p:txBody>
      </p:sp>
      <p:sp>
        <p:nvSpPr>
          <p:cNvPr id="33077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i="0">
                <a:solidFill>
                  <a:srgbClr val="FFFF00"/>
                </a:solidFill>
              </a:rPr>
              <a:t>Understand Quantifiers!!!</a:t>
            </a:r>
          </a:p>
        </p:txBody>
      </p:sp>
      <p:grpSp>
        <p:nvGrpSpPr>
          <p:cNvPr id="52" name="Group 5"/>
          <p:cNvGrpSpPr>
            <a:grpSpLocks/>
          </p:cNvGrpSpPr>
          <p:nvPr/>
        </p:nvGrpSpPr>
        <p:grpSpPr bwMode="auto">
          <a:xfrm>
            <a:off x="381000" y="2667000"/>
            <a:ext cx="1447800" cy="2133600"/>
            <a:chOff x="2013" y="2206"/>
            <a:chExt cx="679" cy="1010"/>
          </a:xfrm>
        </p:grpSpPr>
        <p:sp>
          <p:nvSpPr>
            <p:cNvPr id="5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6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8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9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 i="0">
                  <a:solidFill>
                    <a:srgbClr val="FFFFFF"/>
                  </a:solidFill>
                  <a:latin typeface="Arial Rounded MT Bold" pitchFamily="34" charset="0"/>
                </a:endParaRPr>
              </a:p>
            </p:txBody>
          </p:sp>
          <p:sp>
            <p:nvSpPr>
              <p:cNvPr id="70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 i="0">
                  <a:solidFill>
                    <a:srgbClr val="FFFF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203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 autoUpdateAnimBg="0"/>
      <p:bldP spid="57" grpId="0" animBg="1" autoUpdateAnimBg="0"/>
      <p:bldP spid="58" grpId="0" animBg="1" autoUpdateAnimBg="0"/>
      <p:bldP spid="46" grpId="0" animBg="1" autoUpdateAnimBg="0"/>
      <p:bldP spid="47" grpId="0"/>
      <p:bldP spid="51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Line 3"/>
          <p:cNvSpPr>
            <a:spLocks noChangeShapeType="1"/>
          </p:cNvSpPr>
          <p:nvPr/>
        </p:nvSpPr>
        <p:spPr bwMode="auto">
          <a:xfrm>
            <a:off x="853440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31779" name="Line 4"/>
          <p:cNvSpPr>
            <a:spLocks noChangeShapeType="1"/>
          </p:cNvSpPr>
          <p:nvPr/>
        </p:nvSpPr>
        <p:spPr bwMode="auto">
          <a:xfrm>
            <a:off x="701040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31780" name="Line 5"/>
          <p:cNvSpPr>
            <a:spLocks noChangeShapeType="1"/>
          </p:cNvSpPr>
          <p:nvPr/>
        </p:nvSpPr>
        <p:spPr bwMode="auto">
          <a:xfrm>
            <a:off x="8534400" y="9699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31781" name="Line 6"/>
          <p:cNvSpPr>
            <a:spLocks noChangeShapeType="1"/>
          </p:cNvSpPr>
          <p:nvPr/>
        </p:nvSpPr>
        <p:spPr bwMode="auto">
          <a:xfrm>
            <a:off x="8534400" y="1724025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31782" name="Line 7"/>
          <p:cNvSpPr>
            <a:spLocks noChangeShapeType="1"/>
          </p:cNvSpPr>
          <p:nvPr/>
        </p:nvSpPr>
        <p:spPr bwMode="auto">
          <a:xfrm>
            <a:off x="8534400" y="266858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31783" name="Line 8"/>
          <p:cNvSpPr>
            <a:spLocks noChangeShapeType="1"/>
          </p:cNvSpPr>
          <p:nvPr/>
        </p:nvSpPr>
        <p:spPr bwMode="auto">
          <a:xfrm>
            <a:off x="7010400" y="34226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99434" name="Rectangle 10"/>
          <p:cNvSpPr>
            <a:spLocks noChangeArrowheads="1"/>
          </p:cNvSpPr>
          <p:nvPr/>
        </p:nvSpPr>
        <p:spPr bwMode="auto">
          <a:xfrm>
            <a:off x="457200" y="179388"/>
            <a:ext cx="7924800" cy="454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i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r>
              <a:rPr lang="en-CA" altLang="en-US" sz="2800" i="0">
                <a:solidFill>
                  <a:srgbClr val="FFFFFF"/>
                </a:solidFill>
              </a:rPr>
              <a:t> Problem P is computable in polynomial time.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 i="0">
                <a:solidFill>
                  <a:srgbClr val="FFFFFF"/>
                </a:solidFill>
              </a:rPr>
              <a:t>  </a:t>
            </a:r>
          </a:p>
          <a:p>
            <a:pPr eaLnBrk="1" hangingPunct="1">
              <a:spcBef>
                <a:spcPct val="0"/>
              </a:spcBef>
            </a:pPr>
            <a:r>
              <a:rPr lang="en-CA" altLang="en-US" sz="2800" i="0">
                <a:solidFill>
                  <a:srgbClr val="FFFFFF"/>
                </a:solidFill>
              </a:rPr>
              <a:t>Problem P is not computable in polynomial time.</a:t>
            </a:r>
            <a:br>
              <a:rPr lang="en-CA" altLang="en-US" sz="2800" i="0">
                <a:solidFill>
                  <a:srgbClr val="FFFFFF"/>
                </a:solidFill>
              </a:rPr>
            </a:br>
            <a:r>
              <a:rPr lang="en-CA" altLang="en-US" i="0">
                <a:solidFill>
                  <a:srgbClr val="FFFFFF"/>
                </a:solidFill>
              </a:rPr>
              <a:t> </a:t>
            </a:r>
            <a:endParaRPr lang="en-CA" altLang="en-US" sz="2800" i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r>
              <a:rPr lang="en-CA" altLang="en-US" sz="2800" i="0">
                <a:solidFill>
                  <a:srgbClr val="FFFFFF"/>
                </a:solidFill>
              </a:rPr>
              <a:t> Problem P is computable in exponential time.</a:t>
            </a:r>
            <a:br>
              <a:rPr lang="en-CA" altLang="en-US" sz="2800" i="0">
                <a:solidFill>
                  <a:srgbClr val="FFFFFF"/>
                </a:solidFill>
              </a:rPr>
            </a:br>
            <a:endParaRPr lang="en-CA" altLang="en-US" sz="2800" i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r>
              <a:rPr lang="en-CA" altLang="en-US" sz="2800" i="0">
                <a:solidFill>
                  <a:srgbClr val="FFFFFF"/>
                </a:solidFill>
              </a:rPr>
              <a:t>The computational class “Exponential Time"</a:t>
            </a:r>
            <a:br>
              <a:rPr lang="en-CA" altLang="en-US" sz="2800" i="0">
                <a:solidFill>
                  <a:srgbClr val="FFFFFF"/>
                </a:solidFill>
              </a:rPr>
            </a:br>
            <a:r>
              <a:rPr lang="en-CA" altLang="en-US" sz="2800" i="0">
                <a:solidFill>
                  <a:srgbClr val="FFFFFF"/>
                </a:solidFill>
              </a:rPr>
              <a:t>    is   strictly bigger than the computational </a:t>
            </a:r>
            <a:br>
              <a:rPr lang="en-CA" altLang="en-US" sz="2800" i="0">
                <a:solidFill>
                  <a:srgbClr val="FFFFFF"/>
                </a:solidFill>
              </a:rPr>
            </a:br>
            <a:r>
              <a:rPr lang="en-CA" altLang="en-US" sz="2800" i="0">
                <a:solidFill>
                  <a:srgbClr val="FFFFFF"/>
                </a:solidFill>
              </a:rPr>
              <a:t>    class “Polynomial Time”.</a:t>
            </a:r>
          </a:p>
        </p:txBody>
      </p:sp>
      <p:sp>
        <p:nvSpPr>
          <p:cNvPr id="65545" name="Rectangle 19"/>
          <p:cNvSpPr>
            <a:spLocks noChangeArrowheads="1"/>
          </p:cNvSpPr>
          <p:nvPr/>
        </p:nvSpPr>
        <p:spPr bwMode="auto">
          <a:xfrm>
            <a:off x="952500" y="1066800"/>
            <a:ext cx="82057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C000"/>
                </a:solidFill>
                <a:sym typeface="Symbol" pitchFamily="18" charset="2"/>
              </a:rPr>
              <a:t> </a:t>
            </a:r>
            <a:r>
              <a:rPr lang="en-US" altLang="en-US" sz="2800">
                <a:solidFill>
                  <a:srgbClr val="FFC000"/>
                </a:solidFill>
              </a:rPr>
              <a:t>M, c, n</a:t>
            </a:r>
            <a:r>
              <a:rPr lang="en-US" altLang="en-US" sz="2800" baseline="-25000">
                <a:solidFill>
                  <a:srgbClr val="FFC000"/>
                </a:solidFill>
              </a:rPr>
              <a:t>0</a:t>
            </a:r>
            <a:r>
              <a:rPr lang="en-US" altLang="en-US" sz="2800">
                <a:solidFill>
                  <a:srgbClr val="FFC000"/>
                </a:solidFill>
              </a:rPr>
              <a:t>,</a:t>
            </a:r>
            <a:r>
              <a:rPr lang="en-US" altLang="en-US" sz="28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>
                <a:solidFill>
                  <a:srgbClr val="FFC000"/>
                </a:solidFill>
              </a:rPr>
              <a:t>I, M(I)=P(I) &amp; (|I| &lt; n</a:t>
            </a:r>
            <a:r>
              <a:rPr lang="en-US" altLang="en-US" sz="2800" baseline="-25000">
                <a:solidFill>
                  <a:srgbClr val="FFC000"/>
                </a:solidFill>
              </a:rPr>
              <a:t>0</a:t>
            </a:r>
            <a:r>
              <a:rPr lang="en-US" altLang="en-US" sz="2800">
                <a:solidFill>
                  <a:srgbClr val="FFC000"/>
                </a:solidFill>
              </a:rPr>
              <a:t> or Time(M,I) </a:t>
            </a:r>
            <a:r>
              <a:rPr lang="en-US" altLang="en-US" sz="2800">
                <a:solidFill>
                  <a:srgbClr val="FFC000"/>
                </a:solidFill>
                <a:cs typeface="Times New Roman" pitchFamily="18" charset="0"/>
              </a:rPr>
              <a:t>≤ |I|</a:t>
            </a:r>
            <a:r>
              <a:rPr lang="en-US" altLang="en-US" sz="2800" baseline="30000">
                <a:solidFill>
                  <a:srgbClr val="FFC000"/>
                </a:solidFill>
                <a:cs typeface="Times New Roman" pitchFamily="18" charset="0"/>
              </a:rPr>
              <a:t>c</a:t>
            </a:r>
            <a:r>
              <a:rPr lang="en-US" altLang="en-US" sz="2800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</p:txBody>
      </p:sp>
      <p:sp>
        <p:nvSpPr>
          <p:cNvPr id="999445" name="Rectangle 21"/>
          <p:cNvSpPr>
            <a:spLocks noChangeArrowheads="1"/>
          </p:cNvSpPr>
          <p:nvPr/>
        </p:nvSpPr>
        <p:spPr bwMode="auto">
          <a:xfrm>
            <a:off x="990600" y="1995488"/>
            <a:ext cx="83407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C000"/>
                </a:solidFill>
                <a:sym typeface="Symbol" pitchFamily="18" charset="2"/>
              </a:rPr>
              <a:t> </a:t>
            </a:r>
            <a:r>
              <a:rPr lang="en-US" altLang="en-US" sz="2800">
                <a:solidFill>
                  <a:srgbClr val="FFC000"/>
                </a:solidFill>
              </a:rPr>
              <a:t>M, c, n</a:t>
            </a:r>
            <a:r>
              <a:rPr lang="en-US" altLang="en-US" sz="2800" baseline="-25000">
                <a:solidFill>
                  <a:srgbClr val="FFC000"/>
                </a:solidFill>
              </a:rPr>
              <a:t>0</a:t>
            </a:r>
            <a:r>
              <a:rPr lang="en-US" altLang="en-US" sz="2800">
                <a:solidFill>
                  <a:srgbClr val="FFC000"/>
                </a:solidFill>
              </a:rPr>
              <a:t>, </a:t>
            </a:r>
            <a:r>
              <a:rPr lang="en-US" altLang="en-US" sz="280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</a:t>
            </a:r>
            <a:r>
              <a:rPr lang="en-US" altLang="en-US" sz="2800">
                <a:solidFill>
                  <a:srgbClr val="FFC000"/>
                </a:solidFill>
              </a:rPr>
              <a:t> I, M(I)</a:t>
            </a:r>
            <a:r>
              <a:rPr lang="en-US" altLang="en-US" sz="2800">
                <a:solidFill>
                  <a:srgbClr val="FFC000"/>
                </a:solidFill>
                <a:cs typeface="Times New Roman" pitchFamily="18" charset="0"/>
              </a:rPr>
              <a:t>≠</a:t>
            </a:r>
            <a:r>
              <a:rPr lang="en-US" altLang="en-US" sz="2800">
                <a:solidFill>
                  <a:srgbClr val="FFC000"/>
                </a:solidFill>
              </a:rPr>
              <a:t>P(I) or (|I| </a:t>
            </a:r>
            <a:r>
              <a:rPr lang="en-US" altLang="en-US" sz="2800">
                <a:solidFill>
                  <a:srgbClr val="FFC000"/>
                </a:solidFill>
                <a:cs typeface="Times New Roman" pitchFamily="18" charset="0"/>
              </a:rPr>
              <a:t>≥</a:t>
            </a:r>
            <a:r>
              <a:rPr lang="en-US" altLang="en-US" sz="2800">
                <a:solidFill>
                  <a:srgbClr val="FFC000"/>
                </a:solidFill>
              </a:rPr>
              <a:t> n</a:t>
            </a:r>
            <a:r>
              <a:rPr lang="en-US" altLang="en-US" sz="2800" baseline="-25000">
                <a:solidFill>
                  <a:srgbClr val="FFC000"/>
                </a:solidFill>
              </a:rPr>
              <a:t>0</a:t>
            </a:r>
            <a:r>
              <a:rPr lang="en-US" altLang="en-US" sz="2800">
                <a:solidFill>
                  <a:srgbClr val="FFC000"/>
                </a:solidFill>
              </a:rPr>
              <a:t> &amp; Time(M,I) </a:t>
            </a:r>
            <a:r>
              <a:rPr lang="en-US" altLang="en-US" sz="2800">
                <a:solidFill>
                  <a:srgbClr val="FFC000"/>
                </a:solidFill>
                <a:cs typeface="Times New Roman" pitchFamily="18" charset="0"/>
              </a:rPr>
              <a:t>&gt; |I|</a:t>
            </a:r>
            <a:r>
              <a:rPr lang="en-US" altLang="en-US" sz="2800" baseline="30000">
                <a:solidFill>
                  <a:srgbClr val="FFC000"/>
                </a:solidFill>
                <a:cs typeface="Times New Roman" pitchFamily="18" charset="0"/>
              </a:rPr>
              <a:t>c</a:t>
            </a:r>
            <a:r>
              <a:rPr lang="en-US" altLang="en-US" sz="2800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</p:txBody>
      </p:sp>
      <p:sp>
        <p:nvSpPr>
          <p:cNvPr id="999446" name="Rectangle 22"/>
          <p:cNvSpPr>
            <a:spLocks noChangeArrowheads="1"/>
          </p:cNvSpPr>
          <p:nvPr/>
        </p:nvSpPr>
        <p:spPr bwMode="auto">
          <a:xfrm>
            <a:off x="914400" y="2909888"/>
            <a:ext cx="8277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C000"/>
                </a:solidFill>
                <a:sym typeface="Symbol" pitchFamily="18" charset="2"/>
              </a:rPr>
              <a:t> </a:t>
            </a:r>
            <a:r>
              <a:rPr lang="en-US" altLang="en-US" sz="2800">
                <a:solidFill>
                  <a:srgbClr val="FFC000"/>
                </a:solidFill>
              </a:rPr>
              <a:t>M, c, n</a:t>
            </a:r>
            <a:r>
              <a:rPr lang="en-US" altLang="en-US" sz="2800" baseline="-25000">
                <a:solidFill>
                  <a:srgbClr val="FFC000"/>
                </a:solidFill>
              </a:rPr>
              <a:t>0</a:t>
            </a:r>
            <a:r>
              <a:rPr lang="en-US" altLang="en-US" sz="2800">
                <a:solidFill>
                  <a:srgbClr val="FFC000"/>
                </a:solidFill>
              </a:rPr>
              <a:t>,</a:t>
            </a:r>
            <a:r>
              <a:rPr lang="en-US" altLang="en-US" sz="28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>
                <a:solidFill>
                  <a:srgbClr val="FFC000"/>
                </a:solidFill>
              </a:rPr>
              <a:t>I, M(I)=P(I) &amp; (|I| &lt; n</a:t>
            </a:r>
            <a:r>
              <a:rPr lang="en-US" altLang="en-US" sz="2800" baseline="-25000">
                <a:solidFill>
                  <a:srgbClr val="FFC000"/>
                </a:solidFill>
              </a:rPr>
              <a:t>0</a:t>
            </a:r>
            <a:r>
              <a:rPr lang="en-US" altLang="en-US" sz="2800">
                <a:solidFill>
                  <a:srgbClr val="FFC000"/>
                </a:solidFill>
              </a:rPr>
              <a:t> or Time(M,I) </a:t>
            </a:r>
            <a:r>
              <a:rPr lang="en-US" altLang="en-US" sz="2800">
                <a:solidFill>
                  <a:srgbClr val="FFC000"/>
                </a:solidFill>
                <a:cs typeface="Times New Roman" pitchFamily="18" charset="0"/>
              </a:rPr>
              <a:t>≤ </a:t>
            </a:r>
            <a:r>
              <a:rPr lang="en-US" altLang="en-US" sz="2800">
                <a:solidFill>
                  <a:srgbClr val="FFC000"/>
                </a:solidFill>
              </a:rPr>
              <a:t>2</a:t>
            </a:r>
            <a:r>
              <a:rPr lang="en-US" altLang="en-US" sz="2800" baseline="30000">
                <a:solidFill>
                  <a:srgbClr val="FFC000"/>
                </a:solidFill>
              </a:rPr>
              <a:t>c|I|</a:t>
            </a:r>
            <a:r>
              <a:rPr lang="en-US" altLang="en-US" sz="2800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</p:txBody>
      </p:sp>
      <p:grpSp>
        <p:nvGrpSpPr>
          <p:cNvPr id="2" name="Group 29"/>
          <p:cNvGrpSpPr>
            <a:grpSpLocks/>
          </p:cNvGrpSpPr>
          <p:nvPr/>
        </p:nvGrpSpPr>
        <p:grpSpPr bwMode="auto">
          <a:xfrm>
            <a:off x="-103188" y="4827588"/>
            <a:ext cx="9439276" cy="1039812"/>
            <a:chOff x="476" y="3638"/>
            <a:chExt cx="5946" cy="655"/>
          </a:xfrm>
        </p:grpSpPr>
        <p:sp>
          <p:nvSpPr>
            <p:cNvPr id="331790" name="Rectangle 25"/>
            <p:cNvSpPr>
              <a:spLocks noChangeArrowheads="1"/>
            </p:cNvSpPr>
            <p:nvPr/>
          </p:nvSpPr>
          <p:spPr bwMode="auto">
            <a:xfrm>
              <a:off x="993" y="3638"/>
              <a:ext cx="5429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rgbClr val="FFC000"/>
                  </a:solidFill>
                  <a:sym typeface="Symbol" pitchFamily="18" charset="2"/>
                </a:rPr>
                <a:t>[ </a:t>
              </a:r>
              <a:r>
                <a:rPr lang="en-US" altLang="en-US" sz="2800">
                  <a:solidFill>
                    <a:srgbClr val="FFC000"/>
                  </a:solidFill>
                </a:rPr>
                <a:t>M, c, n</a:t>
              </a:r>
              <a:r>
                <a:rPr lang="en-US" altLang="en-US" sz="2800" baseline="-25000">
                  <a:solidFill>
                    <a:srgbClr val="FFC000"/>
                  </a:solidFill>
                </a:rPr>
                <a:t>0</a:t>
              </a:r>
              <a:r>
                <a:rPr lang="en-US" altLang="en-US" sz="2800">
                  <a:solidFill>
                    <a:srgbClr val="FFC000"/>
                  </a:solidFill>
                </a:rPr>
                <a:t>, </a:t>
              </a:r>
              <a:r>
                <a:rPr lang="en-US" altLang="en-US" sz="2800">
                  <a:solidFill>
                    <a:srgbClr val="FFC000"/>
                  </a:solidFill>
                  <a:latin typeface="Symbol" pitchFamily="18" charset="2"/>
                  <a:sym typeface="Symbol" pitchFamily="18" charset="2"/>
                </a:rPr>
                <a:t></a:t>
              </a:r>
              <a:r>
                <a:rPr lang="en-US" altLang="en-US" sz="2800">
                  <a:solidFill>
                    <a:srgbClr val="FFC000"/>
                  </a:solidFill>
                </a:rPr>
                <a:t> I, M(I)</a:t>
              </a:r>
              <a:r>
                <a:rPr lang="en-US" altLang="en-US" sz="2800">
                  <a:solidFill>
                    <a:srgbClr val="FFC000"/>
                  </a:solidFill>
                  <a:cs typeface="Times New Roman" pitchFamily="18" charset="0"/>
                </a:rPr>
                <a:t>≠</a:t>
              </a:r>
              <a:r>
                <a:rPr lang="en-US" altLang="en-US" sz="2800">
                  <a:solidFill>
                    <a:srgbClr val="FFC000"/>
                  </a:solidFill>
                </a:rPr>
                <a:t>P(I) or (|I| </a:t>
              </a:r>
              <a:r>
                <a:rPr lang="en-US" altLang="en-US" sz="2800">
                  <a:solidFill>
                    <a:srgbClr val="FFC000"/>
                  </a:solidFill>
                  <a:cs typeface="Times New Roman" pitchFamily="18" charset="0"/>
                </a:rPr>
                <a:t>≥</a:t>
              </a:r>
              <a:r>
                <a:rPr lang="en-US" altLang="en-US" sz="2800">
                  <a:solidFill>
                    <a:srgbClr val="FFC000"/>
                  </a:solidFill>
                </a:rPr>
                <a:t> n</a:t>
              </a:r>
              <a:r>
                <a:rPr lang="en-US" altLang="en-US" sz="2800" baseline="-25000">
                  <a:solidFill>
                    <a:srgbClr val="FFC000"/>
                  </a:solidFill>
                </a:rPr>
                <a:t>0</a:t>
              </a:r>
              <a:r>
                <a:rPr lang="en-US" altLang="en-US" sz="2800">
                  <a:solidFill>
                    <a:srgbClr val="FFC000"/>
                  </a:solidFill>
                </a:rPr>
                <a:t> &amp; Time(M,I) </a:t>
              </a:r>
              <a:r>
                <a:rPr lang="en-US" altLang="en-US" sz="2800">
                  <a:solidFill>
                    <a:srgbClr val="FFC000"/>
                  </a:solidFill>
                  <a:cs typeface="Times New Roman" pitchFamily="18" charset="0"/>
                </a:rPr>
                <a:t>&gt; |I|</a:t>
              </a:r>
              <a:r>
                <a:rPr lang="en-US" altLang="en-US" sz="2800" baseline="30000">
                  <a:solidFill>
                    <a:srgbClr val="FFC000"/>
                  </a:solidFill>
                  <a:cs typeface="Times New Roman" pitchFamily="18" charset="0"/>
                </a:rPr>
                <a:t>c</a:t>
              </a:r>
              <a:r>
                <a:rPr lang="en-US" altLang="en-US" sz="2800">
                  <a:solidFill>
                    <a:srgbClr val="FFC000"/>
                  </a:solidFill>
                  <a:cs typeface="Times New Roman" pitchFamily="18" charset="0"/>
                </a:rPr>
                <a:t>)</a:t>
              </a:r>
              <a:r>
                <a:rPr lang="en-US" altLang="en-US" sz="2800">
                  <a:solidFill>
                    <a:srgbClr val="FFC000"/>
                  </a:solidFill>
                </a:rPr>
                <a:t>]</a:t>
              </a:r>
            </a:p>
          </p:txBody>
        </p:sp>
        <p:sp>
          <p:nvSpPr>
            <p:cNvPr id="331791" name="Rectangle 26"/>
            <p:cNvSpPr>
              <a:spLocks noChangeArrowheads="1"/>
            </p:cNvSpPr>
            <p:nvPr/>
          </p:nvSpPr>
          <p:spPr bwMode="auto">
            <a:xfrm>
              <a:off x="997" y="3931"/>
              <a:ext cx="5390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rgbClr val="FFC000"/>
                  </a:solidFill>
                  <a:sym typeface="Symbol" pitchFamily="18" charset="2"/>
                </a:rPr>
                <a:t>[ </a:t>
              </a:r>
              <a:r>
                <a:rPr lang="en-US" altLang="en-US" sz="2800">
                  <a:solidFill>
                    <a:srgbClr val="FFC000"/>
                  </a:solidFill>
                </a:rPr>
                <a:t>M, c, n</a:t>
              </a:r>
              <a:r>
                <a:rPr lang="en-US" altLang="en-US" sz="2800" baseline="-25000">
                  <a:solidFill>
                    <a:srgbClr val="FFC000"/>
                  </a:solidFill>
                </a:rPr>
                <a:t>0</a:t>
              </a:r>
              <a:r>
                <a:rPr lang="en-US" altLang="en-US" sz="2800">
                  <a:solidFill>
                    <a:srgbClr val="FFC000"/>
                  </a:solidFill>
                </a:rPr>
                <a:t>,</a:t>
              </a:r>
              <a:r>
                <a:rPr lang="en-US" altLang="en-US" sz="280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800">
                  <a:solidFill>
                    <a:srgbClr val="FFC000"/>
                  </a:solidFill>
                </a:rPr>
                <a:t>I, M(I)=P(I) &amp; (|I| &lt; n</a:t>
              </a:r>
              <a:r>
                <a:rPr lang="en-US" altLang="en-US" sz="2800" baseline="-25000">
                  <a:solidFill>
                    <a:srgbClr val="FFC000"/>
                  </a:solidFill>
                </a:rPr>
                <a:t>0</a:t>
              </a:r>
              <a:r>
                <a:rPr lang="en-US" altLang="en-US" sz="2800">
                  <a:solidFill>
                    <a:srgbClr val="FFC000"/>
                  </a:solidFill>
                </a:rPr>
                <a:t> or Time(M,I) </a:t>
              </a:r>
              <a:r>
                <a:rPr lang="en-US" altLang="en-US" sz="2800">
                  <a:solidFill>
                    <a:srgbClr val="FFC000"/>
                  </a:solidFill>
                  <a:cs typeface="Times New Roman" pitchFamily="18" charset="0"/>
                </a:rPr>
                <a:t>≤ </a:t>
              </a:r>
              <a:r>
                <a:rPr lang="en-US" altLang="en-US" sz="2800">
                  <a:solidFill>
                    <a:srgbClr val="FFC000"/>
                  </a:solidFill>
                </a:rPr>
                <a:t>2</a:t>
              </a:r>
              <a:r>
                <a:rPr lang="en-US" altLang="en-US" sz="2800" baseline="30000">
                  <a:solidFill>
                    <a:srgbClr val="FFC000"/>
                  </a:solidFill>
                </a:rPr>
                <a:t>c|I|</a:t>
              </a:r>
              <a:r>
                <a:rPr lang="en-US" altLang="en-US" sz="2800">
                  <a:solidFill>
                    <a:srgbClr val="FFC000"/>
                  </a:solidFill>
                  <a:cs typeface="Times New Roman" pitchFamily="18" charset="0"/>
                </a:rPr>
                <a:t>)</a:t>
              </a:r>
              <a:r>
                <a:rPr lang="en-US" altLang="en-US" sz="2800">
                  <a:solidFill>
                    <a:srgbClr val="FFC000"/>
                  </a:solidFill>
                </a:rPr>
                <a:t>]</a:t>
              </a:r>
            </a:p>
          </p:txBody>
        </p:sp>
        <p:sp>
          <p:nvSpPr>
            <p:cNvPr id="331792" name="Rectangle 27"/>
            <p:cNvSpPr>
              <a:spLocks noChangeArrowheads="1"/>
            </p:cNvSpPr>
            <p:nvPr/>
          </p:nvSpPr>
          <p:spPr bwMode="auto">
            <a:xfrm>
              <a:off x="476" y="3657"/>
              <a:ext cx="519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rgbClr val="FFC000"/>
                  </a:solidFill>
                  <a:sym typeface="Symbol" pitchFamily="18" charset="2"/>
                </a:rPr>
                <a:t> </a:t>
              </a:r>
              <a:r>
                <a:rPr lang="en-US" altLang="en-US" sz="2800">
                  <a:solidFill>
                    <a:srgbClr val="FFC000"/>
                  </a:solidFill>
                </a:rPr>
                <a:t>P, </a:t>
              </a:r>
              <a:endParaRPr lang="en-CA" altLang="en-US" sz="2800">
                <a:solidFill>
                  <a:srgbClr val="FFC000"/>
                </a:solidFill>
              </a:endParaRPr>
            </a:p>
          </p:txBody>
        </p:sp>
        <p:sp>
          <p:nvSpPr>
            <p:cNvPr id="331793" name="Rectangle 28"/>
            <p:cNvSpPr>
              <a:spLocks noChangeArrowheads="1"/>
            </p:cNvSpPr>
            <p:nvPr/>
          </p:nvSpPr>
          <p:spPr bwMode="auto">
            <a:xfrm>
              <a:off x="758" y="3966"/>
              <a:ext cx="34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rgbClr val="FFC000"/>
                  </a:solidFill>
                  <a:sym typeface="Symbol" pitchFamily="18" charset="2"/>
                </a:rPr>
                <a:t>&amp;</a:t>
              </a:r>
              <a:r>
                <a:rPr lang="en-US" altLang="en-US" sz="2800">
                  <a:solidFill>
                    <a:srgbClr val="FFC000"/>
                  </a:solidFill>
                </a:rPr>
                <a:t> </a:t>
              </a:r>
              <a:endParaRPr lang="en-CA" altLang="en-US" sz="2800">
                <a:solidFill>
                  <a:srgbClr val="FFC000"/>
                </a:solidFill>
              </a:endParaRPr>
            </a:p>
          </p:txBody>
        </p:sp>
      </p:grpSp>
      <p:sp>
        <p:nvSpPr>
          <p:cNvPr id="331789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i="0">
                <a:solidFill>
                  <a:srgbClr val="FFFF00"/>
                </a:solidFill>
              </a:rPr>
              <a:t>Understand Quantifiers!!!</a:t>
            </a:r>
          </a:p>
        </p:txBody>
      </p:sp>
    </p:spTree>
    <p:extLst>
      <p:ext uri="{BB962C8B-B14F-4D97-AF65-F5344CB8AC3E}">
        <p14:creationId xmlns:p14="http://schemas.microsoft.com/office/powerpoint/2010/main" val="41421140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94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94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5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5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994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994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994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994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99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99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994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994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45" grpId="0"/>
      <p:bldP spid="999445" grpId="0"/>
      <p:bldP spid="999446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19200" y="5562600"/>
            <a:ext cx="2462213" cy="762000"/>
          </a:xfrm>
        </p:spPr>
        <p:txBody>
          <a:bodyPr/>
          <a:lstStyle/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Jeff Edmonds </a:t>
            </a:r>
          </a:p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York University</a:t>
            </a:r>
            <a:endParaRPr lang="en-US" altLang="en-US" smtClean="0"/>
          </a:p>
        </p:txBody>
      </p:sp>
      <p:graphicFrame>
        <p:nvGraphicFramePr>
          <p:cNvPr id="2052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1112" name="Equation" r:id="rId4" imgW="114151" imgH="215619" progId="Equation.3">
                  <p:embed/>
                </p:oleObj>
              </mc:Choice>
              <mc:Fallback>
                <p:oleObj name="Equation" r:id="rId4" imgW="114151" imgH="215619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3" name="Text Box 5"/>
          <p:cNvSpPr txBox="1">
            <a:spLocks noChangeArrowheads="1"/>
          </p:cNvSpPr>
          <p:nvPr/>
        </p:nvSpPr>
        <p:spPr bwMode="auto">
          <a:xfrm>
            <a:off x="7285291" y="6396984"/>
            <a:ext cx="2085469" cy="461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i="0" dirty="0">
                <a:solidFill>
                  <a:schemeClr val="accent2"/>
                </a:solidFill>
              </a:rPr>
              <a:t>COSC </a:t>
            </a:r>
            <a:r>
              <a:rPr lang="en-US" altLang="en-US" sz="2400" b="1" i="0" dirty="0" smtClean="0">
                <a:solidFill>
                  <a:schemeClr val="accent2"/>
                </a:solidFill>
              </a:rPr>
              <a:t>2011</a:t>
            </a:r>
            <a:endParaRPr lang="en-US" altLang="en-US" sz="2400" i="0" dirty="0">
              <a:solidFill>
                <a:schemeClr val="accent2"/>
              </a:solidFill>
            </a:endParaRPr>
          </a:p>
        </p:txBody>
      </p:sp>
      <p:sp>
        <p:nvSpPr>
          <p:cNvPr id="3175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defRPr/>
            </a:pPr>
            <a:r>
              <a:rPr lang="en-US" sz="2400" b="1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Lecture</a:t>
            </a:r>
            <a:r>
              <a:rPr lang="en-US" sz="2400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 </a:t>
            </a:r>
            <a:r>
              <a:rPr lang="en-US" sz="2400" b="1" i="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5</a:t>
            </a:r>
            <a:endParaRPr lang="en-US" sz="2400" i="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</p:txBody>
      </p:sp>
      <p:sp>
        <p:nvSpPr>
          <p:cNvPr id="2056" name="Text Box 9"/>
          <p:cNvSpPr txBox="1">
            <a:spLocks noChangeArrowheads="1"/>
          </p:cNvSpPr>
          <p:nvPr/>
        </p:nvSpPr>
        <p:spPr bwMode="auto">
          <a:xfrm>
            <a:off x="5002213" y="914400"/>
            <a:ext cx="3312702" cy="5324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i="0" dirty="0" smtClean="0">
                <a:hlinkClick r:id="rId6" action="ppaction://hlinksldjump"/>
              </a:rPr>
              <a:t>One Step at a Time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 smtClean="0">
                <a:hlinkClick r:id="rId7" action="ppaction://hlinksldjump"/>
              </a:rPr>
              <a:t>Stack of Stack Frames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 smtClean="0">
                <a:hlinkClick r:id="rId8" action="ppaction://hlinksldjump"/>
              </a:rPr>
              <a:t>Friends and Strong Induction</a:t>
            </a:r>
            <a:endParaRPr lang="en-US" altLang="en-US" sz="2000" i="0" dirty="0" smtClean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i="0" dirty="0">
                <a:hlinkClick r:id="rId9" action="ppaction://hlinksldjump"/>
              </a:rPr>
              <a:t>Recurrence Relations</a:t>
            </a:r>
            <a:endParaRPr lang="en-US" altLang="en-US" sz="2000" i="0" dirty="0">
              <a:hlinkClick r:id="rId10" action="ppaction://hlinksldjump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 smtClean="0">
                <a:hlinkClick r:id="rId11" action="ppaction://hlinksldjump"/>
              </a:rPr>
              <a:t>Towers </a:t>
            </a:r>
            <a:r>
              <a:rPr lang="en-US" altLang="en-US" sz="2000" i="0" dirty="0">
                <a:hlinkClick r:id="rId11" action="ppaction://hlinksldjump"/>
              </a:rPr>
              <a:t>of Hanoi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rId12" action="ppaction://hlinksldjump"/>
              </a:rPr>
              <a:t>Check List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rId13" action="ppaction://hlinksldjump"/>
              </a:rPr>
              <a:t>Merge &amp; Quick Sort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" action="ppaction://noaction"/>
              </a:rPr>
              <a:t>Simple Recursion on Trees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 smtClean="0">
                <a:hlinkClick r:id="rId14" action="ppaction://hlinksldjump"/>
              </a:rPr>
              <a:t>Binary Search Tree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" action="ppaction://noaction"/>
              </a:rPr>
              <a:t>Things not to do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rId15" action="ppaction://hlinksldjump"/>
              </a:rPr>
              <a:t>Heap Sort &amp; Priority Queues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" action="ppaction://noaction"/>
              </a:rPr>
              <a:t>Trees Representing Equations 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" action="ppaction://noaction"/>
              </a:rPr>
              <a:t>Pretty Print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 smtClean="0">
                <a:hlinkClick r:id="rId16" action="ppaction://hlinksldjump"/>
              </a:rPr>
              <a:t>Parsing</a:t>
            </a:r>
            <a:endParaRPr lang="en-US" altLang="en-US" sz="2000" i="0" dirty="0" smtClean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i="0" dirty="0" smtClean="0">
                <a:hlinkClick r:id="" action="ppaction://noaction"/>
              </a:rPr>
              <a:t>Iterate over all s-t Paths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" action="ppaction://noaction"/>
              </a:rPr>
              <a:t>Recursive Images</a:t>
            </a:r>
            <a:endParaRPr lang="en-US" altLang="en-US" sz="2000" i="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0" dirty="0">
                <a:hlinkClick r:id="" action="ppaction://noaction"/>
              </a:rPr>
              <a:t>Ackermann's Function</a:t>
            </a:r>
            <a:endParaRPr lang="en-US" altLang="en-US" sz="2000" i="0" dirty="0"/>
          </a:p>
        </p:txBody>
      </p:sp>
      <p:pic>
        <p:nvPicPr>
          <p:cNvPr id="2057" name="Picture 11" descr="02-01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371600"/>
            <a:ext cx="4191000" cy="413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2"/>
          <p:cNvSpPr txBox="1">
            <a:spLocks noChangeArrowheads="1"/>
          </p:cNvSpPr>
          <p:nvPr/>
        </p:nvSpPr>
        <p:spPr bwMode="auto">
          <a:xfrm>
            <a:off x="1143000" y="-152400"/>
            <a:ext cx="67818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i="0" kern="0" smtClean="0"/>
              <a:t>Recursion</a:t>
            </a:r>
          </a:p>
        </p:txBody>
      </p:sp>
    </p:spTree>
    <p:extLst>
      <p:ext uri="{BB962C8B-B14F-4D97-AF65-F5344CB8AC3E}">
        <p14:creationId xmlns:p14="http://schemas.microsoft.com/office/powerpoint/2010/main" val="52083097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2_3101">
  <a:themeElements>
    <a:clrScheme name="Custom 3">
      <a:dk1>
        <a:srgbClr val="000000"/>
      </a:dk1>
      <a:lt1>
        <a:srgbClr val="FBEFD2"/>
      </a:lt1>
      <a:dk2>
        <a:srgbClr val="800000"/>
      </a:dk2>
      <a:lt2>
        <a:srgbClr val="969696"/>
      </a:lt2>
      <a:accent1>
        <a:srgbClr val="800000"/>
      </a:accent1>
      <a:accent2>
        <a:srgbClr val="254C00"/>
      </a:accent2>
      <a:accent3>
        <a:srgbClr val="0000FF"/>
      </a:accent3>
      <a:accent4>
        <a:srgbClr val="400080"/>
      </a:accent4>
      <a:accent5>
        <a:srgbClr val="FDECB3"/>
      </a:accent5>
      <a:accent6>
        <a:srgbClr val="E78A5C"/>
      </a:accent6>
      <a:hlink>
        <a:srgbClr val="CC3300"/>
      </a:hlink>
      <a:folHlink>
        <a:srgbClr val="996600"/>
      </a:folHlink>
    </a:clrScheme>
    <a:fontScheme name="310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10" charset="0"/>
          </a:defRPr>
        </a:defPPr>
      </a:lstStyle>
    </a:lnDef>
  </a:objectDefaults>
  <a:extraClrSchemeLst>
    <a:extraClrScheme>
      <a:clrScheme name="310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101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101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3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25400">
              <a:solidFill>
                <a:schemeClr val="hlink"/>
              </a:solidFill>
              <a:miter lim="800000"/>
              <a:headEnd/>
              <a:tailEnd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anchor="ctr">
        <a:spAutoFit/>
      </a:bodyPr>
      <a:lstStyle>
        <a:defPPr>
          <a:spcBef>
            <a:spcPts val="0"/>
          </a:spcBef>
          <a:defRPr sz="2800" i="0" dirty="0" smtClean="0">
            <a:solidFill>
              <a:schemeClr val="tx2"/>
            </a:solidFill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25400">
              <a:solidFill>
                <a:schemeClr val="hlink"/>
              </a:solidFill>
              <a:miter lim="800000"/>
              <a:headEnd/>
              <a:tailEnd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anchor="ctr">
        <a:spAutoFit/>
      </a:bodyPr>
      <a:lstStyle>
        <a:defPPr>
          <a:spcBef>
            <a:spcPts val="0"/>
          </a:spcBef>
          <a:defRPr sz="2800" i="0" dirty="0" smtClean="0">
            <a:solidFill>
              <a:schemeClr val="tx2"/>
            </a:solidFill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25400">
              <a:solidFill>
                <a:schemeClr val="hlink"/>
              </a:solidFill>
              <a:miter lim="800000"/>
              <a:headEnd/>
              <a:tailEnd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08080"/>
                </a:outerShdw>
              </a:effectLst>
            </a14:hiddenEffects>
          </a:ext>
        </a:extLst>
      </a:spPr>
      <a:bodyPr anchor="ctr">
        <a:spAutoFit/>
      </a:bodyPr>
      <a:lstStyle>
        <a:defPPr>
          <a:spcBef>
            <a:spcPts val="0"/>
          </a:spcBef>
          <a:defRPr sz="2800" i="0" dirty="0" smtClean="0">
            <a:solidFill>
              <a:schemeClr val="tx2"/>
            </a:solidFill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18221</TotalTime>
  <Words>6568</Words>
  <Application>Microsoft Office PowerPoint</Application>
  <PresentationFormat>On-screen Show (4:3)</PresentationFormat>
  <Paragraphs>2008</Paragraphs>
  <Slides>138</Slides>
  <Notes>101</Notes>
  <HiddenSlides>0</HiddenSlides>
  <MMClips>0</MMClips>
  <ScaleCrop>false</ScaleCrop>
  <HeadingPairs>
    <vt:vector size="6" baseType="variant">
      <vt:variant>
        <vt:lpstr>Theme</vt:lpstr>
      </vt:variant>
      <vt:variant>
        <vt:i4>5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138</vt:i4>
      </vt:variant>
    </vt:vector>
  </HeadingPairs>
  <TitlesOfParts>
    <vt:vector size="145" baseType="lpstr">
      <vt:lpstr>Default Design</vt:lpstr>
      <vt:lpstr>2_3101</vt:lpstr>
      <vt:lpstr>3_Default Design</vt:lpstr>
      <vt:lpstr>1_Default Design</vt:lpstr>
      <vt:lpstr>2_Default Design</vt:lpstr>
      <vt:lpstr>Equation</vt:lpstr>
      <vt:lpstr>Clip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Software Engineering</vt:lpstr>
      <vt:lpstr>Abstract Data Types (ADTs)</vt:lpstr>
      <vt:lpstr>Abstract Data Types</vt:lpstr>
      <vt:lpstr>Data Structures Implementations</vt:lpstr>
      <vt:lpstr>PowerPoint Presentation</vt:lpstr>
      <vt:lpstr>High Level Positions/Pointers</vt:lpstr>
      <vt:lpstr>PowerPoint Presentation</vt:lpstr>
      <vt:lpstr>Implementing Positions in Trees</vt:lpstr>
      <vt:lpstr>Implementing Positions in Trees</vt:lpstr>
      <vt:lpstr>Implementing Positions in Trees</vt:lpstr>
      <vt:lpstr>Implementing Positions in Trees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Parsing with a Stack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Some Math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  Grade School     vs   Kindergarten </vt:lpstr>
      <vt:lpstr>Size of Input Instance</vt:lpstr>
      <vt:lpstr>PowerPoint Presentation</vt:lpstr>
      <vt:lpstr>  Grade School     vs   Kindergarten </vt:lpstr>
      <vt:lpstr>  Grade School     vs   Kindergarten </vt:lpstr>
      <vt:lpstr>  Grade School     vs   Kindergarten </vt:lpstr>
      <vt:lpstr>Time Complexity of Algorithm</vt:lpstr>
      <vt:lpstr>Time Complexity of Problem</vt:lpstr>
      <vt:lpstr>Classifying Functions</vt:lpstr>
      <vt:lpstr>Classifying Functions</vt:lpstr>
      <vt:lpstr>BigOh and Theta?</vt:lpstr>
      <vt:lpstr>Notations</vt:lpstr>
      <vt:lpstr>Definition of  Theta</vt:lpstr>
      <vt:lpstr>Definition of  Theta</vt:lpstr>
      <vt:lpstr>Definition of  Theta</vt:lpstr>
      <vt:lpstr>Definition of  Theta</vt:lpstr>
      <vt:lpstr>Definition of  Theta</vt:lpstr>
      <vt:lpstr>PowerPoint Presentation</vt:lpstr>
      <vt:lpstr>PowerPoint Presentation</vt:lpstr>
      <vt:lpstr>PowerPoint Presentation</vt:lpstr>
      <vt:lpstr>PowerPoint Presentation</vt:lpstr>
      <vt:lpstr>Logs and Exp</vt:lpstr>
      <vt:lpstr>Understand Quantifiers!!!</vt:lpstr>
      <vt:lpstr>Understand Quantifiers!!!</vt:lpstr>
      <vt:lpstr>Understand Quantifiers!!!</vt:lpstr>
      <vt:lpstr>Understand Quantifiers!!!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Friends &amp; Strong Induction</vt:lpstr>
      <vt:lpstr>Recurrence Relations » Time of Recursive Program</vt:lpstr>
      <vt:lpstr>PowerPoint Presentation</vt:lpstr>
      <vt:lpstr>Evaluating: T(n) = aT(n/b)+f(n)</vt:lpstr>
      <vt:lpstr>Evaluating: T(n) = aT(n/b)+f(n)</vt:lpstr>
      <vt:lpstr>Evaluating: T(n) = aT(n/b) + nc                            = 4T(n/2) + n </vt:lpstr>
      <vt:lpstr>Evaluating: T(n) = aT(n/b) + nc                            = 3T(n/2) + n </vt:lpstr>
      <vt:lpstr>Evaluating: T(n) = aT(n/b) + nc                            = 3T(n/2) + n </vt:lpstr>
      <vt:lpstr>Evaluating: T(n) = aT(n/b) + nc                            = 3T(n/2) + n </vt:lpstr>
      <vt:lpstr>Evaluating: T(n) = aT(n/b)+f(n)</vt:lpstr>
      <vt:lpstr>Evaluating: T(n) = aT(n/b)+f(n)</vt:lpstr>
      <vt:lpstr>Check Lists for Recursive Programs</vt:lpstr>
      <vt:lpstr>Merge Sort</vt:lpstr>
      <vt:lpstr>Merge Sort</vt:lpstr>
      <vt:lpstr>Java Implementation</vt:lpstr>
      <vt:lpstr>Java Implementation</vt:lpstr>
      <vt:lpstr>Quick Sort</vt:lpstr>
      <vt:lpstr>Quick Sort</vt:lpstr>
      <vt:lpstr>Quick Sort</vt:lpstr>
      <vt:lpstr>Java Implementation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End </vt:lpstr>
    </vt:vector>
  </TitlesOfParts>
  <Company>York University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Stack of Stack Frames</dc:title>
  <dc:creator>Dept. of Computer Science</dc:creator>
  <cp:lastModifiedBy>Jeff Edmonds</cp:lastModifiedBy>
  <cp:revision>334</cp:revision>
  <dcterms:created xsi:type="dcterms:W3CDTF">2000-09-21T20:56:02Z</dcterms:created>
  <dcterms:modified xsi:type="dcterms:W3CDTF">2015-06-29T21:02:57Z</dcterms:modified>
</cp:coreProperties>
</file>